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tiff" ContentType="image/tiff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6" r:id="rId2"/>
  </p:sldMasterIdLst>
  <p:notesMasterIdLst>
    <p:notesMasterId r:id="rId39"/>
  </p:notesMasterIdLst>
  <p:handoutMasterIdLst>
    <p:handoutMasterId r:id="rId40"/>
  </p:handoutMasterIdLst>
  <p:sldIdLst>
    <p:sldId id="865" r:id="rId3"/>
    <p:sldId id="823" r:id="rId4"/>
    <p:sldId id="259" r:id="rId5"/>
    <p:sldId id="832" r:id="rId6"/>
    <p:sldId id="833" r:id="rId7"/>
    <p:sldId id="834" r:id="rId8"/>
    <p:sldId id="835" r:id="rId9"/>
    <p:sldId id="866" r:id="rId10"/>
    <p:sldId id="856" r:id="rId11"/>
    <p:sldId id="826" r:id="rId12"/>
    <p:sldId id="262" r:id="rId13"/>
    <p:sldId id="263" r:id="rId14"/>
    <p:sldId id="860" r:id="rId15"/>
    <p:sldId id="862" r:id="rId16"/>
    <p:sldId id="864" r:id="rId17"/>
    <p:sldId id="861" r:id="rId18"/>
    <p:sldId id="266" r:id="rId19"/>
    <p:sldId id="867" r:id="rId20"/>
    <p:sldId id="815" r:id="rId21"/>
    <p:sldId id="273" r:id="rId22"/>
    <p:sldId id="855" r:id="rId23"/>
    <p:sldId id="842" r:id="rId24"/>
    <p:sldId id="843" r:id="rId25"/>
    <p:sldId id="844" r:id="rId26"/>
    <p:sldId id="845" r:id="rId27"/>
    <p:sldId id="846" r:id="rId28"/>
    <p:sldId id="847" r:id="rId29"/>
    <p:sldId id="848" r:id="rId30"/>
    <p:sldId id="849" r:id="rId31"/>
    <p:sldId id="850" r:id="rId32"/>
    <p:sldId id="851" r:id="rId33"/>
    <p:sldId id="852" r:id="rId34"/>
    <p:sldId id="853" r:id="rId35"/>
    <p:sldId id="854" r:id="rId36"/>
    <p:sldId id="288" r:id="rId37"/>
    <p:sldId id="290" r:id="rId38"/>
  </p:sldIdLst>
  <p:sldSz cx="12192000" cy="6858000"/>
  <p:notesSz cx="12192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 userDrawn="1">
          <p15:clr>
            <a:srgbClr val="A4A3A4"/>
          </p15:clr>
        </p15:guide>
        <p15:guide id="2" pos="2112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5637BD32-2E04-C038-45A7-0362D0760AA7}" name="Branda Liu" initials="BL" userId="S::bliu@emerald.com::fd310a35-d449-4f2e-afc9-be0a40fa5466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uno Xu" initials="JX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56D75"/>
    <a:srgbClr val="D46011"/>
    <a:srgbClr val="057C92"/>
    <a:srgbClr val="0286AA"/>
    <a:srgbClr val="07944B"/>
    <a:srgbClr val="92D3E1"/>
    <a:srgbClr val="ED0189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05" autoAdjust="0"/>
    <p:restoredTop sz="85968" autoAdjust="0"/>
  </p:normalViewPr>
  <p:slideViewPr>
    <p:cSldViewPr showGuides="1">
      <p:cViewPr varScale="1">
        <p:scale>
          <a:sx n="74" d="100"/>
          <a:sy n="74" d="100"/>
        </p:scale>
        <p:origin x="360" y="45"/>
      </p:cViewPr>
      <p:guideLst>
        <p:guide orient="horz" pos="2880"/>
        <p:guide pos="2112"/>
      </p:guideLst>
    </p:cSldViewPr>
  </p:slideViewPr>
  <p:outlineViewPr>
    <p:cViewPr>
      <p:scale>
        <a:sx n="33" d="100"/>
        <a:sy n="33" d="100"/>
      </p:scale>
      <p:origin x="0" y="-2583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5166"/>
    </p:cViewPr>
  </p:sorterViewPr>
  <p:notesViewPr>
    <p:cSldViewPr>
      <p:cViewPr varScale="1">
        <p:scale>
          <a:sx n="86" d="100"/>
          <a:sy n="86" d="100"/>
        </p:scale>
        <p:origin x="906" y="3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notesMaster" Target="notesMasters/notesMaster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handoutMaster" Target="handoutMasters/handoutMaster1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microsoft.com/office/2018/10/relationships/authors" Target="authors.xml"/><Relationship Id="rId20" Type="http://schemas.openxmlformats.org/officeDocument/2006/relationships/slide" Target="slides/slide18.xml"/><Relationship Id="rId41" Type="http://schemas.openxmlformats.org/officeDocument/2006/relationships/commentAuthors" Target="commentAuthor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https://emeraldpublishing-my.sharepoint.com/personal/jjiao_emerald_com/Documents/SSCI&#22270;&#24773;&#24635;&#20917;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10396690990938"/>
          <c:y val="0.13941678365268076"/>
          <c:w val="0.4983837139182235"/>
          <c:h val="0.77186155604273832"/>
        </c:manualLayout>
      </c:layout>
      <c:doughnutChart>
        <c:varyColors val="1"/>
        <c:ser>
          <c:idx val="0"/>
          <c:order val="0"/>
          <c:explosion val="1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64AE-4AAF-89B6-793B138465F3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64AE-4AAF-89B6-793B138465F3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64AE-4AAF-89B6-793B138465F3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64AE-4AAF-89B6-793B138465F3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64AE-4AAF-89B6-793B138465F3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64AE-4AAF-89B6-793B138465F3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64AE-4AAF-89B6-793B138465F3}"/>
              </c:ext>
            </c:extLst>
          </c:dPt>
          <c:dPt>
            <c:idx val="7"/>
            <c:bubble3D val="0"/>
            <c:explosion val="0"/>
            <c:spPr>
              <a:solidFill>
                <a:schemeClr val="accent2">
                  <a:lumMod val="6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F-64AE-4AAF-89B6-793B138465F3}"/>
              </c:ext>
            </c:extLst>
          </c:dPt>
          <c:dLbls>
            <c:dLbl>
              <c:idx val="0"/>
              <c:layout>
                <c:manualLayout>
                  <c:x val="8.9824557432814062E-2"/>
                  <c:y val="-9.5554074298657074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64AE-4AAF-89B6-793B138465F3}"/>
                </c:ext>
              </c:extLst>
            </c:dLbl>
            <c:dLbl>
              <c:idx val="1"/>
              <c:layout>
                <c:manualLayout>
                  <c:x val="9.2070171368634421E-2"/>
                  <c:y val="-3.8929437677230651E-2"/>
                </c:manualLayout>
              </c:layout>
              <c:tx>
                <c:rich>
                  <a:bodyPr/>
                  <a:lstStyle/>
                  <a:p>
                    <a:fld id="{015215FC-D861-463C-AA49-DFB35D8EB364}" type="CATEGORYNAME">
                      <a:rPr lang="en-US" altLang="zh-CN"/>
                      <a:pPr/>
                      <a:t>[类别名称]</a:t>
                    </a:fld>
                    <a:r>
                      <a:rPr lang="en-US" altLang="zh-CN" baseline="0" dirty="0"/>
                      <a:t>, 20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64AE-4AAF-89B6-793B138465F3}"/>
                </c:ext>
              </c:extLst>
            </c:dLbl>
            <c:dLbl>
              <c:idx val="2"/>
              <c:layout>
                <c:manualLayout>
                  <c:x val="0.12350876647011928"/>
                  <c:y val="-1.2976329322079908E-16"/>
                </c:manualLayout>
              </c:layout>
              <c:tx>
                <c:rich>
                  <a:bodyPr/>
                  <a:lstStyle/>
                  <a:p>
                    <a:fld id="{5B25070B-6A66-4184-A299-CB28D7878935}" type="CATEGORYNAME">
                      <a:rPr lang="en-US" altLang="zh-CN"/>
                      <a:pPr/>
                      <a:t>[类别名称]</a:t>
                    </a:fld>
                    <a:r>
                      <a:rPr lang="en-US" altLang="zh-CN" baseline="0" dirty="0"/>
                      <a:t>, 12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64AE-4AAF-89B6-793B138465F3}"/>
                </c:ext>
              </c:extLst>
            </c:dLbl>
            <c:dLbl>
              <c:idx val="3"/>
              <c:layout>
                <c:manualLayout>
                  <c:x val="0.15270174763578406"/>
                  <c:y val="5.6624636621426402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64AE-4AAF-89B6-793B138465F3}"/>
                </c:ext>
              </c:extLst>
            </c:dLbl>
            <c:dLbl>
              <c:idx val="4"/>
              <c:layout>
                <c:manualLayout>
                  <c:x val="0.16392981731488582"/>
                  <c:y val="9.9093114087496076E-2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64AE-4AAF-89B6-793B138465F3}"/>
                </c:ext>
              </c:extLst>
            </c:dLbl>
            <c:dLbl>
              <c:idx val="5"/>
              <c:layout>
                <c:manualLayout>
                  <c:x val="4.0421050844766368E-2"/>
                  <c:y val="0.10617119366517451"/>
                </c:manualLayout>
              </c:layout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64AE-4AAF-89B6-793B138465F3}"/>
                </c:ext>
              </c:extLst>
            </c:dLbl>
            <c:dLbl>
              <c:idx val="6"/>
              <c:layout>
                <c:manualLayout>
                  <c:x val="-4.9403506588047784E-2"/>
                  <c:y val="8.8475994720978626E-2"/>
                </c:manualLayout>
              </c:layout>
              <c:tx>
                <c:rich>
                  <a:bodyPr/>
                  <a:lstStyle/>
                  <a:p>
                    <a:r>
                      <a:rPr lang="en-US" altLang="zh-CN" baseline="0" dirty="0"/>
                      <a:t>Wiley, </a:t>
                    </a:r>
                    <a:fld id="{6408715A-7DFC-4437-B62F-819A93F9018F}" type="VALUE">
                      <a:rPr lang="en-US" altLang="zh-CN" baseline="0" dirty="0"/>
                      <a:pPr/>
                      <a:t>[值]</a:t>
                    </a:fld>
                    <a:endParaRPr lang="en-US" altLang="zh-CN" baseline="0" dirty="0"/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D-64AE-4AAF-89B6-793B138465F3}"/>
                </c:ext>
              </c:extLst>
            </c:dLbl>
            <c:dLbl>
              <c:idx val="7"/>
              <c:layout>
                <c:manualLayout>
                  <c:x val="-0.13698245008504159"/>
                  <c:y val="3.5390397888390855E-3"/>
                </c:manualLayout>
              </c:layout>
              <c:tx>
                <c:rich>
                  <a:bodyPr/>
                  <a:lstStyle/>
                  <a:p>
                    <a:fld id="{27E3FCE0-0A1E-420D-9F8B-24446C4EDF03}" type="CATEGORYNAME">
                      <a:rPr lang="en-US" altLang="zh-CN"/>
                      <a:pPr/>
                      <a:t>[类别名称]</a:t>
                    </a:fld>
                    <a:r>
                      <a:rPr lang="en-US" altLang="zh-CN" baseline="0" dirty="0"/>
                      <a:t>, 82</a:t>
                    </a:r>
                  </a:p>
                </c:rich>
              </c:tx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F-64AE-4AAF-89B6-793B138465F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Sheet5!$A$15:$A$22</c:f>
              <c:strCache>
                <c:ptCount val="8"/>
                <c:pt idx="0">
                  <c:v>Emerald</c:v>
                </c:pt>
                <c:pt idx="1">
                  <c:v>T&amp;F</c:v>
                </c:pt>
                <c:pt idx="2">
                  <c:v>Elsevier</c:v>
                </c:pt>
                <c:pt idx="3">
                  <c:v>SAGE</c:v>
                </c:pt>
                <c:pt idx="4">
                  <c:v>Springer</c:v>
                </c:pt>
                <c:pt idx="5">
                  <c:v>IGI global</c:v>
                </c:pt>
                <c:pt idx="6">
                  <c:v>Willey</c:v>
                </c:pt>
                <c:pt idx="7">
                  <c:v>others</c:v>
                </c:pt>
              </c:strCache>
            </c:strRef>
          </c:cat>
          <c:val>
            <c:numRef>
              <c:f>Sheet5!$B$15:$B$22</c:f>
              <c:numCache>
                <c:formatCode>General</c:formatCode>
                <c:ptCount val="8"/>
                <c:pt idx="0">
                  <c:v>22</c:v>
                </c:pt>
                <c:pt idx="1">
                  <c:v>19</c:v>
                </c:pt>
                <c:pt idx="2">
                  <c:v>13</c:v>
                </c:pt>
                <c:pt idx="3">
                  <c:v>8</c:v>
                </c:pt>
                <c:pt idx="4">
                  <c:v>7</c:v>
                </c:pt>
                <c:pt idx="5">
                  <c:v>7</c:v>
                </c:pt>
                <c:pt idx="6">
                  <c:v>4</c:v>
                </c:pt>
                <c:pt idx="7">
                  <c:v>83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64AE-4AAF-89B6-793B138465F3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6905625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1ABE27-4486-4AAB-86C7-3BDBC5EA474F}" type="datetimeFigureOut">
              <a:rPr lang="zh-CN" altLang="en-US" smtClean="0"/>
              <a:t>2026/7/21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6905625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CCFF19-AB62-4C26-AAD4-6934B3E387B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982846-1D10-43B8-90F3-CAB27EF2912A}" type="datetimeFigureOut">
              <a:rPr lang="zh-CN" altLang="en-US" smtClean="0"/>
              <a:t>2026/7/21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038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1219200" y="3300413"/>
            <a:ext cx="9753600" cy="27003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6905625" y="6513513"/>
            <a:ext cx="52832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E1211E-83B5-419A-97F5-E67F6A3A2642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AE26A3-2E41-4323-68D1-27CA2569C2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35EC1211-E576-1B03-05A8-0A8B1E5498A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1DB6085F-EFF9-69C8-99E4-984029E77F3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5C3DB0A6-ED8A-B845-20E1-E76890D500B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E1211E-83B5-419A-97F5-E67F6A3A2642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59582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E1211E-83B5-419A-97F5-E67F6A3A2642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E1211E-83B5-419A-97F5-E67F6A3A2642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5FE817-5AD2-CB2E-690F-9452DBA68A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26388D9E-F8CE-96A5-B248-6638F9E7EA6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0832892F-1232-32E2-1615-DA601114C32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484D70E8-48FA-B3D5-26CE-CBF4C100EFF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E1211E-83B5-419A-97F5-E67F6A3A2642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599774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1EB724-5E07-4CB0-4AB6-6FCB4052A6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>
            <a:extLst>
              <a:ext uri="{FF2B5EF4-FFF2-40B4-BE49-F238E27FC236}">
                <a16:creationId xmlns:a16="http://schemas.microsoft.com/office/drawing/2014/main" id="{D89C34A8-B972-3E5B-85E5-9E1920E626E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>
            <a:extLst>
              <a:ext uri="{FF2B5EF4-FFF2-40B4-BE49-F238E27FC236}">
                <a16:creationId xmlns:a16="http://schemas.microsoft.com/office/drawing/2014/main" id="{CCD40629-1682-FF9C-2979-7EA969D5734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9FC358F1-3F09-6BA7-09E4-999AF335064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E1211E-83B5-419A-97F5-E67F6A3A2642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438069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E1211E-83B5-419A-97F5-E67F6A3A2642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E1211E-83B5-419A-97F5-E67F6A3A2642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01029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E1211E-83B5-419A-97F5-E67F6A3A2642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60493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E1211E-83B5-419A-97F5-E67F6A3A2642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82872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1E1211E-83B5-419A-97F5-E67F6A3A2642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272749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D8F003-5DD9-497A-AD81-475E865C91C7}" type="slidenum">
              <a:rPr lang="zh-CN" altLang="en-US" smtClean="0"/>
              <a:t>23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D8F003-5DD9-497A-AD81-475E865C91C7}" type="slidenum">
              <a:rPr lang="zh-CN" altLang="en-US" smtClean="0"/>
              <a:t>31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8D8F003-5DD9-497A-AD81-475E865C91C7}" type="slidenum">
              <a:rPr lang="zh-CN" altLang="en-US" smtClean="0"/>
              <a:t>32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B8D8F003-5DD9-497A-AD81-475E865C91C7}" type="slidenum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等线" panose="02010600030101010101" charset="-122"/>
                <a:ea typeface="等线" panose="02010600030101010101" charset="-122"/>
                <a:cs typeface="+mn-cs"/>
              </a:rPr>
              <a:t>34</a:t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13" Type="http://schemas.openxmlformats.org/officeDocument/2006/relationships/tags" Target="../tags/tag13.xml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12" Type="http://schemas.openxmlformats.org/officeDocument/2006/relationships/tags" Target="../tags/tag12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tags" Target="../tags/tag11.xml"/><Relationship Id="rId5" Type="http://schemas.openxmlformats.org/officeDocument/2006/relationships/tags" Target="../tags/tag5.xml"/><Relationship Id="rId15" Type="http://schemas.openxmlformats.org/officeDocument/2006/relationships/slideMaster" Target="../slideMasters/slideMaster1.xml"/><Relationship Id="rId10" Type="http://schemas.openxmlformats.org/officeDocument/2006/relationships/tags" Target="../tags/tag10.xml"/><Relationship Id="rId4" Type="http://schemas.openxmlformats.org/officeDocument/2006/relationships/tags" Target="../tags/tag4.xml"/><Relationship Id="rId9" Type="http://schemas.openxmlformats.org/officeDocument/2006/relationships/tags" Target="../tags/tag9.xml"/><Relationship Id="rId14" Type="http://schemas.openxmlformats.org/officeDocument/2006/relationships/tags" Target="../tags/tag14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070254" y="1057147"/>
            <a:ext cx="2951479" cy="57403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1" i="0">
                <a:solidFill>
                  <a:srgbClr val="056D75"/>
                </a:solidFill>
                <a:latin typeface="微软雅黑" panose="020B0503020204020204" charset="-122"/>
                <a:cs typeface="微软雅黑" panose="020B0503020204020204" charset="-122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100" b="1" i="0">
                <a:solidFill>
                  <a:srgbClr val="1F4F52"/>
                </a:solidFill>
                <a:latin typeface="微软雅黑" panose="020B0503020204020204" charset="-122"/>
                <a:cs typeface="微软雅黑" panose="020B0503020204020204" charset="-122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7/21/2026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rgbClr val="056D75"/>
                </a:solidFill>
                <a:latin typeface="微软雅黑" panose="020B0503020204020204" charset="-122"/>
                <a:cs typeface="微软雅黑" panose="020B0503020204020204" charset="-122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5100" b="1" i="0">
                <a:solidFill>
                  <a:srgbClr val="1F4F52"/>
                </a:solidFill>
                <a:latin typeface="微软雅黑" panose="020B0503020204020204" charset="-122"/>
                <a:cs typeface="微软雅黑" panose="020B0503020204020204" charset="-122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7/21/2026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rgbClr val="056D75"/>
                </a:solidFill>
                <a:latin typeface="微软雅黑" panose="020B0503020204020204" charset="-122"/>
                <a:cs typeface="微软雅黑" panose="020B0503020204020204" charset="-122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7473188" y="1874646"/>
            <a:ext cx="3210559" cy="378332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100" b="1" i="0">
                <a:solidFill>
                  <a:srgbClr val="398896"/>
                </a:solidFill>
                <a:latin typeface="微软雅黑" panose="020B0503020204020204" charset="-122"/>
                <a:cs typeface="微软雅黑" panose="020B0503020204020204" charset="-122"/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7/21/2026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rgbClr val="056D75"/>
                </a:solidFill>
                <a:latin typeface="微软雅黑" panose="020B0503020204020204" charset="-122"/>
                <a:cs typeface="微软雅黑" panose="020B0503020204020204" charset="-122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7/21/2026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7/21/2026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微软雅黑" panose="020B0503020204020204" charset="-12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charset="-122"/>
              <a:ea typeface="+mn-ea"/>
              <a:cs typeface="+mn-cs"/>
            </a:endParaRPr>
          </a:p>
        </p:txBody>
      </p:sp>
      <p:sp>
        <p:nvSpPr>
          <p:cNvPr id="3" name="Rectangle 1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微软雅黑" panose="020B0503020204020204" charset="-12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charset="-122"/>
              <a:ea typeface="+mn-ea"/>
              <a:cs typeface="+mn-cs"/>
            </a:endParaRPr>
          </a:p>
        </p:txBody>
      </p:sp>
      <p:sp>
        <p:nvSpPr>
          <p:cNvPr id="4" name="Rectangle 1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F6263851-9D81-4FD8-B5C6-127BFDC8F602}" type="slidenum">
              <a:rPr kumimoji="0" lang="en-US" altLang="zh-CN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‹#›</a:t>
            </a:fld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正文页-30_4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2026/7/21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6" name="标题 5"/>
          <p:cNvSpPr>
            <a:spLocks noGrp="1"/>
          </p:cNvSpPr>
          <p:nvPr>
            <p:ph type="ctrTitle" idx="16385" hasCustomPrompt="1"/>
            <p:custDataLst>
              <p:tags r:id="rId1"/>
            </p:custDataLst>
          </p:nvPr>
        </p:nvSpPr>
        <p:spPr>
          <a:xfrm>
            <a:off x="4191000" y="533400"/>
            <a:ext cx="7391400" cy="6096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11000"/>
              </a:lnSpc>
              <a:spcBef>
                <a:spcPct val="0"/>
              </a:spcBef>
              <a:spcAft>
                <a:spcPct val="0"/>
              </a:spcAft>
              <a:buNone/>
              <a:defRPr sz="3600" b="0" spc="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/>
              <a:t>单击此处添加标题</a:t>
            </a:r>
          </a:p>
        </p:txBody>
      </p:sp>
      <p:sp>
        <p:nvSpPr>
          <p:cNvPr id="7" name="内容占位符 6"/>
          <p:cNvSpPr>
            <a:spLocks noGrp="1"/>
          </p:cNvSpPr>
          <p:nvPr>
            <p:ph idx="16394" hasCustomPrompt="1"/>
            <p:custDataLst>
              <p:tags r:id="rId2"/>
            </p:custDataLst>
          </p:nvPr>
        </p:nvSpPr>
        <p:spPr>
          <a:xfrm>
            <a:off x="0" y="0"/>
            <a:ext cx="3581400" cy="6858000"/>
          </a:xfrm>
          <a:custGeom>
            <a:avLst/>
            <a:gdLst>
              <a:gd name="connisteX0" fmla="*/ 0 w 3581400"/>
              <a:gd name="connsiteY0" fmla="*/ 0 h 6858000"/>
              <a:gd name="connisteX1" fmla="*/ 3581400 w 3581400"/>
              <a:gd name="connsiteY1" fmla="*/ 0 h 6858000"/>
              <a:gd name="connisteX2" fmla="*/ 3581400 w 3581400"/>
              <a:gd name="connsiteY2" fmla="*/ 6858000 h 6858000"/>
              <a:gd name="connisteX3" fmla="*/ 0 w 3581400"/>
              <a:gd name="connsiteY3" fmla="*/ 6858000 h 6858000"/>
              <a:gd name="connisteX4" fmla="*/ 0 w 3581400"/>
              <a:gd name="connsiteY4" fmla="*/ 0 h 685800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</a:cxnLst>
            <a:rect l="0" t="0" r="0" b="0"/>
            <a:pathLst>
              <a:path w="3581400" h="6858000">
                <a:moveTo>
                  <a:pt x="0" y="0"/>
                </a:moveTo>
                <a:lnTo>
                  <a:pt x="3581400" y="0"/>
                </a:lnTo>
                <a:lnTo>
                  <a:pt x="35814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DDDDDD"/>
          </a:solidFill>
          <a:ln>
            <a:noFill/>
          </a:ln>
        </p:spPr>
        <p:txBody>
          <a:bodyPr>
            <a:normAutofit/>
          </a:bodyPr>
          <a:lstStyle>
            <a:lvl1pPr marL="0" indent="0">
              <a:buNone/>
              <a:defRPr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zh-CN" altLang="en-US"/>
              <a:t> </a:t>
            </a:r>
          </a:p>
        </p:txBody>
      </p:sp>
      <p:sp>
        <p:nvSpPr>
          <p:cNvPr id="8" name="装饰  7"/>
          <p:cNvSpPr>
            <a:spLocks noGrp="1"/>
          </p:cNvSpPr>
          <p:nvPr>
            <p:ph type="body" idx="16395" hasCustomPrompt="1"/>
            <p:custDataLst>
              <p:tags r:id="rId3"/>
            </p:custDataLst>
          </p:nvPr>
        </p:nvSpPr>
        <p:spPr>
          <a:xfrm>
            <a:off x="4191000" y="1930400"/>
            <a:ext cx="50800" cy="1727200"/>
          </a:xfrm>
          <a:custGeom>
            <a:avLst/>
            <a:gdLst>
              <a:gd name="connisteX0" fmla="*/ 0 w 50800"/>
              <a:gd name="connsiteY0" fmla="*/ 25400 h 1727200"/>
              <a:gd name="connisteX1" fmla="*/ 25400 w 50800"/>
              <a:gd name="connsiteY1" fmla="*/ 0 h 1727200"/>
              <a:gd name="connisteX2" fmla="*/ 25400 w 50800"/>
              <a:gd name="connsiteY2" fmla="*/ 0 h 1727200"/>
              <a:gd name="connisteX3" fmla="*/ 50800 w 50800"/>
              <a:gd name="connsiteY3" fmla="*/ 25400 h 1727200"/>
              <a:gd name="connisteX4" fmla="*/ 50800 w 50800"/>
              <a:gd name="connsiteY4" fmla="*/ 1701800 h 1727200"/>
              <a:gd name="connisteX5" fmla="*/ 25400 w 50800"/>
              <a:gd name="connsiteY5" fmla="*/ 1727200 h 1727200"/>
              <a:gd name="connisteX6" fmla="*/ 25400 w 50800"/>
              <a:gd name="connsiteY6" fmla="*/ 1727200 h 1727200"/>
              <a:gd name="connisteX7" fmla="*/ 0 w 50800"/>
              <a:gd name="connsiteY7" fmla="*/ 1701800 h 1727200"/>
              <a:gd name="connisteX8" fmla="*/ 0 w 50800"/>
              <a:gd name="connsiteY8" fmla="*/ 25400 h 172720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</a:cxnLst>
            <a:rect l="0" t="0" r="0" b="0"/>
            <a:pathLst>
              <a:path w="50800" h="1727200">
                <a:moveTo>
                  <a:pt x="0" y="25400"/>
                </a:moveTo>
                <a:cubicBezTo>
                  <a:pt x="0" y="11372"/>
                  <a:pt x="11372" y="0"/>
                  <a:pt x="25400" y="0"/>
                </a:cubicBezTo>
                <a:lnTo>
                  <a:pt x="25400" y="0"/>
                </a:lnTo>
                <a:cubicBezTo>
                  <a:pt x="39428" y="0"/>
                  <a:pt x="50800" y="11372"/>
                  <a:pt x="50800" y="25400"/>
                </a:cubicBezTo>
                <a:lnTo>
                  <a:pt x="50800" y="1701800"/>
                </a:lnTo>
                <a:cubicBezTo>
                  <a:pt x="50800" y="1715828"/>
                  <a:pt x="39428" y="1727200"/>
                  <a:pt x="25400" y="1727200"/>
                </a:cubicBezTo>
                <a:lnTo>
                  <a:pt x="25400" y="1727200"/>
                </a:lnTo>
                <a:cubicBezTo>
                  <a:pt x="11372" y="1727200"/>
                  <a:pt x="0" y="1715828"/>
                  <a:pt x="0" y="1701800"/>
                </a:cubicBezTo>
                <a:lnTo>
                  <a:pt x="0" y="2540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prstClr val="black">
                <a:alpha val="0"/>
              </a:prstClr>
            </a:solidFill>
            <a:prstDash val="solid"/>
          </a:ln>
        </p:spPr>
        <p:txBody>
          <a:bodyPr>
            <a:noAutofit/>
          </a:bodyPr>
          <a:lstStyle>
            <a:lvl1pPr marL="0" indent="0">
              <a:buNone/>
              <a:defRPr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zh-CN" altLang="en-US"/>
              <a:t> </a:t>
            </a:r>
          </a:p>
        </p:txBody>
      </p:sp>
      <p:sp>
        <p:nvSpPr>
          <p:cNvPr id="9" name="文本占位符 8"/>
          <p:cNvSpPr>
            <a:spLocks noGrp="1"/>
          </p:cNvSpPr>
          <p:nvPr>
            <p:ph type="body" idx="16386" hasCustomPrompt="1"/>
            <p:custDataLst>
              <p:tags r:id="rId4"/>
            </p:custDataLst>
          </p:nvPr>
        </p:nvSpPr>
        <p:spPr>
          <a:xfrm>
            <a:off x="4343400" y="1930400"/>
            <a:ext cx="3314700" cy="4064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11000"/>
              </a:lnSpc>
              <a:spcBef>
                <a:spcPct val="0"/>
              </a:spcBef>
              <a:spcAft>
                <a:spcPct val="0"/>
              </a:spcAft>
              <a:buNone/>
              <a:defRPr sz="2400" b="0" spc="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/>
              <a:t>单击此处添加项标题</a:t>
            </a:r>
          </a:p>
        </p:txBody>
      </p:sp>
      <p:sp>
        <p:nvSpPr>
          <p:cNvPr id="10" name="文本占位符 9"/>
          <p:cNvSpPr>
            <a:spLocks noGrp="1"/>
          </p:cNvSpPr>
          <p:nvPr>
            <p:ph type="body" idx="16387" hasCustomPrompt="1"/>
            <p:custDataLst>
              <p:tags r:id="rId5"/>
            </p:custDataLst>
          </p:nvPr>
        </p:nvSpPr>
        <p:spPr>
          <a:xfrm>
            <a:off x="4343400" y="2438400"/>
            <a:ext cx="3314700" cy="12192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None/>
              <a:defRPr sz="1600" b="0" spc="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/>
              <a:t>单击此处添加项正文</a:t>
            </a:r>
          </a:p>
        </p:txBody>
      </p:sp>
      <p:sp>
        <p:nvSpPr>
          <p:cNvPr id="11" name="装饰  0"/>
          <p:cNvSpPr>
            <a:spLocks noGrp="1"/>
          </p:cNvSpPr>
          <p:nvPr>
            <p:ph type="body" idx="16396" hasCustomPrompt="1"/>
            <p:custDataLst>
              <p:tags r:id="rId6"/>
            </p:custDataLst>
          </p:nvPr>
        </p:nvSpPr>
        <p:spPr>
          <a:xfrm>
            <a:off x="8115300" y="1930400"/>
            <a:ext cx="50800" cy="1727200"/>
          </a:xfrm>
          <a:custGeom>
            <a:avLst/>
            <a:gdLst>
              <a:gd name="connisteX0" fmla="*/ 0 w 50800"/>
              <a:gd name="connsiteY0" fmla="*/ 25400 h 1727200"/>
              <a:gd name="connisteX1" fmla="*/ 25400 w 50800"/>
              <a:gd name="connsiteY1" fmla="*/ 0 h 1727200"/>
              <a:gd name="connisteX2" fmla="*/ 25400 w 50800"/>
              <a:gd name="connsiteY2" fmla="*/ 0 h 1727200"/>
              <a:gd name="connisteX3" fmla="*/ 50800 w 50800"/>
              <a:gd name="connsiteY3" fmla="*/ 25400 h 1727200"/>
              <a:gd name="connisteX4" fmla="*/ 50800 w 50800"/>
              <a:gd name="connsiteY4" fmla="*/ 1701800 h 1727200"/>
              <a:gd name="connisteX5" fmla="*/ 25400 w 50800"/>
              <a:gd name="connsiteY5" fmla="*/ 1727200 h 1727200"/>
              <a:gd name="connisteX6" fmla="*/ 25400 w 50800"/>
              <a:gd name="connsiteY6" fmla="*/ 1727200 h 1727200"/>
              <a:gd name="connisteX7" fmla="*/ 0 w 50800"/>
              <a:gd name="connsiteY7" fmla="*/ 1701800 h 1727200"/>
              <a:gd name="connisteX8" fmla="*/ 0 w 50800"/>
              <a:gd name="connsiteY8" fmla="*/ 25400 h 172720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</a:cxnLst>
            <a:rect l="0" t="0" r="0" b="0"/>
            <a:pathLst>
              <a:path w="50800" h="1727200">
                <a:moveTo>
                  <a:pt x="0" y="25400"/>
                </a:moveTo>
                <a:cubicBezTo>
                  <a:pt x="0" y="11372"/>
                  <a:pt x="11372" y="0"/>
                  <a:pt x="25400" y="0"/>
                </a:cubicBezTo>
                <a:lnTo>
                  <a:pt x="25400" y="0"/>
                </a:lnTo>
                <a:cubicBezTo>
                  <a:pt x="39428" y="0"/>
                  <a:pt x="50800" y="11372"/>
                  <a:pt x="50800" y="25400"/>
                </a:cubicBezTo>
                <a:lnTo>
                  <a:pt x="50800" y="1701800"/>
                </a:lnTo>
                <a:cubicBezTo>
                  <a:pt x="50800" y="1715828"/>
                  <a:pt x="39428" y="1727200"/>
                  <a:pt x="25400" y="1727200"/>
                </a:cubicBezTo>
                <a:lnTo>
                  <a:pt x="25400" y="1727200"/>
                </a:lnTo>
                <a:cubicBezTo>
                  <a:pt x="11372" y="1727200"/>
                  <a:pt x="0" y="1715828"/>
                  <a:pt x="0" y="1701800"/>
                </a:cubicBezTo>
                <a:lnTo>
                  <a:pt x="0" y="2540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prstClr val="black">
                <a:alpha val="0"/>
              </a:prstClr>
            </a:solidFill>
            <a:prstDash val="solid"/>
          </a:ln>
        </p:spPr>
        <p:txBody>
          <a:bodyPr>
            <a:noAutofit/>
          </a:bodyPr>
          <a:lstStyle>
            <a:lvl1pPr marL="0" indent="0">
              <a:buNone/>
              <a:defRPr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zh-CN" altLang="en-US"/>
              <a:t> </a:t>
            </a:r>
          </a:p>
        </p:txBody>
      </p:sp>
      <p:sp>
        <p:nvSpPr>
          <p:cNvPr id="12" name="文本占位符 11"/>
          <p:cNvSpPr>
            <a:spLocks noGrp="1"/>
          </p:cNvSpPr>
          <p:nvPr>
            <p:ph type="body" idx="16388" hasCustomPrompt="1"/>
            <p:custDataLst>
              <p:tags r:id="rId7"/>
            </p:custDataLst>
          </p:nvPr>
        </p:nvSpPr>
        <p:spPr>
          <a:xfrm>
            <a:off x="8267700" y="1930400"/>
            <a:ext cx="3314700" cy="4064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11000"/>
              </a:lnSpc>
              <a:spcBef>
                <a:spcPct val="0"/>
              </a:spcBef>
              <a:spcAft>
                <a:spcPct val="0"/>
              </a:spcAft>
              <a:buNone/>
              <a:defRPr sz="2400" b="0" spc="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/>
              <a:t>单击此处添加项标题</a:t>
            </a:r>
          </a:p>
        </p:txBody>
      </p:sp>
      <p:sp>
        <p:nvSpPr>
          <p:cNvPr id="13" name="文本占位符 12"/>
          <p:cNvSpPr>
            <a:spLocks noGrp="1"/>
          </p:cNvSpPr>
          <p:nvPr>
            <p:ph type="body" idx="16389" hasCustomPrompt="1"/>
            <p:custDataLst>
              <p:tags r:id="rId8"/>
            </p:custDataLst>
          </p:nvPr>
        </p:nvSpPr>
        <p:spPr>
          <a:xfrm>
            <a:off x="8267700" y="2438400"/>
            <a:ext cx="3314700" cy="12192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None/>
              <a:defRPr sz="1600" b="0" spc="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/>
              <a:t>单击此处添加项正文</a:t>
            </a:r>
          </a:p>
        </p:txBody>
      </p:sp>
      <p:sp>
        <p:nvSpPr>
          <p:cNvPr id="14" name="装饰  3"/>
          <p:cNvSpPr>
            <a:spLocks noGrp="1"/>
          </p:cNvSpPr>
          <p:nvPr>
            <p:ph type="body" idx="16397" hasCustomPrompt="1"/>
            <p:custDataLst>
              <p:tags r:id="rId9"/>
            </p:custDataLst>
          </p:nvPr>
        </p:nvSpPr>
        <p:spPr>
          <a:xfrm>
            <a:off x="4191000" y="4114800"/>
            <a:ext cx="50800" cy="1727200"/>
          </a:xfrm>
          <a:custGeom>
            <a:avLst/>
            <a:gdLst>
              <a:gd name="connisteX0" fmla="*/ 0 w 50800"/>
              <a:gd name="connsiteY0" fmla="*/ 25400 h 1727200"/>
              <a:gd name="connisteX1" fmla="*/ 25400 w 50800"/>
              <a:gd name="connsiteY1" fmla="*/ 0 h 1727200"/>
              <a:gd name="connisteX2" fmla="*/ 25400 w 50800"/>
              <a:gd name="connsiteY2" fmla="*/ 0 h 1727200"/>
              <a:gd name="connisteX3" fmla="*/ 50800 w 50800"/>
              <a:gd name="connsiteY3" fmla="*/ 25400 h 1727200"/>
              <a:gd name="connisteX4" fmla="*/ 50800 w 50800"/>
              <a:gd name="connsiteY4" fmla="*/ 1701800 h 1727200"/>
              <a:gd name="connisteX5" fmla="*/ 25400 w 50800"/>
              <a:gd name="connsiteY5" fmla="*/ 1727200 h 1727200"/>
              <a:gd name="connisteX6" fmla="*/ 25400 w 50800"/>
              <a:gd name="connsiteY6" fmla="*/ 1727200 h 1727200"/>
              <a:gd name="connisteX7" fmla="*/ 0 w 50800"/>
              <a:gd name="connsiteY7" fmla="*/ 1701800 h 1727200"/>
              <a:gd name="connisteX8" fmla="*/ 0 w 50800"/>
              <a:gd name="connsiteY8" fmla="*/ 25400 h 172720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</a:cxnLst>
            <a:rect l="0" t="0" r="0" b="0"/>
            <a:pathLst>
              <a:path w="50800" h="1727200">
                <a:moveTo>
                  <a:pt x="0" y="25400"/>
                </a:moveTo>
                <a:cubicBezTo>
                  <a:pt x="0" y="11372"/>
                  <a:pt x="11372" y="0"/>
                  <a:pt x="25400" y="0"/>
                </a:cubicBezTo>
                <a:lnTo>
                  <a:pt x="25400" y="0"/>
                </a:lnTo>
                <a:cubicBezTo>
                  <a:pt x="39428" y="0"/>
                  <a:pt x="50800" y="11372"/>
                  <a:pt x="50800" y="25400"/>
                </a:cubicBezTo>
                <a:lnTo>
                  <a:pt x="50800" y="1701800"/>
                </a:lnTo>
                <a:cubicBezTo>
                  <a:pt x="50800" y="1715828"/>
                  <a:pt x="39428" y="1727200"/>
                  <a:pt x="25400" y="1727200"/>
                </a:cubicBezTo>
                <a:lnTo>
                  <a:pt x="25400" y="1727200"/>
                </a:lnTo>
                <a:cubicBezTo>
                  <a:pt x="11372" y="1727200"/>
                  <a:pt x="0" y="1715828"/>
                  <a:pt x="0" y="1701800"/>
                </a:cubicBezTo>
                <a:lnTo>
                  <a:pt x="0" y="2540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prstClr val="black">
                <a:alpha val="0"/>
              </a:prstClr>
            </a:solidFill>
            <a:prstDash val="solid"/>
          </a:ln>
        </p:spPr>
        <p:txBody>
          <a:bodyPr>
            <a:noAutofit/>
          </a:bodyPr>
          <a:lstStyle>
            <a:lvl1pPr marL="0" indent="0">
              <a:buNone/>
              <a:defRPr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zh-CN" altLang="en-US"/>
              <a:t> </a:t>
            </a:r>
          </a:p>
        </p:txBody>
      </p:sp>
      <p:sp>
        <p:nvSpPr>
          <p:cNvPr id="15" name="文本占位符 14"/>
          <p:cNvSpPr>
            <a:spLocks noGrp="1"/>
          </p:cNvSpPr>
          <p:nvPr>
            <p:ph type="body" idx="16390" hasCustomPrompt="1"/>
            <p:custDataLst>
              <p:tags r:id="rId10"/>
            </p:custDataLst>
          </p:nvPr>
        </p:nvSpPr>
        <p:spPr>
          <a:xfrm>
            <a:off x="4343400" y="4114800"/>
            <a:ext cx="3314700" cy="4064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11000"/>
              </a:lnSpc>
              <a:spcBef>
                <a:spcPct val="0"/>
              </a:spcBef>
              <a:spcAft>
                <a:spcPct val="0"/>
              </a:spcAft>
              <a:buNone/>
              <a:defRPr sz="2400" b="0" spc="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/>
              <a:t>单击此处添加项标题</a:t>
            </a:r>
          </a:p>
        </p:txBody>
      </p:sp>
      <p:sp>
        <p:nvSpPr>
          <p:cNvPr id="16" name="文本占位符 15"/>
          <p:cNvSpPr>
            <a:spLocks noGrp="1"/>
          </p:cNvSpPr>
          <p:nvPr>
            <p:ph type="body" idx="16391" hasCustomPrompt="1"/>
            <p:custDataLst>
              <p:tags r:id="rId11"/>
            </p:custDataLst>
          </p:nvPr>
        </p:nvSpPr>
        <p:spPr>
          <a:xfrm>
            <a:off x="4343400" y="4622800"/>
            <a:ext cx="3314700" cy="12192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None/>
              <a:defRPr sz="1600" b="0" spc="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/>
              <a:t>单击此处添加项正文</a:t>
            </a:r>
          </a:p>
        </p:txBody>
      </p:sp>
      <p:sp>
        <p:nvSpPr>
          <p:cNvPr id="17" name="装饰  6"/>
          <p:cNvSpPr>
            <a:spLocks noGrp="1"/>
          </p:cNvSpPr>
          <p:nvPr>
            <p:ph type="body" idx="16398" hasCustomPrompt="1"/>
            <p:custDataLst>
              <p:tags r:id="rId12"/>
            </p:custDataLst>
          </p:nvPr>
        </p:nvSpPr>
        <p:spPr>
          <a:xfrm>
            <a:off x="8115300" y="4114800"/>
            <a:ext cx="50800" cy="1727200"/>
          </a:xfrm>
          <a:custGeom>
            <a:avLst/>
            <a:gdLst>
              <a:gd name="connisteX0" fmla="*/ 0 w 50800"/>
              <a:gd name="connsiteY0" fmla="*/ 25400 h 1727200"/>
              <a:gd name="connisteX1" fmla="*/ 25400 w 50800"/>
              <a:gd name="connsiteY1" fmla="*/ 0 h 1727200"/>
              <a:gd name="connisteX2" fmla="*/ 25400 w 50800"/>
              <a:gd name="connsiteY2" fmla="*/ 0 h 1727200"/>
              <a:gd name="connisteX3" fmla="*/ 50800 w 50800"/>
              <a:gd name="connsiteY3" fmla="*/ 25400 h 1727200"/>
              <a:gd name="connisteX4" fmla="*/ 50800 w 50800"/>
              <a:gd name="connsiteY4" fmla="*/ 1701800 h 1727200"/>
              <a:gd name="connisteX5" fmla="*/ 25400 w 50800"/>
              <a:gd name="connsiteY5" fmla="*/ 1727200 h 1727200"/>
              <a:gd name="connisteX6" fmla="*/ 25400 w 50800"/>
              <a:gd name="connsiteY6" fmla="*/ 1727200 h 1727200"/>
              <a:gd name="connisteX7" fmla="*/ 0 w 50800"/>
              <a:gd name="connsiteY7" fmla="*/ 1701800 h 1727200"/>
              <a:gd name="connisteX8" fmla="*/ 0 w 50800"/>
              <a:gd name="connsiteY8" fmla="*/ 25400 h 1727200"/>
            </a:gdLst>
            <a:ahLst/>
            <a:cxnLst>
              <a:cxn ang="0">
                <a:pos x="connisteX0" y="connsiteY0"/>
              </a:cxn>
              <a:cxn ang="0">
                <a:pos x="connisteX1" y="connsiteY1"/>
              </a:cxn>
              <a:cxn ang="0">
                <a:pos x="connisteX2" y="connsiteY2"/>
              </a:cxn>
              <a:cxn ang="0">
                <a:pos x="connisteX3" y="connsiteY3"/>
              </a:cxn>
              <a:cxn ang="0">
                <a:pos x="connisteX4" y="connsiteY4"/>
              </a:cxn>
              <a:cxn ang="0">
                <a:pos x="connisteX5" y="connsiteY5"/>
              </a:cxn>
              <a:cxn ang="0">
                <a:pos x="connisteX6" y="connsiteY6"/>
              </a:cxn>
              <a:cxn ang="0">
                <a:pos x="connisteX7" y="connsiteY7"/>
              </a:cxn>
              <a:cxn ang="0">
                <a:pos x="connisteX8" y="connsiteY8"/>
              </a:cxn>
            </a:cxnLst>
            <a:rect l="0" t="0" r="0" b="0"/>
            <a:pathLst>
              <a:path w="50800" h="1727200">
                <a:moveTo>
                  <a:pt x="0" y="25400"/>
                </a:moveTo>
                <a:cubicBezTo>
                  <a:pt x="0" y="11372"/>
                  <a:pt x="11372" y="0"/>
                  <a:pt x="25400" y="0"/>
                </a:cubicBezTo>
                <a:lnTo>
                  <a:pt x="25400" y="0"/>
                </a:lnTo>
                <a:cubicBezTo>
                  <a:pt x="39428" y="0"/>
                  <a:pt x="50800" y="11372"/>
                  <a:pt x="50800" y="25400"/>
                </a:cubicBezTo>
                <a:lnTo>
                  <a:pt x="50800" y="1701800"/>
                </a:lnTo>
                <a:cubicBezTo>
                  <a:pt x="50800" y="1715828"/>
                  <a:pt x="39428" y="1727200"/>
                  <a:pt x="25400" y="1727200"/>
                </a:cubicBezTo>
                <a:lnTo>
                  <a:pt x="25400" y="1727200"/>
                </a:lnTo>
                <a:cubicBezTo>
                  <a:pt x="11372" y="1727200"/>
                  <a:pt x="0" y="1715828"/>
                  <a:pt x="0" y="1701800"/>
                </a:cubicBezTo>
                <a:lnTo>
                  <a:pt x="0" y="25400"/>
                </a:lnTo>
                <a:close/>
              </a:path>
            </a:pathLst>
          </a:custGeom>
          <a:solidFill>
            <a:schemeClr val="accent1"/>
          </a:solidFill>
          <a:ln>
            <a:solidFill>
              <a:prstClr val="black">
                <a:alpha val="0"/>
              </a:prstClr>
            </a:solidFill>
            <a:prstDash val="solid"/>
          </a:ln>
        </p:spPr>
        <p:txBody>
          <a:bodyPr>
            <a:noAutofit/>
          </a:bodyPr>
          <a:lstStyle>
            <a:lvl1pPr marL="0" indent="0">
              <a:buNone/>
              <a:defRPr/>
            </a:lvl1pPr>
            <a:lvl2pPr>
              <a:buNone/>
              <a:defRPr/>
            </a:lvl2pPr>
            <a:lvl3pPr>
              <a:buNone/>
              <a:defRPr/>
            </a:lvl3pPr>
            <a:lvl4pPr>
              <a:buNone/>
              <a:defRPr/>
            </a:lvl4pPr>
            <a:lvl5pPr>
              <a:buNone/>
              <a:defRPr/>
            </a:lvl5pPr>
          </a:lstStyle>
          <a:p>
            <a:pPr lvl="0"/>
            <a:r>
              <a:rPr lang="zh-CN" altLang="en-US"/>
              <a:t> </a:t>
            </a:r>
          </a:p>
        </p:txBody>
      </p:sp>
      <p:sp>
        <p:nvSpPr>
          <p:cNvPr id="18" name="文本占位符 17"/>
          <p:cNvSpPr>
            <a:spLocks noGrp="1"/>
          </p:cNvSpPr>
          <p:nvPr>
            <p:ph type="body" idx="16392" hasCustomPrompt="1"/>
            <p:custDataLst>
              <p:tags r:id="rId13"/>
            </p:custDataLst>
          </p:nvPr>
        </p:nvSpPr>
        <p:spPr>
          <a:xfrm>
            <a:off x="8267700" y="4114800"/>
            <a:ext cx="3314700" cy="4064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11000"/>
              </a:lnSpc>
              <a:spcBef>
                <a:spcPct val="0"/>
              </a:spcBef>
              <a:spcAft>
                <a:spcPct val="0"/>
              </a:spcAft>
              <a:buNone/>
              <a:defRPr sz="2400" b="0" spc="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/>
              <a:t>单击此处添加项标题</a:t>
            </a:r>
          </a:p>
        </p:txBody>
      </p:sp>
      <p:sp>
        <p:nvSpPr>
          <p:cNvPr id="19" name="文本占位符 18"/>
          <p:cNvSpPr>
            <a:spLocks noGrp="1"/>
          </p:cNvSpPr>
          <p:nvPr>
            <p:ph type="body" idx="16393" hasCustomPrompt="1"/>
            <p:custDataLst>
              <p:tags r:id="rId14"/>
            </p:custDataLst>
          </p:nvPr>
        </p:nvSpPr>
        <p:spPr>
          <a:xfrm>
            <a:off x="8267700" y="4622800"/>
            <a:ext cx="3314700" cy="1219200"/>
          </a:xfrm>
          <a:noFill/>
        </p:spPr>
        <p:txBody>
          <a:bodyPr lIns="0" tIns="0" rIns="0" bIns="0" anchor="t">
            <a:normAutofit/>
          </a:bodyPr>
          <a:lstStyle>
            <a:lvl1pPr marL="0" indent="0" algn="l">
              <a:lnSpc>
                <a:spcPct val="125000"/>
              </a:lnSpc>
              <a:spcBef>
                <a:spcPct val="0"/>
              </a:spcBef>
              <a:spcAft>
                <a:spcPct val="0"/>
              </a:spcAft>
              <a:buNone/>
              <a:defRPr sz="1600" b="0" spc="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/>
              <a:t>单击此处添加项正文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>
            <a:lvl1pPr algn="ctr">
              <a:defRPr sz="4800" b="0">
                <a:solidFill>
                  <a:srgbClr val="066E75"/>
                </a:solidFill>
                <a:latin typeface="造字工房言宋（非商用）常规体" pitchFamily="2" charset="-122"/>
                <a:ea typeface="造字工房言宋（非商用）常规体" pitchFamily="2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rgbClr val="7A9C9E"/>
                </a:solidFill>
                <a:latin typeface="微软雅黑" panose="020B0503020204020204" charset="-122"/>
                <a:ea typeface="微软雅黑" panose="020B0503020204020204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单击以编辑母版副标题样式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2147489"/>
            <a:ext cx="10515600" cy="2852737"/>
          </a:xfrm>
        </p:spPr>
        <p:txBody>
          <a:bodyPr anchor="b">
            <a:normAutofit/>
          </a:bodyPr>
          <a:lstStyle>
            <a:lvl1pPr>
              <a:defRPr sz="6000" b="1">
                <a:solidFill>
                  <a:srgbClr val="066E75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502721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编辑母版文本样式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>
            <a:normAutofit/>
          </a:bodyPr>
          <a:lstStyle>
            <a:lvl1pPr algn="ctr">
              <a:defRPr sz="48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defRPr>
            </a:lvl1pPr>
          </a:lstStyle>
          <a:p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rgbClr val="7A9C9E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单击以编辑母版副标题样式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微软雅黑" panose="020B0503020204020204" charset="-12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charset="-122"/>
              <a:ea typeface="+mn-ea"/>
              <a:cs typeface="+mn-cs"/>
            </a:endParaRPr>
          </a:p>
        </p:txBody>
      </p:sp>
      <p:sp>
        <p:nvSpPr>
          <p:cNvPr id="3" name="Rectangle 1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微软雅黑" panose="020B0503020204020204" charset="-12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charset="-122"/>
              <a:ea typeface="+mn-ea"/>
              <a:cs typeface="+mn-cs"/>
            </a:endParaRPr>
          </a:p>
        </p:txBody>
      </p:sp>
      <p:sp>
        <p:nvSpPr>
          <p:cNvPr id="4" name="Rectangle 1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F6263851-9D81-4FD8-B5C6-127BFDC8F602}" type="slidenum">
              <a:rPr kumimoji="0" lang="en-US" altLang="zh-CN" sz="18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‹#›</a:t>
            </a:fld>
            <a:endParaRPr kumimoji="0" lang="en-US" altLang="zh-CN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0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6" Type="http://schemas.openxmlformats.org/officeDocument/2006/relationships/theme" Target="../theme/theme2.xml"/><Relationship Id="rId5" Type="http://schemas.openxmlformats.org/officeDocument/2006/relationships/slideLayout" Target="../slideLayouts/slideLayout12.xml"/><Relationship Id="rId4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826719" y="498134"/>
            <a:ext cx="7525384" cy="11252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1" i="0">
                <a:solidFill>
                  <a:srgbClr val="056D75"/>
                </a:solidFill>
                <a:latin typeface="微软雅黑" panose="020B0503020204020204" charset="-122"/>
                <a:cs typeface="微软雅黑" panose="020B0503020204020204" charset="-122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842007" y="2265121"/>
            <a:ext cx="8507984" cy="1391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100" b="1" i="0">
                <a:solidFill>
                  <a:srgbClr val="1F4F52"/>
                </a:solidFill>
                <a:latin typeface="微软雅黑" panose="020B0503020204020204" charset="-122"/>
                <a:cs typeface="微软雅黑" panose="020B0503020204020204" charset="-122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7/21/2026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微软雅黑" panose="020B0503020204020204" charset="-122"/>
          <a:ea typeface="微软雅黑" panose="020B0503020204020204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微软雅黑" panose="020B0503020204020204" charset="-122"/>
          <a:ea typeface="微软雅黑" panose="020B0503020204020204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微软雅黑" panose="020B0503020204020204" charset="-122"/>
          <a:ea typeface="微软雅黑" panose="020B0503020204020204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软雅黑" panose="020B0503020204020204" charset="-122"/>
          <a:ea typeface="微软雅黑" panose="020B0503020204020204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微软雅黑" panose="020B0503020204020204" charset="-122"/>
          <a:ea typeface="微软雅黑" panose="020B050302020402020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png"/><Relationship Id="rId7" Type="http://schemas.openxmlformats.org/officeDocument/2006/relationships/image" Target="../media/image11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5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12" Type="http://schemas.openxmlformats.org/officeDocument/2006/relationships/image" Target="../media/image26.jp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0" Type="http://schemas.openxmlformats.org/officeDocument/2006/relationships/image" Target="../media/image24.jpg"/><Relationship Id="rId4" Type="http://schemas.openxmlformats.org/officeDocument/2006/relationships/image" Target="../media/image18.jpg"/><Relationship Id="rId9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jpe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11" Type="http://schemas.openxmlformats.org/officeDocument/2006/relationships/image" Target="../media/image35.jpeg"/><Relationship Id="rId5" Type="http://schemas.openxmlformats.org/officeDocument/2006/relationships/image" Target="../media/image29.png"/><Relationship Id="rId10" Type="http://schemas.openxmlformats.org/officeDocument/2006/relationships/image" Target="../media/image34.png"/><Relationship Id="rId4" Type="http://schemas.openxmlformats.org/officeDocument/2006/relationships/image" Target="../media/image28.jpeg"/><Relationship Id="rId9" Type="http://schemas.openxmlformats.org/officeDocument/2006/relationships/image" Target="../media/image33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7.jpeg"/><Relationship Id="rId7" Type="http://schemas.openxmlformats.org/officeDocument/2006/relationships/image" Target="../media/image41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0.png"/><Relationship Id="rId5" Type="http://schemas.openxmlformats.org/officeDocument/2006/relationships/image" Target="../media/image39.jpeg"/><Relationship Id="rId4" Type="http://schemas.openxmlformats.org/officeDocument/2006/relationships/image" Target="../media/image3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7" Type="http://schemas.openxmlformats.org/officeDocument/2006/relationships/image" Target="../media/image4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Relationship Id="rId6" Type="http://schemas.microsoft.com/office/2007/relationships/hdphoto" Target="../media/hdphoto1.wdp"/><Relationship Id="rId5" Type="http://schemas.openxmlformats.org/officeDocument/2006/relationships/image" Target="../media/image42.png"/><Relationship Id="rId4" Type="http://schemas.openxmlformats.org/officeDocument/2006/relationships/image" Target="../media/image3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3" Type="http://schemas.openxmlformats.org/officeDocument/2006/relationships/image" Target="../media/image33.jpeg"/><Relationship Id="rId7" Type="http://schemas.openxmlformats.org/officeDocument/2006/relationships/image" Target="../media/image4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45.png"/><Relationship Id="rId5" Type="http://schemas.openxmlformats.org/officeDocument/2006/relationships/image" Target="../media/image44.jpeg"/><Relationship Id="rId4" Type="http://schemas.openxmlformats.org/officeDocument/2006/relationships/image" Target="../media/image34.png"/><Relationship Id="rId9" Type="http://schemas.openxmlformats.org/officeDocument/2006/relationships/image" Target="../media/image48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jpeg"/><Relationship Id="rId3" Type="http://schemas.openxmlformats.org/officeDocument/2006/relationships/image" Target="../media/image49.jpeg"/><Relationship Id="rId7" Type="http://schemas.openxmlformats.org/officeDocument/2006/relationships/image" Target="../media/image5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10" Type="http://schemas.openxmlformats.org/officeDocument/2006/relationships/image" Target="../media/image7.png"/><Relationship Id="rId4" Type="http://schemas.openxmlformats.org/officeDocument/2006/relationships/image" Target="../media/image50.jpeg"/><Relationship Id="rId9" Type="http://schemas.openxmlformats.org/officeDocument/2006/relationships/image" Target="../media/image5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tiff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6.png"/><Relationship Id="rId4" Type="http://schemas.openxmlformats.org/officeDocument/2006/relationships/hyperlink" Target="https://www.emerald.com/jgeot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8.jpeg"/><Relationship Id="rId4" Type="http://schemas.openxmlformats.org/officeDocument/2006/relationships/hyperlink" Target="https://www.emerald.com/ftmal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jpeg"/><Relationship Id="rId13" Type="http://schemas.openxmlformats.org/officeDocument/2006/relationships/image" Target="../media/image80.png"/><Relationship Id="rId18" Type="http://schemas.openxmlformats.org/officeDocument/2006/relationships/image" Target="../media/image85.jpeg"/><Relationship Id="rId3" Type="http://schemas.openxmlformats.org/officeDocument/2006/relationships/image" Target="../media/image70.jpeg"/><Relationship Id="rId21" Type="http://schemas.openxmlformats.org/officeDocument/2006/relationships/image" Target="../media/image88.jpeg"/><Relationship Id="rId7" Type="http://schemas.openxmlformats.org/officeDocument/2006/relationships/image" Target="../media/image74.jpeg"/><Relationship Id="rId12" Type="http://schemas.openxmlformats.org/officeDocument/2006/relationships/image" Target="../media/image79.jpeg"/><Relationship Id="rId17" Type="http://schemas.openxmlformats.org/officeDocument/2006/relationships/image" Target="../media/image84.png"/><Relationship Id="rId25" Type="http://schemas.openxmlformats.org/officeDocument/2006/relationships/image" Target="../media/image92.jpeg"/><Relationship Id="rId2" Type="http://schemas.openxmlformats.org/officeDocument/2006/relationships/image" Target="../media/image7.png"/><Relationship Id="rId16" Type="http://schemas.openxmlformats.org/officeDocument/2006/relationships/image" Target="../media/image83.jpeg"/><Relationship Id="rId20" Type="http://schemas.openxmlformats.org/officeDocument/2006/relationships/image" Target="../media/image8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3.jpeg"/><Relationship Id="rId11" Type="http://schemas.openxmlformats.org/officeDocument/2006/relationships/image" Target="../media/image78.png"/><Relationship Id="rId24" Type="http://schemas.openxmlformats.org/officeDocument/2006/relationships/image" Target="../media/image91.png"/><Relationship Id="rId5" Type="http://schemas.openxmlformats.org/officeDocument/2006/relationships/image" Target="../media/image72.jpeg"/><Relationship Id="rId15" Type="http://schemas.openxmlformats.org/officeDocument/2006/relationships/image" Target="../media/image82.png"/><Relationship Id="rId23" Type="http://schemas.openxmlformats.org/officeDocument/2006/relationships/image" Target="../media/image90.jpeg"/><Relationship Id="rId10" Type="http://schemas.openxmlformats.org/officeDocument/2006/relationships/image" Target="../media/image77.png"/><Relationship Id="rId19" Type="http://schemas.openxmlformats.org/officeDocument/2006/relationships/image" Target="../media/image86.png"/><Relationship Id="rId4" Type="http://schemas.openxmlformats.org/officeDocument/2006/relationships/image" Target="../media/image71.jpeg"/><Relationship Id="rId9" Type="http://schemas.openxmlformats.org/officeDocument/2006/relationships/image" Target="../media/image76.jpeg"/><Relationship Id="rId14" Type="http://schemas.openxmlformats.org/officeDocument/2006/relationships/image" Target="../media/image81.jpeg"/><Relationship Id="rId22" Type="http://schemas.openxmlformats.org/officeDocument/2006/relationships/image" Target="../media/image8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jpg"/><Relationship Id="rId13" Type="http://schemas.openxmlformats.org/officeDocument/2006/relationships/image" Target="../media/image104.jpeg"/><Relationship Id="rId3" Type="http://schemas.openxmlformats.org/officeDocument/2006/relationships/image" Target="../media/image16.png"/><Relationship Id="rId7" Type="http://schemas.openxmlformats.org/officeDocument/2006/relationships/image" Target="../media/image98.jpeg"/><Relationship Id="rId12" Type="http://schemas.openxmlformats.org/officeDocument/2006/relationships/image" Target="../media/image10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7.png"/><Relationship Id="rId11" Type="http://schemas.openxmlformats.org/officeDocument/2006/relationships/image" Target="../media/image102.jpeg"/><Relationship Id="rId5" Type="http://schemas.openxmlformats.org/officeDocument/2006/relationships/image" Target="../media/image96.jpeg"/><Relationship Id="rId10" Type="http://schemas.openxmlformats.org/officeDocument/2006/relationships/image" Target="../media/image101.jpeg"/><Relationship Id="rId4" Type="http://schemas.openxmlformats.org/officeDocument/2006/relationships/image" Target="../media/image95.jpeg"/><Relationship Id="rId9" Type="http://schemas.openxmlformats.org/officeDocument/2006/relationships/image" Target="../media/image100.jp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9.png"/><Relationship Id="rId3" Type="http://schemas.openxmlformats.org/officeDocument/2006/relationships/image" Target="../media/image105.jpeg"/><Relationship Id="rId7" Type="http://schemas.openxmlformats.org/officeDocument/2006/relationships/image" Target="../media/image9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8.png"/><Relationship Id="rId11" Type="http://schemas.openxmlformats.org/officeDocument/2006/relationships/hyperlink" Target="https://www.emerald.com/jgeot" TargetMode="External"/><Relationship Id="rId5" Type="http://schemas.openxmlformats.org/officeDocument/2006/relationships/image" Target="../media/image107.jpeg"/><Relationship Id="rId10" Type="http://schemas.openxmlformats.org/officeDocument/2006/relationships/image" Target="../media/image7.png"/><Relationship Id="rId4" Type="http://schemas.openxmlformats.org/officeDocument/2006/relationships/image" Target="../media/image106.png"/><Relationship Id="rId9" Type="http://schemas.openxmlformats.org/officeDocument/2006/relationships/image" Target="../media/image110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png"/><Relationship Id="rId2" Type="http://schemas.openxmlformats.org/officeDocument/2006/relationships/image" Target="../media/image11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0.png"/><Relationship Id="rId3" Type="http://schemas.openxmlformats.org/officeDocument/2006/relationships/image" Target="../media/image115.png"/><Relationship Id="rId7" Type="http://schemas.openxmlformats.org/officeDocument/2006/relationships/image" Target="../media/image119.png"/><Relationship Id="rId2" Type="http://schemas.openxmlformats.org/officeDocument/2006/relationships/image" Target="../media/image1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8.png"/><Relationship Id="rId5" Type="http://schemas.openxmlformats.org/officeDocument/2006/relationships/image" Target="../media/image117.png"/><Relationship Id="rId4" Type="http://schemas.openxmlformats.org/officeDocument/2006/relationships/image" Target="../media/image116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png"/><Relationship Id="rId2" Type="http://schemas.openxmlformats.org/officeDocument/2006/relationships/image" Target="../media/image1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3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png"/><Relationship Id="rId7" Type="http://schemas.openxmlformats.org/officeDocument/2006/relationships/image" Target="../media/image129.png"/><Relationship Id="rId2" Type="http://schemas.openxmlformats.org/officeDocument/2006/relationships/image" Target="../media/image1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8.png"/><Relationship Id="rId5" Type="http://schemas.openxmlformats.org/officeDocument/2006/relationships/image" Target="../media/image127.png"/><Relationship Id="rId4" Type="http://schemas.openxmlformats.org/officeDocument/2006/relationships/image" Target="../media/image126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2.png"/><Relationship Id="rId2" Type="http://schemas.openxmlformats.org/officeDocument/2006/relationships/image" Target="../media/image1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png"/><Relationship Id="rId2" Type="http://schemas.openxmlformats.org/officeDocument/2006/relationships/image" Target="../media/image13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5.png"/><Relationship Id="rId2" Type="http://schemas.openxmlformats.org/officeDocument/2006/relationships/image" Target="../media/image1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8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0.png"/><Relationship Id="rId4" Type="http://schemas.openxmlformats.org/officeDocument/2006/relationships/image" Target="../media/image11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2.png"/><Relationship Id="rId2" Type="http://schemas.openxmlformats.org/officeDocument/2006/relationships/image" Target="../media/image14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4.png"/><Relationship Id="rId4" Type="http://schemas.openxmlformats.org/officeDocument/2006/relationships/image" Target="../media/image14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7.png"/><Relationship Id="rId2" Type="http://schemas.openxmlformats.org/officeDocument/2006/relationships/image" Target="../media/image146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48.png"/><Relationship Id="rId4" Type="http://schemas.openxmlformats.org/officeDocument/2006/relationships/image" Target="../media/image3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0.png"/><Relationship Id="rId2" Type="http://schemas.openxmlformats.org/officeDocument/2006/relationships/image" Target="../media/image14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F226AF-7CB7-B615-265C-A02AA08043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id="{41616D7D-741A-6ADC-0D39-EF070138FE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514600"/>
            <a:ext cx="12192000" cy="3908509"/>
          </a:xfrm>
          <a:prstGeom prst="rect">
            <a:avLst/>
          </a:prstGeom>
        </p:spPr>
      </p:pic>
      <p:sp>
        <p:nvSpPr>
          <p:cNvPr id="4" name="object 4">
            <a:extLst>
              <a:ext uri="{FF2B5EF4-FFF2-40B4-BE49-F238E27FC236}">
                <a16:creationId xmlns:a16="http://schemas.microsoft.com/office/drawing/2014/main" id="{4F3D1260-1985-0523-AD8A-4EC585102E3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1842003" y="2053130"/>
            <a:ext cx="8507984" cy="62837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3335" algn="ctr">
              <a:lnSpc>
                <a:spcPct val="100000"/>
              </a:lnSpc>
              <a:spcBef>
                <a:spcPts val="100"/>
              </a:spcBef>
            </a:pPr>
            <a:r>
              <a:rPr sz="4000" spc="-10" dirty="0" err="1"/>
              <a:t>Emerald</a:t>
            </a:r>
            <a:r>
              <a:rPr sz="4000" spc="-15" dirty="0" err="1"/>
              <a:t>资源介绍与平台使用</a:t>
            </a:r>
            <a:endParaRPr lang="en-US" altLang="zh-CN" sz="4000" spc="-20" dirty="0">
              <a:solidFill>
                <a:srgbClr val="D46011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pic>
        <p:nvPicPr>
          <p:cNvPr id="5" name="object 5">
            <a:extLst>
              <a:ext uri="{FF2B5EF4-FFF2-40B4-BE49-F238E27FC236}">
                <a16:creationId xmlns:a16="http://schemas.microsoft.com/office/drawing/2014/main" id="{8FD18428-BD67-7A51-B3AD-421975A49F0A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36220" y="552791"/>
            <a:ext cx="2659380" cy="794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28275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" name="Picture 10" descr="Silverchair Launches AI-Powered Dynamic Discovery on the Silverchair ...">
            <a:extLst>
              <a:ext uri="{FF2B5EF4-FFF2-40B4-BE49-F238E27FC236}">
                <a16:creationId xmlns:a16="http://schemas.microsoft.com/office/drawing/2014/main" id="{2EEF39C9-B807-DB6B-B396-23701EC6CE8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53" t="36522" r="3352" b="37444"/>
          <a:stretch>
            <a:fillRect/>
          </a:stretch>
        </p:blipFill>
        <p:spPr bwMode="auto">
          <a:xfrm>
            <a:off x="7491687" y="3009923"/>
            <a:ext cx="1662832" cy="426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316150" y="6152101"/>
            <a:ext cx="1220277" cy="424209"/>
          </a:xfrm>
          <a:prstGeom prst="rect">
            <a:avLst/>
          </a:prstGeom>
        </p:spPr>
      </p:pic>
      <p:sp>
        <p:nvSpPr>
          <p:cNvPr id="6" name="object 6"/>
          <p:cNvSpPr/>
          <p:nvPr/>
        </p:nvSpPr>
        <p:spPr>
          <a:xfrm>
            <a:off x="0" y="6469126"/>
            <a:ext cx="10186035" cy="12700"/>
          </a:xfrm>
          <a:custGeom>
            <a:avLst/>
            <a:gdLst/>
            <a:ahLst/>
            <a:cxnLst/>
            <a:rect l="l" t="t" r="r" b="b"/>
            <a:pathLst>
              <a:path w="10186035" h="12700">
                <a:moveTo>
                  <a:pt x="10185908" y="0"/>
                </a:moveTo>
                <a:lnTo>
                  <a:pt x="0" y="0"/>
                </a:lnTo>
                <a:lnTo>
                  <a:pt x="0" y="12700"/>
                </a:lnTo>
                <a:lnTo>
                  <a:pt x="10185908" y="12700"/>
                </a:lnTo>
                <a:lnTo>
                  <a:pt x="10185908" y="0"/>
                </a:lnTo>
                <a:close/>
              </a:path>
            </a:pathLst>
          </a:custGeom>
          <a:solidFill>
            <a:srgbClr val="9FC5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1646407" y="6193535"/>
            <a:ext cx="546100" cy="0"/>
          </a:xfrm>
          <a:custGeom>
            <a:avLst/>
            <a:gdLst/>
            <a:ahLst/>
            <a:cxnLst/>
            <a:rect l="l" t="t" r="r" b="b"/>
            <a:pathLst>
              <a:path w="546100">
                <a:moveTo>
                  <a:pt x="0" y="0"/>
                </a:moveTo>
                <a:lnTo>
                  <a:pt x="546100" y="0"/>
                </a:lnTo>
              </a:path>
            </a:pathLst>
          </a:custGeom>
          <a:ln w="12700">
            <a:solidFill>
              <a:srgbClr val="30717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60B5E55E-D76C-10CC-2B93-06A01E94D08F}"/>
              </a:ext>
            </a:extLst>
          </p:cNvPr>
          <p:cNvSpPr/>
          <p:nvPr/>
        </p:nvSpPr>
        <p:spPr>
          <a:xfrm flipH="1">
            <a:off x="0" y="3464934"/>
            <a:ext cx="12192000" cy="54857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576072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52144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728216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304288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880360" algn="l" defTabSz="1152144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3456432" algn="l" defTabSz="1152144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4032504" algn="l" defTabSz="1152144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4608576" algn="l" defTabSz="1152144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grpSp>
        <p:nvGrpSpPr>
          <p:cNvPr id="4" name="Group 6">
            <a:extLst>
              <a:ext uri="{FF2B5EF4-FFF2-40B4-BE49-F238E27FC236}">
                <a16:creationId xmlns:a16="http://schemas.microsoft.com/office/drawing/2014/main" id="{F4D3CF2B-1A32-B1C1-B78E-E10FF27EA1D4}"/>
              </a:ext>
            </a:extLst>
          </p:cNvPr>
          <p:cNvGrpSpPr/>
          <p:nvPr/>
        </p:nvGrpSpPr>
        <p:grpSpPr>
          <a:xfrm>
            <a:off x="558963" y="2071561"/>
            <a:ext cx="2044700" cy="1937034"/>
            <a:chOff x="1028701" y="2355323"/>
            <a:chExt cx="2044700" cy="1937034"/>
          </a:xfrm>
        </p:grpSpPr>
        <p:sp>
          <p:nvSpPr>
            <p:cNvPr id="36" name="Parallelogram 2">
              <a:extLst>
                <a:ext uri="{FF2B5EF4-FFF2-40B4-BE49-F238E27FC236}">
                  <a16:creationId xmlns:a16="http://schemas.microsoft.com/office/drawing/2014/main" id="{7A4A1F14-75C3-E8E2-C5FC-85034446198B}"/>
                </a:ext>
              </a:extLst>
            </p:cNvPr>
            <p:cNvSpPr/>
            <p:nvPr/>
          </p:nvSpPr>
          <p:spPr>
            <a:xfrm flipH="1">
              <a:off x="1028701" y="3743779"/>
              <a:ext cx="2044700" cy="548578"/>
            </a:xfrm>
            <a:prstGeom prst="parallelogram">
              <a:avLst>
                <a:gd name="adj" fmla="val 72727"/>
              </a:avLst>
            </a:prstGeom>
            <a:solidFill>
              <a:srgbClr val="ED0189">
                <a:alpha val="69804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576072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152144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728216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304288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880360" algn="l" defTabSz="1152144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456432" algn="l" defTabSz="1152144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4032504" algn="l" defTabSz="1152144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608576" algn="l" defTabSz="1152144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b="1" dirty="0"/>
                <a:t>1967</a:t>
              </a:r>
            </a:p>
          </p:txBody>
        </p:sp>
        <p:cxnSp>
          <p:nvCxnSpPr>
            <p:cNvPr id="37" name="Straight Connector 4">
              <a:extLst>
                <a:ext uri="{FF2B5EF4-FFF2-40B4-BE49-F238E27FC236}">
                  <a16:creationId xmlns:a16="http://schemas.microsoft.com/office/drawing/2014/main" id="{D180794C-2420-C7FE-3530-7778D4CC8BF0}"/>
                </a:ext>
              </a:extLst>
            </p:cNvPr>
            <p:cNvCxnSpPr/>
            <p:nvPr/>
          </p:nvCxnSpPr>
          <p:spPr>
            <a:xfrm>
              <a:off x="1028701" y="2355323"/>
              <a:ext cx="1" cy="1288386"/>
            </a:xfrm>
            <a:prstGeom prst="line">
              <a:avLst/>
            </a:prstGeom>
            <a:ln w="28575">
              <a:solidFill>
                <a:srgbClr val="ED0189">
                  <a:alpha val="69804"/>
                </a:srgbClr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7">
            <a:extLst>
              <a:ext uri="{FF2B5EF4-FFF2-40B4-BE49-F238E27FC236}">
                <a16:creationId xmlns:a16="http://schemas.microsoft.com/office/drawing/2014/main" id="{8C6F6408-534E-3884-0BCD-55C39808DB3E}"/>
              </a:ext>
            </a:extLst>
          </p:cNvPr>
          <p:cNvGrpSpPr/>
          <p:nvPr/>
        </p:nvGrpSpPr>
        <p:grpSpPr>
          <a:xfrm>
            <a:off x="2797840" y="3461657"/>
            <a:ext cx="2044700" cy="1915648"/>
            <a:chOff x="1028700" y="3743642"/>
            <a:chExt cx="2044700" cy="1915648"/>
          </a:xfrm>
          <a:solidFill>
            <a:srgbClr val="0286AA"/>
          </a:solidFill>
        </p:grpSpPr>
        <p:sp>
          <p:nvSpPr>
            <p:cNvPr id="34" name="Parallelogram 8">
              <a:extLst>
                <a:ext uri="{FF2B5EF4-FFF2-40B4-BE49-F238E27FC236}">
                  <a16:creationId xmlns:a16="http://schemas.microsoft.com/office/drawing/2014/main" id="{E60C8B8D-9DAE-8E71-62A5-B65D3BD14936}"/>
                </a:ext>
              </a:extLst>
            </p:cNvPr>
            <p:cNvSpPr/>
            <p:nvPr/>
          </p:nvSpPr>
          <p:spPr>
            <a:xfrm flipH="1">
              <a:off x="1028700" y="3743642"/>
              <a:ext cx="2044700" cy="548578"/>
            </a:xfrm>
            <a:prstGeom prst="parallelogram">
              <a:avLst>
                <a:gd name="adj" fmla="val 72727"/>
              </a:avLst>
            </a:prstGeom>
            <a:solidFill>
              <a:srgbClr val="92D3E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576072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152144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728216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304288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880360" algn="l" defTabSz="1152144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456432" algn="l" defTabSz="1152144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4032504" algn="l" defTabSz="1152144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608576" algn="l" defTabSz="1152144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b="1" dirty="0"/>
                <a:t>2022</a:t>
              </a:r>
            </a:p>
          </p:txBody>
        </p:sp>
        <p:cxnSp>
          <p:nvCxnSpPr>
            <p:cNvPr id="35" name="Straight Connector 9">
              <a:extLst>
                <a:ext uri="{FF2B5EF4-FFF2-40B4-BE49-F238E27FC236}">
                  <a16:creationId xmlns:a16="http://schemas.microsoft.com/office/drawing/2014/main" id="{F74D9162-A975-8BE5-7BAE-06DB04CE217A}"/>
                </a:ext>
              </a:extLst>
            </p:cNvPr>
            <p:cNvCxnSpPr/>
            <p:nvPr/>
          </p:nvCxnSpPr>
          <p:spPr>
            <a:xfrm flipV="1">
              <a:off x="1505854" y="4370904"/>
              <a:ext cx="1" cy="1288386"/>
            </a:xfrm>
            <a:prstGeom prst="line">
              <a:avLst/>
            </a:prstGeom>
            <a:grpFill/>
            <a:ln w="28575">
              <a:solidFill>
                <a:srgbClr val="0286AA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0" name="Group 10">
            <a:extLst>
              <a:ext uri="{FF2B5EF4-FFF2-40B4-BE49-F238E27FC236}">
                <a16:creationId xmlns:a16="http://schemas.microsoft.com/office/drawing/2014/main" id="{78AFC6CB-03B5-0B4B-53C7-0555374ECCB5}"/>
              </a:ext>
            </a:extLst>
          </p:cNvPr>
          <p:cNvGrpSpPr/>
          <p:nvPr/>
        </p:nvGrpSpPr>
        <p:grpSpPr>
          <a:xfrm>
            <a:off x="5074447" y="2067302"/>
            <a:ext cx="2044700" cy="1952171"/>
            <a:chOff x="1028701" y="2340186"/>
            <a:chExt cx="2044700" cy="1952171"/>
          </a:xfrm>
        </p:grpSpPr>
        <p:sp>
          <p:nvSpPr>
            <p:cNvPr id="32" name="Parallelogram 11">
              <a:extLst>
                <a:ext uri="{FF2B5EF4-FFF2-40B4-BE49-F238E27FC236}">
                  <a16:creationId xmlns:a16="http://schemas.microsoft.com/office/drawing/2014/main" id="{E02B96B4-43FF-A4AD-E8B1-29480D58648A}"/>
                </a:ext>
              </a:extLst>
            </p:cNvPr>
            <p:cNvSpPr/>
            <p:nvPr/>
          </p:nvSpPr>
          <p:spPr>
            <a:xfrm flipH="1">
              <a:off x="1028701" y="3743779"/>
              <a:ext cx="2044700" cy="548578"/>
            </a:xfrm>
            <a:prstGeom prst="parallelogram">
              <a:avLst>
                <a:gd name="adj" fmla="val 72727"/>
              </a:avLst>
            </a:prstGeom>
            <a:solidFill>
              <a:srgbClr val="057C92">
                <a:alpha val="69804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576072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152144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728216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304288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880360" algn="l" defTabSz="1152144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456432" algn="l" defTabSz="1152144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4032504" algn="l" defTabSz="1152144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608576" algn="l" defTabSz="1152144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b="1" dirty="0"/>
                <a:t>2023</a:t>
              </a:r>
            </a:p>
          </p:txBody>
        </p:sp>
        <p:cxnSp>
          <p:nvCxnSpPr>
            <p:cNvPr id="33" name="Straight Connector 12">
              <a:extLst>
                <a:ext uri="{FF2B5EF4-FFF2-40B4-BE49-F238E27FC236}">
                  <a16:creationId xmlns:a16="http://schemas.microsoft.com/office/drawing/2014/main" id="{39C97C3B-2E63-F96F-956D-68EEFEBD00B3}"/>
                </a:ext>
              </a:extLst>
            </p:cNvPr>
            <p:cNvCxnSpPr/>
            <p:nvPr/>
          </p:nvCxnSpPr>
          <p:spPr>
            <a:xfrm>
              <a:off x="1175875" y="2340186"/>
              <a:ext cx="1" cy="1288386"/>
            </a:xfrm>
            <a:prstGeom prst="line">
              <a:avLst/>
            </a:prstGeom>
            <a:ln w="28575">
              <a:solidFill>
                <a:srgbClr val="057C92">
                  <a:alpha val="69804"/>
                </a:srgbClr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3">
            <a:extLst>
              <a:ext uri="{FF2B5EF4-FFF2-40B4-BE49-F238E27FC236}">
                <a16:creationId xmlns:a16="http://schemas.microsoft.com/office/drawing/2014/main" id="{DC171BE9-D9EF-C278-57F0-AFEB061A15FF}"/>
              </a:ext>
            </a:extLst>
          </p:cNvPr>
          <p:cNvGrpSpPr/>
          <p:nvPr/>
        </p:nvGrpSpPr>
        <p:grpSpPr>
          <a:xfrm>
            <a:off x="7350505" y="3457244"/>
            <a:ext cx="2044700" cy="1926307"/>
            <a:chOff x="1028701" y="3743779"/>
            <a:chExt cx="2044700" cy="1926307"/>
          </a:xfrm>
        </p:grpSpPr>
        <p:sp>
          <p:nvSpPr>
            <p:cNvPr id="30" name="Parallelogram 14">
              <a:extLst>
                <a:ext uri="{FF2B5EF4-FFF2-40B4-BE49-F238E27FC236}">
                  <a16:creationId xmlns:a16="http://schemas.microsoft.com/office/drawing/2014/main" id="{90E959AF-6FD2-78DB-6E52-B343B1E30CE4}"/>
                </a:ext>
              </a:extLst>
            </p:cNvPr>
            <p:cNvSpPr/>
            <p:nvPr/>
          </p:nvSpPr>
          <p:spPr>
            <a:xfrm flipH="1">
              <a:off x="1028701" y="3743779"/>
              <a:ext cx="2044700" cy="548578"/>
            </a:xfrm>
            <a:prstGeom prst="parallelogram">
              <a:avLst>
                <a:gd name="adj" fmla="val 72727"/>
              </a:avLst>
            </a:prstGeom>
            <a:solidFill>
              <a:srgbClr val="07944B">
                <a:alpha val="69804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576072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152144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728216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304288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880360" algn="l" defTabSz="1152144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456432" algn="l" defTabSz="1152144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4032504" algn="l" defTabSz="1152144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608576" algn="l" defTabSz="1152144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b="1" dirty="0"/>
                <a:t>2025</a:t>
              </a:r>
            </a:p>
          </p:txBody>
        </p:sp>
        <p:cxnSp>
          <p:nvCxnSpPr>
            <p:cNvPr id="31" name="Straight Connector 15">
              <a:extLst>
                <a:ext uri="{FF2B5EF4-FFF2-40B4-BE49-F238E27FC236}">
                  <a16:creationId xmlns:a16="http://schemas.microsoft.com/office/drawing/2014/main" id="{DC721BDC-A38F-3151-0957-E64CA3623BEE}"/>
                </a:ext>
              </a:extLst>
            </p:cNvPr>
            <p:cNvCxnSpPr/>
            <p:nvPr/>
          </p:nvCxnSpPr>
          <p:spPr>
            <a:xfrm flipV="1">
              <a:off x="1450595" y="4381700"/>
              <a:ext cx="1" cy="1288386"/>
            </a:xfrm>
            <a:prstGeom prst="line">
              <a:avLst/>
            </a:prstGeom>
            <a:ln w="28575">
              <a:solidFill>
                <a:srgbClr val="07944B">
                  <a:alpha val="69804"/>
                </a:srgbClr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Group 16">
            <a:extLst>
              <a:ext uri="{FF2B5EF4-FFF2-40B4-BE49-F238E27FC236}">
                <a16:creationId xmlns:a16="http://schemas.microsoft.com/office/drawing/2014/main" id="{0CE9FB98-D9EB-5B9A-3176-1D1BD01315E8}"/>
              </a:ext>
            </a:extLst>
          </p:cNvPr>
          <p:cNvGrpSpPr/>
          <p:nvPr/>
        </p:nvGrpSpPr>
        <p:grpSpPr>
          <a:xfrm>
            <a:off x="9584745" y="2067302"/>
            <a:ext cx="2044700" cy="1952171"/>
            <a:chOff x="1522187" y="2340186"/>
            <a:chExt cx="2044700" cy="1952171"/>
          </a:xfrm>
        </p:grpSpPr>
        <p:sp>
          <p:nvSpPr>
            <p:cNvPr id="28" name="Parallelogram 17">
              <a:extLst>
                <a:ext uri="{FF2B5EF4-FFF2-40B4-BE49-F238E27FC236}">
                  <a16:creationId xmlns:a16="http://schemas.microsoft.com/office/drawing/2014/main" id="{FF410E5A-EDDE-EF52-AE0C-D6245CCA34B1}"/>
                </a:ext>
              </a:extLst>
            </p:cNvPr>
            <p:cNvSpPr/>
            <p:nvPr/>
          </p:nvSpPr>
          <p:spPr>
            <a:xfrm flipH="1">
              <a:off x="1522187" y="3743779"/>
              <a:ext cx="2044700" cy="548578"/>
            </a:xfrm>
            <a:prstGeom prst="parallelogram">
              <a:avLst>
                <a:gd name="adj" fmla="val 72727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>
              <a:defPPr>
                <a:defRPr lang="zh-CN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576072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1152144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728216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2304288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880360" algn="l" defTabSz="1152144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3456432" algn="l" defTabSz="1152144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4032504" algn="l" defTabSz="1152144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4608576" algn="l" defTabSz="1152144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r>
                <a:rPr lang="en-US" b="1" dirty="0"/>
                <a:t>2026</a:t>
              </a:r>
            </a:p>
          </p:txBody>
        </p:sp>
        <p:cxnSp>
          <p:nvCxnSpPr>
            <p:cNvPr id="29" name="Straight Connector 18">
              <a:extLst>
                <a:ext uri="{FF2B5EF4-FFF2-40B4-BE49-F238E27FC236}">
                  <a16:creationId xmlns:a16="http://schemas.microsoft.com/office/drawing/2014/main" id="{3C67FE0E-4DBD-A390-A7F7-3A2A66BAD0FD}"/>
                </a:ext>
              </a:extLst>
            </p:cNvPr>
            <p:cNvCxnSpPr/>
            <p:nvPr/>
          </p:nvCxnSpPr>
          <p:spPr>
            <a:xfrm>
              <a:off x="1607716" y="2340186"/>
              <a:ext cx="1" cy="1288386"/>
            </a:xfrm>
            <a:prstGeom prst="line">
              <a:avLst/>
            </a:prstGeom>
            <a:ln w="28575">
              <a:solidFill>
                <a:schemeClr val="accent5"/>
              </a:solidFill>
              <a:head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Inhaltsplatzhalter 4">
            <a:extLst>
              <a:ext uri="{FF2B5EF4-FFF2-40B4-BE49-F238E27FC236}">
                <a16:creationId xmlns:a16="http://schemas.microsoft.com/office/drawing/2014/main" id="{AF9E0132-95D1-1AAA-C923-9A4EF21DC52E}"/>
              </a:ext>
            </a:extLst>
          </p:cNvPr>
          <p:cNvSpPr txBox="1">
            <a:spLocks/>
          </p:cNvSpPr>
          <p:nvPr/>
        </p:nvSpPr>
        <p:spPr>
          <a:xfrm>
            <a:off x="7884222" y="4361642"/>
            <a:ext cx="2707578" cy="101566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zh-CN"/>
            </a:defPPr>
            <a:lvl1pPr marL="272967" indent="-272967" algn="l" defTabSz="914127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1800" b="1" dirty="0">
                <a:solidFill>
                  <a:srgbClr val="07944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收购</a:t>
            </a:r>
            <a:r>
              <a:rPr lang="en-US" altLang="zh-CN" sz="1800" b="1" dirty="0">
                <a:solidFill>
                  <a:srgbClr val="07944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&amp;</a:t>
            </a:r>
            <a:r>
              <a:rPr lang="zh-CN" altLang="en-US" sz="1800" b="1" dirty="0">
                <a:solidFill>
                  <a:srgbClr val="07944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合作</a:t>
            </a:r>
            <a:br>
              <a:rPr lang="en-US" sz="1600" b="1" dirty="0"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br>
              <a:rPr lang="en-US" sz="1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zh-CN" sz="12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 </a:t>
            </a: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收购</a:t>
            </a:r>
            <a:r>
              <a:rPr lang="en-US" altLang="zh-CN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Now </a:t>
            </a: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和</a:t>
            </a:r>
            <a:r>
              <a:rPr lang="en-US" altLang="zh-CN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IAP</a:t>
            </a: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出版社</a:t>
            </a:r>
            <a:endParaRPr lang="en-US" altLang="zh-CN" sz="12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altLang="zh-CN" sz="12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 </a:t>
            </a: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合作开发新平台</a:t>
            </a:r>
            <a:r>
              <a:rPr lang="en-US" altLang="zh-CN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Emerald Insight</a:t>
            </a:r>
            <a:endParaRPr lang="en-US" sz="12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Inhaltsplatzhalter 4">
            <a:extLst>
              <a:ext uri="{FF2B5EF4-FFF2-40B4-BE49-F238E27FC236}">
                <a16:creationId xmlns:a16="http://schemas.microsoft.com/office/drawing/2014/main" id="{9B2151E1-EB6E-1698-1113-62AEC866363A}"/>
              </a:ext>
            </a:extLst>
          </p:cNvPr>
          <p:cNvSpPr txBox="1">
            <a:spLocks/>
          </p:cNvSpPr>
          <p:nvPr/>
        </p:nvSpPr>
        <p:spPr>
          <a:xfrm>
            <a:off x="5357536" y="2042041"/>
            <a:ext cx="2464507" cy="101566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zh-CN"/>
            </a:defPPr>
            <a:lvl1pPr marL="272967" indent="-272967" algn="l" defTabSz="914127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1800" b="1" dirty="0">
                <a:solidFill>
                  <a:srgbClr val="0286A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收购</a:t>
            </a:r>
            <a:r>
              <a:rPr lang="en-US" altLang="zh-CN" sz="1800" b="1" dirty="0">
                <a:solidFill>
                  <a:srgbClr val="0286A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ICE</a:t>
            </a:r>
            <a:br>
              <a:rPr lang="en-US" sz="1600" b="1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br>
              <a:rPr lang="en-US" sz="1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zh-CN" sz="12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 </a:t>
            </a: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收购英国土木工程师学会</a:t>
            </a:r>
            <a:endParaRPr lang="en-US" altLang="zh-CN" sz="12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altLang="zh-CN" sz="12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 </a:t>
            </a: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开拓自然科学、工程学市场</a:t>
            </a:r>
            <a:endParaRPr lang="en-US" sz="12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Inhaltsplatzhalter 4">
            <a:extLst>
              <a:ext uri="{FF2B5EF4-FFF2-40B4-BE49-F238E27FC236}">
                <a16:creationId xmlns:a16="http://schemas.microsoft.com/office/drawing/2014/main" id="{E3368573-21BF-121A-1223-6E48E91A1A8D}"/>
              </a:ext>
            </a:extLst>
          </p:cNvPr>
          <p:cNvSpPr txBox="1">
            <a:spLocks/>
          </p:cNvSpPr>
          <p:nvPr/>
        </p:nvSpPr>
        <p:spPr>
          <a:xfrm>
            <a:off x="3463322" y="4686323"/>
            <a:ext cx="2186150" cy="707886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zh-CN"/>
            </a:defPPr>
            <a:lvl1pPr marL="272967" indent="-272967" algn="l" defTabSz="914127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1800" b="1" dirty="0">
                <a:solidFill>
                  <a:srgbClr val="92D3E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发展</a:t>
            </a:r>
            <a:br>
              <a:rPr lang="en-US" sz="16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br>
              <a:rPr lang="en-US" sz="14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zh-CN" sz="14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 </a:t>
            </a: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由剑桥信息集团</a:t>
            </a:r>
            <a:r>
              <a:rPr lang="en-US" altLang="zh-CN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CIG</a:t>
            </a: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收购</a:t>
            </a:r>
            <a:endParaRPr lang="en-US" sz="14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Inhaltsplatzhalter 4">
            <a:extLst>
              <a:ext uri="{FF2B5EF4-FFF2-40B4-BE49-F238E27FC236}">
                <a16:creationId xmlns:a16="http://schemas.microsoft.com/office/drawing/2014/main" id="{B4CCD9DA-DC34-9D8A-D8AB-D9366D8A2629}"/>
              </a:ext>
            </a:extLst>
          </p:cNvPr>
          <p:cNvSpPr txBox="1">
            <a:spLocks/>
          </p:cNvSpPr>
          <p:nvPr/>
        </p:nvSpPr>
        <p:spPr>
          <a:xfrm>
            <a:off x="697137" y="2052016"/>
            <a:ext cx="2747768" cy="101566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zh-CN"/>
            </a:defPPr>
            <a:lvl1pPr marL="272967" indent="-272967" algn="l" defTabSz="914127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zh-CN" altLang="en-US" sz="1800" b="1" dirty="0">
                <a:solidFill>
                  <a:srgbClr val="ED018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创立</a:t>
            </a:r>
            <a:br>
              <a:rPr lang="en-US" sz="1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br>
              <a:rPr lang="en-US" sz="14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zh-CN" sz="12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 </a:t>
            </a:r>
            <a:r>
              <a:rPr 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U</a:t>
            </a:r>
            <a:r>
              <a:rPr lang="en-US" altLang="zh-CN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niversity of Bradford </a:t>
            </a: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创立</a:t>
            </a:r>
            <a:endParaRPr lang="en-US" altLang="zh-CN" sz="12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00000"/>
              </a:lnSpc>
              <a:spcAft>
                <a:spcPts val="1200"/>
              </a:spcAft>
              <a:buNone/>
            </a:pPr>
            <a:r>
              <a:rPr lang="en-US" altLang="zh-CN" sz="12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 </a:t>
            </a: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专注管理学、经济学、图情学</a:t>
            </a:r>
            <a:endParaRPr lang="en-US" sz="10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Inhaltsplatzhalter 4">
            <a:extLst>
              <a:ext uri="{FF2B5EF4-FFF2-40B4-BE49-F238E27FC236}">
                <a16:creationId xmlns:a16="http://schemas.microsoft.com/office/drawing/2014/main" id="{86CFCA59-ABFF-6D72-92DB-95E8CB482CC4}"/>
              </a:ext>
            </a:extLst>
          </p:cNvPr>
          <p:cNvSpPr txBox="1">
            <a:spLocks/>
          </p:cNvSpPr>
          <p:nvPr/>
        </p:nvSpPr>
        <p:spPr>
          <a:xfrm>
            <a:off x="9829800" y="1824115"/>
            <a:ext cx="2776256" cy="1531573"/>
          </a:xfrm>
          <a:prstGeom prst="rect">
            <a:avLst/>
          </a:prstGeom>
        </p:spPr>
        <p:txBody>
          <a:bodyPr wrap="square" lIns="0" tIns="0" rIns="0" bIns="0" anchor="ctr">
            <a:spAutoFit/>
          </a:bodyPr>
          <a:lstStyle>
            <a:defPPr>
              <a:defRPr lang="zh-CN"/>
            </a:defPPr>
            <a:lvl1pPr marL="272967" indent="-272967" algn="l" defTabSz="914127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Wingdings" panose="05000000000000000000" pitchFamily="2" charset="2"/>
              <a:buChar char="§"/>
              <a:defRPr sz="23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1pPr>
            <a:lvl2pPr marL="807798" indent="-272967" algn="l" defTabSz="914127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20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2pPr>
            <a:lvl3pPr marL="1080764" indent="-177748" algn="l" defTabSz="914127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9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3pPr>
            <a:lvl4pPr marL="1436256" indent="-177748" algn="l" defTabSz="914127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4pPr>
            <a:lvl5pPr marL="1793335" indent="-179335" algn="l" defTabSz="914127" rtl="0" eaLnBrk="1" fontAlgn="base" latinLnBrk="0" hangingPunct="1">
              <a:lnSpc>
                <a:spcPct val="90000"/>
              </a:lnSpc>
              <a:spcBef>
                <a:spcPts val="0"/>
              </a:spcBef>
              <a:spcAft>
                <a:spcPts val="1000"/>
              </a:spcAft>
              <a:buFont typeface="Symbol" panose="05050102010706020507" pitchFamily="18" charset="2"/>
              <a:buChar char="-"/>
              <a:defRPr sz="1600" kern="1200">
                <a:solidFill>
                  <a:schemeClr val="bg1"/>
                </a:solidFill>
                <a:latin typeface="Calibri Light" panose="020F0302020204030204" pitchFamily="34" charset="0"/>
                <a:ea typeface="+mn-ea"/>
                <a:cs typeface="+mn-cs"/>
              </a:defRPr>
            </a:lvl5pPr>
            <a:lvl6pPr marL="2513847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0910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7972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5034" indent="-228532" algn="l" defTabSz="914127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00000"/>
              </a:lnSpc>
              <a:spcAft>
                <a:spcPts val="0"/>
              </a:spcAft>
              <a:buNone/>
            </a:pPr>
            <a:r>
              <a:rPr lang="zh-CN" altLang="en-US" sz="1800" b="1" dirty="0">
                <a:solidFill>
                  <a:srgbClr val="0286A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至今</a:t>
            </a:r>
            <a:endParaRPr lang="en-US" sz="14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spcAft>
                <a:spcPts val="0"/>
              </a:spcAft>
              <a:buNone/>
            </a:pPr>
            <a:r>
              <a:rPr lang="en-US" altLang="zh-CN" sz="12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 </a:t>
            </a: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出版期刊 </a:t>
            </a:r>
            <a:r>
              <a:rPr lang="en-US" altLang="zh-CN" sz="14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390+</a:t>
            </a: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种</a:t>
            </a:r>
            <a:endParaRPr lang="en-US" altLang="zh-CN" sz="12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spcAft>
                <a:spcPts val="0"/>
              </a:spcAft>
              <a:buNone/>
            </a:pPr>
            <a:r>
              <a:rPr lang="en-US" altLang="zh-CN" sz="12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 </a:t>
            </a: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电子书 </a:t>
            </a:r>
            <a:r>
              <a:rPr lang="en-US" altLang="zh-CN" sz="14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4700+</a:t>
            </a: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册</a:t>
            </a:r>
            <a:endParaRPr lang="en-US" altLang="zh-CN" sz="12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spcAft>
                <a:spcPts val="0"/>
              </a:spcAft>
              <a:buNone/>
            </a:pPr>
            <a:r>
              <a:rPr lang="en-US" altLang="zh-CN" sz="12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 </a:t>
            </a: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图书</a:t>
            </a:r>
            <a:r>
              <a:rPr lang="en-US" altLang="zh-CN" sz="14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8000+</a:t>
            </a: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册</a:t>
            </a:r>
            <a:endParaRPr lang="en-US" altLang="zh-CN" sz="12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spcAft>
                <a:spcPts val="0"/>
              </a:spcAft>
              <a:buNone/>
            </a:pPr>
            <a:r>
              <a:rPr lang="en-US" altLang="zh-CN" sz="12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· </a:t>
            </a: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案例 </a:t>
            </a:r>
            <a:r>
              <a:rPr lang="en-US" altLang="zh-CN" sz="1400" b="1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3500+</a:t>
            </a:r>
            <a:r>
              <a:rPr lang="zh-CN" altLang="en-US" sz="1200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个</a:t>
            </a:r>
            <a:endParaRPr lang="en-US" sz="12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40" name="object 2">
            <a:extLst>
              <a:ext uri="{FF2B5EF4-FFF2-40B4-BE49-F238E27FC236}">
                <a16:creationId xmlns:a16="http://schemas.microsoft.com/office/drawing/2014/main" id="{266B8D0C-2414-742B-0CC8-DEADAB255BF2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46650" y="4243281"/>
            <a:ext cx="1752599" cy="548578"/>
          </a:xfrm>
          <a:prstGeom prst="rect">
            <a:avLst/>
          </a:prstGeom>
        </p:spPr>
      </p:pic>
      <p:pic>
        <p:nvPicPr>
          <p:cNvPr id="42" name="图片 41">
            <a:extLst>
              <a:ext uri="{FF2B5EF4-FFF2-40B4-BE49-F238E27FC236}">
                <a16:creationId xmlns:a16="http://schemas.microsoft.com/office/drawing/2014/main" id="{250789E5-88DB-4552-4A27-3D12499EF47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9339" y="2583584"/>
            <a:ext cx="1621760" cy="589082"/>
          </a:xfrm>
          <a:prstGeom prst="rect">
            <a:avLst/>
          </a:prstGeom>
        </p:spPr>
      </p:pic>
      <p:pic>
        <p:nvPicPr>
          <p:cNvPr id="1026" name="Picture 2" descr="Now Publishers">
            <a:extLst>
              <a:ext uri="{FF2B5EF4-FFF2-40B4-BE49-F238E27FC236}">
                <a16:creationId xmlns:a16="http://schemas.microsoft.com/office/drawing/2014/main" id="{58D19C75-0792-2F26-5052-500B189D0E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1102" y="2445934"/>
            <a:ext cx="1523997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NEC Users' Group Conference 2022 | Events | Products | NEC Contracts">
            <a:extLst>
              <a:ext uri="{FF2B5EF4-FFF2-40B4-BE49-F238E27FC236}">
                <a16:creationId xmlns:a16="http://schemas.microsoft.com/office/drawing/2014/main" id="{8BB49E0C-C94B-C0B3-C996-3A453BE46AD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997"/>
          <a:stretch>
            <a:fillRect/>
          </a:stretch>
        </p:blipFill>
        <p:spPr bwMode="auto">
          <a:xfrm>
            <a:off x="5663048" y="4241161"/>
            <a:ext cx="1371600" cy="1397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AP INFORMATION AGE PUBLISHING | Biblioinforma">
            <a:extLst>
              <a:ext uri="{FF2B5EF4-FFF2-40B4-BE49-F238E27FC236}">
                <a16:creationId xmlns:a16="http://schemas.microsoft.com/office/drawing/2014/main" id="{C4CA3699-00F0-7147-C7D8-A8B11E4018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alphaModFix amt="8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1685" y="1767341"/>
            <a:ext cx="1662832" cy="678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3" name="object 2">
            <a:extLst>
              <a:ext uri="{FF2B5EF4-FFF2-40B4-BE49-F238E27FC236}">
                <a16:creationId xmlns:a16="http://schemas.microsoft.com/office/drawing/2014/main" id="{E8568DCC-A9E9-428D-F2C2-FC24C211E287}"/>
              </a:ext>
            </a:extLst>
          </p:cNvPr>
          <p:cNvSpPr txBox="1">
            <a:spLocks/>
          </p:cNvSpPr>
          <p:nvPr/>
        </p:nvSpPr>
        <p:spPr>
          <a:xfrm>
            <a:off x="558963" y="910289"/>
            <a:ext cx="4790136" cy="50590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>
            <a:lvl1pPr>
              <a:defRPr sz="3200" b="1" i="0">
                <a:solidFill>
                  <a:srgbClr val="056D75"/>
                </a:solidFill>
                <a:latin typeface="微软雅黑" panose="020B0503020204020204" charset="-122"/>
                <a:ea typeface="+mj-ea"/>
                <a:cs typeface="微软雅黑" panose="020B0503020204020204" charset="-122"/>
              </a:defRPr>
            </a:lvl1pPr>
          </a:lstStyle>
          <a:p>
            <a:pPr marL="12700">
              <a:spcBef>
                <a:spcPts val="105"/>
              </a:spcBef>
            </a:pPr>
            <a:r>
              <a:rPr lang="en-US" dirty="0"/>
              <a:t>Emerald</a:t>
            </a:r>
            <a:r>
              <a:rPr lang="en-US" spc="-20" dirty="0"/>
              <a:t> </a:t>
            </a:r>
            <a:r>
              <a:rPr lang="en-US" altLang="zh-CN" spc="-20" dirty="0"/>
              <a:t>Overview</a:t>
            </a:r>
            <a:endParaRPr lang="zh-CN" altLang="en-US" spc="-2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720851" y="1726692"/>
            <a:ext cx="10708628" cy="4200618"/>
            <a:chOff x="720851" y="1726692"/>
            <a:chExt cx="10708628" cy="4200618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20851" y="1726692"/>
              <a:ext cx="10708628" cy="4200618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037844" y="3867911"/>
              <a:ext cx="10031095" cy="1708785"/>
            </a:xfrm>
            <a:custGeom>
              <a:avLst/>
              <a:gdLst/>
              <a:ahLst/>
              <a:cxnLst/>
              <a:rect l="l" t="t" r="r" b="b"/>
              <a:pathLst>
                <a:path w="10031095" h="1708785">
                  <a:moveTo>
                    <a:pt x="2817876" y="0"/>
                  </a:moveTo>
                  <a:lnTo>
                    <a:pt x="0" y="0"/>
                  </a:lnTo>
                  <a:lnTo>
                    <a:pt x="0" y="1708404"/>
                  </a:lnTo>
                  <a:lnTo>
                    <a:pt x="2817876" y="1708404"/>
                  </a:lnTo>
                  <a:lnTo>
                    <a:pt x="2817876" y="0"/>
                  </a:lnTo>
                  <a:close/>
                </a:path>
                <a:path w="10031095" h="1708785">
                  <a:moveTo>
                    <a:pt x="10030968" y="0"/>
                  </a:moveTo>
                  <a:lnTo>
                    <a:pt x="7213092" y="0"/>
                  </a:lnTo>
                  <a:lnTo>
                    <a:pt x="7213092" y="1708404"/>
                  </a:lnTo>
                  <a:lnTo>
                    <a:pt x="10030968" y="1708404"/>
                  </a:lnTo>
                  <a:lnTo>
                    <a:pt x="1003096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 dirty="0"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925125" y="3963670"/>
            <a:ext cx="3437495" cy="118987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765" algn="just">
              <a:lnSpc>
                <a:spcPct val="100000"/>
              </a:lnSpc>
              <a:spcBef>
                <a:spcPts val="100"/>
              </a:spcBef>
            </a:pPr>
            <a:r>
              <a:rPr sz="2000" b="1" spc="-5" dirty="0" err="1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学术期刊</a:t>
            </a:r>
            <a:r>
              <a:rPr sz="2000" b="1" spc="-5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sz="2000" b="1" spc="-5" dirty="0">
                <a:solidFill>
                  <a:srgbClr val="D46011"/>
                </a:solidFill>
                <a:latin typeface="微软雅黑" panose="020B0503020204020204" charset="-122"/>
                <a:cs typeface="微软雅黑" panose="020B0503020204020204" charset="-122"/>
              </a:rPr>
              <a:t>39</a:t>
            </a:r>
            <a:r>
              <a:rPr sz="2000" b="1" spc="-20" dirty="0">
                <a:solidFill>
                  <a:srgbClr val="C55A11"/>
                </a:solidFill>
                <a:latin typeface="微软雅黑" panose="020B0503020204020204" charset="-122"/>
                <a:cs typeface="微软雅黑" panose="020B0503020204020204" charset="-122"/>
              </a:rPr>
              <a:t>0+</a:t>
            </a:r>
            <a:endParaRPr sz="2000"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L="298450" marR="5080" indent="-285750" algn="just">
              <a:lnSpc>
                <a:spcPct val="113000"/>
              </a:lnSpc>
              <a:spcBef>
                <a:spcPts val="1565"/>
              </a:spcBef>
              <a:buFont typeface="Arial" panose="020B0604020202020204" pitchFamily="34" charset="0"/>
              <a:buChar char="•"/>
            </a:pPr>
            <a:r>
              <a:rPr sz="1400" spc="10" dirty="0" err="1">
                <a:solidFill>
                  <a:srgbClr val="404040"/>
                </a:solidFill>
                <a:latin typeface="微软雅黑" panose="020B0503020204020204" charset="-122"/>
                <a:cs typeface="微软雅黑" panose="020B0503020204020204" charset="-122"/>
              </a:rPr>
              <a:t>高质量的专家双盲评审期刊</a:t>
            </a:r>
            <a:endParaRPr lang="en-US" sz="1400" spc="10" dirty="0">
              <a:solidFill>
                <a:srgbClr val="404040"/>
              </a:solidFill>
              <a:latin typeface="微软雅黑" panose="020B0503020204020204" charset="-122"/>
              <a:cs typeface="微软雅黑" panose="020B0503020204020204" charset="-122"/>
            </a:endParaRPr>
          </a:p>
          <a:p>
            <a:pPr marL="298450" marR="5080" indent="-285750" algn="just">
              <a:spcBef>
                <a:spcPts val="1565"/>
              </a:spcBef>
              <a:buFont typeface="Arial" panose="020B0604020202020204" pitchFamily="34" charset="0"/>
              <a:buChar char="•"/>
            </a:pPr>
            <a:r>
              <a:rPr sz="1400" spc="95" dirty="0">
                <a:solidFill>
                  <a:srgbClr val="404040"/>
                </a:solidFill>
                <a:latin typeface="微软雅黑" panose="020B0503020204020204" charset="-122"/>
                <a:cs typeface="微软雅黑" panose="020B0503020204020204" charset="-122"/>
              </a:rPr>
              <a:t>超过</a:t>
            </a: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cs typeface="微软雅黑" panose="020B0503020204020204" charset="-122"/>
              </a:rPr>
              <a:t>1/</a:t>
            </a:r>
            <a:r>
              <a:rPr lang="en-US" sz="1400" dirty="0">
                <a:solidFill>
                  <a:srgbClr val="404040"/>
                </a:solidFill>
                <a:latin typeface="微软雅黑" panose="020B0503020204020204" charset="-122"/>
                <a:cs typeface="微软雅黑" panose="020B0503020204020204" charset="-122"/>
              </a:rPr>
              <a:t>3</a:t>
            </a:r>
            <a:r>
              <a:rPr lang="zh-CN" altLang="en-US" sz="1400" spc="-50" dirty="0">
                <a:solidFill>
                  <a:srgbClr val="404040"/>
                </a:solidFill>
                <a:latin typeface="微软雅黑" panose="020B0503020204020204" charset="-122"/>
                <a:cs typeface="微软雅黑" panose="020B0503020204020204" charset="-122"/>
              </a:rPr>
              <a:t>收录于</a:t>
            </a:r>
            <a:r>
              <a:rPr lang="en-US" altLang="zh-CN" sz="1400" dirty="0">
                <a:solidFill>
                  <a:srgbClr val="404040"/>
                </a:solidFill>
                <a:latin typeface="微软雅黑" panose="020B0503020204020204" charset="-122"/>
                <a:cs typeface="微软雅黑" panose="020B0503020204020204" charset="-122"/>
              </a:rPr>
              <a:t>SCIE/SSCI/AHCI/EI</a:t>
            </a:r>
            <a:endParaRPr sz="1400" dirty="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4638611" y="3893842"/>
            <a:ext cx="2829560" cy="1745221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108585" rIns="0" bIns="0" rtlCol="0">
            <a:spAutoFit/>
          </a:bodyPr>
          <a:lstStyle/>
          <a:p>
            <a:pPr marL="66675" marR="3175">
              <a:lnSpc>
                <a:spcPct val="100000"/>
              </a:lnSpc>
              <a:spcBef>
                <a:spcPts val="855"/>
              </a:spcBef>
            </a:pPr>
            <a:r>
              <a:rPr sz="2000" b="1" spc="-5" dirty="0" err="1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科研图书</a:t>
            </a:r>
            <a:r>
              <a:rPr sz="2000" b="1" spc="-5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sz="2000" b="1" spc="-20" dirty="0">
                <a:solidFill>
                  <a:srgbClr val="C55A11"/>
                </a:solidFill>
                <a:latin typeface="微软雅黑" panose="020B0503020204020204" charset="-122"/>
                <a:cs typeface="微软雅黑" panose="020B0503020204020204" charset="-122"/>
              </a:rPr>
              <a:t>8</a:t>
            </a:r>
            <a:r>
              <a:rPr lang="en-US" altLang="en-US" sz="2000" b="1" spc="-20" dirty="0">
                <a:solidFill>
                  <a:srgbClr val="C55A11"/>
                </a:solidFill>
                <a:latin typeface="微软雅黑" panose="020B0503020204020204" charset="-122"/>
                <a:cs typeface="微软雅黑" panose="020B0503020204020204" charset="-122"/>
              </a:rPr>
              <a:t>000</a:t>
            </a:r>
            <a:r>
              <a:rPr sz="2000" b="1" spc="-20" dirty="0">
                <a:solidFill>
                  <a:srgbClr val="C55A11"/>
                </a:solidFill>
                <a:latin typeface="微软雅黑" panose="020B0503020204020204" charset="-122"/>
                <a:cs typeface="微软雅黑" panose="020B0503020204020204" charset="-122"/>
              </a:rPr>
              <a:t>+</a:t>
            </a:r>
            <a:endParaRPr sz="2000"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L="340995" indent="-285750">
              <a:lnSpc>
                <a:spcPct val="113000"/>
              </a:lnSpc>
              <a:spcBef>
                <a:spcPts val="1560"/>
              </a:spcBef>
              <a:buFont typeface="Arial" panose="020B0604020202020204" pitchFamily="34" charset="0"/>
              <a:buChar char="•"/>
            </a:pP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cs typeface="微软雅黑" panose="020B0503020204020204" charset="-122"/>
              </a:rPr>
              <a:t>涵盖200+个主题</a:t>
            </a:r>
            <a:r>
              <a:rPr sz="1400" spc="25" dirty="0">
                <a:solidFill>
                  <a:srgbClr val="404040"/>
                </a:solidFill>
                <a:latin typeface="微软雅黑" panose="020B0503020204020204" charset="-122"/>
                <a:cs typeface="微软雅黑" panose="020B0503020204020204" charset="-122"/>
              </a:rPr>
              <a:t>领域</a:t>
            </a:r>
            <a:endParaRPr lang="en-US" sz="1400" spc="25" dirty="0">
              <a:solidFill>
                <a:srgbClr val="404040"/>
              </a:solidFill>
              <a:latin typeface="微软雅黑" panose="020B0503020204020204" charset="-122"/>
              <a:cs typeface="微软雅黑" panose="020B0503020204020204" charset="-122"/>
            </a:endParaRPr>
          </a:p>
          <a:p>
            <a:pPr marL="340995" indent="-285750">
              <a:lnSpc>
                <a:spcPct val="113000"/>
              </a:lnSpc>
              <a:spcBef>
                <a:spcPts val="1560"/>
              </a:spcBef>
              <a:buFont typeface="Arial" panose="020B0604020202020204" pitchFamily="34" charset="0"/>
              <a:buChar char="•"/>
            </a:pPr>
            <a:r>
              <a:rPr sz="1400" spc="25" dirty="0">
                <a:solidFill>
                  <a:srgbClr val="404040"/>
                </a:solidFill>
                <a:latin typeface="微软雅黑" panose="020B0503020204020204" charset="-122"/>
                <a:cs typeface="微软雅黑" panose="020B0503020204020204" charset="-122"/>
              </a:rPr>
              <a:t>超过</a:t>
            </a:r>
            <a:r>
              <a:rPr sz="1400" spc="-10" dirty="0">
                <a:solidFill>
                  <a:srgbClr val="404040"/>
                </a:solidFill>
                <a:latin typeface="微软雅黑" panose="020B0503020204020204" charset="-122"/>
                <a:cs typeface="微软雅黑" panose="020B0503020204020204" charset="-122"/>
              </a:rPr>
              <a:t>80</a:t>
            </a:r>
            <a:r>
              <a:rPr sz="1400" spc="30" dirty="0">
                <a:solidFill>
                  <a:srgbClr val="404040"/>
                </a:solidFill>
                <a:latin typeface="微软雅黑" panose="020B0503020204020204" charset="-122"/>
                <a:cs typeface="微软雅黑" panose="020B0503020204020204" charset="-122"/>
              </a:rPr>
              <a:t>%</a:t>
            </a:r>
            <a:r>
              <a:rPr lang="zh-CN" altLang="en-US" sz="1400" spc="30" dirty="0">
                <a:solidFill>
                  <a:srgbClr val="404040"/>
                </a:solidFill>
                <a:latin typeface="微软雅黑" panose="020B0503020204020204" charset="-122"/>
                <a:cs typeface="微软雅黑" panose="020B0503020204020204" charset="-122"/>
              </a:rPr>
              <a:t>收录于</a:t>
            </a:r>
            <a:r>
              <a:rPr sz="1400" spc="-5" dirty="0">
                <a:solidFill>
                  <a:srgbClr val="404040"/>
                </a:solidFill>
                <a:latin typeface="微软雅黑" panose="020B0503020204020204" charset="-122"/>
                <a:cs typeface="微软雅黑" panose="020B0503020204020204" charset="-122"/>
              </a:rPr>
              <a:t>B</a:t>
            </a:r>
            <a:r>
              <a:rPr sz="1400" spc="-80" dirty="0">
                <a:solidFill>
                  <a:srgbClr val="404040"/>
                </a:solidFill>
                <a:latin typeface="微软雅黑" panose="020B0503020204020204" charset="-122"/>
                <a:cs typeface="微软雅黑" panose="020B0503020204020204" charset="-122"/>
              </a:rPr>
              <a:t>K</a:t>
            </a: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cs typeface="微软雅黑" panose="020B0503020204020204" charset="-122"/>
              </a:rPr>
              <a:t>C</a:t>
            </a:r>
            <a:r>
              <a:rPr sz="1400" spc="25" dirty="0">
                <a:solidFill>
                  <a:srgbClr val="404040"/>
                </a:solidFill>
                <a:latin typeface="微软雅黑" panose="020B0503020204020204" charset="-122"/>
                <a:cs typeface="微软雅黑" panose="020B0503020204020204" charset="-122"/>
              </a:rPr>
              <a:t>I</a:t>
            </a:r>
            <a:endParaRPr lang="en-US" sz="1400" spc="25" dirty="0">
              <a:solidFill>
                <a:srgbClr val="404040"/>
              </a:solidFill>
              <a:latin typeface="微软雅黑" panose="020B0503020204020204" charset="-122"/>
              <a:cs typeface="微软雅黑" panose="020B0503020204020204" charset="-122"/>
            </a:endParaRPr>
          </a:p>
          <a:p>
            <a:pPr marL="55245">
              <a:lnSpc>
                <a:spcPct val="113000"/>
              </a:lnSpc>
              <a:spcBef>
                <a:spcPts val="1560"/>
              </a:spcBef>
            </a:pPr>
            <a:endParaRPr sz="1400" dirty="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342503" y="3963670"/>
            <a:ext cx="2613660" cy="119975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100"/>
              </a:spcBef>
            </a:pPr>
            <a:r>
              <a:rPr sz="2000" b="1" spc="-5" dirty="0" err="1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商业案例</a:t>
            </a:r>
            <a:r>
              <a:rPr sz="2000" b="1" spc="-5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sz="2000" b="1" spc="-10" dirty="0">
                <a:solidFill>
                  <a:srgbClr val="C55A11"/>
                </a:solidFill>
                <a:latin typeface="微软雅黑" panose="020B0503020204020204" charset="-122"/>
                <a:cs typeface="微软雅黑" panose="020B0503020204020204" charset="-122"/>
              </a:rPr>
              <a:t>35</a:t>
            </a:r>
            <a:r>
              <a:rPr sz="2000" b="1" spc="-10" dirty="0">
                <a:solidFill>
                  <a:srgbClr val="C55A11"/>
                </a:solidFill>
                <a:latin typeface="微软雅黑" panose="020B0503020204020204" charset="-122"/>
                <a:cs typeface="微软雅黑" panose="020B0503020204020204" charset="-122"/>
              </a:rPr>
              <a:t>00+</a:t>
            </a:r>
            <a:endParaRPr sz="2000"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L="299085" marR="5080" indent="-285750" algn="just">
              <a:lnSpc>
                <a:spcPct val="113000"/>
              </a:lnSpc>
              <a:spcBef>
                <a:spcPts val="1565"/>
              </a:spcBef>
              <a:buFont typeface="Arial" panose="020B0604020202020204" pitchFamily="34" charset="0"/>
              <a:buChar char="•"/>
            </a:pPr>
            <a:r>
              <a:rPr sz="1400" spc="60" dirty="0">
                <a:solidFill>
                  <a:srgbClr val="404040"/>
                </a:solidFill>
                <a:latin typeface="微软雅黑" panose="020B0503020204020204" charset="-122"/>
                <a:cs typeface="微软雅黑" panose="020B0503020204020204" charset="-122"/>
              </a:rPr>
              <a:t>取材于</a:t>
            </a:r>
            <a:r>
              <a:rPr sz="1400" dirty="0">
                <a:solidFill>
                  <a:srgbClr val="404040"/>
                </a:solidFill>
                <a:latin typeface="微软雅黑" panose="020B0503020204020204" charset="-122"/>
                <a:cs typeface="微软雅黑" panose="020B0503020204020204" charset="-122"/>
              </a:rPr>
              <a:t>130</a:t>
            </a:r>
            <a:r>
              <a:rPr sz="1400" spc="35" dirty="0">
                <a:solidFill>
                  <a:srgbClr val="404040"/>
                </a:solidFill>
                <a:latin typeface="微软雅黑" panose="020B0503020204020204" charset="-122"/>
                <a:cs typeface="微软雅黑" panose="020B0503020204020204" charset="-122"/>
              </a:rPr>
              <a:t>+个国家/</a:t>
            </a:r>
            <a:r>
              <a:rPr sz="1400" spc="35" dirty="0" err="1">
                <a:solidFill>
                  <a:srgbClr val="404040"/>
                </a:solidFill>
                <a:latin typeface="微软雅黑" panose="020B0503020204020204" charset="-122"/>
                <a:cs typeface="微软雅黑" panose="020B0503020204020204" charset="-122"/>
              </a:rPr>
              <a:t>地区</a:t>
            </a:r>
            <a:endParaRPr lang="en-US" sz="1400" spc="35" dirty="0">
              <a:solidFill>
                <a:srgbClr val="404040"/>
              </a:solidFill>
              <a:latin typeface="微软雅黑" panose="020B0503020204020204" charset="-122"/>
              <a:cs typeface="微软雅黑" panose="020B0503020204020204" charset="-122"/>
            </a:endParaRPr>
          </a:p>
          <a:p>
            <a:pPr marL="299085" marR="5080" indent="-285750" algn="just">
              <a:lnSpc>
                <a:spcPct val="113000"/>
              </a:lnSpc>
              <a:spcBef>
                <a:spcPts val="1565"/>
              </a:spcBef>
              <a:buFont typeface="Arial" panose="020B0604020202020204" pitchFamily="34" charset="0"/>
              <a:buChar char="•"/>
            </a:pPr>
            <a:r>
              <a:rPr sz="1400" spc="-20" dirty="0">
                <a:solidFill>
                  <a:srgbClr val="404040"/>
                </a:solidFill>
                <a:latin typeface="微软雅黑" panose="020B0503020204020204" charset="-122"/>
                <a:cs typeface="微软雅黑" panose="020B0503020204020204" charset="-122"/>
              </a:rPr>
              <a:t>90%</a:t>
            </a:r>
            <a:r>
              <a:rPr sz="1400" spc="10" dirty="0">
                <a:solidFill>
                  <a:srgbClr val="404040"/>
                </a:solidFill>
                <a:latin typeface="微软雅黑" panose="020B0503020204020204" charset="-122"/>
                <a:cs typeface="微软雅黑" panose="020B0503020204020204" charset="-122"/>
              </a:rPr>
              <a:t>含有详细教学注释</a:t>
            </a:r>
            <a:endParaRPr sz="1400" dirty="0">
              <a:latin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11" name="object 11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316150" y="6152101"/>
            <a:ext cx="1220277" cy="424209"/>
          </a:xfrm>
          <a:prstGeom prst="rect">
            <a:avLst/>
          </a:prstGeom>
        </p:spPr>
      </p:pic>
      <p:sp>
        <p:nvSpPr>
          <p:cNvPr id="12" name="object 12"/>
          <p:cNvSpPr/>
          <p:nvPr/>
        </p:nvSpPr>
        <p:spPr>
          <a:xfrm>
            <a:off x="0" y="6469126"/>
            <a:ext cx="10186035" cy="12700"/>
          </a:xfrm>
          <a:custGeom>
            <a:avLst/>
            <a:gdLst/>
            <a:ahLst/>
            <a:cxnLst/>
            <a:rect l="l" t="t" r="r" b="b"/>
            <a:pathLst>
              <a:path w="10186035" h="12700">
                <a:moveTo>
                  <a:pt x="10185908" y="0"/>
                </a:moveTo>
                <a:lnTo>
                  <a:pt x="0" y="0"/>
                </a:lnTo>
                <a:lnTo>
                  <a:pt x="0" y="12700"/>
                </a:lnTo>
                <a:lnTo>
                  <a:pt x="10185908" y="12700"/>
                </a:lnTo>
                <a:lnTo>
                  <a:pt x="10185908" y="0"/>
                </a:lnTo>
                <a:close/>
              </a:path>
            </a:pathLst>
          </a:custGeom>
          <a:solidFill>
            <a:srgbClr val="9FC5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1646407" y="6193535"/>
            <a:ext cx="546100" cy="0"/>
          </a:xfrm>
          <a:custGeom>
            <a:avLst/>
            <a:gdLst/>
            <a:ahLst/>
            <a:cxnLst/>
            <a:rect l="l" t="t" r="r" b="b"/>
            <a:pathLst>
              <a:path w="546100">
                <a:moveTo>
                  <a:pt x="0" y="0"/>
                </a:moveTo>
                <a:lnTo>
                  <a:pt x="546100" y="0"/>
                </a:lnTo>
              </a:path>
            </a:pathLst>
          </a:custGeom>
          <a:ln w="12700">
            <a:solidFill>
              <a:srgbClr val="30717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2">
            <a:extLst>
              <a:ext uri="{FF2B5EF4-FFF2-40B4-BE49-F238E27FC236}">
                <a16:creationId xmlns:a16="http://schemas.microsoft.com/office/drawing/2014/main" id="{8D137786-507C-59FF-2D21-322E4FCDD29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48664" y="529844"/>
            <a:ext cx="4790136" cy="505908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/>
              <a:t>Emerald</a:t>
            </a:r>
            <a:r>
              <a:rPr spc="-20" dirty="0"/>
              <a:t> </a:t>
            </a:r>
            <a:r>
              <a:rPr lang="en-US" spc="-20" dirty="0"/>
              <a:t>R</a:t>
            </a:r>
            <a:r>
              <a:rPr lang="en-US" altLang="zh-CN" spc="-20" dirty="0"/>
              <a:t>esources</a:t>
            </a:r>
            <a:endParaRPr spc="-2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object 4">
            <a:extLst>
              <a:ext uri="{FF2B5EF4-FFF2-40B4-BE49-F238E27FC236}">
                <a16:creationId xmlns:a16="http://schemas.microsoft.com/office/drawing/2014/main" id="{32EC558A-C854-0B32-7CD5-65C5FA4CD11E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674258" y="4571923"/>
            <a:ext cx="2802260" cy="1667240"/>
          </a:xfrm>
          <a:prstGeom prst="rect">
            <a:avLst/>
          </a:prstGeom>
        </p:spPr>
      </p:pic>
      <p:sp>
        <p:nvSpPr>
          <p:cNvPr id="2" name="object 2"/>
          <p:cNvSpPr txBox="1"/>
          <p:nvPr/>
        </p:nvSpPr>
        <p:spPr>
          <a:xfrm>
            <a:off x="791972" y="432437"/>
            <a:ext cx="5163820" cy="988091"/>
          </a:xfrm>
          <a:prstGeom prst="rect">
            <a:avLst/>
          </a:prstGeom>
        </p:spPr>
        <p:txBody>
          <a:bodyPr vert="horz" wrap="square" lIns="0" tIns="1225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65"/>
              </a:spcBef>
            </a:pPr>
            <a:r>
              <a:rPr sz="3200" b="1" dirty="0">
                <a:solidFill>
                  <a:srgbClr val="056D75"/>
                </a:solidFill>
                <a:latin typeface="微软雅黑" panose="020B0503020204020204" charset="-122"/>
                <a:cs typeface="微软雅黑" panose="020B0503020204020204" charset="-122"/>
              </a:rPr>
              <a:t>Emerald</a:t>
            </a:r>
            <a:r>
              <a:rPr sz="3200" b="1" spc="280" dirty="0">
                <a:solidFill>
                  <a:srgbClr val="056D75"/>
                </a:solidFill>
                <a:latin typeface="微软雅黑" panose="020B0503020204020204" charset="-122"/>
                <a:cs typeface="微软雅黑" panose="020B0503020204020204" charset="-122"/>
              </a:rPr>
              <a:t> 管理学期刊</a:t>
            </a:r>
            <a:endParaRPr sz="3200"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L="40640">
              <a:lnSpc>
                <a:spcPct val="100000"/>
              </a:lnSpc>
              <a:spcBef>
                <a:spcPts val="485"/>
              </a:spcBef>
            </a:pPr>
            <a:r>
              <a:rPr dirty="0">
                <a:solidFill>
                  <a:srgbClr val="7E7E7E"/>
                </a:solidFill>
                <a:latin typeface="微软雅黑" panose="020B0503020204020204" charset="-122"/>
                <a:cs typeface="微软雅黑" panose="020B0503020204020204" charset="-122"/>
              </a:rPr>
              <a:t>A</a:t>
            </a:r>
            <a:r>
              <a:rPr spc="-15" dirty="0">
                <a:solidFill>
                  <a:srgbClr val="7E7E7E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dirty="0">
                <a:solidFill>
                  <a:srgbClr val="7E7E7E"/>
                </a:solidFill>
                <a:latin typeface="微软雅黑" panose="020B0503020204020204" charset="-122"/>
                <a:cs typeface="微软雅黑" panose="020B0503020204020204" charset="-122"/>
              </a:rPr>
              <a:t>leading</a:t>
            </a:r>
            <a:r>
              <a:rPr spc="-25" dirty="0">
                <a:solidFill>
                  <a:srgbClr val="7E7E7E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dirty="0">
                <a:solidFill>
                  <a:srgbClr val="7E7E7E"/>
                </a:solidFill>
                <a:latin typeface="微软雅黑" panose="020B0503020204020204" charset="-122"/>
                <a:cs typeface="微软雅黑" panose="020B0503020204020204" charset="-122"/>
              </a:rPr>
              <a:t>library</a:t>
            </a:r>
            <a:r>
              <a:rPr spc="-15" dirty="0">
                <a:solidFill>
                  <a:srgbClr val="7E7E7E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dirty="0">
                <a:solidFill>
                  <a:srgbClr val="7E7E7E"/>
                </a:solidFill>
                <a:latin typeface="微软雅黑" panose="020B0503020204020204" charset="-122"/>
                <a:cs typeface="微软雅黑" panose="020B0503020204020204" charset="-122"/>
              </a:rPr>
              <a:t>of</a:t>
            </a:r>
            <a:r>
              <a:rPr spc="-25" dirty="0">
                <a:solidFill>
                  <a:srgbClr val="7E7E7E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dirty="0">
                <a:solidFill>
                  <a:srgbClr val="7E7E7E"/>
                </a:solidFill>
                <a:latin typeface="微软雅黑" panose="020B0503020204020204" charset="-122"/>
                <a:cs typeface="微软雅黑" panose="020B0503020204020204" charset="-122"/>
              </a:rPr>
              <a:t>management</a:t>
            </a:r>
            <a:r>
              <a:rPr spc="-30" dirty="0">
                <a:solidFill>
                  <a:srgbClr val="7E7E7E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spc="-10" dirty="0">
                <a:solidFill>
                  <a:srgbClr val="7E7E7E"/>
                </a:solidFill>
                <a:latin typeface="微软雅黑" panose="020B0503020204020204" charset="-122"/>
                <a:cs typeface="微软雅黑" panose="020B0503020204020204" charset="-122"/>
              </a:rPr>
              <a:t>research</a:t>
            </a:r>
            <a:endParaRPr dirty="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791972" y="2021792"/>
            <a:ext cx="4382820" cy="295927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25" dirty="0">
                <a:solidFill>
                  <a:srgbClr val="25252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charset="-122"/>
              </a:rPr>
              <a:t>共 </a:t>
            </a:r>
            <a:r>
              <a:rPr b="1" dirty="0">
                <a:solidFill>
                  <a:srgbClr val="C55A1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/>
              </a:rPr>
              <a:t>28</a:t>
            </a:r>
            <a:r>
              <a:rPr lang="en-US" b="1" dirty="0">
                <a:solidFill>
                  <a:srgbClr val="C55A1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/>
              </a:rPr>
              <a:t>6</a:t>
            </a:r>
            <a:r>
              <a:rPr b="1" spc="-135" dirty="0">
                <a:solidFill>
                  <a:srgbClr val="C55A1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/>
              </a:rPr>
              <a:t> </a:t>
            </a:r>
            <a:r>
              <a:rPr b="1" spc="-40" dirty="0">
                <a:solidFill>
                  <a:srgbClr val="25252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charset="-122"/>
              </a:rPr>
              <a:t>种期刊</a:t>
            </a:r>
            <a:endParaRPr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charset="-122"/>
            </a:endParaRPr>
          </a:p>
          <a:p>
            <a:pPr marL="12700">
              <a:lnSpc>
                <a:spcPct val="100000"/>
              </a:lnSpc>
              <a:spcBef>
                <a:spcPts val="1635"/>
              </a:spcBef>
            </a:pPr>
            <a:r>
              <a:rPr spc="-30" dirty="0" err="1">
                <a:solidFill>
                  <a:srgbClr val="25252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charset="-122"/>
              </a:rPr>
              <a:t>涵盖管理学五大</a:t>
            </a:r>
            <a:r>
              <a:rPr b="1" spc="-30" dirty="0" err="1">
                <a:solidFill>
                  <a:srgbClr val="25252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charset="-122"/>
              </a:rPr>
              <a:t>一级</a:t>
            </a:r>
            <a:r>
              <a:rPr spc="-30" dirty="0" err="1">
                <a:solidFill>
                  <a:srgbClr val="25252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charset="-122"/>
              </a:rPr>
              <a:t>学科</a:t>
            </a:r>
            <a:endParaRPr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charset="-122"/>
            </a:endParaRPr>
          </a:p>
          <a:p>
            <a:pPr marL="360000" indent="-285750">
              <a:lnSpc>
                <a:spcPct val="150000"/>
              </a:lnSpc>
              <a:spcBef>
                <a:spcPts val="1880"/>
              </a:spcBef>
              <a:buFont typeface="Arial" panose="020B0604020202020204" pitchFamily="34" charset="0"/>
              <a:buChar char="•"/>
            </a:pPr>
            <a:r>
              <a:rPr sz="1600" spc="-1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charset="-122"/>
              </a:rPr>
              <a:t>管理科学与工程</a:t>
            </a:r>
            <a:endParaRPr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charset="-122"/>
            </a:endParaRPr>
          </a:p>
          <a:p>
            <a:pPr marL="360000" indent="-285750">
              <a:lnSpc>
                <a:spcPct val="150000"/>
              </a:lnSpc>
              <a:spcBef>
                <a:spcPts val="455"/>
              </a:spcBef>
              <a:buFont typeface="Arial" panose="020B0604020202020204" pitchFamily="34" charset="0"/>
              <a:buChar char="•"/>
            </a:pPr>
            <a:r>
              <a:rPr sz="1600" spc="-2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charset="-122"/>
              </a:rPr>
              <a:t>工商管理</a:t>
            </a:r>
            <a:endParaRPr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charset="-122"/>
            </a:endParaRPr>
          </a:p>
          <a:p>
            <a:pPr marL="360000" marR="1638300" indent="-285750">
              <a:lnSpc>
                <a:spcPct val="150000"/>
              </a:lnSpc>
              <a:spcBef>
                <a:spcPts val="155"/>
              </a:spcBef>
              <a:buFont typeface="Arial" panose="020B0604020202020204" pitchFamily="34" charset="0"/>
              <a:buChar char="•"/>
            </a:pPr>
            <a:r>
              <a:rPr sz="1600" spc="-15" dirty="0" err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charset="-122"/>
              </a:rPr>
              <a:t>公共管理</a:t>
            </a:r>
            <a:r>
              <a:rPr lang="zh-CN" altLang="en-US" sz="1600" spc="-5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charset="-122"/>
              </a:rPr>
              <a:t> </a:t>
            </a:r>
            <a:endParaRPr lang="en-US" altLang="zh-CN" sz="1600" spc="-5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charset="-122"/>
            </a:endParaRPr>
          </a:p>
          <a:p>
            <a:pPr marL="360000" marR="1638300" indent="-285750">
              <a:lnSpc>
                <a:spcPct val="150000"/>
              </a:lnSpc>
              <a:spcBef>
                <a:spcPts val="155"/>
              </a:spcBef>
              <a:buFont typeface="Arial" panose="020B0604020202020204" pitchFamily="34" charset="0"/>
              <a:buChar char="•"/>
            </a:pPr>
            <a:r>
              <a:rPr lang="zh-CN" altLang="en-US" sz="1600" spc="-1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charset="-122"/>
              </a:rPr>
              <a:t>图书馆情报与档案管理</a:t>
            </a:r>
            <a:endParaRPr lang="en-US" altLang="zh-CN" sz="1600" spc="-1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charset="-122"/>
            </a:endParaRPr>
          </a:p>
          <a:p>
            <a:pPr marL="360000" marR="1638300" indent="-285750">
              <a:lnSpc>
                <a:spcPct val="150000"/>
              </a:lnSpc>
              <a:spcBef>
                <a:spcPts val="155"/>
              </a:spcBef>
              <a:buFont typeface="Arial" panose="020B0604020202020204" pitchFamily="34" charset="0"/>
              <a:buChar char="•"/>
            </a:pPr>
            <a:r>
              <a:rPr lang="zh-CN" altLang="en-US" sz="1600" spc="-1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charset="-122"/>
              </a:rPr>
              <a:t>农林经济管理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charset="-122"/>
            </a:endParaRPr>
          </a:p>
        </p:txBody>
      </p:sp>
      <p:grpSp>
        <p:nvGrpSpPr>
          <p:cNvPr id="30" name="object 30"/>
          <p:cNvGrpSpPr/>
          <p:nvPr/>
        </p:nvGrpSpPr>
        <p:grpSpPr>
          <a:xfrm>
            <a:off x="0" y="6152101"/>
            <a:ext cx="12192635" cy="424815"/>
            <a:chOff x="0" y="6152101"/>
            <a:chExt cx="12192635" cy="424815"/>
          </a:xfrm>
        </p:grpSpPr>
        <p:pic>
          <p:nvPicPr>
            <p:cNvPr id="31" name="object 3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316150" y="6152101"/>
              <a:ext cx="1220277" cy="424209"/>
            </a:xfrm>
            <a:prstGeom prst="rect">
              <a:avLst/>
            </a:prstGeom>
          </p:spPr>
        </p:pic>
        <p:sp>
          <p:nvSpPr>
            <p:cNvPr id="32" name="object 32"/>
            <p:cNvSpPr/>
            <p:nvPr/>
          </p:nvSpPr>
          <p:spPr>
            <a:xfrm>
              <a:off x="0" y="6469126"/>
              <a:ext cx="10186035" cy="12700"/>
            </a:xfrm>
            <a:custGeom>
              <a:avLst/>
              <a:gdLst/>
              <a:ahLst/>
              <a:cxnLst/>
              <a:rect l="l" t="t" r="r" b="b"/>
              <a:pathLst>
                <a:path w="10186035" h="12700">
                  <a:moveTo>
                    <a:pt x="10185908" y="0"/>
                  </a:moveTo>
                  <a:lnTo>
                    <a:pt x="0" y="0"/>
                  </a:lnTo>
                  <a:lnTo>
                    <a:pt x="0" y="12700"/>
                  </a:lnTo>
                  <a:lnTo>
                    <a:pt x="10185908" y="12700"/>
                  </a:lnTo>
                  <a:lnTo>
                    <a:pt x="10185908" y="0"/>
                  </a:lnTo>
                  <a:close/>
                </a:path>
              </a:pathLst>
            </a:custGeom>
            <a:solidFill>
              <a:srgbClr val="9FC53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11646407" y="6193536"/>
              <a:ext cx="546100" cy="0"/>
            </a:xfrm>
            <a:custGeom>
              <a:avLst/>
              <a:gdLst/>
              <a:ahLst/>
              <a:cxnLst/>
              <a:rect l="l" t="t" r="r" b="b"/>
              <a:pathLst>
                <a:path w="546100">
                  <a:moveTo>
                    <a:pt x="0" y="0"/>
                  </a:moveTo>
                  <a:lnTo>
                    <a:pt x="546100" y="0"/>
                  </a:lnTo>
                </a:path>
              </a:pathLst>
            </a:custGeom>
            <a:ln w="12700">
              <a:solidFill>
                <a:srgbClr val="30717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39" name="图片 38">
            <a:extLst>
              <a:ext uri="{FF2B5EF4-FFF2-40B4-BE49-F238E27FC236}">
                <a16:creationId xmlns:a16="http://schemas.microsoft.com/office/drawing/2014/main" id="{B17CF6C7-8550-9AA6-8014-40F6F1943DC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75388" y="1770399"/>
            <a:ext cx="7352550" cy="4059623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83112" y="433077"/>
            <a:ext cx="7796530" cy="986809"/>
          </a:xfrm>
          <a:prstGeom prst="rect">
            <a:avLst/>
          </a:prstGeom>
        </p:spPr>
        <p:txBody>
          <a:bodyPr vert="horz" wrap="square" lIns="0" tIns="12128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5"/>
              </a:spcBef>
            </a:pPr>
            <a:r>
              <a:rPr dirty="0">
                <a:solidFill>
                  <a:srgbClr val="307179"/>
                </a:solidFill>
              </a:rPr>
              <a:t>Emerald</a:t>
            </a:r>
            <a:r>
              <a:rPr spc="235" dirty="0">
                <a:solidFill>
                  <a:srgbClr val="307179"/>
                </a:solidFill>
              </a:rPr>
              <a:t> 工程学期刊</a:t>
            </a:r>
            <a:endParaRPr dirty="0"/>
          </a:p>
          <a:p>
            <a:pPr marL="44450">
              <a:lnSpc>
                <a:spcPct val="100000"/>
              </a:lnSpc>
              <a:spcBef>
                <a:spcPts val="480"/>
              </a:spcBef>
            </a:pPr>
            <a:r>
              <a:rPr sz="1800" b="0" dirty="0">
                <a:solidFill>
                  <a:srgbClr val="7E7E7E"/>
                </a:solidFill>
                <a:latin typeface="微软雅黑" panose="020B0503020204020204" charset="-122"/>
                <a:cs typeface="微软雅黑" panose="020B0503020204020204" charset="-122"/>
              </a:rPr>
              <a:t>A</a:t>
            </a:r>
            <a:r>
              <a:rPr sz="1800" b="0" spc="-95" dirty="0">
                <a:solidFill>
                  <a:srgbClr val="7E7E7E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sz="1800" b="0" spc="-60" dirty="0">
                <a:solidFill>
                  <a:srgbClr val="7E7E7E"/>
                </a:solidFill>
                <a:latin typeface="微软雅黑" panose="020B0503020204020204" charset="-122"/>
                <a:cs typeface="微软雅黑" panose="020B0503020204020204" charset="-122"/>
              </a:rPr>
              <a:t>high-</a:t>
            </a:r>
            <a:r>
              <a:rPr sz="1800" b="0" spc="-50" dirty="0">
                <a:solidFill>
                  <a:srgbClr val="7E7E7E"/>
                </a:solidFill>
                <a:latin typeface="微软雅黑" panose="020B0503020204020204" charset="-122"/>
                <a:cs typeface="微软雅黑" panose="020B0503020204020204" charset="-122"/>
              </a:rPr>
              <a:t>quality</a:t>
            </a:r>
            <a:r>
              <a:rPr sz="1800" b="0" spc="-85" dirty="0">
                <a:solidFill>
                  <a:srgbClr val="7E7E7E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sz="1800" b="0" spc="-50" dirty="0">
                <a:solidFill>
                  <a:srgbClr val="7E7E7E"/>
                </a:solidFill>
                <a:latin typeface="微软雅黑" panose="020B0503020204020204" charset="-122"/>
                <a:cs typeface="微软雅黑" panose="020B0503020204020204" charset="-122"/>
              </a:rPr>
              <a:t>specialist</a:t>
            </a:r>
            <a:r>
              <a:rPr sz="1800" b="0" spc="-100" dirty="0">
                <a:solidFill>
                  <a:srgbClr val="7E7E7E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sz="1800" b="0" spc="-50" dirty="0">
                <a:solidFill>
                  <a:srgbClr val="7E7E7E"/>
                </a:solidFill>
                <a:latin typeface="微软雅黑" panose="020B0503020204020204" charset="-122"/>
                <a:cs typeface="微软雅黑" panose="020B0503020204020204" charset="-122"/>
              </a:rPr>
              <a:t>portfolio</a:t>
            </a:r>
            <a:r>
              <a:rPr sz="1800" b="0" spc="-90" dirty="0">
                <a:solidFill>
                  <a:srgbClr val="7E7E7E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sz="1800" b="0" spc="-45" dirty="0">
                <a:solidFill>
                  <a:srgbClr val="7E7E7E"/>
                </a:solidFill>
                <a:latin typeface="微软雅黑" panose="020B0503020204020204" charset="-122"/>
                <a:cs typeface="微软雅黑" panose="020B0503020204020204" charset="-122"/>
              </a:rPr>
              <a:t>closely</a:t>
            </a:r>
            <a:r>
              <a:rPr sz="1800" b="0" spc="-65" dirty="0">
                <a:solidFill>
                  <a:srgbClr val="7E7E7E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sz="1800" b="0" spc="-50" dirty="0">
                <a:solidFill>
                  <a:srgbClr val="7E7E7E"/>
                </a:solidFill>
                <a:latin typeface="微软雅黑" panose="020B0503020204020204" charset="-122"/>
                <a:cs typeface="微软雅黑" panose="020B0503020204020204" charset="-122"/>
              </a:rPr>
              <a:t>connected</a:t>
            </a:r>
            <a:r>
              <a:rPr sz="1800" b="0" spc="-125" dirty="0">
                <a:solidFill>
                  <a:srgbClr val="7E7E7E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微软雅黑" panose="020B0503020204020204" charset="-122"/>
                <a:cs typeface="微软雅黑" panose="020B0503020204020204" charset="-122"/>
              </a:rPr>
              <a:t>to</a:t>
            </a:r>
            <a:r>
              <a:rPr sz="1800" b="0" spc="-70" dirty="0">
                <a:solidFill>
                  <a:srgbClr val="7E7E7E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sz="1800" b="0" spc="-40" dirty="0">
                <a:solidFill>
                  <a:srgbClr val="7E7E7E"/>
                </a:solidFill>
                <a:latin typeface="微软雅黑" panose="020B0503020204020204" charset="-122"/>
                <a:cs typeface="微软雅黑" panose="020B0503020204020204" charset="-122"/>
              </a:rPr>
              <a:t>the</a:t>
            </a:r>
            <a:r>
              <a:rPr sz="1800" b="0" spc="-80" dirty="0">
                <a:solidFill>
                  <a:srgbClr val="7E7E7E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微软雅黑" panose="020B0503020204020204" charset="-122"/>
                <a:cs typeface="微软雅黑" panose="020B0503020204020204" charset="-122"/>
              </a:rPr>
              <a:t>industry</a:t>
            </a:r>
            <a:endParaRPr sz="1800" dirty="0">
              <a:latin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19" name="object 1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316150" y="6152101"/>
            <a:ext cx="1220277" cy="424209"/>
          </a:xfrm>
          <a:prstGeom prst="rect">
            <a:avLst/>
          </a:prstGeom>
        </p:spPr>
      </p:pic>
      <p:sp>
        <p:nvSpPr>
          <p:cNvPr id="20" name="object 20"/>
          <p:cNvSpPr/>
          <p:nvPr/>
        </p:nvSpPr>
        <p:spPr>
          <a:xfrm>
            <a:off x="0" y="6469126"/>
            <a:ext cx="10186035" cy="12700"/>
          </a:xfrm>
          <a:custGeom>
            <a:avLst/>
            <a:gdLst/>
            <a:ahLst/>
            <a:cxnLst/>
            <a:rect l="l" t="t" r="r" b="b"/>
            <a:pathLst>
              <a:path w="10186035" h="12700">
                <a:moveTo>
                  <a:pt x="10185908" y="0"/>
                </a:moveTo>
                <a:lnTo>
                  <a:pt x="0" y="0"/>
                </a:lnTo>
                <a:lnTo>
                  <a:pt x="0" y="12700"/>
                </a:lnTo>
                <a:lnTo>
                  <a:pt x="10185908" y="12700"/>
                </a:lnTo>
                <a:lnTo>
                  <a:pt x="10185908" y="0"/>
                </a:lnTo>
                <a:close/>
              </a:path>
            </a:pathLst>
          </a:custGeom>
          <a:solidFill>
            <a:srgbClr val="9FC5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11646407" y="6193535"/>
            <a:ext cx="546100" cy="0"/>
          </a:xfrm>
          <a:custGeom>
            <a:avLst/>
            <a:gdLst/>
            <a:ahLst/>
            <a:cxnLst/>
            <a:rect l="l" t="t" r="r" b="b"/>
            <a:pathLst>
              <a:path w="546100">
                <a:moveTo>
                  <a:pt x="0" y="0"/>
                </a:moveTo>
                <a:lnTo>
                  <a:pt x="546100" y="0"/>
                </a:lnTo>
              </a:path>
            </a:pathLst>
          </a:custGeom>
          <a:ln w="12700">
            <a:solidFill>
              <a:srgbClr val="30717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29">
            <a:extLst>
              <a:ext uri="{FF2B5EF4-FFF2-40B4-BE49-F238E27FC236}">
                <a16:creationId xmlns:a16="http://schemas.microsoft.com/office/drawing/2014/main" id="{52B24358-4847-8FD5-686F-705829E8DC86}"/>
              </a:ext>
            </a:extLst>
          </p:cNvPr>
          <p:cNvSpPr txBox="1"/>
          <p:nvPr/>
        </p:nvSpPr>
        <p:spPr>
          <a:xfrm>
            <a:off x="783156" y="1777129"/>
            <a:ext cx="4382820" cy="355687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25" dirty="0">
                <a:solidFill>
                  <a:srgbClr val="25252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charset="-122"/>
              </a:rPr>
              <a:t>共 </a:t>
            </a:r>
            <a:r>
              <a:rPr b="1" dirty="0">
                <a:solidFill>
                  <a:srgbClr val="C55A1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/>
              </a:rPr>
              <a:t>2</a:t>
            </a:r>
            <a:r>
              <a:rPr lang="en-US" b="1" dirty="0">
                <a:solidFill>
                  <a:srgbClr val="C55A1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/>
              </a:rPr>
              <a:t>7</a:t>
            </a:r>
            <a:r>
              <a:rPr spc="-40" dirty="0">
                <a:solidFill>
                  <a:srgbClr val="25252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charset="-122"/>
              </a:rPr>
              <a:t>种期刊</a:t>
            </a:r>
            <a:r>
              <a:rPr lang="zh-CN" altLang="en-US" spc="-40" dirty="0">
                <a:solidFill>
                  <a:srgbClr val="25252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charset="-122"/>
              </a:rPr>
              <a:t>，</a:t>
            </a:r>
            <a:r>
              <a:rPr lang="en-US" altLang="zh-CN" b="1" spc="-40" dirty="0">
                <a:solidFill>
                  <a:srgbClr val="D4601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charset="-122"/>
              </a:rPr>
              <a:t>22</a:t>
            </a:r>
            <a:r>
              <a:rPr lang="zh-CN" altLang="en-US" b="1" spc="-40" dirty="0">
                <a:solidFill>
                  <a:srgbClr val="D4601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charset="-122"/>
              </a:rPr>
              <a:t>种</a:t>
            </a:r>
            <a:r>
              <a:rPr lang="zh-CN" altLang="en-US" spc="-40" dirty="0">
                <a:solidFill>
                  <a:srgbClr val="25252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charset="-122"/>
              </a:rPr>
              <a:t>收录于</a:t>
            </a:r>
            <a:r>
              <a:rPr lang="en-US" altLang="zh-CN" b="1" spc="-40" dirty="0">
                <a:solidFill>
                  <a:srgbClr val="25252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charset="-122"/>
              </a:rPr>
              <a:t>SCI/EI</a:t>
            </a:r>
            <a:endParaRPr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charset="-122"/>
            </a:endParaRPr>
          </a:p>
          <a:p>
            <a:pPr marL="12700">
              <a:lnSpc>
                <a:spcPct val="100000"/>
              </a:lnSpc>
              <a:spcBef>
                <a:spcPts val="1635"/>
              </a:spcBef>
            </a:pPr>
            <a:r>
              <a:rPr spc="-30" dirty="0" err="1">
                <a:solidFill>
                  <a:srgbClr val="25252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charset="-122"/>
              </a:rPr>
              <a:t>涵盖学科</a:t>
            </a:r>
            <a:r>
              <a:rPr lang="zh-CN" altLang="en-US" spc="-30" dirty="0">
                <a:solidFill>
                  <a:srgbClr val="25252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微软雅黑" panose="020B0503020204020204" charset="-122"/>
              </a:rPr>
              <a:t>包括：</a:t>
            </a:r>
            <a:endParaRPr dirty="0">
              <a:latin typeface="微软雅黑" panose="020B0503020204020204" pitchFamily="34" charset="-122"/>
              <a:ea typeface="微软雅黑" panose="020B0503020204020204" pitchFamily="34" charset="-122"/>
              <a:cs typeface="微软雅黑" panose="020B0503020204020204" charset="-122"/>
            </a:endParaRPr>
          </a:p>
          <a:p>
            <a:pPr marL="360000" indent="-285750">
              <a:lnSpc>
                <a:spcPct val="150000"/>
              </a:lnSpc>
              <a:spcBef>
                <a:spcPts val="1880"/>
              </a:spcBef>
              <a:buFont typeface="Arial" panose="020B0604020202020204" pitchFamily="34" charset="0"/>
              <a:buChar char="•"/>
            </a:pPr>
            <a:r>
              <a:rPr lang="zh-CN" altLang="en-US" sz="1600" spc="-1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cs typeface="微软雅黑" panose="020B0503020204020204" charset="-122"/>
              </a:rPr>
              <a:t>材料科学与工程</a:t>
            </a:r>
            <a:r>
              <a:rPr lang="zh-CN" altLang="en-US" sz="1600" spc="-5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</a:p>
          <a:p>
            <a:pPr marL="360000" marR="304165" indent="-2880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600" spc="-1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cs typeface="微软雅黑" panose="020B0503020204020204" charset="-122"/>
              </a:rPr>
              <a:t>计算机科学与技术</a:t>
            </a:r>
          </a:p>
          <a:p>
            <a:pPr marL="360000" marR="304165" indent="-2880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600" spc="-1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cs typeface="微软雅黑" panose="020B0503020204020204" charset="-122"/>
              </a:rPr>
              <a:t>控制科学与工程</a:t>
            </a:r>
            <a:r>
              <a:rPr lang="zh-CN" altLang="en-US" sz="1600" spc="-5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</a:p>
          <a:p>
            <a:pPr marL="360000" marR="304165" indent="-2880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600" spc="-1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cs typeface="微软雅黑" panose="020B0503020204020204" charset="-122"/>
              </a:rPr>
              <a:t>电子科学与技术</a:t>
            </a:r>
            <a:endParaRPr lang="zh-CN" altLang="en-US" sz="1600" spc="-50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cs typeface="微软雅黑" panose="020B0503020204020204" charset="-122"/>
            </a:endParaRPr>
          </a:p>
          <a:p>
            <a:pPr marL="360000" marR="304165" indent="-2880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600" spc="-15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cs typeface="微软雅黑" panose="020B0503020204020204" charset="-122"/>
              </a:rPr>
              <a:t>机械工程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cs typeface="微软雅黑" panose="020B0503020204020204" charset="-122"/>
            </a:endParaRPr>
          </a:p>
          <a:p>
            <a:pPr marL="360000" marR="76835" indent="-2880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600" spc="-1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cs typeface="微软雅黑" panose="020B0503020204020204" charset="-122"/>
              </a:rPr>
              <a:t>航空航天科学与技术</a:t>
            </a:r>
          </a:p>
          <a:p>
            <a:pPr marL="360000" marR="76835" indent="-2880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zh-CN" altLang="en-US" sz="1600" spc="-1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cs typeface="微软雅黑" panose="020B0503020204020204" charset="-122"/>
              </a:rPr>
              <a:t>信息与通信工程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cs typeface="微软雅黑" panose="020B0503020204020204" charset="-122"/>
            </a:endParaRPr>
          </a:p>
        </p:txBody>
      </p:sp>
      <p:grpSp>
        <p:nvGrpSpPr>
          <p:cNvPr id="6" name="object 4">
            <a:extLst>
              <a:ext uri="{FF2B5EF4-FFF2-40B4-BE49-F238E27FC236}">
                <a16:creationId xmlns:a16="http://schemas.microsoft.com/office/drawing/2014/main" id="{1F116C42-9BC9-AA8E-399C-4601FC2DBB66}"/>
              </a:ext>
            </a:extLst>
          </p:cNvPr>
          <p:cNvGrpSpPr/>
          <p:nvPr/>
        </p:nvGrpSpPr>
        <p:grpSpPr>
          <a:xfrm>
            <a:off x="5212000" y="1676400"/>
            <a:ext cx="3904860" cy="4401307"/>
            <a:chOff x="5513744" y="2071103"/>
            <a:chExt cx="3426460" cy="4100195"/>
          </a:xfrm>
        </p:grpSpPr>
        <p:pic>
          <p:nvPicPr>
            <p:cNvPr id="7" name="object 5">
              <a:extLst>
                <a:ext uri="{FF2B5EF4-FFF2-40B4-BE49-F238E27FC236}">
                  <a16:creationId xmlns:a16="http://schemas.microsoft.com/office/drawing/2014/main" id="{FAED3A32-C51F-A2E6-431E-8D0F75723256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513744" y="2071103"/>
              <a:ext cx="1537892" cy="2110759"/>
            </a:xfrm>
            <a:prstGeom prst="rect">
              <a:avLst/>
            </a:prstGeom>
          </p:spPr>
        </p:pic>
        <p:pic>
          <p:nvPicPr>
            <p:cNvPr id="8" name="object 6">
              <a:extLst>
                <a:ext uri="{FF2B5EF4-FFF2-40B4-BE49-F238E27FC236}">
                  <a16:creationId xmlns:a16="http://schemas.microsoft.com/office/drawing/2014/main" id="{F91BD238-9F0B-8095-3569-29FD924070D6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574792" y="2138172"/>
              <a:ext cx="1420367" cy="1972055"/>
            </a:xfrm>
            <a:prstGeom prst="rect">
              <a:avLst/>
            </a:prstGeom>
          </p:spPr>
        </p:pic>
        <p:pic>
          <p:nvPicPr>
            <p:cNvPr id="9" name="object 7">
              <a:extLst>
                <a:ext uri="{FF2B5EF4-FFF2-40B4-BE49-F238E27FC236}">
                  <a16:creationId xmlns:a16="http://schemas.microsoft.com/office/drawing/2014/main" id="{CE547EC2-ECB3-0674-4E17-515F55D796BA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925312" y="2546604"/>
              <a:ext cx="1673351" cy="2139696"/>
            </a:xfrm>
            <a:prstGeom prst="rect">
              <a:avLst/>
            </a:prstGeom>
          </p:spPr>
        </p:pic>
        <p:pic>
          <p:nvPicPr>
            <p:cNvPr id="10" name="object 8">
              <a:extLst>
                <a:ext uri="{FF2B5EF4-FFF2-40B4-BE49-F238E27FC236}">
                  <a16:creationId xmlns:a16="http://schemas.microsoft.com/office/drawing/2014/main" id="{A830E9DD-BAD4-FAA3-29AF-045E24B45D7D}"/>
                </a:ext>
              </a:extLst>
            </p:cNvPr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6006084" y="2631948"/>
              <a:ext cx="1516380" cy="1973579"/>
            </a:xfrm>
            <a:prstGeom prst="rect">
              <a:avLst/>
            </a:prstGeom>
          </p:spPr>
        </p:pic>
        <p:pic>
          <p:nvPicPr>
            <p:cNvPr id="11" name="object 9">
              <a:extLst>
                <a:ext uri="{FF2B5EF4-FFF2-40B4-BE49-F238E27FC236}">
                  <a16:creationId xmlns:a16="http://schemas.microsoft.com/office/drawing/2014/main" id="{395EF721-F8CF-182F-414B-74872D5E3F47}"/>
                </a:ext>
              </a:extLst>
            </p:cNvPr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382512" y="3052572"/>
              <a:ext cx="1674876" cy="2132076"/>
            </a:xfrm>
            <a:prstGeom prst="rect">
              <a:avLst/>
            </a:prstGeom>
          </p:spPr>
        </p:pic>
        <p:pic>
          <p:nvPicPr>
            <p:cNvPr id="12" name="object 10">
              <a:extLst>
                <a:ext uri="{FF2B5EF4-FFF2-40B4-BE49-F238E27FC236}">
                  <a16:creationId xmlns:a16="http://schemas.microsoft.com/office/drawing/2014/main" id="{21C69789-F0F9-7210-E67D-C387E372CA8D}"/>
                </a:ext>
              </a:extLst>
            </p:cNvPr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463284" y="3137916"/>
              <a:ext cx="1517904" cy="1965960"/>
            </a:xfrm>
            <a:prstGeom prst="rect">
              <a:avLst/>
            </a:prstGeom>
          </p:spPr>
        </p:pic>
        <p:pic>
          <p:nvPicPr>
            <p:cNvPr id="13" name="object 11">
              <a:extLst>
                <a:ext uri="{FF2B5EF4-FFF2-40B4-BE49-F238E27FC236}">
                  <a16:creationId xmlns:a16="http://schemas.microsoft.com/office/drawing/2014/main" id="{31E6F8CE-D573-B575-3742-553A4928B1EB}"/>
                </a:ext>
              </a:extLst>
            </p:cNvPr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868668" y="3532632"/>
              <a:ext cx="1578864" cy="2133600"/>
            </a:xfrm>
            <a:prstGeom prst="rect">
              <a:avLst/>
            </a:prstGeom>
          </p:spPr>
        </p:pic>
        <p:pic>
          <p:nvPicPr>
            <p:cNvPr id="14" name="object 12">
              <a:extLst>
                <a:ext uri="{FF2B5EF4-FFF2-40B4-BE49-F238E27FC236}">
                  <a16:creationId xmlns:a16="http://schemas.microsoft.com/office/drawing/2014/main" id="{D5140DC0-54B4-4A41-66E7-C3DD0DBDAAE4}"/>
                </a:ext>
              </a:extLst>
            </p:cNvPr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947916" y="3617976"/>
              <a:ext cx="1424940" cy="1967484"/>
            </a:xfrm>
            <a:prstGeom prst="rect">
              <a:avLst/>
            </a:prstGeom>
          </p:spPr>
        </p:pic>
        <p:pic>
          <p:nvPicPr>
            <p:cNvPr id="24" name="object 13">
              <a:extLst>
                <a:ext uri="{FF2B5EF4-FFF2-40B4-BE49-F238E27FC236}">
                  <a16:creationId xmlns:a16="http://schemas.microsoft.com/office/drawing/2014/main" id="{05927448-1FC1-5526-F9EC-25A57CF48797}"/>
                </a:ext>
              </a:extLst>
            </p:cNvPr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7360920" y="4038600"/>
              <a:ext cx="1578864" cy="2132076"/>
            </a:xfrm>
            <a:prstGeom prst="rect">
              <a:avLst/>
            </a:prstGeom>
          </p:spPr>
        </p:pic>
        <p:pic>
          <p:nvPicPr>
            <p:cNvPr id="25" name="object 14">
              <a:extLst>
                <a:ext uri="{FF2B5EF4-FFF2-40B4-BE49-F238E27FC236}">
                  <a16:creationId xmlns:a16="http://schemas.microsoft.com/office/drawing/2014/main" id="{8BA50040-7DBD-A4D6-550D-B094A63429B4}"/>
                </a:ext>
              </a:extLst>
            </p:cNvPr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7440168" y="4123944"/>
              <a:ext cx="1424940" cy="196596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870198" y="2126625"/>
            <a:ext cx="6870065" cy="130548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8450" indent="-285750">
              <a:lnSpc>
                <a:spcPct val="100000"/>
              </a:lnSpc>
              <a:spcBef>
                <a:spcPts val="100"/>
              </a:spcBef>
              <a:buFont typeface="Arial" panose="020B0604020202020204" pitchFamily="34" charset="0"/>
              <a:buChar char="•"/>
            </a:pPr>
            <a:r>
              <a:rPr lang="en-US" b="1" spc="-10" dirty="0">
                <a:solidFill>
                  <a:srgbClr val="C55A11"/>
                </a:solidFill>
                <a:latin typeface="微软雅黑" panose="020B0503020204020204" charset="-122"/>
                <a:cs typeface="微软雅黑" panose="020B0503020204020204" charset="-122"/>
              </a:rPr>
              <a:t>8000</a:t>
            </a:r>
            <a:r>
              <a:rPr b="1" spc="-10" dirty="0">
                <a:solidFill>
                  <a:srgbClr val="C55A11"/>
                </a:solidFill>
                <a:latin typeface="微软雅黑" panose="020B0503020204020204" charset="-122"/>
                <a:cs typeface="微软雅黑" panose="020B0503020204020204" charset="-122"/>
              </a:rPr>
              <a:t>+</a:t>
            </a:r>
            <a:r>
              <a:rPr b="1" dirty="0">
                <a:solidFill>
                  <a:srgbClr val="C55A11"/>
                </a:solidFill>
                <a:latin typeface="微软雅黑" panose="020B0503020204020204" charset="-122"/>
                <a:cs typeface="微软雅黑" panose="020B0503020204020204" charset="-122"/>
              </a:rPr>
              <a:t>册</a:t>
            </a:r>
            <a:r>
              <a:rPr spc="-20" dirty="0">
                <a:solidFill>
                  <a:srgbClr val="404040"/>
                </a:solidFill>
                <a:latin typeface="微软雅黑" panose="020B0503020204020204" charset="-122"/>
                <a:cs typeface="微软雅黑" panose="020B0503020204020204" charset="-122"/>
              </a:rPr>
              <a:t>，包含系列丛书、专著、参考书、手册等</a:t>
            </a:r>
            <a:endParaRPr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L="298450" indent="-285750">
              <a:lnSpc>
                <a:spcPct val="100000"/>
              </a:lnSpc>
              <a:spcBef>
                <a:spcPts val="1800"/>
              </a:spcBef>
              <a:buFont typeface="Arial" panose="020B0604020202020204" pitchFamily="34" charset="0"/>
              <a:buChar char="•"/>
            </a:pPr>
            <a:r>
              <a:rPr b="1" spc="-10" dirty="0">
                <a:solidFill>
                  <a:srgbClr val="C55A11"/>
                </a:solidFill>
                <a:latin typeface="微软雅黑" panose="020B0503020204020204" charset="-122"/>
                <a:cs typeface="微软雅黑" panose="020B0503020204020204" charset="-122"/>
              </a:rPr>
              <a:t>200+</a:t>
            </a:r>
            <a:r>
              <a:rPr b="1" dirty="0">
                <a:solidFill>
                  <a:srgbClr val="C55A11"/>
                </a:solidFill>
                <a:latin typeface="微软雅黑" panose="020B0503020204020204" charset="-122"/>
                <a:cs typeface="微软雅黑" panose="020B0503020204020204" charset="-122"/>
              </a:rPr>
              <a:t>主题领域</a:t>
            </a:r>
            <a:r>
              <a:rPr spc="-20" dirty="0">
                <a:solidFill>
                  <a:srgbClr val="404040"/>
                </a:solidFill>
                <a:latin typeface="微软雅黑" panose="020B0503020204020204" charset="-122"/>
                <a:cs typeface="微软雅黑" panose="020B0503020204020204" charset="-122"/>
              </a:rPr>
              <a:t>，涉及管理学、经济学、教育学、社会学等</a:t>
            </a:r>
            <a:endParaRPr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L="298450" indent="-285750">
              <a:lnSpc>
                <a:spcPct val="100000"/>
              </a:lnSpc>
              <a:spcBef>
                <a:spcPts val="1815"/>
              </a:spcBef>
              <a:buFont typeface="Arial" panose="020B0604020202020204" pitchFamily="34" charset="0"/>
              <a:buChar char="•"/>
            </a:pPr>
            <a:r>
              <a:rPr dirty="0">
                <a:solidFill>
                  <a:srgbClr val="404040"/>
                </a:solidFill>
                <a:latin typeface="微软雅黑" panose="020B0503020204020204" charset="-122"/>
                <a:cs typeface="微软雅黑" panose="020B0503020204020204" charset="-122"/>
              </a:rPr>
              <a:t>The</a:t>
            </a:r>
            <a:r>
              <a:rPr spc="-25" dirty="0">
                <a:solidFill>
                  <a:srgbClr val="404040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dirty="0">
                <a:solidFill>
                  <a:srgbClr val="404040"/>
                </a:solidFill>
                <a:latin typeface="微软雅黑" panose="020B0503020204020204" charset="-122"/>
                <a:cs typeface="微软雅黑" panose="020B0503020204020204" charset="-122"/>
              </a:rPr>
              <a:t>British</a:t>
            </a:r>
            <a:r>
              <a:rPr spc="-25" dirty="0">
                <a:solidFill>
                  <a:srgbClr val="404040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dirty="0">
                <a:solidFill>
                  <a:srgbClr val="404040"/>
                </a:solidFill>
                <a:latin typeface="微软雅黑" panose="020B0503020204020204" charset="-122"/>
                <a:cs typeface="微软雅黑" panose="020B0503020204020204" charset="-122"/>
              </a:rPr>
              <a:t>Book</a:t>
            </a:r>
            <a:r>
              <a:rPr spc="-45" dirty="0">
                <a:solidFill>
                  <a:srgbClr val="404040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dirty="0">
                <a:solidFill>
                  <a:srgbClr val="404040"/>
                </a:solidFill>
                <a:latin typeface="微软雅黑" panose="020B0503020204020204" charset="-122"/>
                <a:cs typeface="微软雅黑" panose="020B0503020204020204" charset="-122"/>
              </a:rPr>
              <a:t>Awards</a:t>
            </a:r>
            <a:r>
              <a:rPr spc="-55" dirty="0">
                <a:solidFill>
                  <a:srgbClr val="404040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dirty="0">
                <a:solidFill>
                  <a:srgbClr val="056D75"/>
                </a:solidFill>
                <a:latin typeface="微软雅黑" panose="020B0503020204020204" charset="-122"/>
                <a:cs typeface="微软雅黑" panose="020B0503020204020204" charset="-122"/>
              </a:rPr>
              <a:t>学术教育专业领域</a:t>
            </a:r>
            <a:r>
              <a:rPr spc="-20" dirty="0">
                <a:solidFill>
                  <a:srgbClr val="404040"/>
                </a:solidFill>
                <a:latin typeface="微软雅黑" panose="020B0503020204020204" charset="-122"/>
                <a:cs typeface="微软雅黑" panose="020B0503020204020204" charset="-122"/>
              </a:rPr>
              <a:t>最佳出版社</a:t>
            </a:r>
            <a:endParaRPr dirty="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783112" y="374478"/>
            <a:ext cx="7525384" cy="1061829"/>
          </a:xfrm>
          <a:prstGeom prst="rect">
            <a:avLst/>
          </a:prstGeom>
        </p:spPr>
        <p:txBody>
          <a:bodyPr vert="horz" wrap="square" lIns="0" tIns="17018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40"/>
              </a:spcBef>
            </a:pPr>
            <a:r>
              <a:rPr dirty="0"/>
              <a:t>Emerald</a:t>
            </a:r>
            <a:r>
              <a:rPr spc="-25" dirty="0"/>
              <a:t> 图书</a:t>
            </a:r>
            <a:endParaRPr dirty="0"/>
          </a:p>
          <a:p>
            <a:pPr marL="24765">
              <a:lnSpc>
                <a:spcPct val="100000"/>
              </a:lnSpc>
              <a:spcBef>
                <a:spcPts val="695"/>
              </a:spcBef>
            </a:pPr>
            <a:r>
              <a:rPr sz="1800" b="0" dirty="0">
                <a:solidFill>
                  <a:srgbClr val="7E7E7E"/>
                </a:solidFill>
                <a:latin typeface="微软雅黑" panose="020B0503020204020204" charset="-122"/>
                <a:cs typeface="微软雅黑" panose="020B0503020204020204" charset="-122"/>
              </a:rPr>
              <a:t>High</a:t>
            </a:r>
            <a:r>
              <a:rPr sz="1800" b="0" spc="-45" dirty="0">
                <a:solidFill>
                  <a:srgbClr val="7E7E7E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sz="1800" b="0" dirty="0">
                <a:solidFill>
                  <a:srgbClr val="7E7E7E"/>
                </a:solidFill>
                <a:latin typeface="微软雅黑" panose="020B0503020204020204" charset="-122"/>
                <a:cs typeface="微软雅黑" panose="020B0503020204020204" charset="-122"/>
              </a:rPr>
              <a:t>quality,</a:t>
            </a:r>
            <a:r>
              <a:rPr sz="1800" b="0" spc="-15" dirty="0">
                <a:solidFill>
                  <a:srgbClr val="7E7E7E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微软雅黑" panose="020B0503020204020204" charset="-122"/>
                <a:cs typeface="微软雅黑" panose="020B0503020204020204" charset="-122"/>
              </a:rPr>
              <a:t>cutting-</a:t>
            </a:r>
            <a:r>
              <a:rPr sz="1800" b="0" dirty="0">
                <a:solidFill>
                  <a:srgbClr val="7E7E7E"/>
                </a:solidFill>
                <a:latin typeface="微软雅黑" panose="020B0503020204020204" charset="-122"/>
                <a:cs typeface="微软雅黑" panose="020B0503020204020204" charset="-122"/>
              </a:rPr>
              <a:t>edge</a:t>
            </a:r>
            <a:r>
              <a:rPr sz="1800" b="0" spc="-60" dirty="0">
                <a:solidFill>
                  <a:srgbClr val="7E7E7E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sz="1800" b="0" dirty="0">
                <a:solidFill>
                  <a:srgbClr val="7E7E7E"/>
                </a:solidFill>
                <a:latin typeface="微软雅黑" panose="020B0503020204020204" charset="-122"/>
                <a:cs typeface="微软雅黑" panose="020B0503020204020204" charset="-122"/>
              </a:rPr>
              <a:t>research</a:t>
            </a:r>
            <a:r>
              <a:rPr sz="1800" b="0" spc="-75" dirty="0">
                <a:solidFill>
                  <a:srgbClr val="7E7E7E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sz="1800" b="0" dirty="0">
                <a:solidFill>
                  <a:srgbClr val="7E7E7E"/>
                </a:solidFill>
                <a:latin typeface="微软雅黑" panose="020B0503020204020204" charset="-122"/>
                <a:cs typeface="微软雅黑" panose="020B0503020204020204" charset="-122"/>
              </a:rPr>
              <a:t>across</a:t>
            </a:r>
            <a:r>
              <a:rPr sz="1800" b="0" spc="-50" dirty="0">
                <a:solidFill>
                  <a:srgbClr val="7E7E7E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sz="1800" b="0" dirty="0">
                <a:solidFill>
                  <a:srgbClr val="7E7E7E"/>
                </a:solidFill>
                <a:latin typeface="微软雅黑" panose="020B0503020204020204" charset="-122"/>
                <a:cs typeface="微软雅黑" panose="020B0503020204020204" charset="-122"/>
              </a:rPr>
              <a:t>a</a:t>
            </a:r>
            <a:r>
              <a:rPr sz="1800" b="0" spc="-55" dirty="0">
                <a:solidFill>
                  <a:srgbClr val="7E7E7E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sz="1800" b="0" dirty="0">
                <a:solidFill>
                  <a:srgbClr val="7E7E7E"/>
                </a:solidFill>
                <a:latin typeface="微软雅黑" panose="020B0503020204020204" charset="-122"/>
                <a:cs typeface="微软雅黑" panose="020B0503020204020204" charset="-122"/>
              </a:rPr>
              <a:t>range</a:t>
            </a:r>
            <a:r>
              <a:rPr sz="1800" b="0" spc="-45" dirty="0">
                <a:solidFill>
                  <a:srgbClr val="7E7E7E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sz="1800" b="0" dirty="0">
                <a:solidFill>
                  <a:srgbClr val="7E7E7E"/>
                </a:solidFill>
                <a:latin typeface="微软雅黑" panose="020B0503020204020204" charset="-122"/>
                <a:cs typeface="微软雅黑" panose="020B0503020204020204" charset="-122"/>
              </a:rPr>
              <a:t>of</a:t>
            </a:r>
            <a:r>
              <a:rPr sz="1800" b="0" spc="-45" dirty="0">
                <a:solidFill>
                  <a:srgbClr val="7E7E7E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微软雅黑" panose="020B0503020204020204" charset="-122"/>
                <a:cs typeface="微软雅黑" panose="020B0503020204020204" charset="-122"/>
              </a:rPr>
              <a:t>subjects</a:t>
            </a:r>
            <a:endParaRPr sz="1800" dirty="0">
              <a:latin typeface="微软雅黑" panose="020B0503020204020204" charset="-122"/>
              <a:cs typeface="微软雅黑" panose="020B0503020204020204" charset="-122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635579" y="3893799"/>
            <a:ext cx="3557270" cy="2009219"/>
            <a:chOff x="1446174" y="4178358"/>
            <a:chExt cx="3176270" cy="1686560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46174" y="4178358"/>
              <a:ext cx="3176219" cy="1686467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610868" y="4288536"/>
              <a:ext cx="2915411" cy="1424939"/>
            </a:xfrm>
            <a:prstGeom prst="rect">
              <a:avLst/>
            </a:prstGeom>
          </p:spPr>
        </p:pic>
      </p:grpSp>
      <p:grpSp>
        <p:nvGrpSpPr>
          <p:cNvPr id="7" name="object 7"/>
          <p:cNvGrpSpPr/>
          <p:nvPr/>
        </p:nvGrpSpPr>
        <p:grpSpPr>
          <a:xfrm>
            <a:off x="8867865" y="3833605"/>
            <a:ext cx="2158492" cy="2080386"/>
            <a:chOff x="7528089" y="4193724"/>
            <a:chExt cx="1742439" cy="1656714"/>
          </a:xfrm>
        </p:grpSpPr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528089" y="4193724"/>
              <a:ext cx="1742110" cy="1656498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677911" y="4288536"/>
              <a:ext cx="1508759" cy="1423416"/>
            </a:xfrm>
            <a:prstGeom prst="rect">
              <a:avLst/>
            </a:prstGeom>
          </p:spPr>
        </p:pic>
      </p:grpSp>
      <p:grpSp>
        <p:nvGrpSpPr>
          <p:cNvPr id="10" name="object 10"/>
          <p:cNvGrpSpPr/>
          <p:nvPr/>
        </p:nvGrpSpPr>
        <p:grpSpPr>
          <a:xfrm>
            <a:off x="4853975" y="3862351"/>
            <a:ext cx="3352800" cy="2022953"/>
            <a:chOff x="4791364" y="4181562"/>
            <a:chExt cx="2555240" cy="1680845"/>
          </a:xfrm>
        </p:grpSpPr>
        <p:pic>
          <p:nvPicPr>
            <p:cNvPr id="11" name="object 1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791364" y="4181562"/>
              <a:ext cx="2555169" cy="1680796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953000" y="4288536"/>
              <a:ext cx="2298192" cy="1423416"/>
            </a:xfrm>
            <a:prstGeom prst="rect">
              <a:avLst/>
            </a:prstGeom>
          </p:spPr>
        </p:pic>
      </p:grpSp>
      <p:grpSp>
        <p:nvGrpSpPr>
          <p:cNvPr id="13" name="object 13"/>
          <p:cNvGrpSpPr/>
          <p:nvPr/>
        </p:nvGrpSpPr>
        <p:grpSpPr>
          <a:xfrm>
            <a:off x="0" y="5769864"/>
            <a:ext cx="12192635" cy="1088390"/>
            <a:chOff x="0" y="5769864"/>
            <a:chExt cx="12192635" cy="1088390"/>
          </a:xfrm>
        </p:grpSpPr>
        <p:pic>
          <p:nvPicPr>
            <p:cNvPr id="14" name="object 14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0487328" y="6028960"/>
              <a:ext cx="1704671" cy="829038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9947147" y="5769864"/>
              <a:ext cx="2245360" cy="1088390"/>
            </a:xfrm>
            <a:custGeom>
              <a:avLst/>
              <a:gdLst/>
              <a:ahLst/>
              <a:cxnLst/>
              <a:rect l="l" t="t" r="r" b="b"/>
              <a:pathLst>
                <a:path w="2245359" h="1088390">
                  <a:moveTo>
                    <a:pt x="2244852" y="0"/>
                  </a:moveTo>
                  <a:lnTo>
                    <a:pt x="0" y="0"/>
                  </a:lnTo>
                  <a:lnTo>
                    <a:pt x="0" y="1088136"/>
                  </a:lnTo>
                  <a:lnTo>
                    <a:pt x="2244852" y="1088136"/>
                  </a:lnTo>
                  <a:lnTo>
                    <a:pt x="224485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0096500" y="6103620"/>
              <a:ext cx="1726692" cy="515112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0" y="6469126"/>
              <a:ext cx="10186035" cy="12700"/>
            </a:xfrm>
            <a:custGeom>
              <a:avLst/>
              <a:gdLst/>
              <a:ahLst/>
              <a:cxnLst/>
              <a:rect l="l" t="t" r="r" b="b"/>
              <a:pathLst>
                <a:path w="10186035" h="12700">
                  <a:moveTo>
                    <a:pt x="10185908" y="0"/>
                  </a:moveTo>
                  <a:lnTo>
                    <a:pt x="0" y="0"/>
                  </a:lnTo>
                  <a:lnTo>
                    <a:pt x="0" y="12700"/>
                  </a:lnTo>
                  <a:lnTo>
                    <a:pt x="10185908" y="12700"/>
                  </a:lnTo>
                  <a:lnTo>
                    <a:pt x="10185908" y="0"/>
                  </a:lnTo>
                  <a:close/>
                </a:path>
              </a:pathLst>
            </a:custGeom>
            <a:solidFill>
              <a:srgbClr val="9FC53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11646407" y="6193536"/>
              <a:ext cx="546100" cy="0"/>
            </a:xfrm>
            <a:custGeom>
              <a:avLst/>
              <a:gdLst/>
              <a:ahLst/>
              <a:cxnLst/>
              <a:rect l="l" t="t" r="r" b="b"/>
              <a:pathLst>
                <a:path w="546100">
                  <a:moveTo>
                    <a:pt x="0" y="0"/>
                  </a:moveTo>
                  <a:lnTo>
                    <a:pt x="546100" y="0"/>
                  </a:lnTo>
                </a:path>
              </a:pathLst>
            </a:custGeom>
            <a:ln w="12700">
              <a:solidFill>
                <a:srgbClr val="30717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24" name="图片 23" descr="http://www.emeraldgrouppublishing.com/img/logos/british_book_award_sidebar.jpg">
            <a:extLst>
              <a:ext uri="{FF2B5EF4-FFF2-40B4-BE49-F238E27FC236}">
                <a16:creationId xmlns:a16="http://schemas.microsoft.com/office/drawing/2014/main" id="{44323F83-1E2F-4ECE-774B-A5C6CC587D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70" t="20929" r="10067" b="15057"/>
          <a:stretch>
            <a:fillRect/>
          </a:stretch>
        </p:blipFill>
        <p:spPr bwMode="auto">
          <a:xfrm>
            <a:off x="9058563" y="1615916"/>
            <a:ext cx="1873011" cy="1873011"/>
          </a:xfrm>
          <a:custGeom>
            <a:avLst/>
            <a:gdLst>
              <a:gd name="connsiteX0" fmla="*/ 1006767 w 2013534"/>
              <a:gd name="connsiteY0" fmla="*/ 0 h 2013534"/>
              <a:gd name="connsiteX1" fmla="*/ 2013534 w 2013534"/>
              <a:gd name="connsiteY1" fmla="*/ 1006767 h 2013534"/>
              <a:gd name="connsiteX2" fmla="*/ 1006767 w 2013534"/>
              <a:gd name="connsiteY2" fmla="*/ 2013534 h 2013534"/>
              <a:gd name="connsiteX3" fmla="*/ 0 w 2013534"/>
              <a:gd name="connsiteY3" fmla="*/ 1006767 h 2013534"/>
              <a:gd name="connsiteX4" fmla="*/ 1006767 w 2013534"/>
              <a:gd name="connsiteY4" fmla="*/ 0 h 20135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013534" h="2013534">
                <a:moveTo>
                  <a:pt x="1006767" y="0"/>
                </a:moveTo>
                <a:cubicBezTo>
                  <a:pt x="1562789" y="0"/>
                  <a:pt x="2013534" y="450745"/>
                  <a:pt x="2013534" y="1006767"/>
                </a:cubicBezTo>
                <a:cubicBezTo>
                  <a:pt x="2013534" y="1562789"/>
                  <a:pt x="1562789" y="2013534"/>
                  <a:pt x="1006767" y="2013534"/>
                </a:cubicBezTo>
                <a:cubicBezTo>
                  <a:pt x="450745" y="2013534"/>
                  <a:pt x="0" y="1562789"/>
                  <a:pt x="0" y="1006767"/>
                </a:cubicBezTo>
                <a:cubicBezTo>
                  <a:pt x="0" y="450745"/>
                  <a:pt x="450745" y="0"/>
                  <a:pt x="1006767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826719" y="381000"/>
            <a:ext cx="7525384" cy="1002307"/>
          </a:xfrm>
          <a:prstGeom prst="rect">
            <a:avLst/>
          </a:prstGeom>
        </p:spPr>
        <p:txBody>
          <a:bodyPr vert="horz" wrap="square" lIns="0" tIns="179814" rIns="0" bIns="0" rtlCol="0">
            <a:spAutoFit/>
          </a:bodyPr>
          <a:lstStyle/>
          <a:p>
            <a:pPr marL="3810">
              <a:lnSpc>
                <a:spcPct val="100000"/>
              </a:lnSpc>
              <a:spcBef>
                <a:spcPts val="790"/>
              </a:spcBef>
            </a:pPr>
            <a:r>
              <a:rPr dirty="0"/>
              <a:t>Emerald 案例集</a:t>
            </a:r>
            <a:r>
              <a:rPr spc="-10" dirty="0"/>
              <a:t>（</a:t>
            </a:r>
            <a:r>
              <a:rPr lang="en-US" spc="-10" dirty="0"/>
              <a:t>35</a:t>
            </a:r>
            <a:r>
              <a:rPr spc="-10" dirty="0"/>
              <a:t>00</a:t>
            </a:r>
            <a:r>
              <a:rPr lang="en-US" spc="-10" dirty="0"/>
              <a:t>+</a:t>
            </a:r>
            <a:r>
              <a:rPr spc="-50" dirty="0"/>
              <a:t>）</a:t>
            </a:r>
            <a:endParaRPr dirty="0"/>
          </a:p>
          <a:p>
            <a:pPr marL="10160">
              <a:lnSpc>
                <a:spcPct val="100000"/>
              </a:lnSpc>
              <a:spcBef>
                <a:spcPts val="390"/>
              </a:spcBef>
            </a:pPr>
            <a:r>
              <a:rPr sz="1800" b="0" dirty="0">
                <a:solidFill>
                  <a:srgbClr val="7E7E7E"/>
                </a:solidFill>
                <a:latin typeface="微软雅黑" panose="020B0503020204020204" charset="-122"/>
                <a:cs typeface="微软雅黑" panose="020B0503020204020204" charset="-122"/>
              </a:rPr>
              <a:t>Authentic</a:t>
            </a:r>
            <a:r>
              <a:rPr sz="1800" b="0" spc="-20" dirty="0">
                <a:solidFill>
                  <a:srgbClr val="7E7E7E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sz="1800" b="0" dirty="0">
                <a:solidFill>
                  <a:srgbClr val="7E7E7E"/>
                </a:solidFill>
                <a:latin typeface="微软雅黑" panose="020B0503020204020204" charset="-122"/>
                <a:cs typeface="微软雅黑" panose="020B0503020204020204" charset="-122"/>
              </a:rPr>
              <a:t>business</a:t>
            </a:r>
            <a:r>
              <a:rPr sz="1800" b="0" spc="-20" dirty="0">
                <a:solidFill>
                  <a:srgbClr val="7E7E7E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sz="1800" b="0" dirty="0">
                <a:solidFill>
                  <a:srgbClr val="7E7E7E"/>
                </a:solidFill>
                <a:latin typeface="微软雅黑" panose="020B0503020204020204" charset="-122"/>
                <a:cs typeface="微软雅黑" panose="020B0503020204020204" charset="-122"/>
              </a:rPr>
              <a:t>scenarios</a:t>
            </a:r>
            <a:r>
              <a:rPr sz="1800" b="0" spc="-15" dirty="0">
                <a:solidFill>
                  <a:srgbClr val="7E7E7E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sz="1800" b="0" dirty="0">
                <a:solidFill>
                  <a:srgbClr val="7E7E7E"/>
                </a:solidFill>
                <a:latin typeface="微软雅黑" panose="020B0503020204020204" charset="-122"/>
                <a:cs typeface="微软雅黑" panose="020B0503020204020204" charset="-122"/>
              </a:rPr>
              <a:t>for</a:t>
            </a:r>
            <a:r>
              <a:rPr sz="1800" b="0" spc="-25" dirty="0">
                <a:solidFill>
                  <a:srgbClr val="7E7E7E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sz="1800" b="0" dirty="0">
                <a:solidFill>
                  <a:srgbClr val="7E7E7E"/>
                </a:solidFill>
                <a:latin typeface="微软雅黑" panose="020B0503020204020204" charset="-122"/>
                <a:cs typeface="微软雅黑" panose="020B0503020204020204" charset="-122"/>
              </a:rPr>
              <a:t>the</a:t>
            </a:r>
            <a:r>
              <a:rPr sz="1800" b="0" spc="-5" dirty="0">
                <a:solidFill>
                  <a:srgbClr val="7E7E7E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sz="1800" b="0" spc="-10" dirty="0">
                <a:solidFill>
                  <a:srgbClr val="7E7E7E"/>
                </a:solidFill>
                <a:latin typeface="微软雅黑" panose="020B0503020204020204" charset="-122"/>
                <a:cs typeface="微软雅黑" panose="020B0503020204020204" charset="-122"/>
              </a:rPr>
              <a:t>classroom</a:t>
            </a:r>
            <a:endParaRPr sz="1800" dirty="0">
              <a:latin typeface="微软雅黑" panose="020B0503020204020204" charset="-122"/>
              <a:cs typeface="微软雅黑" panose="020B0503020204020204" charset="-122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789307" y="4247184"/>
            <a:ext cx="2606675" cy="1564640"/>
            <a:chOff x="789307" y="4247184"/>
            <a:chExt cx="2606675" cy="1564640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89307" y="4247184"/>
              <a:ext cx="2606288" cy="156403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922019" y="4325112"/>
              <a:ext cx="2404872" cy="1362456"/>
            </a:xfrm>
            <a:prstGeom prst="rect">
              <a:avLst/>
            </a:prstGeom>
          </p:spPr>
        </p:pic>
      </p:grpSp>
      <p:grpSp>
        <p:nvGrpSpPr>
          <p:cNvPr id="6" name="object 6"/>
          <p:cNvGrpSpPr/>
          <p:nvPr/>
        </p:nvGrpSpPr>
        <p:grpSpPr>
          <a:xfrm>
            <a:off x="6802984" y="2275060"/>
            <a:ext cx="4260850" cy="1568450"/>
            <a:chOff x="6802984" y="2275060"/>
            <a:chExt cx="4260850" cy="1568450"/>
          </a:xfrm>
        </p:grpSpPr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02984" y="2275060"/>
              <a:ext cx="4260645" cy="1567976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938772" y="2356103"/>
              <a:ext cx="4055364" cy="1362456"/>
            </a:xfrm>
            <a:prstGeom prst="rect">
              <a:avLst/>
            </a:prstGeom>
          </p:spPr>
        </p:pic>
      </p:grpSp>
      <p:grpSp>
        <p:nvGrpSpPr>
          <p:cNvPr id="9" name="object 9"/>
          <p:cNvGrpSpPr/>
          <p:nvPr/>
        </p:nvGrpSpPr>
        <p:grpSpPr>
          <a:xfrm>
            <a:off x="789286" y="2278176"/>
            <a:ext cx="2605405" cy="1564640"/>
            <a:chOff x="789286" y="2278176"/>
            <a:chExt cx="2605405" cy="1564640"/>
          </a:xfrm>
        </p:grpSpPr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89286" y="2278176"/>
              <a:ext cx="2604806" cy="1564030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22019" y="2356104"/>
              <a:ext cx="2403348" cy="1362456"/>
            </a:xfrm>
            <a:prstGeom prst="rect">
              <a:avLst/>
            </a:prstGeom>
          </p:spPr>
        </p:pic>
      </p:grpSp>
      <p:sp>
        <p:nvSpPr>
          <p:cNvPr id="12" name="object 12"/>
          <p:cNvSpPr txBox="1"/>
          <p:nvPr/>
        </p:nvSpPr>
        <p:spPr>
          <a:xfrm>
            <a:off x="3600958" y="2209153"/>
            <a:ext cx="2463800" cy="1466215"/>
          </a:xfrm>
          <a:prstGeom prst="rect">
            <a:avLst/>
          </a:prstGeom>
        </p:spPr>
        <p:txBody>
          <a:bodyPr vert="horz" wrap="square" lIns="0" tIns="1733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65"/>
              </a:spcBef>
            </a:pPr>
            <a:r>
              <a:rPr sz="2200" b="1" spc="-35" dirty="0">
                <a:solidFill>
                  <a:srgbClr val="4D2580"/>
                </a:solidFill>
                <a:latin typeface="微软雅黑" panose="020B0503020204020204" charset="-122"/>
                <a:cs typeface="微软雅黑" panose="020B0503020204020204" charset="-122"/>
              </a:rPr>
              <a:t>新兴市场案例集</a:t>
            </a:r>
            <a:endParaRPr sz="2200"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L="18415">
              <a:lnSpc>
                <a:spcPct val="100000"/>
              </a:lnSpc>
              <a:spcBef>
                <a:spcPts val="920"/>
              </a:spcBef>
            </a:pPr>
            <a:r>
              <a:rPr sz="1600" spc="-10" dirty="0">
                <a:solidFill>
                  <a:srgbClr val="252525"/>
                </a:solidFill>
                <a:latin typeface="Arial" panose="020B0604020202020204"/>
                <a:cs typeface="Arial" panose="020B0604020202020204"/>
              </a:rPr>
              <a:t>1</a:t>
            </a:r>
            <a:r>
              <a:rPr lang="en-US" sz="1600" spc="-10" dirty="0">
                <a:solidFill>
                  <a:srgbClr val="252525"/>
                </a:solidFill>
                <a:latin typeface="Arial" panose="020B0604020202020204"/>
                <a:cs typeface="Arial" panose="020B0604020202020204"/>
              </a:rPr>
              <a:t>60</a:t>
            </a:r>
            <a:r>
              <a:rPr sz="1600" spc="-10" dirty="0">
                <a:solidFill>
                  <a:srgbClr val="252525"/>
                </a:solidFill>
                <a:latin typeface="Arial" panose="020B0604020202020204"/>
                <a:cs typeface="Arial" panose="020B0604020202020204"/>
              </a:rPr>
              <a:t>0+</a:t>
            </a:r>
            <a:r>
              <a:rPr sz="1600" spc="-4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案例</a:t>
            </a:r>
            <a:endParaRPr sz="1600"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L="18415">
              <a:lnSpc>
                <a:spcPct val="100000"/>
              </a:lnSpc>
              <a:spcBef>
                <a:spcPts val="370"/>
              </a:spcBef>
            </a:pPr>
            <a:r>
              <a:rPr sz="1600" spc="-3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亚、非、拉等新兴市场国家</a:t>
            </a:r>
            <a:endParaRPr sz="1600"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L="18415">
              <a:lnSpc>
                <a:spcPct val="100000"/>
              </a:lnSpc>
              <a:spcBef>
                <a:spcPts val="385"/>
              </a:spcBef>
            </a:pPr>
            <a:r>
              <a:rPr sz="1600" spc="-35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附详细教学注释</a:t>
            </a:r>
            <a:endParaRPr sz="1600" dirty="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603497" y="4157582"/>
            <a:ext cx="2258695" cy="1518285"/>
          </a:xfrm>
          <a:prstGeom prst="rect">
            <a:avLst/>
          </a:prstGeom>
        </p:spPr>
        <p:txBody>
          <a:bodyPr vert="horz" wrap="square" lIns="0" tIns="2038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605"/>
              </a:spcBef>
            </a:pPr>
            <a:r>
              <a:rPr sz="2200" b="1" spc="-35" dirty="0">
                <a:solidFill>
                  <a:srgbClr val="307179"/>
                </a:solidFill>
                <a:latin typeface="微软雅黑" panose="020B0503020204020204" charset="-122"/>
                <a:cs typeface="微软雅黑" panose="020B0503020204020204" charset="-122"/>
              </a:rPr>
              <a:t>案例期刊</a:t>
            </a:r>
            <a:endParaRPr sz="2200"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L="15875">
              <a:lnSpc>
                <a:spcPct val="100000"/>
              </a:lnSpc>
              <a:spcBef>
                <a:spcPts val="1090"/>
              </a:spcBef>
            </a:pPr>
            <a:r>
              <a:rPr lang="en-US" sz="1600" spc="-10" dirty="0">
                <a:solidFill>
                  <a:srgbClr val="252525"/>
                </a:solidFill>
                <a:latin typeface="Arial" panose="020B0604020202020204"/>
                <a:cs typeface="Arial" panose="020B0604020202020204"/>
              </a:rPr>
              <a:t>6</a:t>
            </a:r>
            <a:r>
              <a:rPr sz="1600" spc="-10" dirty="0">
                <a:solidFill>
                  <a:srgbClr val="252525"/>
                </a:solidFill>
                <a:latin typeface="Arial" panose="020B0604020202020204"/>
                <a:cs typeface="Arial" panose="020B0604020202020204"/>
              </a:rPr>
              <a:t>00+</a:t>
            </a:r>
            <a:r>
              <a:rPr sz="1600" spc="-4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案例</a:t>
            </a:r>
            <a:endParaRPr sz="1600"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L="15875" marR="5080">
              <a:lnSpc>
                <a:spcPts val="2300"/>
              </a:lnSpc>
              <a:spcBef>
                <a:spcPts val="95"/>
              </a:spcBef>
            </a:pPr>
            <a:r>
              <a:rPr sz="1600" spc="-3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欧洲、亚洲、北美、南美美国案例协会官方期刊</a:t>
            </a:r>
            <a:endParaRPr sz="1600" dirty="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925818" y="4190746"/>
            <a:ext cx="4082415" cy="14655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" algn="ctr">
              <a:lnSpc>
                <a:spcPct val="100000"/>
              </a:lnSpc>
              <a:spcBef>
                <a:spcPts val="95"/>
              </a:spcBef>
            </a:pPr>
            <a:r>
              <a:rPr sz="2200" b="1" spc="-35" dirty="0">
                <a:solidFill>
                  <a:srgbClr val="213A74"/>
                </a:solidFill>
                <a:latin typeface="微软雅黑" panose="020B0503020204020204" charset="-122"/>
                <a:cs typeface="微软雅黑" panose="020B0503020204020204" charset="-122"/>
              </a:rPr>
              <a:t>商学院授权案例</a:t>
            </a:r>
            <a:endParaRPr sz="2200"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L="635" algn="ctr">
              <a:lnSpc>
                <a:spcPct val="100000"/>
              </a:lnSpc>
              <a:spcBef>
                <a:spcPts val="2185"/>
              </a:spcBef>
            </a:pPr>
            <a:r>
              <a:rPr sz="1600" spc="-10" dirty="0">
                <a:solidFill>
                  <a:srgbClr val="252525"/>
                </a:solidFill>
                <a:latin typeface="Arial" panose="020B0604020202020204"/>
                <a:cs typeface="Arial" panose="020B0604020202020204"/>
              </a:rPr>
              <a:t>1200+</a:t>
            </a:r>
            <a:r>
              <a:rPr sz="1600" spc="-4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案例</a:t>
            </a:r>
            <a:endParaRPr sz="1600"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L="635" algn="ctr">
              <a:lnSpc>
                <a:spcPct val="100000"/>
              </a:lnSpc>
              <a:spcBef>
                <a:spcPts val="370"/>
              </a:spcBef>
            </a:pPr>
            <a:r>
              <a:rPr sz="1600" spc="-3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达顿商学院、凯洛格商学院</a:t>
            </a:r>
            <a:endParaRPr sz="1600" dirty="0">
              <a:latin typeface="微软雅黑" panose="020B0503020204020204" charset="-122"/>
              <a:cs typeface="微软雅黑" panose="020B0503020204020204" charset="-122"/>
            </a:endParaRPr>
          </a:p>
          <a:p>
            <a:pPr algn="ctr">
              <a:lnSpc>
                <a:spcPct val="100000"/>
              </a:lnSpc>
              <a:spcBef>
                <a:spcPts val="385"/>
              </a:spcBef>
            </a:pPr>
            <a:r>
              <a:rPr sz="1600" spc="-3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复旦大学管理学院、美国供应链管理专业协会</a:t>
            </a:r>
            <a:endParaRPr sz="1600" dirty="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6419088" y="2310383"/>
            <a:ext cx="0" cy="3378200"/>
          </a:xfrm>
          <a:custGeom>
            <a:avLst/>
            <a:gdLst/>
            <a:ahLst/>
            <a:cxnLst/>
            <a:rect l="l" t="t" r="r" b="b"/>
            <a:pathLst>
              <a:path h="3378200">
                <a:moveTo>
                  <a:pt x="0" y="0"/>
                </a:moveTo>
                <a:lnTo>
                  <a:pt x="0" y="3378034"/>
                </a:lnTo>
              </a:path>
            </a:pathLst>
          </a:custGeom>
          <a:ln w="6350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6" name="object 16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0316150" y="6152101"/>
            <a:ext cx="1220277" cy="424209"/>
          </a:xfrm>
          <a:prstGeom prst="rect">
            <a:avLst/>
          </a:prstGeom>
        </p:spPr>
      </p:pic>
      <p:sp>
        <p:nvSpPr>
          <p:cNvPr id="17" name="object 17"/>
          <p:cNvSpPr/>
          <p:nvPr/>
        </p:nvSpPr>
        <p:spPr>
          <a:xfrm>
            <a:off x="0" y="6469126"/>
            <a:ext cx="10186035" cy="12700"/>
          </a:xfrm>
          <a:custGeom>
            <a:avLst/>
            <a:gdLst/>
            <a:ahLst/>
            <a:cxnLst/>
            <a:rect l="l" t="t" r="r" b="b"/>
            <a:pathLst>
              <a:path w="10186035" h="12700">
                <a:moveTo>
                  <a:pt x="10185908" y="0"/>
                </a:moveTo>
                <a:lnTo>
                  <a:pt x="0" y="0"/>
                </a:lnTo>
                <a:lnTo>
                  <a:pt x="0" y="12700"/>
                </a:lnTo>
                <a:lnTo>
                  <a:pt x="10185908" y="12700"/>
                </a:lnTo>
                <a:lnTo>
                  <a:pt x="10185908" y="0"/>
                </a:lnTo>
                <a:close/>
              </a:path>
            </a:pathLst>
          </a:custGeom>
          <a:solidFill>
            <a:srgbClr val="9FC5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11646407" y="6193535"/>
            <a:ext cx="546100" cy="0"/>
          </a:xfrm>
          <a:custGeom>
            <a:avLst/>
            <a:gdLst/>
            <a:ahLst/>
            <a:cxnLst/>
            <a:rect l="l" t="t" r="r" b="b"/>
            <a:pathLst>
              <a:path w="546100">
                <a:moveTo>
                  <a:pt x="0" y="0"/>
                </a:moveTo>
                <a:lnTo>
                  <a:pt x="546100" y="0"/>
                </a:lnTo>
              </a:path>
            </a:pathLst>
          </a:custGeom>
          <a:ln w="12700">
            <a:solidFill>
              <a:srgbClr val="30717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3E8939-5EDB-AF96-AB9A-83A1EB1636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>
            <a:extLst>
              <a:ext uri="{FF2B5EF4-FFF2-40B4-BE49-F238E27FC236}">
                <a16:creationId xmlns:a16="http://schemas.microsoft.com/office/drawing/2014/main" id="{E3E3625D-1CF0-58F6-96CA-D9981B3181E3}"/>
              </a:ext>
            </a:extLst>
          </p:cNvPr>
          <p:cNvSpPr txBox="1"/>
          <p:nvPr/>
        </p:nvSpPr>
        <p:spPr>
          <a:xfrm>
            <a:off x="832742" y="1990213"/>
            <a:ext cx="4577457" cy="333182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12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英国土木工程师学会</a:t>
            </a:r>
            <a:r>
              <a:rPr kumimoji="0" lang="en-US" altLang="zh-CN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ICE</a:t>
            </a:r>
            <a:r>
              <a:rPr kumimoji="0" lang="zh-CN" altLang="zh-CN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成立于</a:t>
            </a:r>
            <a:r>
              <a:rPr kumimoji="0" lang="en-US" altLang="zh-CN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1818</a:t>
            </a:r>
            <a:r>
              <a:rPr kumimoji="0" lang="zh-CN" altLang="zh-CN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年，</a:t>
            </a:r>
            <a:r>
              <a: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是</a:t>
            </a:r>
            <a:r>
              <a:rPr kumimoji="0" lang="zh-CN" altLang="zh-CN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世界上</a:t>
            </a:r>
            <a:r>
              <a:rPr kumimoji="0" lang="zh-CN" altLang="zh-CN" b="1" i="0" u="none" strike="noStrike" kern="1200" cap="none" spc="0" normalizeH="0" baseline="0" noProof="0" dirty="0">
                <a:ln>
                  <a:noFill/>
                </a:ln>
                <a:solidFill>
                  <a:srgbClr val="D4601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历史最悠久</a:t>
            </a:r>
            <a:r>
              <a:rPr kumimoji="0" lang="zh-CN" altLang="zh-CN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的专业工程机构</a:t>
            </a:r>
            <a:endParaRPr kumimoji="0" lang="en-US" altLang="zh-CN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</a:endParaRPr>
          </a:p>
          <a:p>
            <a:pPr marL="285750" marR="0" lvl="0" indent="-285750" algn="l" defTabSz="914400" rtl="0" eaLnBrk="1" fontAlgn="auto" latinLnBrk="0" hangingPunct="1">
              <a:spcBef>
                <a:spcPts val="12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lang="zh-CN" altLang="en-US" kern="1200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</a:rPr>
              <a:t>出版</a:t>
            </a:r>
            <a:r>
              <a:rPr lang="en-US" altLang="zh-CN" b="1" kern="1200" dirty="0">
                <a:solidFill>
                  <a:srgbClr val="C5580F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35</a:t>
            </a:r>
            <a:r>
              <a:rPr lang="zh-CN" altLang="en-US" b="1" kern="1200" dirty="0">
                <a:solidFill>
                  <a:srgbClr val="C5580F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种</a:t>
            </a:r>
            <a:r>
              <a:rPr lang="zh-CN" altLang="en-US" kern="1200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</a:rPr>
              <a:t>同行评审期刊，</a:t>
            </a:r>
            <a:r>
              <a:rPr lang="en-US" altLang="zh-CN" b="1" kern="1200" dirty="0">
                <a:solidFill>
                  <a:srgbClr val="D46011"/>
                </a:solidFill>
                <a:latin typeface="微软雅黑" panose="020B0503020204020204" charset="-122"/>
                <a:ea typeface="微软雅黑" panose="020B0503020204020204" charset="-122"/>
              </a:rPr>
              <a:t>100%</a:t>
            </a:r>
            <a:r>
              <a:rPr lang="zh-CN" altLang="en-US" kern="1200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</a:rPr>
              <a:t>被</a:t>
            </a:r>
            <a:r>
              <a:rPr lang="en-US" altLang="zh-CN" b="1" kern="1200" dirty="0">
                <a:solidFill>
                  <a:srgbClr val="D46011"/>
                </a:solidFill>
                <a:latin typeface="微软雅黑" panose="020B0503020204020204" charset="-122"/>
                <a:ea typeface="微软雅黑" panose="020B0503020204020204" charset="-122"/>
              </a:rPr>
              <a:t>SCI/EI</a:t>
            </a:r>
            <a:r>
              <a:rPr lang="zh-CN" altLang="en-US" kern="1200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</a:rPr>
              <a:t>收录</a:t>
            </a:r>
            <a:endParaRPr lang="en-US" altLang="zh-CN" kern="1200" dirty="0">
              <a:solidFill>
                <a:prstClr val="black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285750" indent="-285750" algn="l" rtl="0">
              <a:spcBef>
                <a:spcPts val="12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kern="1200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</a:rPr>
              <a:t>拥有世界上最大的</a:t>
            </a:r>
            <a:r>
              <a:rPr lang="zh-CN" altLang="en-US" b="1" kern="1200" dirty="0">
                <a:solidFill>
                  <a:srgbClr val="D46011"/>
                </a:solidFill>
                <a:latin typeface="微软雅黑" panose="020B0503020204020204" charset="-122"/>
                <a:ea typeface="微软雅黑" panose="020B0503020204020204" charset="-122"/>
              </a:rPr>
              <a:t>土木工程电子书库</a:t>
            </a:r>
            <a:r>
              <a:rPr lang="zh-CN" altLang="en-US" kern="1200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</a:rPr>
              <a:t>，包含</a:t>
            </a:r>
            <a:r>
              <a:rPr lang="en-US" altLang="zh-CN" b="1" kern="1200" dirty="0">
                <a:solidFill>
                  <a:srgbClr val="C5580F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1600+</a:t>
            </a:r>
            <a:r>
              <a:rPr lang="zh-CN" altLang="en-US" kern="1200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</a:rPr>
              <a:t>工程学图书</a:t>
            </a:r>
            <a:endParaRPr lang="en-US" altLang="zh-CN" kern="1200" dirty="0">
              <a:solidFill>
                <a:prstClr val="black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285750" marR="0" lvl="0" indent="-285750" algn="l" defTabSz="914400" rtl="0" eaLnBrk="1" fontAlgn="auto" latinLnBrk="0" hangingPunct="1">
              <a:spcBef>
                <a:spcPts val="12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lang="zh-CN" altLang="en-US" kern="1200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学科涵盖</a:t>
            </a:r>
            <a:r>
              <a:rPr lang="zh-CN" altLang="en-US" b="1" kern="1200" dirty="0">
                <a:solidFill>
                  <a:srgbClr val="C5580F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土木工程、材料科学、岩土工程、环境工程、结构与建筑</a:t>
            </a:r>
            <a:r>
              <a:rPr lang="zh-CN" altLang="en-US" kern="1200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</a:rPr>
              <a:t>等领域</a:t>
            </a:r>
            <a:endParaRPr lang="en-US" altLang="zh-CN" kern="1200" dirty="0">
              <a:solidFill>
                <a:prstClr val="black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50000"/>
              </a:lnSpc>
              <a:spcBef>
                <a:spcPts val="12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endParaRPr kumimoji="0" lang="en-US" altLang="zh-CN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grpSp>
        <p:nvGrpSpPr>
          <p:cNvPr id="6" name="object 13">
            <a:extLst>
              <a:ext uri="{FF2B5EF4-FFF2-40B4-BE49-F238E27FC236}">
                <a16:creationId xmlns:a16="http://schemas.microsoft.com/office/drawing/2014/main" id="{1DA2FD6B-1147-AA59-F7C6-93237E014603}"/>
              </a:ext>
            </a:extLst>
          </p:cNvPr>
          <p:cNvGrpSpPr/>
          <p:nvPr/>
        </p:nvGrpSpPr>
        <p:grpSpPr>
          <a:xfrm>
            <a:off x="0" y="5769864"/>
            <a:ext cx="12192635" cy="1088390"/>
            <a:chOff x="0" y="5769864"/>
            <a:chExt cx="12192635" cy="1088390"/>
          </a:xfrm>
        </p:grpSpPr>
        <p:pic>
          <p:nvPicPr>
            <p:cNvPr id="10" name="object 14">
              <a:extLst>
                <a:ext uri="{FF2B5EF4-FFF2-40B4-BE49-F238E27FC236}">
                  <a16:creationId xmlns:a16="http://schemas.microsoft.com/office/drawing/2014/main" id="{BA878499-A700-1451-C0AF-204246E9956B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487328" y="6028960"/>
              <a:ext cx="1704671" cy="829038"/>
            </a:xfrm>
            <a:prstGeom prst="rect">
              <a:avLst/>
            </a:prstGeom>
          </p:spPr>
        </p:pic>
        <p:sp>
          <p:nvSpPr>
            <p:cNvPr id="11" name="object 15">
              <a:extLst>
                <a:ext uri="{FF2B5EF4-FFF2-40B4-BE49-F238E27FC236}">
                  <a16:creationId xmlns:a16="http://schemas.microsoft.com/office/drawing/2014/main" id="{A71CF2E1-92DC-9A04-A92F-C279C72214D7}"/>
                </a:ext>
              </a:extLst>
            </p:cNvPr>
            <p:cNvSpPr/>
            <p:nvPr/>
          </p:nvSpPr>
          <p:spPr>
            <a:xfrm>
              <a:off x="9947147" y="5769864"/>
              <a:ext cx="2245360" cy="1088390"/>
            </a:xfrm>
            <a:custGeom>
              <a:avLst/>
              <a:gdLst/>
              <a:ahLst/>
              <a:cxnLst/>
              <a:rect l="l" t="t" r="r" b="b"/>
              <a:pathLst>
                <a:path w="2245359" h="1088390">
                  <a:moveTo>
                    <a:pt x="2244852" y="0"/>
                  </a:moveTo>
                  <a:lnTo>
                    <a:pt x="0" y="0"/>
                  </a:lnTo>
                  <a:lnTo>
                    <a:pt x="0" y="1088136"/>
                  </a:lnTo>
                  <a:lnTo>
                    <a:pt x="2244852" y="1088136"/>
                  </a:lnTo>
                  <a:lnTo>
                    <a:pt x="224485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6">
              <a:extLst>
                <a:ext uri="{FF2B5EF4-FFF2-40B4-BE49-F238E27FC236}">
                  <a16:creationId xmlns:a16="http://schemas.microsoft.com/office/drawing/2014/main" id="{57FD3B47-1AD5-225F-1751-EFC7097DBE89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096500" y="6103620"/>
              <a:ext cx="1726692" cy="515112"/>
            </a:xfrm>
            <a:prstGeom prst="rect">
              <a:avLst/>
            </a:prstGeom>
          </p:spPr>
        </p:pic>
        <p:sp>
          <p:nvSpPr>
            <p:cNvPr id="13" name="object 17">
              <a:extLst>
                <a:ext uri="{FF2B5EF4-FFF2-40B4-BE49-F238E27FC236}">
                  <a16:creationId xmlns:a16="http://schemas.microsoft.com/office/drawing/2014/main" id="{EE644713-4626-95B2-9523-A22C5176AB26}"/>
                </a:ext>
              </a:extLst>
            </p:cNvPr>
            <p:cNvSpPr/>
            <p:nvPr/>
          </p:nvSpPr>
          <p:spPr>
            <a:xfrm>
              <a:off x="0" y="6469126"/>
              <a:ext cx="10186035" cy="12700"/>
            </a:xfrm>
            <a:custGeom>
              <a:avLst/>
              <a:gdLst/>
              <a:ahLst/>
              <a:cxnLst/>
              <a:rect l="l" t="t" r="r" b="b"/>
              <a:pathLst>
                <a:path w="10186035" h="12700">
                  <a:moveTo>
                    <a:pt x="10185908" y="0"/>
                  </a:moveTo>
                  <a:lnTo>
                    <a:pt x="0" y="0"/>
                  </a:lnTo>
                  <a:lnTo>
                    <a:pt x="0" y="12700"/>
                  </a:lnTo>
                  <a:lnTo>
                    <a:pt x="10185908" y="12700"/>
                  </a:lnTo>
                  <a:lnTo>
                    <a:pt x="10185908" y="0"/>
                  </a:lnTo>
                  <a:close/>
                </a:path>
              </a:pathLst>
            </a:custGeom>
            <a:solidFill>
              <a:srgbClr val="9FC53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8">
              <a:extLst>
                <a:ext uri="{FF2B5EF4-FFF2-40B4-BE49-F238E27FC236}">
                  <a16:creationId xmlns:a16="http://schemas.microsoft.com/office/drawing/2014/main" id="{0E0E904D-B6D7-3B08-467C-F902D14BA63A}"/>
                </a:ext>
              </a:extLst>
            </p:cNvPr>
            <p:cNvSpPr/>
            <p:nvPr/>
          </p:nvSpPr>
          <p:spPr>
            <a:xfrm>
              <a:off x="11646407" y="6193536"/>
              <a:ext cx="546100" cy="0"/>
            </a:xfrm>
            <a:custGeom>
              <a:avLst/>
              <a:gdLst/>
              <a:ahLst/>
              <a:cxnLst/>
              <a:rect l="l" t="t" r="r" b="b"/>
              <a:pathLst>
                <a:path w="546100">
                  <a:moveTo>
                    <a:pt x="0" y="0"/>
                  </a:moveTo>
                  <a:lnTo>
                    <a:pt x="546100" y="0"/>
                  </a:lnTo>
                </a:path>
              </a:pathLst>
            </a:custGeom>
            <a:ln w="12700">
              <a:solidFill>
                <a:srgbClr val="30717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14" name="图片 13" descr="徽标, 公司名称&#10;&#10;描述已自动生成">
            <a:extLst>
              <a:ext uri="{FF2B5EF4-FFF2-40B4-BE49-F238E27FC236}">
                <a16:creationId xmlns:a16="http://schemas.microsoft.com/office/drawing/2014/main" id="{49D65AF6-37C3-FD38-C77E-11D2DDC9BC5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6361"/>
                    </a14:imgEffect>
                    <a14:imgEffect>
                      <a14:saturation sat="128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453845" y="5914232"/>
            <a:ext cx="2369347" cy="799654"/>
          </a:xfrm>
          <a:custGeom>
            <a:avLst/>
            <a:gdLst/>
            <a:ahLst/>
            <a:cxnLst/>
            <a:rect l="l" t="t" r="r" b="b"/>
            <a:pathLst>
              <a:path w="4555700" h="2733294">
                <a:moveTo>
                  <a:pt x="82217" y="0"/>
                </a:moveTo>
                <a:lnTo>
                  <a:pt x="4473483" y="0"/>
                </a:lnTo>
                <a:cubicBezTo>
                  <a:pt x="4518890" y="0"/>
                  <a:pt x="4555700" y="36810"/>
                  <a:pt x="4555700" y="82217"/>
                </a:cubicBezTo>
                <a:lnTo>
                  <a:pt x="4555700" y="2651077"/>
                </a:lnTo>
                <a:cubicBezTo>
                  <a:pt x="4555700" y="2696484"/>
                  <a:pt x="4518890" y="2733294"/>
                  <a:pt x="4473483" y="2733294"/>
                </a:cubicBezTo>
                <a:lnTo>
                  <a:pt x="82217" y="2733294"/>
                </a:lnTo>
                <a:cubicBezTo>
                  <a:pt x="36810" y="2733294"/>
                  <a:pt x="0" y="2696484"/>
                  <a:pt x="0" y="2651077"/>
                </a:cubicBezTo>
                <a:lnTo>
                  <a:pt x="0" y="82217"/>
                </a:lnTo>
                <a:cubicBezTo>
                  <a:pt x="0" y="36810"/>
                  <a:pt x="36810" y="0"/>
                  <a:pt x="82217" y="0"/>
                </a:cubicBezTo>
                <a:close/>
              </a:path>
            </a:pathLst>
          </a:custGeom>
        </p:spPr>
      </p:pic>
      <p:sp>
        <p:nvSpPr>
          <p:cNvPr id="30" name="object 2">
            <a:extLst>
              <a:ext uri="{FF2B5EF4-FFF2-40B4-BE49-F238E27FC236}">
                <a16:creationId xmlns:a16="http://schemas.microsoft.com/office/drawing/2014/main" id="{3466EC8F-D415-5A85-04FD-5638C5F1D8B1}"/>
              </a:ext>
            </a:extLst>
          </p:cNvPr>
          <p:cNvSpPr txBox="1">
            <a:spLocks/>
          </p:cNvSpPr>
          <p:nvPr/>
        </p:nvSpPr>
        <p:spPr>
          <a:xfrm>
            <a:off x="826719" y="381000"/>
            <a:ext cx="7525384" cy="1002307"/>
          </a:xfrm>
          <a:prstGeom prst="rect">
            <a:avLst/>
          </a:prstGeom>
        </p:spPr>
        <p:txBody>
          <a:bodyPr vert="horz" wrap="square" lIns="0" tIns="179814" rIns="0" bIns="0" rtlCol="0">
            <a:spAutoFit/>
          </a:bodyPr>
          <a:lstStyle>
            <a:lvl1pPr>
              <a:defRPr sz="3200" b="1" i="0">
                <a:solidFill>
                  <a:srgbClr val="056D75"/>
                </a:solidFill>
                <a:latin typeface="微软雅黑" panose="020B0503020204020204" charset="-122"/>
                <a:ea typeface="+mj-ea"/>
                <a:cs typeface="微软雅黑" panose="020B0503020204020204" charset="-122"/>
              </a:defRPr>
            </a:lvl1pPr>
          </a:lstStyle>
          <a:p>
            <a:pPr marL="3810" marR="0" lvl="0" indent="0" defTabSz="914400" eaLnBrk="1" fontAlgn="auto" latinLnBrk="0" hangingPunct="1">
              <a:lnSpc>
                <a:spcPct val="100000"/>
              </a:lnSpc>
              <a:spcBef>
                <a:spcPts val="79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56D75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Emerald ICE</a:t>
            </a:r>
            <a:r>
              <a:rPr kumimoji="0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56D75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资源介绍</a:t>
            </a:r>
            <a:endParaRPr kumimoji="0" lang="en-US" sz="3200" b="1" i="0" u="none" strike="noStrike" kern="0" cap="none" spc="0" normalizeH="0" baseline="0" noProof="0" dirty="0">
              <a:ln>
                <a:noFill/>
              </a:ln>
              <a:solidFill>
                <a:srgbClr val="056D75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0160" marR="0" lvl="0" indent="0" defTabSz="914400" eaLnBrk="1" fontAlgn="auto" latinLnBrk="0" hangingPunct="1">
              <a:lnSpc>
                <a:spcPct val="100000"/>
              </a:lnSpc>
              <a:spcBef>
                <a:spcPts val="39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7E7E7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ICE </a:t>
            </a: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7E7E7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kumimoji="0" lang="en-US" altLang="zh-CN" sz="1800" b="0" i="0" u="none" strike="noStrike" kern="0" cap="none" spc="0" normalizeH="0" baseline="0" noProof="0" dirty="0">
                <a:ln>
                  <a:noFill/>
                </a:ln>
                <a:solidFill>
                  <a:srgbClr val="7E7E7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The Institution of Civil Engineers</a:t>
            </a:r>
            <a:r>
              <a: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7E7E7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r>
              <a:rPr lang="en-US" altLang="zh-CN" sz="1800" b="0" dirty="0">
                <a:solidFill>
                  <a:srgbClr val="7E7E7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</a:t>
            </a:r>
            <a:r>
              <a:rPr kumimoji="0" lang="en-US" altLang="zh-CN" sz="1800" b="0" i="0" u="none" strike="noStrike" kern="0" cap="none" spc="0" normalizeH="0" baseline="0" noProof="0" dirty="0" err="1">
                <a:ln>
                  <a:noFill/>
                </a:ln>
                <a:solidFill>
                  <a:srgbClr val="7E7E7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ublishing</a:t>
            </a:r>
            <a:endParaRPr kumimoji="0" lang="en-US" sz="1800" b="1" i="0" u="none" strike="noStrike" kern="0" cap="none" spc="0" normalizeH="0" baseline="0" noProof="0" dirty="0">
              <a:ln>
                <a:noFill/>
              </a:ln>
              <a:solidFill>
                <a:srgbClr val="056D75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" name="Picture 4" descr="图片">
            <a:extLst>
              <a:ext uri="{FF2B5EF4-FFF2-40B4-BE49-F238E27FC236}">
                <a16:creationId xmlns:a16="http://schemas.microsoft.com/office/drawing/2014/main" id="{C7E2FA13-98C4-F3AB-79D6-54ACB79562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09361" y="2154991"/>
            <a:ext cx="5630302" cy="3167045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9587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9DB197-084D-A28B-E0FA-CABC20E1AA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object 13">
            <a:extLst>
              <a:ext uri="{FF2B5EF4-FFF2-40B4-BE49-F238E27FC236}">
                <a16:creationId xmlns:a16="http://schemas.microsoft.com/office/drawing/2014/main" id="{F85830E5-77B7-4E80-AD86-1B70485A25E6}"/>
              </a:ext>
            </a:extLst>
          </p:cNvPr>
          <p:cNvGrpSpPr/>
          <p:nvPr/>
        </p:nvGrpSpPr>
        <p:grpSpPr>
          <a:xfrm>
            <a:off x="0" y="5769864"/>
            <a:ext cx="12192635" cy="1088390"/>
            <a:chOff x="0" y="5769864"/>
            <a:chExt cx="12192635" cy="1088390"/>
          </a:xfrm>
        </p:grpSpPr>
        <p:pic>
          <p:nvPicPr>
            <p:cNvPr id="11" name="object 14">
              <a:extLst>
                <a:ext uri="{FF2B5EF4-FFF2-40B4-BE49-F238E27FC236}">
                  <a16:creationId xmlns:a16="http://schemas.microsoft.com/office/drawing/2014/main" id="{942A62EF-3E3C-A5B6-9ABD-CC4319F8B430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487328" y="6028960"/>
              <a:ext cx="1704671" cy="829038"/>
            </a:xfrm>
            <a:prstGeom prst="rect">
              <a:avLst/>
            </a:prstGeom>
          </p:spPr>
        </p:pic>
        <p:sp>
          <p:nvSpPr>
            <p:cNvPr id="14" name="object 15">
              <a:extLst>
                <a:ext uri="{FF2B5EF4-FFF2-40B4-BE49-F238E27FC236}">
                  <a16:creationId xmlns:a16="http://schemas.microsoft.com/office/drawing/2014/main" id="{2A227A1E-F598-35C7-C8BC-12831E84FEC7}"/>
                </a:ext>
              </a:extLst>
            </p:cNvPr>
            <p:cNvSpPr/>
            <p:nvPr/>
          </p:nvSpPr>
          <p:spPr>
            <a:xfrm>
              <a:off x="9947147" y="5769864"/>
              <a:ext cx="2245360" cy="1088390"/>
            </a:xfrm>
            <a:custGeom>
              <a:avLst/>
              <a:gdLst/>
              <a:ahLst/>
              <a:cxnLst/>
              <a:rect l="l" t="t" r="r" b="b"/>
              <a:pathLst>
                <a:path w="2245359" h="1088390">
                  <a:moveTo>
                    <a:pt x="2244852" y="0"/>
                  </a:moveTo>
                  <a:lnTo>
                    <a:pt x="0" y="0"/>
                  </a:lnTo>
                  <a:lnTo>
                    <a:pt x="0" y="1088136"/>
                  </a:lnTo>
                  <a:lnTo>
                    <a:pt x="2244852" y="1088136"/>
                  </a:lnTo>
                  <a:lnTo>
                    <a:pt x="224485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6">
              <a:extLst>
                <a:ext uri="{FF2B5EF4-FFF2-40B4-BE49-F238E27FC236}">
                  <a16:creationId xmlns:a16="http://schemas.microsoft.com/office/drawing/2014/main" id="{1D1ACD33-7CC1-7317-2C93-8727C319DDFF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096500" y="6103620"/>
              <a:ext cx="1726692" cy="515112"/>
            </a:xfrm>
            <a:prstGeom prst="rect">
              <a:avLst/>
            </a:prstGeom>
          </p:spPr>
        </p:pic>
        <p:sp>
          <p:nvSpPr>
            <p:cNvPr id="18" name="object 17">
              <a:extLst>
                <a:ext uri="{FF2B5EF4-FFF2-40B4-BE49-F238E27FC236}">
                  <a16:creationId xmlns:a16="http://schemas.microsoft.com/office/drawing/2014/main" id="{21C9910E-D378-AC59-F417-AC40D0DCC830}"/>
                </a:ext>
              </a:extLst>
            </p:cNvPr>
            <p:cNvSpPr/>
            <p:nvPr/>
          </p:nvSpPr>
          <p:spPr>
            <a:xfrm>
              <a:off x="0" y="6469126"/>
              <a:ext cx="10186035" cy="12700"/>
            </a:xfrm>
            <a:custGeom>
              <a:avLst/>
              <a:gdLst/>
              <a:ahLst/>
              <a:cxnLst/>
              <a:rect l="l" t="t" r="r" b="b"/>
              <a:pathLst>
                <a:path w="10186035" h="12700">
                  <a:moveTo>
                    <a:pt x="10185908" y="0"/>
                  </a:moveTo>
                  <a:lnTo>
                    <a:pt x="0" y="0"/>
                  </a:lnTo>
                  <a:lnTo>
                    <a:pt x="0" y="12700"/>
                  </a:lnTo>
                  <a:lnTo>
                    <a:pt x="10185908" y="12700"/>
                  </a:lnTo>
                  <a:lnTo>
                    <a:pt x="10185908" y="0"/>
                  </a:lnTo>
                  <a:close/>
                </a:path>
              </a:pathLst>
            </a:custGeom>
            <a:solidFill>
              <a:srgbClr val="9FC53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18">
              <a:extLst>
                <a:ext uri="{FF2B5EF4-FFF2-40B4-BE49-F238E27FC236}">
                  <a16:creationId xmlns:a16="http://schemas.microsoft.com/office/drawing/2014/main" id="{1F1D0829-1C39-A3D0-FBC5-92C7CC13C4CE}"/>
                </a:ext>
              </a:extLst>
            </p:cNvPr>
            <p:cNvSpPr/>
            <p:nvPr/>
          </p:nvSpPr>
          <p:spPr>
            <a:xfrm>
              <a:off x="11646407" y="6193536"/>
              <a:ext cx="546100" cy="0"/>
            </a:xfrm>
            <a:custGeom>
              <a:avLst/>
              <a:gdLst/>
              <a:ahLst/>
              <a:cxnLst/>
              <a:rect l="l" t="t" r="r" b="b"/>
              <a:pathLst>
                <a:path w="546100">
                  <a:moveTo>
                    <a:pt x="0" y="0"/>
                  </a:moveTo>
                  <a:lnTo>
                    <a:pt x="546100" y="0"/>
                  </a:lnTo>
                </a:path>
              </a:pathLst>
            </a:custGeom>
            <a:ln w="12700">
              <a:solidFill>
                <a:srgbClr val="30717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文本框 6">
            <a:extLst>
              <a:ext uri="{FF2B5EF4-FFF2-40B4-BE49-F238E27FC236}">
                <a16:creationId xmlns:a16="http://schemas.microsoft.com/office/drawing/2014/main" id="{56F1E115-C930-8D74-2B1E-1F08FBBACF60}"/>
              </a:ext>
            </a:extLst>
          </p:cNvPr>
          <p:cNvSpPr txBox="1"/>
          <p:nvPr/>
        </p:nvSpPr>
        <p:spPr>
          <a:xfrm>
            <a:off x="637251" y="1524000"/>
            <a:ext cx="8823286" cy="1526744"/>
          </a:xfrm>
          <a:prstGeom prst="rect">
            <a:avLst/>
          </a:prstGeom>
        </p:spPr>
        <p:txBody>
          <a:bodyPr vert="horz" lIns="91440" tIns="45720" rIns="91440" bIns="45720" rtlCol="0">
            <a:normAutofit fontScale="40000" lnSpcReduction="20000"/>
          </a:bodyPr>
          <a:lstStyle/>
          <a:p>
            <a:pPr marL="285750" marR="0" lvl="0" indent="-285750" algn="l" defTabSz="914400" rtl="0" eaLnBrk="1" fontAlgn="auto" latinLnBrk="0" hangingPunct="1">
              <a:lnSpc>
                <a:spcPct val="170000"/>
              </a:lnSpc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zh-CN" altLang="en-US" sz="4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拥有</a:t>
            </a:r>
            <a:r>
              <a:rPr lang="en-US" altLang="zh-CN" sz="4500" b="1" kern="1200" dirty="0">
                <a:solidFill>
                  <a:srgbClr val="C5580F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30</a:t>
            </a:r>
            <a:r>
              <a:rPr lang="zh-CN" altLang="en-US" sz="4500" b="1" kern="1200" dirty="0">
                <a:solidFill>
                  <a:srgbClr val="C5580F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种</a:t>
            </a:r>
            <a:r>
              <a:rPr kumimoji="0" lang="zh-CN" altLang="en-US" sz="45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同行评审期刊</a:t>
            </a:r>
            <a:endParaRPr kumimoji="0" lang="en-US" altLang="zh-CN" sz="4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170000"/>
              </a:lnSpc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lang="zh-CN" altLang="en-US" sz="4500" kern="1200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rPr>
              <a:t>兼具</a:t>
            </a:r>
            <a:r>
              <a:rPr lang="zh-CN" altLang="en-US" sz="4500" b="1" kern="1200" dirty="0">
                <a:solidFill>
                  <a:srgbClr val="C5580F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教科书</a:t>
            </a:r>
            <a:r>
              <a:rPr lang="zh-CN" altLang="en-US" sz="4500" kern="1200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rPr>
              <a:t>的结构清晰度和</a:t>
            </a:r>
            <a:r>
              <a:rPr lang="zh-CN" altLang="en-US" sz="4500" b="1" kern="1200" dirty="0">
                <a:solidFill>
                  <a:srgbClr val="C5580F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期刊</a:t>
            </a:r>
            <a:r>
              <a:rPr lang="zh-CN" altLang="en-US" sz="4500" kern="1200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rPr>
              <a:t>的学术严谨性</a:t>
            </a:r>
            <a:endParaRPr kumimoji="0" lang="en-US" altLang="zh-CN" sz="4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285750" indent="-285750" algn="l" rtl="0">
              <a:lnSpc>
                <a:spcPct val="170000"/>
              </a:lnSpc>
              <a:buFont typeface="Arial" panose="020B0604020202020204" pitchFamily="34" charset="0"/>
              <a:buChar char="•"/>
              <a:defRPr/>
            </a:pPr>
            <a:r>
              <a:rPr lang="zh-CN" altLang="en-US" sz="4500" kern="1200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涵盖</a:t>
            </a:r>
            <a:r>
              <a:rPr lang="zh-CN" altLang="en-US" sz="4500" b="1" kern="1200" dirty="0">
                <a:solidFill>
                  <a:srgbClr val="C5580F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计算机科学、工程学、商业、经济学、统计学</a:t>
            </a:r>
            <a:r>
              <a:rPr lang="zh-CN" altLang="en-US" sz="4500" kern="1200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</a:rPr>
              <a:t>等领域</a:t>
            </a:r>
            <a:endParaRPr kumimoji="0" lang="en-US" altLang="zh-CN" sz="45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defRPr/>
            </a:pPr>
            <a:endParaRPr kumimoji="0" lang="en-US" altLang="zh-CN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pic>
        <p:nvPicPr>
          <p:cNvPr id="8" name="Picture 4" descr="Foundations and Trends in Information Retrieval Cover Image for Volume 19, Issue 4">
            <a:extLst>
              <a:ext uri="{FF2B5EF4-FFF2-40B4-BE49-F238E27FC236}">
                <a16:creationId xmlns:a16="http://schemas.microsoft.com/office/drawing/2014/main" id="{B148717E-B279-AC42-77FA-6ADB5247B6B3}"/>
              </a:ext>
            </a:extLst>
          </p:cNvPr>
          <p:cNvPicPr>
            <a:picLocks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9948" y="2974456"/>
            <a:ext cx="2012400" cy="281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图片 18">
            <a:extLst>
              <a:ext uri="{FF2B5EF4-FFF2-40B4-BE49-F238E27FC236}">
                <a16:creationId xmlns:a16="http://schemas.microsoft.com/office/drawing/2014/main" id="{517C241F-A78B-884E-0FEE-567E2A94731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258666" y="6156966"/>
            <a:ext cx="2361136" cy="477963"/>
          </a:xfrm>
          <a:prstGeom prst="rect">
            <a:avLst/>
          </a:prstGeom>
        </p:spPr>
      </p:pic>
      <p:sp>
        <p:nvSpPr>
          <p:cNvPr id="15" name="object 2">
            <a:extLst>
              <a:ext uri="{FF2B5EF4-FFF2-40B4-BE49-F238E27FC236}">
                <a16:creationId xmlns:a16="http://schemas.microsoft.com/office/drawing/2014/main" id="{EAD31404-3237-05E8-2916-1BA761C78075}"/>
              </a:ext>
            </a:extLst>
          </p:cNvPr>
          <p:cNvSpPr txBox="1">
            <a:spLocks/>
          </p:cNvSpPr>
          <p:nvPr/>
        </p:nvSpPr>
        <p:spPr>
          <a:xfrm>
            <a:off x="826719" y="381000"/>
            <a:ext cx="7525384" cy="1002307"/>
          </a:xfrm>
          <a:prstGeom prst="rect">
            <a:avLst/>
          </a:prstGeom>
        </p:spPr>
        <p:txBody>
          <a:bodyPr vert="horz" wrap="square" lIns="0" tIns="179814" rIns="0" bIns="0" rtlCol="0">
            <a:spAutoFit/>
          </a:bodyPr>
          <a:lstStyle>
            <a:lvl1pPr>
              <a:defRPr sz="3200" b="1" i="0">
                <a:solidFill>
                  <a:srgbClr val="056D75"/>
                </a:solidFill>
                <a:latin typeface="微软雅黑" panose="020B0503020204020204" charset="-122"/>
                <a:ea typeface="+mj-ea"/>
                <a:cs typeface="微软雅黑" panose="020B0503020204020204" charset="-122"/>
              </a:defRPr>
            </a:lvl1pPr>
          </a:lstStyle>
          <a:p>
            <a:pPr marL="3810" marR="0" lvl="0" indent="0" defTabSz="914400" eaLnBrk="1" fontAlgn="auto" latinLnBrk="0" hangingPunct="1">
              <a:lnSpc>
                <a:spcPct val="100000"/>
              </a:lnSpc>
              <a:spcBef>
                <a:spcPts val="79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56D75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Emerald </a:t>
            </a:r>
            <a:r>
              <a:rPr kumimoji="0" lang="en-US" sz="3200" b="1" i="0" u="none" strike="noStrike" kern="0" cap="none" spc="0" normalizeH="0" baseline="0" noProof="0" dirty="0" err="1">
                <a:ln>
                  <a:noFill/>
                </a:ln>
                <a:solidFill>
                  <a:srgbClr val="056D75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F</a:t>
            </a:r>
            <a:r>
              <a:rPr kumimoji="0" lang="en-US" altLang="zh-CN" sz="3200" b="1" i="0" u="none" strike="noStrike" kern="0" cap="none" spc="0" normalizeH="0" baseline="0" noProof="0" dirty="0" err="1">
                <a:ln>
                  <a:noFill/>
                </a:ln>
                <a:solidFill>
                  <a:srgbClr val="056D75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n</a:t>
            </a:r>
            <a:r>
              <a:rPr kumimoji="0" lang="en-US" sz="3200" b="1" i="0" u="none" strike="noStrike" kern="0" cap="none" spc="0" normalizeH="0" baseline="0" noProof="0" dirty="0" err="1">
                <a:ln>
                  <a:noFill/>
                </a:ln>
                <a:solidFill>
                  <a:srgbClr val="056D75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T</a:t>
            </a:r>
            <a:r>
              <a:rPr kumimoji="0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56D75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资源介绍</a:t>
            </a:r>
            <a:endParaRPr kumimoji="0" lang="en-US" sz="3200" b="1" i="0" u="none" strike="noStrike" kern="0" cap="none" spc="0" normalizeH="0" baseline="0" noProof="0" dirty="0">
              <a:ln>
                <a:noFill/>
              </a:ln>
              <a:solidFill>
                <a:srgbClr val="056D75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0160">
              <a:spcBef>
                <a:spcPts val="390"/>
              </a:spcBef>
            </a:pPr>
            <a:r>
              <a:rPr lang="en-US" altLang="zh-CN" sz="1800" b="0" spc="-20" dirty="0">
                <a:solidFill>
                  <a:srgbClr val="7E7E7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Foundations and Trends</a:t>
            </a:r>
            <a:r>
              <a:rPr lang="en-US" altLang="zh-CN" sz="1800" b="0" baseline="30000" dirty="0">
                <a:solidFill>
                  <a:srgbClr val="066E75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800" b="0" baseline="30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®</a:t>
            </a:r>
            <a:r>
              <a:rPr lang="zh-CN" altLang="en-US" sz="1800" b="0" spc="-20" dirty="0">
                <a:solidFill>
                  <a:srgbClr val="7E7E7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要义与领航</a:t>
            </a:r>
            <a:endParaRPr lang="zh-CN" altLang="en-US" sz="1800" b="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911231ED-1DE6-226E-8C96-95FBA89FC923}"/>
              </a:ext>
            </a:extLst>
          </p:cNvPr>
          <p:cNvSpPr txBox="1"/>
          <p:nvPr/>
        </p:nvSpPr>
        <p:spPr>
          <a:xfrm>
            <a:off x="3543412" y="5769864"/>
            <a:ext cx="2208347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20320" algn="l"/>
            <a:r>
              <a:rPr lang="en-US" altLang="zh-CN" sz="1600" spc="-10" dirty="0" err="1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cs typeface="微软雅黑" panose="020B0503020204020204" charset="-122"/>
              </a:rPr>
              <a:t>FnT</a:t>
            </a:r>
            <a:r>
              <a:rPr lang="zh-CN" altLang="en-US" sz="1600" spc="-1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cs typeface="微软雅黑" panose="020B0503020204020204" charset="-122"/>
              </a:rPr>
              <a:t>：电子设计自动化</a:t>
            </a:r>
            <a:endParaRPr lang="en-US" altLang="zh-CN" sz="1600" spc="-10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6" name="Picture 2" descr="Foundations and Trends in Electronic Design Automation Cover Image for Volume 14, Issue 4">
            <a:extLst>
              <a:ext uri="{FF2B5EF4-FFF2-40B4-BE49-F238E27FC236}">
                <a16:creationId xmlns:a16="http://schemas.microsoft.com/office/drawing/2014/main" id="{1927BE2D-0599-0B7B-6019-018344BC8D34}"/>
              </a:ext>
            </a:extLst>
          </p:cNvPr>
          <p:cNvPicPr>
            <a:picLocks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1329" y="2974456"/>
            <a:ext cx="2012400" cy="281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" descr="Foundations and Trends in Systems and Control Cover Image for Volume 8, Issue 4">
            <a:extLst>
              <a:ext uri="{FF2B5EF4-FFF2-40B4-BE49-F238E27FC236}">
                <a16:creationId xmlns:a16="http://schemas.microsoft.com/office/drawing/2014/main" id="{C5A5242C-2674-ECF4-D1DF-1B9F113E5AF6}"/>
              </a:ext>
            </a:extLst>
          </p:cNvPr>
          <p:cNvPicPr>
            <a:picLocks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5201" y="2956835"/>
            <a:ext cx="2011432" cy="2817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0" descr="Foundations and Trends in Signal Processing Cover Image for Volume 18, Issue 1-2">
            <a:extLst>
              <a:ext uri="{FF2B5EF4-FFF2-40B4-BE49-F238E27FC236}">
                <a16:creationId xmlns:a16="http://schemas.microsoft.com/office/drawing/2014/main" id="{AA206CF3-1938-6CE9-E6C3-358DE501D994}"/>
              </a:ext>
            </a:extLst>
          </p:cNvPr>
          <p:cNvPicPr>
            <a:picLocks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009" y="2956126"/>
            <a:ext cx="2012400" cy="281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文本框 21">
            <a:extLst>
              <a:ext uri="{FF2B5EF4-FFF2-40B4-BE49-F238E27FC236}">
                <a16:creationId xmlns:a16="http://schemas.microsoft.com/office/drawing/2014/main" id="{07AF66D9-F537-49F5-00BB-20F66BC13EFD}"/>
              </a:ext>
            </a:extLst>
          </p:cNvPr>
          <p:cNvSpPr txBox="1"/>
          <p:nvPr/>
        </p:nvSpPr>
        <p:spPr>
          <a:xfrm>
            <a:off x="934232" y="5772803"/>
            <a:ext cx="1575238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20320" algn="l"/>
            <a:r>
              <a:rPr lang="en-US" altLang="zh-CN" sz="1600" spc="-10" dirty="0" err="1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cs typeface="微软雅黑" panose="020B0503020204020204" charset="-122"/>
              </a:rPr>
              <a:t>FnT</a:t>
            </a:r>
            <a:r>
              <a:rPr lang="zh-CN" altLang="en-US" sz="1600" spc="-1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cs typeface="微软雅黑" panose="020B0503020204020204" charset="-122"/>
              </a:rPr>
              <a:t>：信号处理</a:t>
            </a:r>
            <a:endParaRPr lang="en-US" altLang="zh-CN" sz="1600" spc="-10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:a16="http://schemas.microsoft.com/office/drawing/2014/main" id="{FC63D52B-020A-75C1-E8B0-5CA6329301AA}"/>
              </a:ext>
            </a:extLst>
          </p:cNvPr>
          <p:cNvSpPr txBox="1"/>
          <p:nvPr/>
        </p:nvSpPr>
        <p:spPr>
          <a:xfrm>
            <a:off x="9780917" y="5737134"/>
            <a:ext cx="1620000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20320" algn="l"/>
            <a:r>
              <a:rPr lang="en-US" altLang="zh-CN" sz="1600" spc="-10" dirty="0" err="1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cs typeface="微软雅黑" panose="020B0503020204020204" charset="-122"/>
              </a:rPr>
              <a:t>FnT</a:t>
            </a:r>
            <a:r>
              <a:rPr lang="en-US" altLang="zh-CN" sz="1600" spc="-1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cs typeface="微软雅黑" panose="020B0503020204020204" charset="-122"/>
              </a:rPr>
              <a:t>:</a:t>
            </a:r>
            <a:r>
              <a:rPr lang="zh-CN" altLang="en-US" sz="1600" spc="-1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cs typeface="微软雅黑" panose="020B0503020204020204" charset="-122"/>
              </a:rPr>
              <a:t>系统与控制</a:t>
            </a:r>
            <a:endParaRPr lang="en-US" altLang="zh-CN" sz="1600" spc="-10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2" name="文本框 31">
            <a:extLst>
              <a:ext uri="{FF2B5EF4-FFF2-40B4-BE49-F238E27FC236}">
                <a16:creationId xmlns:a16="http://schemas.microsoft.com/office/drawing/2014/main" id="{82B6DCF7-8EBA-2CED-0145-343D8473A8F9}"/>
              </a:ext>
            </a:extLst>
          </p:cNvPr>
          <p:cNvSpPr txBox="1"/>
          <p:nvPr/>
        </p:nvSpPr>
        <p:spPr>
          <a:xfrm>
            <a:off x="6901365" y="5737134"/>
            <a:ext cx="140956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20320" algn="l"/>
            <a:r>
              <a:rPr lang="en-US" altLang="zh-CN" sz="1600" spc="-10" dirty="0" err="1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cs typeface="微软雅黑" panose="020B0503020204020204" charset="-122"/>
              </a:rPr>
              <a:t>FnT</a:t>
            </a:r>
            <a:r>
              <a:rPr lang="en-US" altLang="zh-CN" sz="1600" spc="-1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cs typeface="微软雅黑" panose="020B0503020204020204" charset="-122"/>
              </a:rPr>
              <a:t>:</a:t>
            </a:r>
            <a:r>
              <a:rPr lang="zh-CN" altLang="en-US" sz="1600" spc="-1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cs typeface="微软雅黑" panose="020B0503020204020204" charset="-122"/>
              </a:rPr>
              <a:t>信息检索</a:t>
            </a:r>
            <a:endParaRPr lang="en-US" altLang="zh-CN" sz="1600" spc="-10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cs typeface="微软雅黑" panose="020B050302020402020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218132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826719" y="1867591"/>
            <a:ext cx="4888281" cy="20639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85750" marR="0" lvl="0" indent="-285750" algn="l" defTabSz="914400" rtl="0" eaLnBrk="1" fontAlgn="auto" latinLnBrk="0" hangingPunct="1">
              <a:spcBef>
                <a:spcPts val="12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lang="en-US" altLang="zh-CN" kern="1200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1999</a:t>
            </a:r>
            <a:r>
              <a:rPr lang="zh-CN" altLang="en-US" kern="1200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年由</a:t>
            </a:r>
            <a:r>
              <a:rPr lang="en-US" altLang="zh-CN" kern="1200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George F. Johnson</a:t>
            </a:r>
            <a:r>
              <a:rPr lang="zh-CN" altLang="en-US" kern="1200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创立</a:t>
            </a:r>
            <a:endParaRPr lang="en-US" altLang="zh-CN" kern="1200" dirty="0">
              <a:solidFill>
                <a:prstClr val="black"/>
              </a:solidFill>
              <a:latin typeface="微软雅黑" panose="020B0503020204020204" charset="-122"/>
              <a:ea typeface="微软雅黑" panose="020B0503020204020204" charset="-122"/>
              <a:cs typeface="Times New Roman" panose="02020603050405020304" pitchFamily="18" charset="0"/>
            </a:endParaRPr>
          </a:p>
          <a:p>
            <a:pPr marL="285750" marR="0" lvl="0" indent="-285750" algn="l" defTabSz="914400" rtl="0" eaLnBrk="1" fontAlgn="auto" latinLnBrk="0" hangingPunct="1">
              <a:spcBef>
                <a:spcPts val="120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拥有</a:t>
            </a:r>
            <a:r>
              <a:rPr lang="en-US" altLang="zh-CN" b="1" kern="1200" dirty="0">
                <a:solidFill>
                  <a:srgbClr val="C5580F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2600</a:t>
            </a:r>
            <a:r>
              <a: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多本书籍和</a:t>
            </a:r>
            <a:r>
              <a:rPr lang="en-US" altLang="zh-CN" b="1" kern="1200" dirty="0">
                <a:solidFill>
                  <a:srgbClr val="C5580F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6</a:t>
            </a:r>
            <a:r>
              <a:rPr lang="zh-CN" altLang="en-US" b="1" kern="1200" dirty="0">
                <a:solidFill>
                  <a:srgbClr val="C5580F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种</a:t>
            </a:r>
            <a:r>
              <a: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同行评审期刊</a:t>
            </a:r>
            <a:endParaRPr kumimoji="0" lang="en-US" altLang="zh-CN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285750" indent="-285750" algn="l" rtl="0">
              <a:spcBef>
                <a:spcPts val="120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zh-CN" altLang="en-US" kern="1200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专注</a:t>
            </a:r>
            <a:r>
              <a:rPr lang="zh-CN" altLang="en-US" b="1" kern="1200" dirty="0">
                <a:solidFill>
                  <a:srgbClr val="C5580F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教育</a:t>
            </a:r>
            <a:r>
              <a:rPr lang="zh-CN" altLang="en-US" kern="1200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</a:rPr>
              <a:t>，</a:t>
            </a:r>
            <a:r>
              <a:rPr lang="zh-CN" altLang="en-US" b="1" kern="1200" dirty="0">
                <a:solidFill>
                  <a:srgbClr val="C5580F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管理</a:t>
            </a:r>
            <a:r>
              <a:rPr lang="zh-CN" altLang="en-US" kern="1200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</a:rPr>
              <a:t>和</a:t>
            </a:r>
            <a:r>
              <a:rPr lang="zh-CN" altLang="en-US" b="1" kern="1200" dirty="0">
                <a:solidFill>
                  <a:srgbClr val="C5580F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心理学</a:t>
            </a:r>
            <a:r>
              <a:rPr lang="zh-CN" altLang="en-US" kern="1200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</a:rPr>
              <a:t>领域的学术丛书、专著和期刊出版</a:t>
            </a:r>
            <a:endParaRPr kumimoji="0" lang="en-US" altLang="zh-CN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spcBef>
                <a:spcPts val="0"/>
              </a:spcBef>
              <a:spcAft>
                <a:spcPts val="600"/>
              </a:spcAft>
              <a:buClrTx/>
              <a:buSzTx/>
              <a:buFont typeface="+mj-lt"/>
              <a:buAutoNum type="arabicPeriod"/>
              <a:defRPr/>
            </a:pPr>
            <a:endParaRPr kumimoji="0" lang="en-US" altLang="zh-CN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6125584" y="1404421"/>
            <a:ext cx="4771016" cy="4747680"/>
            <a:chOff x="6780838" y="1131866"/>
            <a:chExt cx="4630026" cy="4562064"/>
          </a:xfrm>
        </p:grpSpPr>
        <p:pic>
          <p:nvPicPr>
            <p:cNvPr id="10" name="图片 9" descr="图片包含 形状&#10;&#10;AI 生成的内容可能不正确。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46064" y="1131866"/>
              <a:ext cx="1453427" cy="2239871"/>
            </a:xfrm>
            <a:prstGeom prst="rect">
              <a:avLst/>
            </a:prstGeom>
          </p:spPr>
        </p:pic>
        <p:pic>
          <p:nvPicPr>
            <p:cNvPr id="14" name="图片 13" descr="人的照片上写着字&#10;&#10;AI 生成的内容可能不正确。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80838" y="1187954"/>
              <a:ext cx="1453429" cy="2183783"/>
            </a:xfrm>
            <a:prstGeom prst="rect">
              <a:avLst/>
            </a:prstGeom>
          </p:spPr>
        </p:pic>
        <p:pic>
          <p:nvPicPr>
            <p:cNvPr id="18" name="图片 17" descr="文本&#10;&#10;AI 生成的内容可能不正确。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49142" y="1169757"/>
              <a:ext cx="1452769" cy="2179153"/>
            </a:xfrm>
            <a:prstGeom prst="rect">
              <a:avLst/>
            </a:prstGeom>
          </p:spPr>
        </p:pic>
        <p:pic>
          <p:nvPicPr>
            <p:cNvPr id="20" name="图片 19" descr="电脑萤幕画面&#10;&#10;AI 生成的内容可能不正确。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377031" y="3501802"/>
              <a:ext cx="1452769" cy="2186441"/>
            </a:xfrm>
            <a:prstGeom prst="rect">
              <a:avLst/>
            </a:prstGeom>
          </p:spPr>
        </p:pic>
        <p:pic>
          <p:nvPicPr>
            <p:cNvPr id="22" name="图片 21" descr="图示&#10;&#10;AI 生成的内容可能不正确。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958095" y="3512959"/>
              <a:ext cx="1452769" cy="2180971"/>
            </a:xfrm>
            <a:prstGeom prst="rect">
              <a:avLst/>
            </a:prstGeom>
          </p:spPr>
        </p:pic>
        <p:pic>
          <p:nvPicPr>
            <p:cNvPr id="24" name="图片 23" descr="图片包含 文字, 游戏机, 书&#10;&#10;AI 生成的内容可能不正确。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781800" y="3504461"/>
              <a:ext cx="1453430" cy="2183788"/>
            </a:xfrm>
            <a:prstGeom prst="rect">
              <a:avLst/>
            </a:prstGeom>
          </p:spPr>
        </p:pic>
      </p:grpSp>
      <p:pic>
        <p:nvPicPr>
          <p:cNvPr id="16" name="Picture 2" descr="IAP titles">
            <a:extLst>
              <a:ext uri="{FF2B5EF4-FFF2-40B4-BE49-F238E27FC236}">
                <a16:creationId xmlns:a16="http://schemas.microsoft.com/office/drawing/2014/main" id="{84C4A5E3-6E17-1040-E4C7-A5D7E2D3E46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 cstate="print">
            <a:clrChange>
              <a:clrFrom>
                <a:srgbClr val="0F484F"/>
              </a:clrFrom>
              <a:clrTo>
                <a:srgbClr val="0F484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72"/>
          <a:stretch>
            <a:fillRect/>
          </a:stretch>
        </p:blipFill>
        <p:spPr bwMode="auto">
          <a:xfrm>
            <a:off x="747130" y="4172731"/>
            <a:ext cx="5047457" cy="20552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object 16">
            <a:extLst>
              <a:ext uri="{FF2B5EF4-FFF2-40B4-BE49-F238E27FC236}">
                <a16:creationId xmlns:a16="http://schemas.microsoft.com/office/drawing/2014/main" id="{A93E1853-D0B9-498B-00CB-F96BEF4E65DA}"/>
              </a:ext>
            </a:extLst>
          </p:cNvPr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0316150" y="6152101"/>
            <a:ext cx="1220277" cy="424209"/>
          </a:xfrm>
          <a:prstGeom prst="rect">
            <a:avLst/>
          </a:prstGeom>
        </p:spPr>
      </p:pic>
      <p:sp>
        <p:nvSpPr>
          <p:cNvPr id="8" name="object 17">
            <a:extLst>
              <a:ext uri="{FF2B5EF4-FFF2-40B4-BE49-F238E27FC236}">
                <a16:creationId xmlns:a16="http://schemas.microsoft.com/office/drawing/2014/main" id="{82A08A6E-E229-E946-F3FF-5721B6EC216C}"/>
              </a:ext>
            </a:extLst>
          </p:cNvPr>
          <p:cNvSpPr/>
          <p:nvPr/>
        </p:nvSpPr>
        <p:spPr>
          <a:xfrm>
            <a:off x="0" y="6469126"/>
            <a:ext cx="10186035" cy="12700"/>
          </a:xfrm>
          <a:custGeom>
            <a:avLst/>
            <a:gdLst/>
            <a:ahLst/>
            <a:cxnLst/>
            <a:rect l="l" t="t" r="r" b="b"/>
            <a:pathLst>
              <a:path w="10186035" h="12700">
                <a:moveTo>
                  <a:pt x="10185908" y="0"/>
                </a:moveTo>
                <a:lnTo>
                  <a:pt x="0" y="0"/>
                </a:lnTo>
                <a:lnTo>
                  <a:pt x="0" y="12700"/>
                </a:lnTo>
                <a:lnTo>
                  <a:pt x="10185908" y="12700"/>
                </a:lnTo>
                <a:lnTo>
                  <a:pt x="10185908" y="0"/>
                </a:lnTo>
                <a:close/>
              </a:path>
            </a:pathLst>
          </a:custGeom>
          <a:solidFill>
            <a:srgbClr val="9FC5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18">
            <a:extLst>
              <a:ext uri="{FF2B5EF4-FFF2-40B4-BE49-F238E27FC236}">
                <a16:creationId xmlns:a16="http://schemas.microsoft.com/office/drawing/2014/main" id="{854D4F99-CF58-D09C-0CEF-6D39312A4567}"/>
              </a:ext>
            </a:extLst>
          </p:cNvPr>
          <p:cNvSpPr/>
          <p:nvPr/>
        </p:nvSpPr>
        <p:spPr>
          <a:xfrm>
            <a:off x="11646407" y="6193535"/>
            <a:ext cx="546100" cy="0"/>
          </a:xfrm>
          <a:custGeom>
            <a:avLst/>
            <a:gdLst/>
            <a:ahLst/>
            <a:cxnLst/>
            <a:rect l="l" t="t" r="r" b="b"/>
            <a:pathLst>
              <a:path w="546100">
                <a:moveTo>
                  <a:pt x="0" y="0"/>
                </a:moveTo>
                <a:lnTo>
                  <a:pt x="546100" y="0"/>
                </a:lnTo>
              </a:path>
            </a:pathLst>
          </a:custGeom>
          <a:ln w="12700">
            <a:solidFill>
              <a:srgbClr val="30717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2">
            <a:extLst>
              <a:ext uri="{FF2B5EF4-FFF2-40B4-BE49-F238E27FC236}">
                <a16:creationId xmlns:a16="http://schemas.microsoft.com/office/drawing/2014/main" id="{0ED6ED3E-FD7D-B9A6-180D-3ABA19002F39}"/>
              </a:ext>
            </a:extLst>
          </p:cNvPr>
          <p:cNvSpPr txBox="1">
            <a:spLocks/>
          </p:cNvSpPr>
          <p:nvPr/>
        </p:nvSpPr>
        <p:spPr>
          <a:xfrm>
            <a:off x="826719" y="381000"/>
            <a:ext cx="7525384" cy="1002307"/>
          </a:xfrm>
          <a:prstGeom prst="rect">
            <a:avLst/>
          </a:prstGeom>
        </p:spPr>
        <p:txBody>
          <a:bodyPr vert="horz" wrap="square" lIns="0" tIns="179814" rIns="0" bIns="0" rtlCol="0">
            <a:spAutoFit/>
          </a:bodyPr>
          <a:lstStyle>
            <a:lvl1pPr>
              <a:defRPr sz="3200" b="1" i="0">
                <a:solidFill>
                  <a:srgbClr val="056D75"/>
                </a:solidFill>
                <a:latin typeface="微软雅黑" panose="020B0503020204020204" charset="-122"/>
                <a:ea typeface="+mj-ea"/>
                <a:cs typeface="微软雅黑" panose="020B0503020204020204" charset="-122"/>
              </a:defRPr>
            </a:lvl1pPr>
          </a:lstStyle>
          <a:p>
            <a:pPr marL="3810" marR="0" lvl="0" indent="0" defTabSz="914400" eaLnBrk="1" fontAlgn="auto" latinLnBrk="0" hangingPunct="1">
              <a:lnSpc>
                <a:spcPct val="100000"/>
              </a:lnSpc>
              <a:spcBef>
                <a:spcPts val="79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56D75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Emerald IAP</a:t>
            </a:r>
            <a:r>
              <a:rPr kumimoji="0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56D75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资源介绍</a:t>
            </a:r>
            <a:endParaRPr kumimoji="0" lang="en-US" sz="3200" b="1" i="0" u="none" strike="noStrike" kern="0" cap="none" spc="0" normalizeH="0" baseline="0" noProof="0" dirty="0">
              <a:ln>
                <a:noFill/>
              </a:ln>
              <a:solidFill>
                <a:srgbClr val="056D75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0160">
              <a:spcBef>
                <a:spcPts val="390"/>
              </a:spcBef>
            </a:pPr>
            <a:r>
              <a:rPr lang="en-US" altLang="zh-CN" sz="1800" b="0" spc="-20" dirty="0">
                <a:solidFill>
                  <a:srgbClr val="7E7E7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Information Age Publishing</a:t>
            </a:r>
            <a:endParaRPr lang="zh-CN" altLang="en-US" sz="1800" b="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ject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61433" y="1855137"/>
            <a:ext cx="1632870" cy="2177160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4511522" y="4420683"/>
            <a:ext cx="3110636" cy="147617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8450" indent="-28575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Char char="•"/>
            </a:pPr>
            <a:r>
              <a:rPr lang="zh-CN" altLang="en-US" sz="1600" spc="4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在 </a:t>
            </a:r>
            <a:r>
              <a:rPr lang="en-US" altLang="zh-CN" sz="1600" spc="-1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Scopus</a:t>
            </a:r>
            <a:r>
              <a:rPr lang="zh-CN" altLang="en-US" sz="160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商业管理与会计学科</a:t>
            </a:r>
            <a:r>
              <a:rPr lang="zh-CN" altLang="en-US" sz="1600" dirty="0">
                <a:latin typeface="微软雅黑" panose="020B0503020204020204" charset="-122"/>
                <a:cs typeface="微软雅黑" panose="020B0503020204020204" charset="-122"/>
              </a:rPr>
              <a:t>排名</a:t>
            </a:r>
            <a:r>
              <a:rPr lang="zh-CN" altLang="en-US" sz="1600" b="1" dirty="0">
                <a:latin typeface="微软雅黑" panose="020B0503020204020204" charset="-122"/>
                <a:cs typeface="微软雅黑" panose="020B0503020204020204" charset="-122"/>
              </a:rPr>
              <a:t>第</a:t>
            </a:r>
            <a:r>
              <a:rPr lang="en-US" altLang="zh-CN" sz="1600" b="1" spc="-10" dirty="0">
                <a:latin typeface="微软雅黑" panose="020B0503020204020204" charset="-122"/>
                <a:cs typeface="微软雅黑" panose="020B0503020204020204" charset="-122"/>
              </a:rPr>
              <a:t>1</a:t>
            </a:r>
            <a:endParaRPr lang="zh-CN" altLang="en-US" sz="1600"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L="298450" marR="5080" indent="-285750" algn="l">
              <a:lnSpc>
                <a:spcPct val="111000"/>
              </a:lnSpc>
              <a:spcBef>
                <a:spcPts val="830"/>
              </a:spcBef>
              <a:buFont typeface="Arial" panose="020B0604020202020204" pitchFamily="34" charset="0"/>
              <a:buChar char="•"/>
            </a:pPr>
            <a:r>
              <a:rPr lang="en-US" altLang="zh-CN" sz="1600" spc="3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SSCI Q1, IF=7.9</a:t>
            </a:r>
            <a:endParaRPr lang="en-US" altLang="zh-CN" sz="1600"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L="298450" indent="-285750">
              <a:lnSpc>
                <a:spcPct val="100000"/>
              </a:lnSpc>
              <a:spcBef>
                <a:spcPts val="800"/>
              </a:spcBef>
              <a:buFont typeface="Arial" panose="020B0604020202020204" pitchFamily="34" charset="0"/>
              <a:buChar char="•"/>
            </a:pPr>
            <a:r>
              <a:rPr lang="en-US" sz="1600" spc="4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ABDC</a:t>
            </a:r>
            <a:r>
              <a:rPr lang="zh-CN" altLang="en-US" sz="1600" spc="4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评级</a:t>
            </a:r>
            <a:r>
              <a:rPr lang="en-US" altLang="zh-CN" sz="1600" spc="4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A</a:t>
            </a:r>
            <a:r>
              <a:rPr lang="zh-CN" altLang="en-US" sz="1600" spc="5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 （细分领域标杆期刊）</a:t>
            </a:r>
            <a:endParaRPr lang="en-US" sz="1600" spc="40" dirty="0">
              <a:solidFill>
                <a:srgbClr val="252525"/>
              </a:solidFill>
              <a:latin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8" name="object 8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252693" y="1866120"/>
            <a:ext cx="1628295" cy="2162051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8352103" y="4398093"/>
            <a:ext cx="3228086" cy="1543756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98450" marR="5080" indent="-285750">
              <a:lnSpc>
                <a:spcPct val="111000"/>
              </a:lnSpc>
              <a:spcBef>
                <a:spcPts val="105"/>
              </a:spcBef>
              <a:buFont typeface="Arial" panose="020B0604020202020204" pitchFamily="34" charset="0"/>
              <a:buChar char="•"/>
            </a:pPr>
            <a:r>
              <a:rPr lang="zh-CN" altLang="en-US" sz="1600" spc="-5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商业管理顶级期刊，</a:t>
            </a:r>
            <a:r>
              <a:rPr lang="zh-CN" altLang="en-US" sz="1600" dirty="0">
                <a:solidFill>
                  <a:srgbClr val="252525"/>
                </a:solidFill>
                <a:latin typeface="微软雅黑"/>
                <a:cs typeface="微软雅黑"/>
              </a:rPr>
              <a:t>市场营销领域“领军”期刊</a:t>
            </a:r>
            <a:endParaRPr lang="en-US" sz="1600" dirty="0">
              <a:solidFill>
                <a:srgbClr val="252525"/>
              </a:solidFill>
              <a:latin typeface="微软雅黑" panose="020B0503020204020204" charset="-122"/>
              <a:cs typeface="微软雅黑" panose="020B0503020204020204" charset="-122"/>
            </a:endParaRPr>
          </a:p>
          <a:p>
            <a:pPr marL="298450" marR="5080" indent="-285750">
              <a:lnSpc>
                <a:spcPct val="111000"/>
              </a:lnSpc>
              <a:spcBef>
                <a:spcPts val="105"/>
              </a:spcBef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SSCI Q1, IF=5.1</a:t>
            </a:r>
          </a:p>
          <a:p>
            <a:pPr marL="298450" indent="-285750">
              <a:lnSpc>
                <a:spcPct val="100000"/>
              </a:lnSpc>
              <a:spcBef>
                <a:spcPts val="805"/>
              </a:spcBef>
              <a:buFont typeface="Arial" panose="020B0604020202020204" pitchFamily="34" charset="0"/>
              <a:buChar char="•"/>
            </a:pPr>
            <a:r>
              <a:rPr sz="1600" spc="-1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ABDC</a:t>
            </a:r>
            <a:r>
              <a:rPr lang="zh-CN" altLang="en-US" sz="1600" spc="-1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评级</a:t>
            </a:r>
            <a:r>
              <a:rPr lang="en-US" altLang="zh-CN" sz="1600" b="1" spc="-5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A*</a:t>
            </a:r>
            <a:r>
              <a:rPr lang="zh-CN" altLang="en-US" sz="1600" spc="-5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（最顶尖期刊）</a:t>
            </a:r>
            <a:endParaRPr lang="en-US" altLang="zh-CN" sz="1600" spc="-50" dirty="0">
              <a:solidFill>
                <a:srgbClr val="252525"/>
              </a:solidFill>
              <a:latin typeface="微软雅黑" panose="020B0503020204020204" charset="-122"/>
              <a:cs typeface="微软雅黑" panose="020B0503020204020204" charset="-122"/>
            </a:endParaRPr>
          </a:p>
          <a:p>
            <a:pPr marL="298450" indent="-285750">
              <a:lnSpc>
                <a:spcPct val="100000"/>
              </a:lnSpc>
              <a:spcBef>
                <a:spcPts val="805"/>
              </a:spcBef>
              <a:buFont typeface="Arial" panose="020B0604020202020204" pitchFamily="34" charset="0"/>
              <a:buChar char="•"/>
            </a:pPr>
            <a:r>
              <a:rPr lang="zh-CN" altLang="en-US" sz="1600" spc="-25" dirty="0">
                <a:solidFill>
                  <a:srgbClr val="252525"/>
                </a:solidFill>
                <a:latin typeface="微软雅黑"/>
                <a:cs typeface="微软雅黑"/>
              </a:rPr>
              <a:t>年均</a:t>
            </a:r>
            <a:r>
              <a:rPr lang="zh-CN" altLang="en-US" sz="1600" dirty="0">
                <a:solidFill>
                  <a:srgbClr val="252525"/>
                </a:solidFill>
                <a:latin typeface="微软雅黑"/>
                <a:cs typeface="微软雅黑"/>
              </a:rPr>
              <a:t>下载量</a:t>
            </a:r>
            <a:r>
              <a:rPr lang="en-US" altLang="zh-CN" sz="1600" b="1" spc="-10" dirty="0">
                <a:solidFill>
                  <a:srgbClr val="252525"/>
                </a:solidFill>
                <a:latin typeface="微软雅黑"/>
                <a:cs typeface="微软雅黑"/>
              </a:rPr>
              <a:t>75</a:t>
            </a:r>
            <a:r>
              <a:rPr lang="zh-CN" altLang="en-US" sz="1600" b="1" dirty="0">
                <a:solidFill>
                  <a:srgbClr val="252525"/>
                </a:solidFill>
                <a:latin typeface="微软雅黑"/>
                <a:cs typeface="微软雅黑"/>
              </a:rPr>
              <a:t>万次</a:t>
            </a:r>
            <a:r>
              <a:rPr lang="zh-CN" altLang="en-US" sz="1600" dirty="0">
                <a:solidFill>
                  <a:srgbClr val="252525"/>
                </a:solidFill>
                <a:latin typeface="微软雅黑"/>
                <a:cs typeface="微软雅黑"/>
              </a:rPr>
              <a:t>以上</a:t>
            </a:r>
            <a:endParaRPr lang="en-US" sz="1600" spc="-5" dirty="0">
              <a:solidFill>
                <a:srgbClr val="252525"/>
              </a:solidFill>
              <a:latin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11" name="object 11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939378" y="1855692"/>
            <a:ext cx="1637181" cy="2182908"/>
          </a:xfrm>
          <a:prstGeom prst="rect">
            <a:avLst/>
          </a:prstGeom>
        </p:spPr>
      </p:pic>
      <p:sp>
        <p:nvSpPr>
          <p:cNvPr id="12" name="object 12"/>
          <p:cNvSpPr/>
          <p:nvPr/>
        </p:nvSpPr>
        <p:spPr>
          <a:xfrm>
            <a:off x="4287011" y="1661160"/>
            <a:ext cx="0" cy="4351020"/>
          </a:xfrm>
          <a:custGeom>
            <a:avLst/>
            <a:gdLst/>
            <a:ahLst/>
            <a:cxnLst/>
            <a:rect l="l" t="t" r="r" b="b"/>
            <a:pathLst>
              <a:path h="4351020">
                <a:moveTo>
                  <a:pt x="0" y="0"/>
                </a:moveTo>
                <a:lnTo>
                  <a:pt x="0" y="4350600"/>
                </a:lnTo>
              </a:path>
            </a:pathLst>
          </a:custGeom>
          <a:ln w="15875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8010143" y="1674876"/>
            <a:ext cx="0" cy="4351020"/>
          </a:xfrm>
          <a:custGeom>
            <a:avLst/>
            <a:gdLst/>
            <a:ahLst/>
            <a:cxnLst/>
            <a:rect l="l" t="t" r="r" b="b"/>
            <a:pathLst>
              <a:path h="4351020">
                <a:moveTo>
                  <a:pt x="0" y="0"/>
                </a:moveTo>
                <a:lnTo>
                  <a:pt x="0" y="4350600"/>
                </a:lnTo>
              </a:path>
            </a:pathLst>
          </a:custGeom>
          <a:ln w="15875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4" name="object 14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0316150" y="6152101"/>
            <a:ext cx="1220277" cy="424209"/>
          </a:xfrm>
          <a:prstGeom prst="rect">
            <a:avLst/>
          </a:prstGeom>
        </p:spPr>
      </p:pic>
      <p:sp>
        <p:nvSpPr>
          <p:cNvPr id="15" name="object 15"/>
          <p:cNvSpPr/>
          <p:nvPr/>
        </p:nvSpPr>
        <p:spPr>
          <a:xfrm>
            <a:off x="0" y="6469126"/>
            <a:ext cx="10186035" cy="12700"/>
          </a:xfrm>
          <a:custGeom>
            <a:avLst/>
            <a:gdLst/>
            <a:ahLst/>
            <a:cxnLst/>
            <a:rect l="l" t="t" r="r" b="b"/>
            <a:pathLst>
              <a:path w="10186035" h="12700">
                <a:moveTo>
                  <a:pt x="10185908" y="0"/>
                </a:moveTo>
                <a:lnTo>
                  <a:pt x="0" y="0"/>
                </a:lnTo>
                <a:lnTo>
                  <a:pt x="0" y="12700"/>
                </a:lnTo>
                <a:lnTo>
                  <a:pt x="10185908" y="12700"/>
                </a:lnTo>
                <a:lnTo>
                  <a:pt x="10185908" y="0"/>
                </a:lnTo>
                <a:close/>
              </a:path>
            </a:pathLst>
          </a:custGeom>
          <a:solidFill>
            <a:srgbClr val="9FC5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1646407" y="6193535"/>
            <a:ext cx="546100" cy="0"/>
          </a:xfrm>
          <a:custGeom>
            <a:avLst/>
            <a:gdLst/>
            <a:ahLst/>
            <a:cxnLst/>
            <a:rect l="l" t="t" r="r" b="b"/>
            <a:pathLst>
              <a:path w="546100">
                <a:moveTo>
                  <a:pt x="0" y="0"/>
                </a:moveTo>
                <a:lnTo>
                  <a:pt x="546100" y="0"/>
                </a:lnTo>
              </a:path>
            </a:pathLst>
          </a:custGeom>
          <a:ln w="12700">
            <a:solidFill>
              <a:srgbClr val="30717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文本框 19">
            <a:extLst>
              <a:ext uri="{FF2B5EF4-FFF2-40B4-BE49-F238E27FC236}">
                <a16:creationId xmlns:a16="http://schemas.microsoft.com/office/drawing/2014/main" id="{6FFF0947-2BE8-FDD9-6A67-7A67B1BD341C}"/>
              </a:ext>
            </a:extLst>
          </p:cNvPr>
          <p:cNvSpPr txBox="1"/>
          <p:nvPr/>
        </p:nvSpPr>
        <p:spPr>
          <a:xfrm>
            <a:off x="826719" y="1180278"/>
            <a:ext cx="40386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20320" algn="l"/>
            <a:r>
              <a:rPr lang="zh-CN" altLang="en-US" spc="-10" dirty="0">
                <a:solidFill>
                  <a:schemeClr val="tx1"/>
                </a:solidFill>
                <a:latin typeface="微软雅黑" panose="020B0503020204020204" charset="-122"/>
                <a:cs typeface="微软雅黑" panose="020B0503020204020204" charset="-122"/>
              </a:rPr>
              <a:t>均为</a:t>
            </a:r>
            <a:r>
              <a:rPr lang="en-US" altLang="zh-CN" spc="-10" dirty="0">
                <a:solidFill>
                  <a:schemeClr val="tx1"/>
                </a:solidFill>
                <a:latin typeface="微软雅黑" panose="020B0503020204020204" charset="-122"/>
                <a:cs typeface="微软雅黑" panose="020B0503020204020204" charset="-122"/>
              </a:rPr>
              <a:t>SSCI</a:t>
            </a:r>
            <a:r>
              <a:rPr lang="zh-CN" altLang="en-US" spc="-10" dirty="0">
                <a:solidFill>
                  <a:schemeClr val="tx1"/>
                </a:solidFill>
                <a:latin typeface="微软雅黑" panose="020B0503020204020204" charset="-122"/>
                <a:cs typeface="微软雅黑" panose="020B0503020204020204" charset="-122"/>
              </a:rPr>
              <a:t>收录，</a:t>
            </a:r>
            <a:r>
              <a:rPr lang="en-US" altLang="zh-CN" spc="-10" dirty="0">
                <a:solidFill>
                  <a:schemeClr val="tx1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dirty="0">
                <a:solidFill>
                  <a:schemeClr val="tx1"/>
                </a:solidFill>
                <a:latin typeface="微软雅黑" panose="020B0503020204020204" charset="-122"/>
                <a:cs typeface="微软雅黑" panose="020B0503020204020204" charset="-122"/>
              </a:rPr>
              <a:t>ABS/ABDC</a:t>
            </a:r>
            <a:r>
              <a:rPr lang="zh-CN" altLang="en-US" dirty="0">
                <a:solidFill>
                  <a:schemeClr val="tx1"/>
                </a:solidFill>
                <a:latin typeface="微软雅黑" panose="020B0503020204020204" charset="-122"/>
                <a:cs typeface="微软雅黑" panose="020B0503020204020204" charset="-122"/>
              </a:rPr>
              <a:t>评级</a:t>
            </a:r>
          </a:p>
        </p:txBody>
      </p:sp>
      <p:sp>
        <p:nvSpPr>
          <p:cNvPr id="24" name="object 2">
            <a:extLst>
              <a:ext uri="{FF2B5EF4-FFF2-40B4-BE49-F238E27FC236}">
                <a16:creationId xmlns:a16="http://schemas.microsoft.com/office/drawing/2014/main" id="{E106F556-C9FD-628B-6607-AC74FA139978}"/>
              </a:ext>
            </a:extLst>
          </p:cNvPr>
          <p:cNvSpPr txBox="1"/>
          <p:nvPr/>
        </p:nvSpPr>
        <p:spPr>
          <a:xfrm>
            <a:off x="792070" y="4420683"/>
            <a:ext cx="3822994" cy="136864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8450" marR="5080" indent="-285750" algn="l">
              <a:lnSpc>
                <a:spcPct val="111000"/>
              </a:lnSpc>
              <a:spcBef>
                <a:spcPts val="830"/>
              </a:spcBef>
              <a:buFont typeface="Arial" panose="020B0604020202020204" pitchFamily="34" charset="0"/>
              <a:buChar char="•"/>
            </a:pPr>
            <a:r>
              <a:rPr lang="zh-CN" altLang="en-US" sz="1600" spc="5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商业管理领域</a:t>
            </a:r>
            <a:r>
              <a:rPr lang="zh-CN" altLang="en-US" sz="1600" b="1" spc="5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顶级</a:t>
            </a:r>
            <a:r>
              <a:rPr lang="zh-CN" altLang="en-US" sz="1600" spc="5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期刊</a:t>
            </a:r>
            <a:endParaRPr lang="en-US" sz="1600" spc="30" dirty="0">
              <a:solidFill>
                <a:srgbClr val="252525"/>
              </a:solidFill>
              <a:latin typeface="微软雅黑" panose="020B0503020204020204" charset="-122"/>
              <a:cs typeface="微软雅黑" panose="020B0503020204020204" charset="-122"/>
            </a:endParaRPr>
          </a:p>
          <a:p>
            <a:pPr marL="298450" marR="5080" indent="-285750" algn="l">
              <a:lnSpc>
                <a:spcPct val="111000"/>
              </a:lnSpc>
              <a:spcBef>
                <a:spcPts val="830"/>
              </a:spcBef>
              <a:buFont typeface="Arial" panose="020B0604020202020204" pitchFamily="34" charset="0"/>
              <a:buChar char="•"/>
            </a:pPr>
            <a:r>
              <a:rPr lang="en-US" sz="1600" spc="3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SSCI Q1, IF=7.4</a:t>
            </a:r>
            <a:endParaRPr lang="en-US" sz="1600"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L="298450" marR="5080" indent="-285750" algn="l">
              <a:lnSpc>
                <a:spcPct val="111000"/>
              </a:lnSpc>
              <a:spcBef>
                <a:spcPts val="830"/>
              </a:spcBef>
              <a:buFont typeface="Arial" panose="020B0604020202020204" pitchFamily="34" charset="0"/>
              <a:buChar char="•"/>
            </a:pPr>
            <a:r>
              <a:rPr lang="en-US" altLang="zh-CN" sz="1600" spc="5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ABS</a:t>
            </a:r>
            <a:r>
              <a:rPr lang="zh-CN" altLang="en-US" sz="1600" spc="5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评级</a:t>
            </a:r>
            <a:r>
              <a:rPr lang="en-US" altLang="zh-CN" sz="1600" spc="5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4</a:t>
            </a:r>
            <a:r>
              <a:rPr lang="zh-CN" altLang="en-US" sz="1600" spc="5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星（顶级期刊）</a:t>
            </a:r>
            <a:endParaRPr lang="en-US" altLang="zh-CN" sz="1600" spc="50" dirty="0">
              <a:solidFill>
                <a:srgbClr val="252525"/>
              </a:solidFill>
              <a:latin typeface="微软雅黑" panose="020B0503020204020204" charset="-122"/>
              <a:cs typeface="微软雅黑" panose="020B0503020204020204" charset="-122"/>
            </a:endParaRPr>
          </a:p>
          <a:p>
            <a:pPr marL="298450" marR="184785" indent="-285750" algn="l">
              <a:lnSpc>
                <a:spcPct val="111000"/>
              </a:lnSpc>
              <a:spcBef>
                <a:spcPts val="605"/>
              </a:spcBef>
              <a:buFont typeface="Arial" panose="020B0604020202020204" pitchFamily="34" charset="0"/>
              <a:buChar char="•"/>
            </a:pPr>
            <a:r>
              <a:rPr lang="en-US" altLang="zh-CN" sz="1600" spc="5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ABDC</a:t>
            </a:r>
            <a:r>
              <a:rPr lang="zh-CN" altLang="en-US" sz="1600" spc="5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评级</a:t>
            </a:r>
            <a:r>
              <a:rPr lang="en-US" altLang="zh-CN" sz="1600" spc="5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A</a:t>
            </a:r>
            <a:r>
              <a:rPr lang="zh-CN" altLang="en-US" sz="1600" spc="5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（细分领域标杆期刊）</a:t>
            </a:r>
            <a:endParaRPr lang="en-US" altLang="zh-CN" sz="1600" spc="50" dirty="0">
              <a:solidFill>
                <a:srgbClr val="252525"/>
              </a:solidFill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2" name="object 2">
            <a:extLst>
              <a:ext uri="{FF2B5EF4-FFF2-40B4-BE49-F238E27FC236}">
                <a16:creationId xmlns:a16="http://schemas.microsoft.com/office/drawing/2014/main" id="{7668E9BB-F5CE-48BF-8968-BF18224691C5}"/>
              </a:ext>
            </a:extLst>
          </p:cNvPr>
          <p:cNvSpPr txBox="1">
            <a:spLocks/>
          </p:cNvSpPr>
          <p:nvPr/>
        </p:nvSpPr>
        <p:spPr>
          <a:xfrm>
            <a:off x="826719" y="381000"/>
            <a:ext cx="7525384" cy="674012"/>
          </a:xfrm>
          <a:prstGeom prst="rect">
            <a:avLst/>
          </a:prstGeom>
        </p:spPr>
        <p:txBody>
          <a:bodyPr vert="horz" wrap="square" lIns="0" tIns="179814" rIns="0" bIns="0" rtlCol="0">
            <a:spAutoFit/>
          </a:bodyPr>
          <a:lstStyle>
            <a:lvl1pPr>
              <a:defRPr sz="3200" b="1" i="0">
                <a:solidFill>
                  <a:srgbClr val="056D75"/>
                </a:solidFill>
                <a:latin typeface="微软雅黑" panose="020B0503020204020204" charset="-122"/>
                <a:ea typeface="+mj-ea"/>
                <a:cs typeface="微软雅黑" panose="020B0503020204020204" charset="-122"/>
              </a:defRPr>
            </a:lvl1pPr>
          </a:lstStyle>
          <a:p>
            <a:pPr marL="3810" marR="0" lvl="0" indent="0" defTabSz="914400" eaLnBrk="1" fontAlgn="auto" latinLnBrk="0" hangingPunct="1">
              <a:lnSpc>
                <a:spcPct val="100000"/>
              </a:lnSpc>
              <a:spcBef>
                <a:spcPts val="79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0" cap="none" spc="0" normalizeH="0" baseline="0" noProof="0" dirty="0">
                <a:ln>
                  <a:noFill/>
                </a:ln>
                <a:solidFill>
                  <a:srgbClr val="056D75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</a:rPr>
              <a:t>管理学重点期刊介绍</a:t>
            </a:r>
            <a:endParaRPr kumimoji="0" lang="en-US" sz="3200" b="1" i="0" u="none" strike="noStrike" kern="0" cap="none" spc="0" normalizeH="0" baseline="0" noProof="0" dirty="0">
              <a:ln>
                <a:noFill/>
              </a:ln>
              <a:solidFill>
                <a:srgbClr val="056D75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87292" y="4038095"/>
            <a:ext cx="3899718" cy="22397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11000"/>
              </a:lnSpc>
              <a:spcBef>
                <a:spcPts val="830"/>
              </a:spcBef>
            </a:pPr>
            <a:r>
              <a:rPr sz="1600" spc="-5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SSCI/S</a:t>
            </a:r>
            <a:r>
              <a:rPr sz="1600" spc="-1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C</a:t>
            </a:r>
            <a:r>
              <a:rPr sz="1600" spc="35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I</a:t>
            </a:r>
            <a:r>
              <a:rPr lang="en-US" sz="1600" spc="35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E</a:t>
            </a:r>
            <a:endParaRPr lang="en-US" sz="1600" dirty="0">
              <a:solidFill>
                <a:srgbClr val="252525"/>
              </a:solidFill>
              <a:latin typeface="微软雅黑" panose="020B0503020204020204" charset="-122"/>
              <a:cs typeface="微软雅黑" panose="020B0503020204020204" charset="-122"/>
            </a:endParaRPr>
          </a:p>
          <a:p>
            <a:pPr marL="298450" marR="5080" indent="-285750">
              <a:lnSpc>
                <a:spcPct val="111000"/>
              </a:lnSpc>
              <a:spcBef>
                <a:spcPts val="830"/>
              </a:spcBef>
              <a:buFont typeface="Arial" panose="020B0604020202020204" pitchFamily="34" charset="0"/>
              <a:buChar char="•"/>
            </a:pPr>
            <a:r>
              <a:rPr lang="zh-CN" altLang="en-US" sz="1600" spc="3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专注</a:t>
            </a:r>
            <a:r>
              <a:rPr sz="1600" spc="30" dirty="0" err="1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农业经济、自然资源、农村发</a:t>
            </a:r>
            <a:r>
              <a:rPr sz="1600" dirty="0" err="1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展</a:t>
            </a:r>
            <a:endParaRPr sz="1600"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L="298450" marR="184785" indent="-285750" algn="just">
              <a:lnSpc>
                <a:spcPct val="111000"/>
              </a:lnSpc>
              <a:spcBef>
                <a:spcPts val="605"/>
              </a:spcBef>
              <a:buFont typeface="Arial" panose="020B0604020202020204" pitchFamily="34" charset="0"/>
              <a:buChar char="•"/>
            </a:pPr>
            <a:r>
              <a:rPr lang="zh-CN" altLang="en-US" sz="1600" spc="7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与</a:t>
            </a:r>
            <a:r>
              <a:rPr sz="1600" b="1" spc="55" dirty="0" err="1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中国农业大学</a:t>
            </a:r>
            <a:r>
              <a:rPr sz="1600" spc="50" dirty="0" err="1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合作出</a:t>
            </a:r>
            <a:r>
              <a:rPr sz="1600" dirty="0" err="1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版</a:t>
            </a:r>
            <a:r>
              <a:rPr lang="zh-CN" altLang="en-US" sz="160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，辛贤教授 任主编</a:t>
            </a:r>
            <a:endParaRPr lang="en-US" sz="1600" dirty="0">
              <a:solidFill>
                <a:srgbClr val="252525"/>
              </a:solidFill>
              <a:latin typeface="微软雅黑" panose="020B0503020204020204" charset="-122"/>
              <a:cs typeface="微软雅黑" panose="020B0503020204020204" charset="-122"/>
            </a:endParaRPr>
          </a:p>
          <a:p>
            <a:pPr marL="298450" marR="184785" indent="-285750" algn="just">
              <a:lnSpc>
                <a:spcPct val="111000"/>
              </a:lnSpc>
              <a:spcBef>
                <a:spcPts val="605"/>
              </a:spcBef>
              <a:buFont typeface="Arial" panose="020B0604020202020204" pitchFamily="34" charset="0"/>
              <a:buChar char="•"/>
            </a:pPr>
            <a:r>
              <a:rPr sz="1600" dirty="0" err="1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中国</a:t>
            </a:r>
            <a:r>
              <a:rPr lang="zh-CN" altLang="en-US" sz="160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大陆</a:t>
            </a:r>
            <a:r>
              <a:rPr sz="160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第</a:t>
            </a:r>
            <a:r>
              <a:rPr lang="en-US" sz="160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3</a:t>
            </a:r>
            <a:r>
              <a:rPr sz="160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本被SSCI</a:t>
            </a:r>
            <a:r>
              <a:rPr sz="1600" spc="-25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收录</a:t>
            </a:r>
            <a:r>
              <a:rPr sz="1600" spc="-1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的经济学</a:t>
            </a:r>
            <a:r>
              <a:rPr lang="en-US" sz="1600" spc="-1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sz="1600" spc="-10" dirty="0" err="1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期刊</a:t>
            </a:r>
            <a:endParaRPr lang="en-US" sz="1600" spc="-10" dirty="0">
              <a:solidFill>
                <a:srgbClr val="252525"/>
              </a:solidFill>
              <a:latin typeface="微软雅黑" panose="020B0503020204020204" charset="-122"/>
              <a:cs typeface="微软雅黑" panose="020B0503020204020204" charset="-122"/>
            </a:endParaRPr>
          </a:p>
          <a:p>
            <a:pPr marL="298450" marR="184785" indent="-285750" algn="just">
              <a:lnSpc>
                <a:spcPct val="111000"/>
              </a:lnSpc>
              <a:spcBef>
                <a:spcPts val="605"/>
              </a:spcBef>
              <a:buFont typeface="Arial" panose="020B0604020202020204" pitchFamily="34" charset="0"/>
              <a:buChar char="•"/>
            </a:pPr>
            <a:r>
              <a:rPr lang="en-US" sz="1600" spc="-1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SSCI/SCIE Q1, IF=4.6</a:t>
            </a:r>
            <a:endParaRPr sz="1600" dirty="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826719" y="498134"/>
            <a:ext cx="7525384" cy="609613"/>
          </a:xfrm>
          <a:prstGeom prst="rect">
            <a:avLst/>
          </a:prstGeom>
        </p:spPr>
        <p:txBody>
          <a:bodyPr vert="horz" wrap="square" lIns="0" tIns="116037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pc="95" dirty="0"/>
              <a:t>管理学重点期刊介绍</a:t>
            </a:r>
            <a:r>
              <a:rPr sz="4200" spc="-52" baseline="-5000" dirty="0">
                <a:solidFill>
                  <a:srgbClr val="799C37"/>
                </a:solidFill>
              </a:rPr>
              <a:t>（中国特色</a:t>
            </a:r>
            <a:r>
              <a:rPr sz="4200" spc="-75" baseline="-5000" dirty="0">
                <a:solidFill>
                  <a:srgbClr val="799C37"/>
                </a:solidFill>
              </a:rPr>
              <a:t>）</a:t>
            </a:r>
            <a:endParaRPr sz="4200" baseline="-5000" dirty="0"/>
          </a:p>
        </p:txBody>
      </p:sp>
      <p:pic>
        <p:nvPicPr>
          <p:cNvPr id="4" name="object 4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85453" y="1639526"/>
            <a:ext cx="1632650" cy="2176866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4625879" y="4038095"/>
            <a:ext cx="2895597" cy="134299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11000"/>
              </a:lnSpc>
              <a:spcBef>
                <a:spcPts val="830"/>
              </a:spcBef>
            </a:pPr>
            <a:r>
              <a:rPr sz="1600" spc="-5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SSCI/S</a:t>
            </a:r>
            <a:r>
              <a:rPr sz="1600" spc="-1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C</a:t>
            </a:r>
            <a:r>
              <a:rPr sz="1600" spc="35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I</a:t>
            </a:r>
            <a:r>
              <a:rPr lang="en-US" sz="1600" spc="35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E</a:t>
            </a:r>
            <a:endParaRPr lang="en-US" sz="1600" dirty="0">
              <a:solidFill>
                <a:srgbClr val="252525"/>
              </a:solidFill>
              <a:latin typeface="微软雅黑" panose="020B0503020204020204" charset="-122"/>
              <a:cs typeface="微软雅黑" panose="020B0503020204020204" charset="-122"/>
            </a:endParaRPr>
          </a:p>
          <a:p>
            <a:pPr marL="298450" marR="5080" indent="-285750">
              <a:lnSpc>
                <a:spcPct val="111000"/>
              </a:lnSpc>
              <a:spcBef>
                <a:spcPts val="830"/>
              </a:spcBef>
              <a:buFont typeface="Arial" panose="020B0604020202020204" pitchFamily="34" charset="0"/>
              <a:buChar char="•"/>
            </a:pPr>
            <a:r>
              <a:rPr lang="zh-CN" altLang="en-US" sz="1600" spc="25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专注</a:t>
            </a:r>
            <a:r>
              <a:rPr sz="1600" spc="25" dirty="0" err="1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信息管理和信息科学</a:t>
            </a:r>
            <a:endParaRPr sz="1600"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L="298450" marR="189230" indent="-285750" algn="just">
              <a:lnSpc>
                <a:spcPct val="111000"/>
              </a:lnSpc>
              <a:spcBef>
                <a:spcPts val="605"/>
              </a:spcBef>
              <a:buFont typeface="Arial" panose="020B0604020202020204" pitchFamily="34" charset="0"/>
              <a:buChar char="•"/>
            </a:pPr>
            <a:r>
              <a:rPr sz="1600" b="1" spc="10" dirty="0" err="1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武汉大学</a:t>
            </a:r>
            <a:r>
              <a:rPr lang="en-US" sz="1600" b="1" spc="1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sz="1600" spc="-10" dirty="0" err="1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吴丹教授</a:t>
            </a:r>
            <a:r>
              <a:rPr lang="en-US" sz="1600" spc="-1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lang="zh-CN" altLang="en-US" sz="1600" spc="-1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任主编</a:t>
            </a:r>
            <a:endParaRPr lang="en-US" sz="1600" spc="-10" dirty="0">
              <a:solidFill>
                <a:srgbClr val="252525"/>
              </a:solidFill>
              <a:latin typeface="微软雅黑" panose="020B0503020204020204" charset="-122"/>
              <a:cs typeface="微软雅黑" panose="020B0503020204020204" charset="-122"/>
            </a:endParaRPr>
          </a:p>
          <a:p>
            <a:pPr marL="298450" marR="189230" indent="-285750" algn="just">
              <a:lnSpc>
                <a:spcPct val="111000"/>
              </a:lnSpc>
              <a:spcBef>
                <a:spcPts val="605"/>
              </a:spcBef>
              <a:buFont typeface="Arial" panose="020B0604020202020204" pitchFamily="34" charset="0"/>
              <a:buChar char="•"/>
            </a:pPr>
            <a:r>
              <a:rPr lang="en-US" sz="1600" spc="-1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SSCI Q2, SCIE</a:t>
            </a:r>
            <a:r>
              <a:rPr lang="zh-CN" altLang="en-US" sz="1600" spc="-1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lang="en-US" altLang="zh-CN" sz="1600" spc="-1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Q3, IF=3.1</a:t>
            </a:r>
            <a:endParaRPr sz="1600" dirty="0">
              <a:latin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6" name="object 6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257353" y="1639526"/>
            <a:ext cx="1632650" cy="2176866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8153704" y="4038095"/>
            <a:ext cx="3579565" cy="20434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92405" algn="ctr">
              <a:lnSpc>
                <a:spcPct val="111000"/>
              </a:lnSpc>
              <a:spcBef>
                <a:spcPts val="830"/>
              </a:spcBef>
            </a:pPr>
            <a:r>
              <a:rPr sz="160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SCI</a:t>
            </a:r>
            <a:r>
              <a:rPr lang="en-US" sz="160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E</a:t>
            </a:r>
          </a:p>
          <a:p>
            <a:pPr marL="298450" marR="192405" indent="-285750" algn="just">
              <a:lnSpc>
                <a:spcPct val="111000"/>
              </a:lnSpc>
              <a:spcBef>
                <a:spcPts val="830"/>
              </a:spcBef>
              <a:buFont typeface="Arial" panose="020B0604020202020204" pitchFamily="34" charset="0"/>
              <a:buChar char="•"/>
            </a:pPr>
            <a:r>
              <a:rPr sz="1600" spc="-50" dirty="0" err="1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专</a:t>
            </a:r>
            <a:r>
              <a:rPr sz="1600" spc="45" dirty="0" err="1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注信息系统、供应链、大</a:t>
            </a:r>
            <a:r>
              <a:rPr sz="1600" spc="-5" dirty="0" err="1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数据和社交媒体等</a:t>
            </a:r>
            <a:endParaRPr lang="en-US" sz="1600" spc="-5" dirty="0">
              <a:solidFill>
                <a:srgbClr val="252525"/>
              </a:solidFill>
              <a:latin typeface="微软雅黑" panose="020B0503020204020204" charset="-122"/>
              <a:cs typeface="微软雅黑" panose="020B0503020204020204" charset="-122"/>
            </a:endParaRPr>
          </a:p>
          <a:p>
            <a:pPr marL="298450" marR="192405" indent="-285750" algn="just">
              <a:lnSpc>
                <a:spcPct val="111000"/>
              </a:lnSpc>
              <a:spcBef>
                <a:spcPts val="830"/>
              </a:spcBef>
              <a:buFont typeface="Arial" panose="020B0604020202020204" pitchFamily="34" charset="0"/>
              <a:buChar char="•"/>
            </a:pPr>
            <a:r>
              <a:rPr lang="zh-CN" altLang="en-US" sz="1600" b="1" spc="55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温州肯恩大学 </a:t>
            </a:r>
            <a:r>
              <a:rPr lang="zh-CN" altLang="en-US" sz="1600" spc="35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陈庆佳教授 任主编</a:t>
            </a:r>
            <a:endParaRPr lang="en-US" sz="1600" spc="-5" dirty="0">
              <a:solidFill>
                <a:srgbClr val="252525"/>
              </a:solidFill>
              <a:latin typeface="微软雅黑" panose="020B0503020204020204" charset="-122"/>
              <a:cs typeface="微软雅黑" panose="020B0503020204020204" charset="-122"/>
            </a:endParaRPr>
          </a:p>
          <a:p>
            <a:pPr marL="298450" marR="192405" indent="-285750" algn="just">
              <a:lnSpc>
                <a:spcPct val="111000"/>
              </a:lnSpc>
              <a:spcBef>
                <a:spcPts val="830"/>
              </a:spcBef>
              <a:buFont typeface="Arial" panose="020B0604020202020204" pitchFamily="34" charset="0"/>
              <a:buChar char="•"/>
            </a:pPr>
            <a:r>
              <a:rPr lang="en-US" altLang="zh-CN" sz="1600" spc="-1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Scopus</a:t>
            </a:r>
            <a:r>
              <a:rPr lang="zh-CN" altLang="en-US" sz="160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学科排名</a:t>
            </a:r>
            <a:r>
              <a:rPr lang="zh-CN" altLang="en-US" sz="1600" b="1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第</a:t>
            </a:r>
            <a:r>
              <a:rPr lang="en-US" altLang="zh-CN" sz="1600" b="1" spc="-1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4</a:t>
            </a:r>
          </a:p>
          <a:p>
            <a:pPr marL="298450" marR="192405" indent="-285750" algn="just">
              <a:lnSpc>
                <a:spcPct val="111000"/>
              </a:lnSpc>
              <a:spcBef>
                <a:spcPts val="830"/>
              </a:spcBef>
              <a:buFont typeface="Arial" panose="020B0604020202020204" pitchFamily="34" charset="0"/>
              <a:buChar char="•"/>
            </a:pPr>
            <a:r>
              <a:rPr lang="en-US" sz="1600" spc="-1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SCIE Q2</a:t>
            </a:r>
            <a:r>
              <a:rPr lang="zh-CN" altLang="en-US" sz="1600" spc="-1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，</a:t>
            </a:r>
            <a:r>
              <a:rPr lang="en-US" altLang="zh-CN" sz="1600" spc="-1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IF=4.7</a:t>
            </a:r>
            <a:endParaRPr sz="1600" dirty="0">
              <a:latin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8" name="object 8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945624" y="1645749"/>
            <a:ext cx="1623315" cy="2164420"/>
          </a:xfrm>
          <a:prstGeom prst="rect">
            <a:avLst/>
          </a:prstGeom>
        </p:spPr>
      </p:pic>
      <p:sp>
        <p:nvSpPr>
          <p:cNvPr id="9" name="object 9"/>
          <p:cNvSpPr/>
          <p:nvPr/>
        </p:nvSpPr>
        <p:spPr>
          <a:xfrm>
            <a:off x="4287011" y="1595627"/>
            <a:ext cx="0" cy="4351020"/>
          </a:xfrm>
          <a:custGeom>
            <a:avLst/>
            <a:gdLst/>
            <a:ahLst/>
            <a:cxnLst/>
            <a:rect l="l" t="t" r="r" b="b"/>
            <a:pathLst>
              <a:path h="4351020">
                <a:moveTo>
                  <a:pt x="0" y="0"/>
                </a:moveTo>
                <a:lnTo>
                  <a:pt x="0" y="4350600"/>
                </a:lnTo>
              </a:path>
            </a:pathLst>
          </a:custGeom>
          <a:ln w="15875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8010143" y="1609344"/>
            <a:ext cx="0" cy="4351020"/>
          </a:xfrm>
          <a:custGeom>
            <a:avLst/>
            <a:gdLst/>
            <a:ahLst/>
            <a:cxnLst/>
            <a:rect l="l" t="t" r="r" b="b"/>
            <a:pathLst>
              <a:path h="4351020">
                <a:moveTo>
                  <a:pt x="0" y="0"/>
                </a:moveTo>
                <a:lnTo>
                  <a:pt x="0" y="4350600"/>
                </a:lnTo>
              </a:path>
            </a:pathLst>
          </a:custGeom>
          <a:ln w="15875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1" name="object 1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0316150" y="6152101"/>
            <a:ext cx="1220277" cy="424209"/>
          </a:xfrm>
          <a:prstGeom prst="rect">
            <a:avLst/>
          </a:prstGeom>
        </p:spPr>
      </p:pic>
      <p:sp>
        <p:nvSpPr>
          <p:cNvPr id="12" name="object 12"/>
          <p:cNvSpPr/>
          <p:nvPr/>
        </p:nvSpPr>
        <p:spPr>
          <a:xfrm>
            <a:off x="0" y="6469126"/>
            <a:ext cx="10186035" cy="12700"/>
          </a:xfrm>
          <a:custGeom>
            <a:avLst/>
            <a:gdLst/>
            <a:ahLst/>
            <a:cxnLst/>
            <a:rect l="l" t="t" r="r" b="b"/>
            <a:pathLst>
              <a:path w="10186035" h="12700">
                <a:moveTo>
                  <a:pt x="10185908" y="0"/>
                </a:moveTo>
                <a:lnTo>
                  <a:pt x="0" y="0"/>
                </a:lnTo>
                <a:lnTo>
                  <a:pt x="0" y="12700"/>
                </a:lnTo>
                <a:lnTo>
                  <a:pt x="10185908" y="12700"/>
                </a:lnTo>
                <a:lnTo>
                  <a:pt x="10185908" y="0"/>
                </a:lnTo>
                <a:close/>
              </a:path>
            </a:pathLst>
          </a:custGeom>
          <a:solidFill>
            <a:srgbClr val="9FC5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11646407" y="6193535"/>
            <a:ext cx="546100" cy="0"/>
          </a:xfrm>
          <a:custGeom>
            <a:avLst/>
            <a:gdLst/>
            <a:ahLst/>
            <a:cxnLst/>
            <a:rect l="l" t="t" r="r" b="b"/>
            <a:pathLst>
              <a:path w="546100">
                <a:moveTo>
                  <a:pt x="0" y="0"/>
                </a:moveTo>
                <a:lnTo>
                  <a:pt x="546100" y="0"/>
                </a:lnTo>
              </a:path>
            </a:pathLst>
          </a:custGeom>
          <a:ln w="12700">
            <a:solidFill>
              <a:srgbClr val="30717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33451F-75CB-C154-C6BF-5B39036612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ject 3">
            <a:extLst>
              <a:ext uri="{FF2B5EF4-FFF2-40B4-BE49-F238E27FC236}">
                <a16:creationId xmlns:a16="http://schemas.microsoft.com/office/drawing/2014/main" id="{8D6606FD-61BB-0515-9109-599FD8C8DF8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796544" y="588975"/>
            <a:ext cx="4140200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zh-CN" altLang="en-US" spc="-15" dirty="0">
                <a:latin typeface="微软雅黑" panose="020B0503020204020204" pitchFamily="34" charset="-122"/>
                <a:ea typeface="微软雅黑" panose="020B0503020204020204" pitchFamily="34" charset="-122"/>
              </a:rPr>
              <a:t>工程</a:t>
            </a:r>
            <a:r>
              <a:rPr spc="-15" dirty="0" err="1"/>
              <a:t>学重点</a:t>
            </a:r>
            <a:r>
              <a:rPr lang="zh-CN" altLang="en-US" spc="-15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期刊</a:t>
            </a:r>
            <a:r>
              <a:rPr spc="-15" dirty="0" err="1"/>
              <a:t>介绍</a:t>
            </a:r>
            <a:endParaRPr dirty="0"/>
          </a:p>
        </p:txBody>
      </p:sp>
      <p:sp>
        <p:nvSpPr>
          <p:cNvPr id="6" name="object 6">
            <a:extLst>
              <a:ext uri="{FF2B5EF4-FFF2-40B4-BE49-F238E27FC236}">
                <a16:creationId xmlns:a16="http://schemas.microsoft.com/office/drawing/2014/main" id="{991BB64D-8D46-E418-D8CC-9B45EC9B1E0A}"/>
              </a:ext>
            </a:extLst>
          </p:cNvPr>
          <p:cNvSpPr txBox="1"/>
          <p:nvPr/>
        </p:nvSpPr>
        <p:spPr>
          <a:xfrm>
            <a:off x="4708577" y="4346331"/>
            <a:ext cx="2880000" cy="185948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8450" indent="-285750">
              <a:spcBef>
                <a:spcPts val="800"/>
              </a:spcBef>
              <a:buFont typeface="Arial" panose="020B0604020202020204" pitchFamily="34" charset="0"/>
              <a:buChar char="•"/>
            </a:pPr>
            <a:r>
              <a:rPr lang="zh-CN" altLang="en-US" sz="1600" spc="30" dirty="0">
                <a:solidFill>
                  <a:srgbClr val="252525"/>
                </a:solidFill>
                <a:latin typeface="微软雅黑" panose="020B0503020204020204" charset="-122"/>
              </a:rPr>
              <a:t>专注灰色系统理论、应用研究和不确定性系统分析</a:t>
            </a:r>
            <a:endParaRPr lang="en-US" altLang="zh-CN" sz="1600" spc="30" dirty="0">
              <a:solidFill>
                <a:srgbClr val="252525"/>
              </a:solidFill>
              <a:latin typeface="微软雅黑" panose="020B0503020204020204" charset="-122"/>
            </a:endParaRPr>
          </a:p>
          <a:p>
            <a:pPr marL="298450" indent="-285750">
              <a:spcBef>
                <a:spcPts val="800"/>
              </a:spcBef>
              <a:buFont typeface="Arial" panose="020B0604020202020204" pitchFamily="34" charset="0"/>
              <a:buChar char="•"/>
            </a:pPr>
            <a:r>
              <a:rPr lang="en-US" altLang="zh-CN" sz="1600" spc="4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SCIE/EI</a:t>
            </a:r>
            <a:r>
              <a:rPr lang="zh-CN" altLang="en-US" sz="1600" spc="4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收录</a:t>
            </a:r>
            <a:endParaRPr lang="zh-CN" altLang="en-US" sz="1600"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L="298450" indent="-285750">
              <a:spcBef>
                <a:spcPts val="800"/>
              </a:spcBef>
              <a:buFont typeface="Arial" panose="020B0604020202020204" pitchFamily="34" charset="0"/>
              <a:buChar char="•"/>
            </a:pPr>
            <a:r>
              <a:rPr lang="en-US" sz="1600" spc="114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SCIE Q1, IF=</a:t>
            </a:r>
            <a:r>
              <a:rPr lang="en-US" sz="1600" spc="-1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4.4</a:t>
            </a:r>
          </a:p>
          <a:p>
            <a:pPr marL="298450" indent="-285750">
              <a:spcBef>
                <a:spcPts val="800"/>
              </a:spcBef>
              <a:buFont typeface="Arial" panose="020B0604020202020204" pitchFamily="34" charset="0"/>
              <a:buChar char="•"/>
            </a:pPr>
            <a:r>
              <a:rPr lang="zh-CN" altLang="en-US" sz="1600" b="1" spc="-1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西北工业大学</a:t>
            </a:r>
            <a:r>
              <a:rPr lang="zh-CN" altLang="en-US" sz="1600" spc="-1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和</a:t>
            </a:r>
            <a:r>
              <a:rPr lang="zh-CN" altLang="en-US" sz="1600" b="1" spc="-1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南京航空航天大学 </a:t>
            </a:r>
            <a:r>
              <a:rPr lang="zh-CN" altLang="en-US" sz="1600" spc="-1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刘思峰教授 任主编</a:t>
            </a:r>
            <a:endParaRPr lang="en-US" sz="1600" spc="-10" dirty="0">
              <a:solidFill>
                <a:srgbClr val="252525"/>
              </a:solidFill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2" name="object 12">
            <a:extLst>
              <a:ext uri="{FF2B5EF4-FFF2-40B4-BE49-F238E27FC236}">
                <a16:creationId xmlns:a16="http://schemas.microsoft.com/office/drawing/2014/main" id="{3A11ADEA-7921-B358-E549-DA5CF27E7190}"/>
              </a:ext>
            </a:extLst>
          </p:cNvPr>
          <p:cNvSpPr/>
          <p:nvPr/>
        </p:nvSpPr>
        <p:spPr>
          <a:xfrm>
            <a:off x="4287011" y="1661160"/>
            <a:ext cx="0" cy="4351020"/>
          </a:xfrm>
          <a:custGeom>
            <a:avLst/>
            <a:gdLst/>
            <a:ahLst/>
            <a:cxnLst/>
            <a:rect l="l" t="t" r="r" b="b"/>
            <a:pathLst>
              <a:path h="4351020">
                <a:moveTo>
                  <a:pt x="0" y="0"/>
                </a:moveTo>
                <a:lnTo>
                  <a:pt x="0" y="4350600"/>
                </a:lnTo>
              </a:path>
            </a:pathLst>
          </a:custGeom>
          <a:ln w="15875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>
            <a:extLst>
              <a:ext uri="{FF2B5EF4-FFF2-40B4-BE49-F238E27FC236}">
                <a16:creationId xmlns:a16="http://schemas.microsoft.com/office/drawing/2014/main" id="{D3D5A9FF-9EAF-660C-F659-28C7CA453282}"/>
              </a:ext>
            </a:extLst>
          </p:cNvPr>
          <p:cNvSpPr/>
          <p:nvPr/>
        </p:nvSpPr>
        <p:spPr>
          <a:xfrm>
            <a:off x="8010143" y="1674876"/>
            <a:ext cx="0" cy="4351020"/>
          </a:xfrm>
          <a:custGeom>
            <a:avLst/>
            <a:gdLst/>
            <a:ahLst/>
            <a:cxnLst/>
            <a:rect l="l" t="t" r="r" b="b"/>
            <a:pathLst>
              <a:path h="4351020">
                <a:moveTo>
                  <a:pt x="0" y="0"/>
                </a:moveTo>
                <a:lnTo>
                  <a:pt x="0" y="4350600"/>
                </a:lnTo>
              </a:path>
            </a:pathLst>
          </a:custGeom>
          <a:ln w="15875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4" name="object 14">
            <a:extLst>
              <a:ext uri="{FF2B5EF4-FFF2-40B4-BE49-F238E27FC236}">
                <a16:creationId xmlns:a16="http://schemas.microsoft.com/office/drawing/2014/main" id="{36D21D92-0509-C27E-BD7A-90BD583DCC49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316150" y="6152101"/>
            <a:ext cx="1220277" cy="424209"/>
          </a:xfrm>
          <a:prstGeom prst="rect">
            <a:avLst/>
          </a:prstGeom>
        </p:spPr>
      </p:pic>
      <p:sp>
        <p:nvSpPr>
          <p:cNvPr id="15" name="object 15">
            <a:extLst>
              <a:ext uri="{FF2B5EF4-FFF2-40B4-BE49-F238E27FC236}">
                <a16:creationId xmlns:a16="http://schemas.microsoft.com/office/drawing/2014/main" id="{71BDC39A-015F-3248-796E-7A889A7BACA3}"/>
              </a:ext>
            </a:extLst>
          </p:cNvPr>
          <p:cNvSpPr/>
          <p:nvPr/>
        </p:nvSpPr>
        <p:spPr>
          <a:xfrm>
            <a:off x="0" y="6469126"/>
            <a:ext cx="10186035" cy="12700"/>
          </a:xfrm>
          <a:custGeom>
            <a:avLst/>
            <a:gdLst/>
            <a:ahLst/>
            <a:cxnLst/>
            <a:rect l="l" t="t" r="r" b="b"/>
            <a:pathLst>
              <a:path w="10186035" h="12700">
                <a:moveTo>
                  <a:pt x="10185908" y="0"/>
                </a:moveTo>
                <a:lnTo>
                  <a:pt x="0" y="0"/>
                </a:lnTo>
                <a:lnTo>
                  <a:pt x="0" y="12700"/>
                </a:lnTo>
                <a:lnTo>
                  <a:pt x="10185908" y="12700"/>
                </a:lnTo>
                <a:lnTo>
                  <a:pt x="10185908" y="0"/>
                </a:lnTo>
                <a:close/>
              </a:path>
            </a:pathLst>
          </a:custGeom>
          <a:solidFill>
            <a:srgbClr val="9FC5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>
            <a:extLst>
              <a:ext uri="{FF2B5EF4-FFF2-40B4-BE49-F238E27FC236}">
                <a16:creationId xmlns:a16="http://schemas.microsoft.com/office/drawing/2014/main" id="{ED209717-3170-6364-74B7-93F10529CCEE}"/>
              </a:ext>
            </a:extLst>
          </p:cNvPr>
          <p:cNvSpPr/>
          <p:nvPr/>
        </p:nvSpPr>
        <p:spPr>
          <a:xfrm>
            <a:off x="11646407" y="6193535"/>
            <a:ext cx="546100" cy="0"/>
          </a:xfrm>
          <a:custGeom>
            <a:avLst/>
            <a:gdLst/>
            <a:ahLst/>
            <a:cxnLst/>
            <a:rect l="l" t="t" r="r" b="b"/>
            <a:pathLst>
              <a:path w="546100">
                <a:moveTo>
                  <a:pt x="0" y="0"/>
                </a:moveTo>
                <a:lnTo>
                  <a:pt x="546100" y="0"/>
                </a:lnTo>
              </a:path>
            </a:pathLst>
          </a:custGeom>
          <a:ln w="12700">
            <a:solidFill>
              <a:srgbClr val="30717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">
            <a:extLst>
              <a:ext uri="{FF2B5EF4-FFF2-40B4-BE49-F238E27FC236}">
                <a16:creationId xmlns:a16="http://schemas.microsoft.com/office/drawing/2014/main" id="{06FAA3B1-B895-36FB-8744-65BCA7BA985F}"/>
              </a:ext>
            </a:extLst>
          </p:cNvPr>
          <p:cNvSpPr txBox="1"/>
          <p:nvPr/>
        </p:nvSpPr>
        <p:spPr>
          <a:xfrm>
            <a:off x="815712" y="4371901"/>
            <a:ext cx="2880000" cy="139429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8450" marR="5080" indent="-285750" algn="l">
              <a:lnSpc>
                <a:spcPct val="111000"/>
              </a:lnSpc>
              <a:spcBef>
                <a:spcPts val="830"/>
              </a:spcBef>
              <a:buFont typeface="Arial" panose="020B0604020202020204" pitchFamily="34" charset="0"/>
              <a:buChar char="•"/>
            </a:pPr>
            <a:r>
              <a:rPr lang="zh-CN" altLang="en-US" sz="1600" spc="3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专注制造环境发展研究</a:t>
            </a:r>
            <a:endParaRPr lang="en-US" altLang="zh-CN" sz="1600" spc="30" dirty="0">
              <a:solidFill>
                <a:srgbClr val="252525"/>
              </a:solidFill>
              <a:latin typeface="微软雅黑" panose="020B0503020204020204" charset="-122"/>
              <a:cs typeface="微软雅黑" panose="020B0503020204020204" charset="-122"/>
            </a:endParaRPr>
          </a:p>
          <a:p>
            <a:pPr marL="298450" marR="5080" indent="-285750" algn="l">
              <a:lnSpc>
                <a:spcPct val="111000"/>
              </a:lnSpc>
              <a:spcBef>
                <a:spcPts val="830"/>
              </a:spcBef>
              <a:buFont typeface="Arial" panose="020B0604020202020204" pitchFamily="34" charset="0"/>
              <a:buChar char="•"/>
            </a:pPr>
            <a:r>
              <a:rPr lang="zh-CN" altLang="en-US" sz="1600" spc="3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增材制造领域顶级期刊</a:t>
            </a:r>
            <a:endParaRPr lang="en-US" altLang="zh-CN" sz="1600" spc="30" dirty="0">
              <a:solidFill>
                <a:srgbClr val="252525"/>
              </a:solidFill>
              <a:latin typeface="微软雅黑" panose="020B0503020204020204" charset="-122"/>
              <a:cs typeface="微软雅黑" panose="020B0503020204020204" charset="-122"/>
            </a:endParaRPr>
          </a:p>
          <a:p>
            <a:pPr marL="298450" marR="5080" indent="-285750" algn="l">
              <a:lnSpc>
                <a:spcPct val="111000"/>
              </a:lnSpc>
              <a:spcBef>
                <a:spcPts val="830"/>
              </a:spcBef>
              <a:buFont typeface="Arial" panose="020B0604020202020204" pitchFamily="34" charset="0"/>
              <a:buChar char="•"/>
            </a:pPr>
            <a:r>
              <a:rPr lang="en-US" altLang="zh-CN" sz="1600" spc="3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SCIE/EI</a:t>
            </a:r>
            <a:r>
              <a:rPr lang="zh-CN" altLang="en-US" sz="1600" spc="3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收录</a:t>
            </a:r>
            <a:endParaRPr lang="en-US" altLang="zh-CN" sz="1600" spc="30" dirty="0">
              <a:solidFill>
                <a:srgbClr val="252525"/>
              </a:solidFill>
              <a:latin typeface="微软雅黑" panose="020B0503020204020204" charset="-122"/>
              <a:cs typeface="微软雅黑" panose="020B0503020204020204" charset="-122"/>
            </a:endParaRPr>
          </a:p>
          <a:p>
            <a:pPr marL="298450" marR="5080" indent="-285750" algn="l">
              <a:lnSpc>
                <a:spcPct val="111000"/>
              </a:lnSpc>
              <a:spcBef>
                <a:spcPts val="830"/>
              </a:spcBef>
              <a:buFont typeface="Arial" panose="020B0604020202020204" pitchFamily="34" charset="0"/>
              <a:buChar char="•"/>
            </a:pPr>
            <a:r>
              <a:rPr lang="en-US" sz="1600" spc="3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SCIE Q1</a:t>
            </a:r>
            <a:r>
              <a:rPr lang="zh-CN" altLang="en-US" sz="1600" spc="3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，</a:t>
            </a:r>
            <a:r>
              <a:rPr lang="en-US" sz="1600" spc="3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IF=3.6</a:t>
            </a:r>
            <a:endParaRPr sz="1600" dirty="0">
              <a:latin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BD790A2F-BA63-9545-A74A-5CF1FC78A4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71600" y="1752600"/>
            <a:ext cx="1670440" cy="217800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4C46F333-B0BB-07F0-1913-0DCE7B7BB40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78660" y="1752600"/>
            <a:ext cx="1670440" cy="217800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FD6B5895-7D7D-DF8D-940D-55B82B41BC3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25762" y="1763541"/>
            <a:ext cx="1670440" cy="217800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1" name="object 2">
            <a:extLst>
              <a:ext uri="{FF2B5EF4-FFF2-40B4-BE49-F238E27FC236}">
                <a16:creationId xmlns:a16="http://schemas.microsoft.com/office/drawing/2014/main" id="{667A77AE-18D3-9946-05D4-D09825533AB2}"/>
              </a:ext>
            </a:extLst>
          </p:cNvPr>
          <p:cNvSpPr txBox="1"/>
          <p:nvPr/>
        </p:nvSpPr>
        <p:spPr>
          <a:xfrm>
            <a:off x="8521688" y="4346331"/>
            <a:ext cx="2880000" cy="10184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8450" marR="5080" indent="-285750" algn="l">
              <a:lnSpc>
                <a:spcPct val="111000"/>
              </a:lnSpc>
              <a:spcBef>
                <a:spcPts val="830"/>
              </a:spcBef>
              <a:buFont typeface="Arial" panose="020B0604020202020204" pitchFamily="34" charset="0"/>
              <a:buChar char="•"/>
            </a:pPr>
            <a:r>
              <a:rPr lang="zh-CN" altLang="en-US" sz="1600" spc="3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专注热力学和流体力学研究</a:t>
            </a:r>
            <a:endParaRPr lang="en-US" altLang="zh-CN" sz="1600" spc="30" dirty="0">
              <a:solidFill>
                <a:srgbClr val="252525"/>
              </a:solidFill>
              <a:latin typeface="微软雅黑" panose="020B0503020204020204" charset="-122"/>
              <a:cs typeface="微软雅黑" panose="020B0503020204020204" charset="-122"/>
            </a:endParaRPr>
          </a:p>
          <a:p>
            <a:pPr marL="298450" marR="5080" indent="-285750" algn="l">
              <a:lnSpc>
                <a:spcPct val="111000"/>
              </a:lnSpc>
              <a:spcBef>
                <a:spcPts val="830"/>
              </a:spcBef>
              <a:buFont typeface="Arial" panose="020B0604020202020204" pitchFamily="34" charset="0"/>
              <a:buChar char="•"/>
            </a:pPr>
            <a:r>
              <a:rPr lang="en-US" altLang="zh-CN" sz="1600" spc="3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SCIE/EI</a:t>
            </a:r>
            <a:r>
              <a:rPr lang="zh-CN" altLang="en-US" sz="1600" spc="3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收录</a:t>
            </a:r>
            <a:endParaRPr lang="en-US" altLang="zh-CN" sz="1600" spc="30" dirty="0">
              <a:solidFill>
                <a:srgbClr val="252525"/>
              </a:solidFill>
              <a:latin typeface="微软雅黑" panose="020B0503020204020204" charset="-122"/>
              <a:cs typeface="微软雅黑" panose="020B0503020204020204" charset="-122"/>
            </a:endParaRPr>
          </a:p>
          <a:p>
            <a:pPr marL="298450" marR="5080" indent="-285750" algn="l">
              <a:lnSpc>
                <a:spcPct val="111000"/>
              </a:lnSpc>
              <a:spcBef>
                <a:spcPts val="830"/>
              </a:spcBef>
              <a:buFont typeface="Arial" panose="020B0604020202020204" pitchFamily="34" charset="0"/>
              <a:buChar char="•"/>
            </a:pPr>
            <a:r>
              <a:rPr lang="en-US" altLang="zh-CN" sz="1600" spc="3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SCIE Q1</a:t>
            </a:r>
            <a:r>
              <a:rPr lang="zh-CN" altLang="en-US" sz="1600" spc="3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，</a:t>
            </a:r>
            <a:r>
              <a:rPr lang="en-US" sz="1600" spc="3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IF=5.1</a:t>
            </a:r>
            <a:endParaRPr sz="1600" dirty="0">
              <a:latin typeface="微软雅黑" panose="020B0503020204020204" charset="-122"/>
              <a:cs typeface="微软雅黑" panose="020B050302020402020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5656646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0C1037-1BA4-54D0-6740-4E3FDF4D999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ject 14">
            <a:extLst>
              <a:ext uri="{FF2B5EF4-FFF2-40B4-BE49-F238E27FC236}">
                <a16:creationId xmlns:a16="http://schemas.microsoft.com/office/drawing/2014/main" id="{C66764C0-32E6-B5DD-72DA-9F85F5432359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316150" y="6152101"/>
            <a:ext cx="1220277" cy="424209"/>
          </a:xfrm>
          <a:prstGeom prst="rect">
            <a:avLst/>
          </a:prstGeom>
        </p:spPr>
      </p:pic>
      <p:sp>
        <p:nvSpPr>
          <p:cNvPr id="15" name="object 15">
            <a:extLst>
              <a:ext uri="{FF2B5EF4-FFF2-40B4-BE49-F238E27FC236}">
                <a16:creationId xmlns:a16="http://schemas.microsoft.com/office/drawing/2014/main" id="{31C8992D-E6BF-FD59-60AC-8F955A061C75}"/>
              </a:ext>
            </a:extLst>
          </p:cNvPr>
          <p:cNvSpPr/>
          <p:nvPr/>
        </p:nvSpPr>
        <p:spPr>
          <a:xfrm>
            <a:off x="0" y="6469126"/>
            <a:ext cx="10186035" cy="12700"/>
          </a:xfrm>
          <a:custGeom>
            <a:avLst/>
            <a:gdLst/>
            <a:ahLst/>
            <a:cxnLst/>
            <a:rect l="l" t="t" r="r" b="b"/>
            <a:pathLst>
              <a:path w="10186035" h="12700">
                <a:moveTo>
                  <a:pt x="10185908" y="0"/>
                </a:moveTo>
                <a:lnTo>
                  <a:pt x="0" y="0"/>
                </a:lnTo>
                <a:lnTo>
                  <a:pt x="0" y="12700"/>
                </a:lnTo>
                <a:lnTo>
                  <a:pt x="10185908" y="12700"/>
                </a:lnTo>
                <a:lnTo>
                  <a:pt x="10185908" y="0"/>
                </a:lnTo>
                <a:close/>
              </a:path>
            </a:pathLst>
          </a:custGeom>
          <a:solidFill>
            <a:srgbClr val="9FC5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>
            <a:extLst>
              <a:ext uri="{FF2B5EF4-FFF2-40B4-BE49-F238E27FC236}">
                <a16:creationId xmlns:a16="http://schemas.microsoft.com/office/drawing/2014/main" id="{5C2D5B68-74B4-A66C-75B2-1D446FA0140D}"/>
              </a:ext>
            </a:extLst>
          </p:cNvPr>
          <p:cNvSpPr/>
          <p:nvPr/>
        </p:nvSpPr>
        <p:spPr>
          <a:xfrm>
            <a:off x="11646407" y="6193535"/>
            <a:ext cx="546100" cy="0"/>
          </a:xfrm>
          <a:custGeom>
            <a:avLst/>
            <a:gdLst/>
            <a:ahLst/>
            <a:cxnLst/>
            <a:rect l="l" t="t" r="r" b="b"/>
            <a:pathLst>
              <a:path w="546100">
                <a:moveTo>
                  <a:pt x="0" y="0"/>
                </a:moveTo>
                <a:lnTo>
                  <a:pt x="546100" y="0"/>
                </a:lnTo>
              </a:path>
            </a:pathLst>
          </a:custGeom>
          <a:ln w="12700">
            <a:solidFill>
              <a:srgbClr val="30717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标题 1">
            <a:extLst>
              <a:ext uri="{FF2B5EF4-FFF2-40B4-BE49-F238E27FC236}">
                <a16:creationId xmlns:a16="http://schemas.microsoft.com/office/drawing/2014/main" id="{7FAA15FA-4D0C-02AA-1885-B8A8108D3E2F}"/>
              </a:ext>
            </a:extLst>
          </p:cNvPr>
          <p:cNvSpPr txBox="1">
            <a:spLocks/>
          </p:cNvSpPr>
          <p:nvPr/>
        </p:nvSpPr>
        <p:spPr>
          <a:xfrm>
            <a:off x="948944" y="1094242"/>
            <a:ext cx="3257015" cy="72649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400" b="1" i="1" u="none" strike="noStrike" kern="1200" cap="none" spc="0" normalizeH="0" baseline="0" noProof="0" dirty="0" err="1">
                <a:ln>
                  <a:noFill/>
                </a:ln>
                <a:solidFill>
                  <a:srgbClr val="066E75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Géotechnique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srgbClr val="066E75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25" name="Content Placeholder 2">
            <a:extLst>
              <a:ext uri="{FF2B5EF4-FFF2-40B4-BE49-F238E27FC236}">
                <a16:creationId xmlns:a16="http://schemas.microsoft.com/office/drawing/2014/main" id="{9141D275-1165-69A4-A9AC-B90ADE62B975}"/>
              </a:ext>
            </a:extLst>
          </p:cNvPr>
          <p:cNvSpPr txBox="1">
            <a:spLocks/>
          </p:cNvSpPr>
          <p:nvPr/>
        </p:nvSpPr>
        <p:spPr>
          <a:xfrm>
            <a:off x="948944" y="1752600"/>
            <a:ext cx="5604256" cy="422824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1948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年创刊，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ICE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历史最悠久的期刊</a:t>
            </a: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涵盖土体、工程地质学和环境岩土工程等领域的</a:t>
            </a: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B7075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研究和实践论文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0B7075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5580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SCIE Q1</a:t>
            </a: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5580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区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收录，</a:t>
            </a: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C5580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2024 IF=5.2</a:t>
            </a:r>
          </a:p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年均收稿量达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400+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篇，发文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80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篇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平均接收时间：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4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个月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26" name="Picture 5" descr="A yellow background with black text&#10;&#10;Description automatically generated">
            <a:extLst>
              <a:ext uri="{FF2B5EF4-FFF2-40B4-BE49-F238E27FC236}">
                <a16:creationId xmlns:a16="http://schemas.microsoft.com/office/drawing/2014/main" id="{3EC894B8-16D4-A338-B525-6E2CAF0E458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38327" y="1450701"/>
            <a:ext cx="2880000" cy="4099645"/>
          </a:xfrm>
          <a:prstGeom prst="rect">
            <a:avLst/>
          </a:prstGeom>
        </p:spPr>
      </p:pic>
      <p:sp>
        <p:nvSpPr>
          <p:cNvPr id="27" name="文本框 26">
            <a:extLst>
              <a:ext uri="{FF2B5EF4-FFF2-40B4-BE49-F238E27FC236}">
                <a16:creationId xmlns:a16="http://schemas.microsoft.com/office/drawing/2014/main" id="{E4D7A8D1-E9F7-F0DF-E5A9-502543869E6A}"/>
              </a:ext>
            </a:extLst>
          </p:cNvPr>
          <p:cNvSpPr txBox="1"/>
          <p:nvPr/>
        </p:nvSpPr>
        <p:spPr>
          <a:xfrm>
            <a:off x="948944" y="5290147"/>
            <a:ext cx="6093100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期刊主页：</a:t>
            </a:r>
            <a:r>
              <a:rPr lang="en-US" altLang="zh-CN" sz="1300" kern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rPr>
              <a:t> </a:t>
            </a:r>
            <a:r>
              <a:rPr lang="en-US" altLang="zh-CN" sz="1300" kern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https://www.emerald.com/jgeot</a:t>
            </a:r>
            <a:endParaRPr kumimoji="0" lang="zh-CN" altLang="en-US" sz="1300" b="0" i="0" u="none" strike="noStrike" kern="1200" cap="none" spc="0" normalizeH="0" baseline="0" noProof="0" dirty="0">
              <a:ln>
                <a:noFill/>
              </a:ln>
              <a:solidFill>
                <a:schemeClr val="bg1">
                  <a:lumMod val="50000"/>
                </a:scheme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pic>
        <p:nvPicPr>
          <p:cNvPr id="28" name="图片 27" descr="徽标, 公司名称&#10;&#10;描述已自动生成">
            <a:extLst>
              <a:ext uri="{FF2B5EF4-FFF2-40B4-BE49-F238E27FC236}">
                <a16:creationId xmlns:a16="http://schemas.microsoft.com/office/drawing/2014/main" id="{2025D883-6876-C764-2620-A9DE520A92C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6031" y="6070195"/>
            <a:ext cx="2080376" cy="588020"/>
          </a:xfrm>
          <a:prstGeom prst="rect">
            <a:avLst/>
          </a:prstGeom>
        </p:spPr>
      </p:pic>
      <p:sp>
        <p:nvSpPr>
          <p:cNvPr id="5" name="object 3">
            <a:extLst>
              <a:ext uri="{FF2B5EF4-FFF2-40B4-BE49-F238E27FC236}">
                <a16:creationId xmlns:a16="http://schemas.microsoft.com/office/drawing/2014/main" id="{B946AECA-3F52-B3C3-E3E6-FC1291442EB7}"/>
              </a:ext>
            </a:extLst>
          </p:cNvPr>
          <p:cNvSpPr txBox="1">
            <a:spLocks/>
          </p:cNvSpPr>
          <p:nvPr/>
        </p:nvSpPr>
        <p:spPr>
          <a:xfrm>
            <a:off x="948944" y="741375"/>
            <a:ext cx="4140200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3200" b="1" i="0">
                <a:solidFill>
                  <a:srgbClr val="056D75"/>
                </a:solidFill>
                <a:latin typeface="微软雅黑" panose="020B0503020204020204" charset="-122"/>
                <a:ea typeface="+mj-ea"/>
                <a:cs typeface="微软雅黑" panose="020B0503020204020204" charset="-122"/>
              </a:defRPr>
            </a:lvl1pPr>
          </a:lstStyle>
          <a:p>
            <a:pPr marL="12700">
              <a:spcBef>
                <a:spcPts val="100"/>
              </a:spcBef>
            </a:pPr>
            <a:r>
              <a:rPr lang="en-US" altLang="zh-CN" spc="-15" dirty="0">
                <a:latin typeface="微软雅黑" panose="020B0503020204020204" pitchFamily="34" charset="-122"/>
                <a:ea typeface="微软雅黑" panose="020B0503020204020204" pitchFamily="34" charset="-122"/>
              </a:rPr>
              <a:t>ICE</a:t>
            </a:r>
            <a:r>
              <a:rPr lang="zh-CN" altLang="en-US" spc="-15" dirty="0">
                <a:latin typeface="微软雅黑" panose="020B0503020204020204" pitchFamily="34" charset="-122"/>
                <a:ea typeface="微软雅黑" panose="020B0503020204020204" pitchFamily="34" charset="-122"/>
              </a:rPr>
              <a:t>旗舰期刊介绍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161047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2C0612-C9F5-BB02-3B68-EA29158F16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object 14">
            <a:extLst>
              <a:ext uri="{FF2B5EF4-FFF2-40B4-BE49-F238E27FC236}">
                <a16:creationId xmlns:a16="http://schemas.microsoft.com/office/drawing/2014/main" id="{A94C1B90-401C-84DC-AAE7-78F329420771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316150" y="6152101"/>
            <a:ext cx="1220277" cy="424209"/>
          </a:xfrm>
          <a:prstGeom prst="rect">
            <a:avLst/>
          </a:prstGeom>
        </p:spPr>
      </p:pic>
      <p:sp>
        <p:nvSpPr>
          <p:cNvPr id="15" name="object 15">
            <a:extLst>
              <a:ext uri="{FF2B5EF4-FFF2-40B4-BE49-F238E27FC236}">
                <a16:creationId xmlns:a16="http://schemas.microsoft.com/office/drawing/2014/main" id="{C47DFA84-26B9-6991-C1D8-38D03F91E487}"/>
              </a:ext>
            </a:extLst>
          </p:cNvPr>
          <p:cNvSpPr/>
          <p:nvPr/>
        </p:nvSpPr>
        <p:spPr>
          <a:xfrm>
            <a:off x="0" y="6469126"/>
            <a:ext cx="10186035" cy="12700"/>
          </a:xfrm>
          <a:custGeom>
            <a:avLst/>
            <a:gdLst/>
            <a:ahLst/>
            <a:cxnLst/>
            <a:rect l="l" t="t" r="r" b="b"/>
            <a:pathLst>
              <a:path w="10186035" h="12700">
                <a:moveTo>
                  <a:pt x="10185908" y="0"/>
                </a:moveTo>
                <a:lnTo>
                  <a:pt x="0" y="0"/>
                </a:lnTo>
                <a:lnTo>
                  <a:pt x="0" y="12700"/>
                </a:lnTo>
                <a:lnTo>
                  <a:pt x="10185908" y="12700"/>
                </a:lnTo>
                <a:lnTo>
                  <a:pt x="10185908" y="0"/>
                </a:lnTo>
                <a:close/>
              </a:path>
            </a:pathLst>
          </a:custGeom>
          <a:solidFill>
            <a:srgbClr val="9FC5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>
            <a:extLst>
              <a:ext uri="{FF2B5EF4-FFF2-40B4-BE49-F238E27FC236}">
                <a16:creationId xmlns:a16="http://schemas.microsoft.com/office/drawing/2014/main" id="{9ED5C7A9-CD99-8587-D399-ECB7746BFD91}"/>
              </a:ext>
            </a:extLst>
          </p:cNvPr>
          <p:cNvSpPr/>
          <p:nvPr/>
        </p:nvSpPr>
        <p:spPr>
          <a:xfrm>
            <a:off x="11646407" y="6193535"/>
            <a:ext cx="546100" cy="0"/>
          </a:xfrm>
          <a:custGeom>
            <a:avLst/>
            <a:gdLst/>
            <a:ahLst/>
            <a:cxnLst/>
            <a:rect l="l" t="t" r="r" b="b"/>
            <a:pathLst>
              <a:path w="546100">
                <a:moveTo>
                  <a:pt x="0" y="0"/>
                </a:moveTo>
                <a:lnTo>
                  <a:pt x="546100" y="0"/>
                </a:lnTo>
              </a:path>
            </a:pathLst>
          </a:custGeom>
          <a:ln w="12700">
            <a:solidFill>
              <a:srgbClr val="30717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标题 1">
            <a:extLst>
              <a:ext uri="{FF2B5EF4-FFF2-40B4-BE49-F238E27FC236}">
                <a16:creationId xmlns:a16="http://schemas.microsoft.com/office/drawing/2014/main" id="{2A15BA8C-6FF6-F9C6-6F6F-68A499BB0E7C}"/>
              </a:ext>
            </a:extLst>
          </p:cNvPr>
          <p:cNvSpPr txBox="1">
            <a:spLocks/>
          </p:cNvSpPr>
          <p:nvPr/>
        </p:nvSpPr>
        <p:spPr>
          <a:xfrm>
            <a:off x="948944" y="1358172"/>
            <a:ext cx="5105400" cy="72649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spcAft>
                <a:spcPts val="600"/>
              </a:spcAft>
              <a:defRPr/>
            </a:pPr>
            <a:r>
              <a:rPr lang="en-US" altLang="zh-CN" sz="2400" b="1" i="1" dirty="0">
                <a:solidFill>
                  <a:srgbClr val="056D75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Foundations and Trends</a:t>
            </a:r>
            <a:r>
              <a:rPr lang="en-US" altLang="zh-CN" sz="2400" baseline="30000" dirty="0">
                <a:solidFill>
                  <a:srgbClr val="056D75"/>
                </a:solidFill>
                <a:latin typeface="微软雅黑" panose="020B0503020204020204" charset="-122"/>
                <a:ea typeface="微软雅黑" panose="020B0503020204020204" charset="-122"/>
              </a:rPr>
              <a:t> ®</a:t>
            </a:r>
            <a:r>
              <a:rPr lang="en-US" altLang="zh-CN" sz="2400" b="1" i="1" dirty="0">
                <a:solidFill>
                  <a:srgbClr val="056D75"/>
                </a:solidFill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rPr>
              <a:t> in Machine Learning</a:t>
            </a:r>
            <a:endParaRPr kumimoji="0" lang="en-US" altLang="zh-CN" sz="2000" b="1" i="0" u="none" strike="noStrike" kern="1200" cap="none" spc="0" normalizeH="0" baseline="0" noProof="0" dirty="0">
              <a:ln>
                <a:noFill/>
              </a:ln>
              <a:solidFill>
                <a:srgbClr val="056D75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73FC3B8E-B268-F192-19A3-57269B8531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92500" y="6132657"/>
            <a:ext cx="2453907" cy="496743"/>
          </a:xfrm>
          <a:prstGeom prst="rect">
            <a:avLst/>
          </a:prstGeom>
        </p:spPr>
      </p:pic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F61D5019-602A-AE42-BF67-2F4F48B41215}"/>
              </a:ext>
            </a:extLst>
          </p:cNvPr>
          <p:cNvSpPr txBox="1">
            <a:spLocks/>
          </p:cNvSpPr>
          <p:nvPr/>
        </p:nvSpPr>
        <p:spPr>
          <a:xfrm>
            <a:off x="948944" y="1905000"/>
            <a:ext cx="5985256" cy="413967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2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>
                  <a:lumMod val="75000"/>
                  <a:lumOff val="25000"/>
                </a:sysClr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独家发表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100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页左右的</a:t>
            </a: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B7075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评论文章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或</a:t>
            </a: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B7075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教程文章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，深入探讨机器学习领域关于理论、方法、计算等议题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srgbClr val="0B7075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5580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ESCI Q1</a:t>
            </a: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5580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区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收录，</a:t>
            </a: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C5580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2025 IF=25.4</a:t>
            </a:r>
          </a:p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在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Scopus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和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JCR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中排名</a:t>
            </a: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C5580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第一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，</a:t>
            </a:r>
            <a:r>
              <a:rPr kumimoji="0" lang="en-US" altLang="zh-CN" sz="1800" b="1" i="0" u="none" strike="noStrike" kern="1200" cap="none" spc="0" normalizeH="0" baseline="0" noProof="0" dirty="0" err="1">
                <a:ln>
                  <a:noFill/>
                </a:ln>
                <a:solidFill>
                  <a:srgbClr val="C5580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CiteScore</a:t>
            </a: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C5580F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=202.9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，在机器学习领域处于领先地位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>
                  <a:lumMod val="75000"/>
                  <a:lumOff val="25000"/>
                </a:sys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2024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年的研究总引用量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4,667</a:t>
            </a:r>
          </a:p>
          <a:p>
            <a:pPr marL="228600" marR="0" lvl="0" indent="-228600" algn="l" defTabSz="914400" rtl="0" eaLnBrk="1" fontAlgn="auto" latinLnBrk="0" hangingPunct="1">
              <a:lnSpc>
                <a:spcPct val="15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阿兰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·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sysClr val="windowText" lastClr="000000">
                    <a:lumMod val="75000"/>
                    <a:lumOff val="25000"/>
                  </a:sysClr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图灵研究所发表的政策文件引用该期刊文章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>
                  <a:lumMod val="75000"/>
                  <a:lumOff val="25000"/>
                </a:sysClr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02087CAF-7669-5C59-BF24-D5F91140C292}"/>
              </a:ext>
            </a:extLst>
          </p:cNvPr>
          <p:cNvSpPr txBox="1"/>
          <p:nvPr/>
        </p:nvSpPr>
        <p:spPr>
          <a:xfrm>
            <a:off x="948944" y="5679877"/>
            <a:ext cx="6366255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defRPr/>
            </a:pPr>
            <a:r>
              <a:rPr kumimoji="0" lang="zh-CN" altLang="en-US" sz="1300" b="0" i="0" u="none" strike="noStrike" kern="1200" cap="none" spc="0" normalizeH="0" baseline="0" noProof="0" dirty="0">
                <a:ln>
                  <a:noFill/>
                </a:ln>
                <a:solidFill>
                  <a:schemeClr val="bg1">
                    <a:lumMod val="50000"/>
                  </a:scheme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期刊主页</a:t>
            </a:r>
            <a:r>
              <a:rPr lang="zh-CN" altLang="en-US" sz="1300" kern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rPr>
              <a:t>：</a:t>
            </a:r>
            <a:r>
              <a:rPr lang="en-US" altLang="zh-CN" sz="1300" kern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cs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https://www.emerald.com/ftmal</a:t>
            </a:r>
            <a:r>
              <a:rPr lang="en-US" altLang="zh-CN" sz="1300" kern="12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rPr>
              <a:t> </a:t>
            </a:r>
          </a:p>
        </p:txBody>
      </p:sp>
      <p:pic>
        <p:nvPicPr>
          <p:cNvPr id="9" name="图片 8">
            <a:extLst>
              <a:ext uri="{FF2B5EF4-FFF2-40B4-BE49-F238E27FC236}">
                <a16:creationId xmlns:a16="http://schemas.microsoft.com/office/drawing/2014/main" id="{1D8430AB-90F8-C22E-7459-A166132ED76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38327" y="1559675"/>
            <a:ext cx="2880000" cy="3971077"/>
          </a:xfrm>
          <a:prstGeom prst="rect">
            <a:avLst/>
          </a:prstGeom>
        </p:spPr>
      </p:pic>
      <p:sp>
        <p:nvSpPr>
          <p:cNvPr id="8" name="object 3">
            <a:extLst>
              <a:ext uri="{FF2B5EF4-FFF2-40B4-BE49-F238E27FC236}">
                <a16:creationId xmlns:a16="http://schemas.microsoft.com/office/drawing/2014/main" id="{F7C7F6F6-9E68-E905-8672-8BD99C5E1E78}"/>
              </a:ext>
            </a:extLst>
          </p:cNvPr>
          <p:cNvSpPr txBox="1">
            <a:spLocks/>
          </p:cNvSpPr>
          <p:nvPr/>
        </p:nvSpPr>
        <p:spPr>
          <a:xfrm>
            <a:off x="948944" y="741375"/>
            <a:ext cx="4140200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3200" b="1" i="0">
                <a:solidFill>
                  <a:srgbClr val="056D75"/>
                </a:solidFill>
                <a:latin typeface="微软雅黑" panose="020B0503020204020204" charset="-122"/>
                <a:ea typeface="+mj-ea"/>
                <a:cs typeface="微软雅黑" panose="020B0503020204020204" charset="-122"/>
              </a:defRPr>
            </a:lvl1pPr>
          </a:lstStyle>
          <a:p>
            <a:pPr marL="12700">
              <a:spcBef>
                <a:spcPts val="100"/>
              </a:spcBef>
            </a:pPr>
            <a:r>
              <a:rPr lang="en-US" altLang="zh-CN" spc="-15" dirty="0" err="1">
                <a:latin typeface="微软雅黑" panose="020B0503020204020204" pitchFamily="34" charset="-122"/>
                <a:ea typeface="微软雅黑" panose="020B0503020204020204" pitchFamily="34" charset="-122"/>
              </a:rPr>
              <a:t>FnT</a:t>
            </a:r>
            <a:r>
              <a:rPr lang="zh-CN" altLang="en-US" spc="-15" dirty="0">
                <a:latin typeface="微软雅黑" panose="020B0503020204020204" pitchFamily="34" charset="-122"/>
                <a:ea typeface="微软雅黑" panose="020B0503020204020204" pitchFamily="34" charset="-122"/>
              </a:rPr>
              <a:t>旗舰期刊介绍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895159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流程图: 接点 5">
            <a:extLst>
              <a:ext uri="{FF2B5EF4-FFF2-40B4-BE49-F238E27FC236}">
                <a16:creationId xmlns:a16="http://schemas.microsoft.com/office/drawing/2014/main" id="{679A2921-A366-4924-EDDD-69009E2B5CC5}"/>
              </a:ext>
            </a:extLst>
          </p:cNvPr>
          <p:cNvSpPr/>
          <p:nvPr/>
        </p:nvSpPr>
        <p:spPr>
          <a:xfrm>
            <a:off x="2590800" y="2468156"/>
            <a:ext cx="2895600" cy="2786126"/>
          </a:xfrm>
          <a:prstGeom prst="flowChartConnector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object 35"/>
          <p:cNvSpPr txBox="1"/>
          <p:nvPr/>
        </p:nvSpPr>
        <p:spPr>
          <a:xfrm>
            <a:off x="7219406" y="2392981"/>
            <a:ext cx="4362994" cy="2737737"/>
          </a:xfrm>
          <a:prstGeom prst="rect">
            <a:avLst/>
          </a:prstGeom>
        </p:spPr>
        <p:txBody>
          <a:bodyPr vert="horz" wrap="square" lIns="0" tIns="164465" rIns="0" bIns="0" rtlCol="0">
            <a:spAutoFit/>
          </a:bodyPr>
          <a:lstStyle/>
          <a:p>
            <a:pPr marL="298450" indent="-285750">
              <a:lnSpc>
                <a:spcPct val="150000"/>
              </a:lnSpc>
              <a:spcBef>
                <a:spcPts val="1295"/>
              </a:spcBef>
              <a:buFont typeface="Arial" panose="020B0604020202020204" pitchFamily="34" charset="0"/>
              <a:buChar char="•"/>
            </a:pPr>
            <a:r>
              <a:rPr lang="en-US" altLang="zh-CN" sz="2200" dirty="0">
                <a:solidFill>
                  <a:srgbClr val="252525"/>
                </a:solidFill>
                <a:latin typeface="微软雅黑"/>
                <a:cs typeface="微软雅黑"/>
              </a:rPr>
              <a:t>WOS</a:t>
            </a:r>
            <a:r>
              <a:rPr lang="en-US" altLang="zh-CN" sz="2200" spc="-25" dirty="0">
                <a:solidFill>
                  <a:srgbClr val="252525"/>
                </a:solidFill>
                <a:latin typeface="微软雅黑"/>
                <a:cs typeface="微软雅黑"/>
              </a:rPr>
              <a:t> </a:t>
            </a:r>
            <a:r>
              <a:rPr lang="zh-CN" altLang="en-US" sz="2200" spc="-25" dirty="0">
                <a:solidFill>
                  <a:srgbClr val="252525"/>
                </a:solidFill>
                <a:latin typeface="微软雅黑"/>
                <a:cs typeface="微软雅黑"/>
              </a:rPr>
              <a:t>的 </a:t>
            </a:r>
            <a:r>
              <a:rPr lang="en-US" altLang="zh-CN" sz="2200" spc="-10" dirty="0">
                <a:solidFill>
                  <a:srgbClr val="252525"/>
                </a:solidFill>
                <a:latin typeface="微软雅黑"/>
                <a:cs typeface="微软雅黑"/>
              </a:rPr>
              <a:t>Information</a:t>
            </a:r>
            <a:r>
              <a:rPr lang="en-US" altLang="zh-CN" sz="2200" spc="-75" dirty="0">
                <a:solidFill>
                  <a:srgbClr val="252525"/>
                </a:solidFill>
                <a:latin typeface="微软雅黑"/>
                <a:cs typeface="微软雅黑"/>
              </a:rPr>
              <a:t> </a:t>
            </a:r>
            <a:r>
              <a:rPr lang="en-US" altLang="zh-CN" sz="2200" spc="-10" dirty="0">
                <a:solidFill>
                  <a:srgbClr val="252525"/>
                </a:solidFill>
                <a:latin typeface="微软雅黑"/>
                <a:cs typeface="微软雅黑"/>
              </a:rPr>
              <a:t>Science</a:t>
            </a:r>
            <a:r>
              <a:rPr lang="en-US" altLang="zh-CN" sz="2200" spc="-10" dirty="0">
                <a:latin typeface="微软雅黑"/>
                <a:cs typeface="微软雅黑"/>
              </a:rPr>
              <a:t> </a:t>
            </a:r>
            <a:r>
              <a:rPr sz="2200" dirty="0">
                <a:solidFill>
                  <a:srgbClr val="252525"/>
                </a:solidFill>
                <a:latin typeface="微软雅黑"/>
                <a:cs typeface="微软雅黑"/>
              </a:rPr>
              <a:t>&amp;</a:t>
            </a:r>
            <a:r>
              <a:rPr sz="2200" spc="-40" dirty="0">
                <a:solidFill>
                  <a:srgbClr val="252525"/>
                </a:solidFill>
                <a:latin typeface="微软雅黑"/>
                <a:cs typeface="微软雅黑"/>
              </a:rPr>
              <a:t> </a:t>
            </a:r>
            <a:r>
              <a:rPr sz="2200" dirty="0">
                <a:solidFill>
                  <a:srgbClr val="252525"/>
                </a:solidFill>
                <a:latin typeface="微软雅黑"/>
                <a:cs typeface="微软雅黑"/>
              </a:rPr>
              <a:t>L</a:t>
            </a:r>
            <a:r>
              <a:rPr lang="en-US" altLang="zh-CN" sz="2200" dirty="0">
                <a:solidFill>
                  <a:srgbClr val="252525"/>
                </a:solidFill>
                <a:latin typeface="微软雅黑"/>
                <a:cs typeface="微软雅黑"/>
              </a:rPr>
              <a:t>ibrary</a:t>
            </a:r>
            <a:r>
              <a:rPr sz="2200" spc="-70" dirty="0">
                <a:solidFill>
                  <a:srgbClr val="252525"/>
                </a:solidFill>
                <a:latin typeface="微软雅黑"/>
                <a:cs typeface="微软雅黑"/>
              </a:rPr>
              <a:t> </a:t>
            </a:r>
            <a:r>
              <a:rPr sz="2200" dirty="0">
                <a:solidFill>
                  <a:srgbClr val="252525"/>
                </a:solidFill>
                <a:latin typeface="微软雅黑"/>
                <a:cs typeface="微软雅黑"/>
              </a:rPr>
              <a:t>S</a:t>
            </a:r>
            <a:r>
              <a:rPr lang="en-US" altLang="zh-CN" sz="2200" dirty="0">
                <a:solidFill>
                  <a:srgbClr val="252525"/>
                </a:solidFill>
                <a:latin typeface="微软雅黑"/>
                <a:cs typeface="微软雅黑"/>
              </a:rPr>
              <a:t>cience</a:t>
            </a:r>
            <a:r>
              <a:rPr sz="2200" spc="-25" dirty="0">
                <a:solidFill>
                  <a:srgbClr val="252525"/>
                </a:solidFill>
                <a:latin typeface="微软雅黑"/>
                <a:cs typeface="微软雅黑"/>
              </a:rPr>
              <a:t> 学科中共计</a:t>
            </a:r>
            <a:r>
              <a:rPr lang="en-US" sz="2200" spc="-10" dirty="0">
                <a:solidFill>
                  <a:srgbClr val="252525"/>
                </a:solidFill>
                <a:latin typeface="微软雅黑"/>
                <a:cs typeface="微软雅黑"/>
              </a:rPr>
              <a:t>162</a:t>
            </a:r>
            <a:r>
              <a:rPr sz="2200" spc="-20" dirty="0">
                <a:solidFill>
                  <a:srgbClr val="252525"/>
                </a:solidFill>
                <a:latin typeface="微软雅黑"/>
                <a:cs typeface="微软雅黑"/>
              </a:rPr>
              <a:t>本期刊。</a:t>
            </a:r>
            <a:endParaRPr sz="2200" dirty="0">
              <a:latin typeface="微软雅黑"/>
              <a:cs typeface="微软雅黑"/>
            </a:endParaRPr>
          </a:p>
          <a:p>
            <a:pPr marL="298450" marR="508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sz="2200" spc="-15" dirty="0">
                <a:solidFill>
                  <a:srgbClr val="252525"/>
                </a:solidFill>
                <a:latin typeface="微软雅黑"/>
                <a:cs typeface="微软雅黑"/>
              </a:rPr>
              <a:t>其中 </a:t>
            </a:r>
            <a:r>
              <a:rPr sz="2200" dirty="0">
                <a:solidFill>
                  <a:srgbClr val="252525"/>
                </a:solidFill>
                <a:latin typeface="微软雅黑"/>
                <a:cs typeface="微软雅黑"/>
              </a:rPr>
              <a:t>Emerald</a:t>
            </a:r>
            <a:r>
              <a:rPr sz="2200" spc="-25" dirty="0">
                <a:solidFill>
                  <a:srgbClr val="252525"/>
                </a:solidFill>
                <a:latin typeface="微软雅黑"/>
                <a:cs typeface="微软雅黑"/>
              </a:rPr>
              <a:t> 有 </a:t>
            </a:r>
            <a:r>
              <a:rPr lang="en-US" sz="2600" b="1" dirty="0">
                <a:solidFill>
                  <a:srgbClr val="056D75"/>
                </a:solidFill>
                <a:latin typeface="微软雅黑"/>
                <a:cs typeface="微软雅黑"/>
              </a:rPr>
              <a:t>22</a:t>
            </a:r>
            <a:r>
              <a:rPr sz="2200" b="1" spc="-10" dirty="0">
                <a:solidFill>
                  <a:srgbClr val="056D75"/>
                </a:solidFill>
                <a:latin typeface="微软雅黑"/>
                <a:cs typeface="微软雅黑"/>
              </a:rPr>
              <a:t> </a:t>
            </a:r>
            <a:r>
              <a:rPr lang="zh-CN" altLang="en-US" sz="2200" spc="-15" dirty="0">
                <a:solidFill>
                  <a:srgbClr val="252525"/>
                </a:solidFill>
                <a:latin typeface="微软雅黑"/>
              </a:rPr>
              <a:t>种</a:t>
            </a:r>
            <a:r>
              <a:rPr sz="2200" spc="-10" dirty="0">
                <a:solidFill>
                  <a:srgbClr val="252525"/>
                </a:solidFill>
                <a:latin typeface="微软雅黑"/>
                <a:cs typeface="微软雅黑"/>
              </a:rPr>
              <a:t>，</a:t>
            </a:r>
            <a:r>
              <a:rPr sz="2200" spc="-10" dirty="0" err="1">
                <a:solidFill>
                  <a:srgbClr val="252525"/>
                </a:solidFill>
                <a:latin typeface="微软雅黑"/>
                <a:cs typeface="微软雅黑"/>
              </a:rPr>
              <a:t>是</a:t>
            </a:r>
            <a:r>
              <a:rPr sz="2200" b="1" spc="-20" dirty="0" err="1">
                <a:solidFill>
                  <a:srgbClr val="252525"/>
                </a:solidFill>
                <a:latin typeface="微软雅黑"/>
                <a:cs typeface="微软雅黑"/>
              </a:rPr>
              <a:t>该领域</a:t>
            </a:r>
            <a:r>
              <a:rPr sz="2200" b="1" dirty="0" err="1">
                <a:solidFill>
                  <a:srgbClr val="252525"/>
                </a:solidFill>
                <a:latin typeface="微软雅黑"/>
                <a:cs typeface="微软雅黑"/>
              </a:rPr>
              <a:t>期刊数量最多</a:t>
            </a:r>
            <a:r>
              <a:rPr sz="2200" spc="-15" dirty="0" err="1">
                <a:solidFill>
                  <a:srgbClr val="252525"/>
                </a:solidFill>
                <a:latin typeface="微软雅黑"/>
                <a:cs typeface="微软雅黑"/>
              </a:rPr>
              <a:t>的出版社之一</a:t>
            </a:r>
            <a:r>
              <a:rPr sz="2200" spc="-15" dirty="0">
                <a:solidFill>
                  <a:srgbClr val="252525"/>
                </a:solidFill>
                <a:latin typeface="微软雅黑"/>
                <a:cs typeface="微软雅黑"/>
              </a:rPr>
              <a:t>。</a:t>
            </a:r>
            <a:endParaRPr sz="2200" dirty="0">
              <a:latin typeface="微软雅黑"/>
              <a:cs typeface="微软雅黑"/>
            </a:endParaRPr>
          </a:p>
        </p:txBody>
      </p:sp>
      <p:pic>
        <p:nvPicPr>
          <p:cNvPr id="37" name="object 3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316150" y="6152101"/>
            <a:ext cx="1220277" cy="424209"/>
          </a:xfrm>
          <a:prstGeom prst="rect">
            <a:avLst/>
          </a:prstGeom>
        </p:spPr>
      </p:pic>
      <p:sp>
        <p:nvSpPr>
          <p:cNvPr id="38" name="object 38"/>
          <p:cNvSpPr/>
          <p:nvPr/>
        </p:nvSpPr>
        <p:spPr>
          <a:xfrm>
            <a:off x="0" y="6469126"/>
            <a:ext cx="10186035" cy="12700"/>
          </a:xfrm>
          <a:custGeom>
            <a:avLst/>
            <a:gdLst/>
            <a:ahLst/>
            <a:cxnLst/>
            <a:rect l="l" t="t" r="r" b="b"/>
            <a:pathLst>
              <a:path w="10186035" h="12700">
                <a:moveTo>
                  <a:pt x="10185908" y="0"/>
                </a:moveTo>
                <a:lnTo>
                  <a:pt x="0" y="0"/>
                </a:lnTo>
                <a:lnTo>
                  <a:pt x="0" y="12700"/>
                </a:lnTo>
                <a:lnTo>
                  <a:pt x="10185908" y="12700"/>
                </a:lnTo>
                <a:lnTo>
                  <a:pt x="10185908" y="0"/>
                </a:lnTo>
                <a:close/>
              </a:path>
            </a:pathLst>
          </a:custGeom>
          <a:solidFill>
            <a:srgbClr val="9FC5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9" name="object 39"/>
          <p:cNvSpPr/>
          <p:nvPr/>
        </p:nvSpPr>
        <p:spPr>
          <a:xfrm>
            <a:off x="11646407" y="6193535"/>
            <a:ext cx="546100" cy="0"/>
          </a:xfrm>
          <a:custGeom>
            <a:avLst/>
            <a:gdLst/>
            <a:ahLst/>
            <a:cxnLst/>
            <a:rect l="l" t="t" r="r" b="b"/>
            <a:pathLst>
              <a:path w="546100">
                <a:moveTo>
                  <a:pt x="0" y="0"/>
                </a:moveTo>
                <a:lnTo>
                  <a:pt x="546100" y="0"/>
                </a:lnTo>
              </a:path>
            </a:pathLst>
          </a:custGeom>
          <a:ln w="12700">
            <a:solidFill>
              <a:srgbClr val="30717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40" name="图表 39">
            <a:extLst>
              <a:ext uri="{FF2B5EF4-FFF2-40B4-BE49-F238E27FC236}">
                <a16:creationId xmlns:a16="http://schemas.microsoft.com/office/drawing/2014/main" id="{FE1D72A9-8AD2-5885-B4A9-F3FD39EA3BB6}"/>
              </a:ext>
            </a:extLst>
          </p:cNvPr>
          <p:cNvGraphicFramePr>
            <a:graphicFrameLocks/>
          </p:cNvGraphicFramePr>
          <p:nvPr/>
        </p:nvGraphicFramePr>
        <p:xfrm>
          <a:off x="457199" y="1422399"/>
          <a:ext cx="7772401" cy="46789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" name="object 3">
            <a:extLst>
              <a:ext uri="{FF2B5EF4-FFF2-40B4-BE49-F238E27FC236}">
                <a16:creationId xmlns:a16="http://schemas.microsoft.com/office/drawing/2014/main" id="{2CF5F5F8-0C13-C0B5-FAD9-4F4991CF9130}"/>
              </a:ext>
            </a:extLst>
          </p:cNvPr>
          <p:cNvSpPr txBox="1">
            <a:spLocks/>
          </p:cNvSpPr>
          <p:nvPr/>
        </p:nvSpPr>
        <p:spPr>
          <a:xfrm>
            <a:off x="948944" y="741375"/>
            <a:ext cx="4689856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3200" b="1" i="0">
                <a:solidFill>
                  <a:srgbClr val="056D75"/>
                </a:solidFill>
                <a:latin typeface="微软雅黑" panose="020B0503020204020204" charset="-122"/>
                <a:ea typeface="+mj-ea"/>
                <a:cs typeface="微软雅黑" panose="020B0503020204020204" charset="-122"/>
              </a:defRPr>
            </a:lvl1pPr>
          </a:lstStyle>
          <a:p>
            <a:pPr marL="12700">
              <a:spcBef>
                <a:spcPts val="100"/>
              </a:spcBef>
            </a:pPr>
            <a:r>
              <a:rPr lang="zh-CN" altLang="en-US" spc="-15" dirty="0">
                <a:latin typeface="微软雅黑" panose="020B0503020204020204" pitchFamily="34" charset="-122"/>
                <a:ea typeface="微软雅黑" panose="020B0503020204020204" pitchFamily="34" charset="-122"/>
              </a:rPr>
              <a:t>图书情报与信息科学期刊</a:t>
            </a:r>
            <a:endParaRPr lang="zh-CN" alt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316150" y="6152101"/>
            <a:ext cx="1220277" cy="424209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0" y="6469126"/>
            <a:ext cx="10186035" cy="12700"/>
          </a:xfrm>
          <a:custGeom>
            <a:avLst/>
            <a:gdLst/>
            <a:ahLst/>
            <a:cxnLst/>
            <a:rect l="l" t="t" r="r" b="b"/>
            <a:pathLst>
              <a:path w="10186035" h="12700">
                <a:moveTo>
                  <a:pt x="10185908" y="0"/>
                </a:moveTo>
                <a:lnTo>
                  <a:pt x="0" y="0"/>
                </a:lnTo>
                <a:lnTo>
                  <a:pt x="0" y="12700"/>
                </a:lnTo>
                <a:lnTo>
                  <a:pt x="10185908" y="12700"/>
                </a:lnTo>
                <a:lnTo>
                  <a:pt x="10185908" y="0"/>
                </a:lnTo>
                <a:close/>
              </a:path>
            </a:pathLst>
          </a:custGeom>
          <a:solidFill>
            <a:srgbClr val="9FC5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1646407" y="6193535"/>
            <a:ext cx="546100" cy="0"/>
          </a:xfrm>
          <a:custGeom>
            <a:avLst/>
            <a:gdLst/>
            <a:ahLst/>
            <a:cxnLst/>
            <a:rect l="l" t="t" r="r" b="b"/>
            <a:pathLst>
              <a:path w="546100">
                <a:moveTo>
                  <a:pt x="0" y="0"/>
                </a:moveTo>
                <a:lnTo>
                  <a:pt x="546100" y="0"/>
                </a:lnTo>
              </a:path>
            </a:pathLst>
          </a:custGeom>
          <a:ln w="12700">
            <a:solidFill>
              <a:srgbClr val="30717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502907" y="1933955"/>
            <a:ext cx="972524" cy="973908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889492" y="3000852"/>
            <a:ext cx="874838" cy="909609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579107" y="3009900"/>
            <a:ext cx="931163" cy="927230"/>
          </a:xfrm>
          <a:prstGeom prst="rect">
            <a:avLst/>
          </a:prstGeom>
        </p:spPr>
      </p:pic>
      <p:pic>
        <p:nvPicPr>
          <p:cNvPr id="8" name="object 8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709916" y="2001011"/>
            <a:ext cx="886968" cy="867156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8840723" y="1994916"/>
            <a:ext cx="893064" cy="873251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9991343" y="1994916"/>
            <a:ext cx="893063" cy="873251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7673340" y="3017520"/>
            <a:ext cx="973908" cy="909827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9991343" y="3028188"/>
            <a:ext cx="893063" cy="873251"/>
          </a:xfrm>
          <a:prstGeom prst="rect">
            <a:avLst/>
          </a:prstGeom>
        </p:spPr>
      </p:pic>
      <p:grpSp>
        <p:nvGrpSpPr>
          <p:cNvPr id="13" name="object 13"/>
          <p:cNvGrpSpPr/>
          <p:nvPr/>
        </p:nvGrpSpPr>
        <p:grpSpPr>
          <a:xfrm>
            <a:off x="9991343" y="4342224"/>
            <a:ext cx="1146810" cy="1553210"/>
            <a:chOff x="9791606" y="4341845"/>
            <a:chExt cx="1146810" cy="1553210"/>
          </a:xfrm>
        </p:grpSpPr>
        <p:pic>
          <p:nvPicPr>
            <p:cNvPr id="14" name="object 14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9791606" y="4341845"/>
              <a:ext cx="1146235" cy="1552982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9849611" y="4402836"/>
              <a:ext cx="1034796" cy="1426464"/>
            </a:xfrm>
            <a:prstGeom prst="rect">
              <a:avLst/>
            </a:prstGeom>
          </p:spPr>
        </p:pic>
      </p:grpSp>
      <p:grpSp>
        <p:nvGrpSpPr>
          <p:cNvPr id="16" name="object 16"/>
          <p:cNvGrpSpPr/>
          <p:nvPr/>
        </p:nvGrpSpPr>
        <p:grpSpPr>
          <a:xfrm>
            <a:off x="1071417" y="4349822"/>
            <a:ext cx="1140460" cy="1550035"/>
            <a:chOff x="871680" y="4349443"/>
            <a:chExt cx="1140460" cy="1550035"/>
          </a:xfrm>
        </p:grpSpPr>
        <p:pic>
          <p:nvPicPr>
            <p:cNvPr id="17" name="object 17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871680" y="4349443"/>
              <a:ext cx="1140046" cy="1549987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929639" y="4410455"/>
              <a:ext cx="1028699" cy="1423416"/>
            </a:xfrm>
            <a:prstGeom prst="rect">
              <a:avLst/>
            </a:prstGeom>
          </p:spPr>
        </p:pic>
      </p:grpSp>
      <p:grpSp>
        <p:nvGrpSpPr>
          <p:cNvPr id="19" name="object 19"/>
          <p:cNvGrpSpPr/>
          <p:nvPr/>
        </p:nvGrpSpPr>
        <p:grpSpPr>
          <a:xfrm>
            <a:off x="8720397" y="4342184"/>
            <a:ext cx="1141730" cy="1557655"/>
            <a:chOff x="8520660" y="4341805"/>
            <a:chExt cx="1141730" cy="1557655"/>
          </a:xfrm>
        </p:grpSpPr>
        <p:pic>
          <p:nvPicPr>
            <p:cNvPr id="20" name="object 20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8520660" y="4341805"/>
              <a:ext cx="1141510" cy="1557633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8578596" y="4402835"/>
              <a:ext cx="1030224" cy="1431036"/>
            </a:xfrm>
            <a:prstGeom prst="rect">
              <a:avLst/>
            </a:prstGeom>
          </p:spPr>
        </p:pic>
      </p:grpSp>
      <p:grpSp>
        <p:nvGrpSpPr>
          <p:cNvPr id="22" name="object 22"/>
          <p:cNvGrpSpPr/>
          <p:nvPr/>
        </p:nvGrpSpPr>
        <p:grpSpPr>
          <a:xfrm>
            <a:off x="2340862" y="4349839"/>
            <a:ext cx="1137285" cy="1551940"/>
            <a:chOff x="2141125" y="4349460"/>
            <a:chExt cx="1137285" cy="1551940"/>
          </a:xfrm>
        </p:grpSpPr>
        <p:pic>
          <p:nvPicPr>
            <p:cNvPr id="23" name="object 23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2141125" y="4349460"/>
              <a:ext cx="1137093" cy="1551484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2199132" y="4410456"/>
              <a:ext cx="1025652" cy="1424940"/>
            </a:xfrm>
            <a:prstGeom prst="rect">
              <a:avLst/>
            </a:prstGeom>
          </p:spPr>
        </p:pic>
      </p:grpSp>
      <p:grpSp>
        <p:nvGrpSpPr>
          <p:cNvPr id="25" name="object 25"/>
          <p:cNvGrpSpPr/>
          <p:nvPr/>
        </p:nvGrpSpPr>
        <p:grpSpPr>
          <a:xfrm>
            <a:off x="3607377" y="4349822"/>
            <a:ext cx="1141730" cy="1559560"/>
            <a:chOff x="3407640" y="4349443"/>
            <a:chExt cx="1141730" cy="1559560"/>
          </a:xfrm>
        </p:grpSpPr>
        <p:pic>
          <p:nvPicPr>
            <p:cNvPr id="26" name="object 26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3407640" y="4349443"/>
              <a:ext cx="1141510" cy="1559130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3465575" y="4410455"/>
              <a:ext cx="1030224" cy="1432560"/>
            </a:xfrm>
            <a:prstGeom prst="rect">
              <a:avLst/>
            </a:prstGeom>
          </p:spPr>
        </p:pic>
      </p:grpSp>
      <p:grpSp>
        <p:nvGrpSpPr>
          <p:cNvPr id="28" name="object 28"/>
          <p:cNvGrpSpPr/>
          <p:nvPr/>
        </p:nvGrpSpPr>
        <p:grpSpPr>
          <a:xfrm>
            <a:off x="7449381" y="4342184"/>
            <a:ext cx="1141730" cy="1557655"/>
            <a:chOff x="7249644" y="4341805"/>
            <a:chExt cx="1141730" cy="1557655"/>
          </a:xfrm>
        </p:grpSpPr>
        <p:pic>
          <p:nvPicPr>
            <p:cNvPr id="29" name="object 29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7249644" y="4341805"/>
              <a:ext cx="1141510" cy="1557633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7307580" y="4402835"/>
              <a:ext cx="1030224" cy="1431036"/>
            </a:xfrm>
            <a:prstGeom prst="rect">
              <a:avLst/>
            </a:prstGeom>
          </p:spPr>
        </p:pic>
      </p:grpSp>
      <p:grpSp>
        <p:nvGrpSpPr>
          <p:cNvPr id="31" name="object 31"/>
          <p:cNvGrpSpPr/>
          <p:nvPr/>
        </p:nvGrpSpPr>
        <p:grpSpPr>
          <a:xfrm>
            <a:off x="6175223" y="4349822"/>
            <a:ext cx="1144905" cy="1559560"/>
            <a:chOff x="5975486" y="4349443"/>
            <a:chExt cx="1144905" cy="1559560"/>
          </a:xfrm>
        </p:grpSpPr>
        <p:pic>
          <p:nvPicPr>
            <p:cNvPr id="32" name="object 32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5975486" y="4349443"/>
              <a:ext cx="1144770" cy="1559130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6033515" y="4410455"/>
              <a:ext cx="1033271" cy="1432560"/>
            </a:xfrm>
            <a:prstGeom prst="rect">
              <a:avLst/>
            </a:prstGeom>
          </p:spPr>
        </p:pic>
      </p:grpSp>
      <p:grpSp>
        <p:nvGrpSpPr>
          <p:cNvPr id="34" name="object 34"/>
          <p:cNvGrpSpPr/>
          <p:nvPr/>
        </p:nvGrpSpPr>
        <p:grpSpPr>
          <a:xfrm>
            <a:off x="4878370" y="4328504"/>
            <a:ext cx="1167765" cy="1588135"/>
            <a:chOff x="4678633" y="4328125"/>
            <a:chExt cx="1167765" cy="1588135"/>
          </a:xfrm>
        </p:grpSpPr>
        <p:pic>
          <p:nvPicPr>
            <p:cNvPr id="35" name="object 35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4678633" y="4328125"/>
              <a:ext cx="1167476" cy="1588059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4736591" y="4390644"/>
              <a:ext cx="1056132" cy="1458468"/>
            </a:xfrm>
            <a:prstGeom prst="rect">
              <a:avLst/>
            </a:prstGeom>
          </p:spPr>
        </p:pic>
      </p:grpSp>
      <p:sp>
        <p:nvSpPr>
          <p:cNvPr id="37" name="object 37"/>
          <p:cNvSpPr txBox="1"/>
          <p:nvPr/>
        </p:nvSpPr>
        <p:spPr>
          <a:xfrm>
            <a:off x="948944" y="2015109"/>
            <a:ext cx="5226279" cy="188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140" dirty="0" err="1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与</a:t>
            </a:r>
            <a:r>
              <a:rPr b="1" dirty="0" err="1">
                <a:solidFill>
                  <a:srgbClr val="056D75"/>
                </a:solidFill>
                <a:latin typeface="微软雅黑" panose="020B0503020204020204" charset="-122"/>
              </a:rPr>
              <a:t>全球顶尖学术机构</a:t>
            </a:r>
            <a:r>
              <a:rPr dirty="0" err="1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合作</a:t>
            </a:r>
            <a:r>
              <a:rPr spc="-10" dirty="0" err="1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创办开放获取</a:t>
            </a:r>
            <a:r>
              <a:rPr spc="20" dirty="0" err="1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期刊</a:t>
            </a:r>
            <a:r>
              <a:rPr spc="2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，</a:t>
            </a:r>
            <a:endParaRPr lang="en-US" spc="20" dirty="0">
              <a:solidFill>
                <a:srgbClr val="252525"/>
              </a:solidFill>
              <a:latin typeface="微软雅黑" panose="020B0503020204020204" charset="-122"/>
              <a:cs typeface="微软雅黑" panose="020B0503020204020204" charset="-122"/>
            </a:endParaRPr>
          </a:p>
          <a:p>
            <a:pPr marL="12700" marR="233680">
              <a:lnSpc>
                <a:spcPts val="2600"/>
              </a:lnSpc>
              <a:spcBef>
                <a:spcPts val="355"/>
              </a:spcBef>
            </a:pPr>
            <a:r>
              <a:rPr spc="20" dirty="0" err="1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现已创办</a:t>
            </a:r>
            <a:r>
              <a:rPr spc="2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sz="2200" b="1" dirty="0">
                <a:solidFill>
                  <a:srgbClr val="056D75"/>
                </a:solidFill>
                <a:latin typeface="微软雅黑" panose="020B0503020204020204" charset="-122"/>
                <a:cs typeface="微软雅黑" panose="020B0503020204020204" charset="-122"/>
              </a:rPr>
              <a:t>80</a:t>
            </a:r>
            <a:r>
              <a:rPr sz="2200" b="1" spc="155" dirty="0">
                <a:solidFill>
                  <a:srgbClr val="056D75"/>
                </a:solidFill>
                <a:latin typeface="微软雅黑" panose="020B0503020204020204" charset="-122"/>
                <a:cs typeface="微软雅黑" panose="020B0503020204020204" charset="-122"/>
              </a:rPr>
              <a:t>+</a:t>
            </a:r>
            <a:r>
              <a:rPr lang="en-US" b="1" spc="155" dirty="0">
                <a:solidFill>
                  <a:srgbClr val="056D75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spc="10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本 </a:t>
            </a:r>
            <a:r>
              <a:rPr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Open</a:t>
            </a:r>
            <a:r>
              <a:rPr spc="20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Access</a:t>
            </a:r>
            <a:r>
              <a:rPr spc="-2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期刊，</a:t>
            </a:r>
            <a:r>
              <a:rPr spc="-5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完全开放获取，供读者免费下载、使用。</a:t>
            </a:r>
            <a:endParaRPr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L="12700" marR="5080">
              <a:lnSpc>
                <a:spcPct val="111000"/>
              </a:lnSpc>
              <a:spcBef>
                <a:spcPts val="1360"/>
              </a:spcBef>
            </a:pPr>
            <a:r>
              <a:rPr lang="zh-CN" altLang="en-US" spc="-5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在</a:t>
            </a:r>
            <a:r>
              <a:rPr spc="-5" dirty="0" err="1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国内，已与</a:t>
            </a:r>
            <a:r>
              <a:rPr spc="-5" dirty="0">
                <a:solidFill>
                  <a:srgbClr val="056D75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sz="2200" b="1" dirty="0">
                <a:solidFill>
                  <a:srgbClr val="056D75"/>
                </a:solidFill>
                <a:latin typeface="微软雅黑" panose="020B0503020204020204" charset="-122"/>
                <a:cs typeface="微软雅黑" panose="020B0503020204020204" charset="-122"/>
              </a:rPr>
              <a:t>10</a:t>
            </a:r>
            <a:r>
              <a:rPr sz="2200" b="1" spc="30" dirty="0">
                <a:solidFill>
                  <a:srgbClr val="056D75"/>
                </a:solidFill>
                <a:latin typeface="微软雅黑" panose="020B0503020204020204" charset="-122"/>
                <a:cs typeface="微软雅黑" panose="020B0503020204020204" charset="-122"/>
              </a:rPr>
              <a:t>+</a:t>
            </a:r>
            <a:r>
              <a:rPr b="1" spc="30" dirty="0">
                <a:solidFill>
                  <a:srgbClr val="056D75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dirty="0" err="1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家机构合作</a:t>
            </a:r>
            <a:r>
              <a:rPr spc="-20" dirty="0" err="1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，以规范、高效</a:t>
            </a:r>
            <a:r>
              <a:rPr spc="-5" dirty="0" err="1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的出版服务，助力中国期刊不断扩大国际影响力</a:t>
            </a:r>
            <a:r>
              <a:rPr spc="-5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。</a:t>
            </a:r>
            <a:endParaRPr dirty="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44" name="object 40">
            <a:extLst>
              <a:ext uri="{FF2B5EF4-FFF2-40B4-BE49-F238E27FC236}">
                <a16:creationId xmlns:a16="http://schemas.microsoft.com/office/drawing/2014/main" id="{D9E55F23-052A-832E-3C2D-36641AD5C8C0}"/>
              </a:ext>
            </a:extLst>
          </p:cNvPr>
          <p:cNvSpPr txBox="1">
            <a:spLocks/>
          </p:cNvSpPr>
          <p:nvPr/>
        </p:nvSpPr>
        <p:spPr>
          <a:xfrm>
            <a:off x="948944" y="1155564"/>
            <a:ext cx="7024370" cy="434734"/>
          </a:xfrm>
          <a:prstGeom prst="rect">
            <a:avLst/>
          </a:prstGeom>
        </p:spPr>
        <p:txBody>
          <a:bodyPr vert="horz" wrap="square" lIns="0" tIns="156210" rIns="0" bIns="0" rtlCol="0">
            <a:spAutoFit/>
          </a:bodyPr>
          <a:lstStyle>
            <a:lvl1pPr>
              <a:defRPr sz="3200" b="1" i="0">
                <a:solidFill>
                  <a:srgbClr val="056D75"/>
                </a:solidFill>
                <a:latin typeface="微软雅黑" panose="020B0503020204020204" charset="-122"/>
                <a:ea typeface="+mj-ea"/>
                <a:cs typeface="微软雅黑" panose="020B0503020204020204" charset="-122"/>
              </a:defRPr>
            </a:lvl1pPr>
          </a:lstStyle>
          <a:p>
            <a:pPr marL="41275">
              <a:spcBef>
                <a:spcPts val="570"/>
              </a:spcBef>
            </a:pPr>
            <a:r>
              <a:rPr lang="en-US" sz="1800" b="0" dirty="0">
                <a:solidFill>
                  <a:srgbClr val="7E7E7E"/>
                </a:solidFill>
              </a:rPr>
              <a:t>O</a:t>
            </a:r>
            <a:r>
              <a:rPr lang="en-US" altLang="zh-CN" sz="1800" b="0" dirty="0">
                <a:solidFill>
                  <a:srgbClr val="7E7E7E"/>
                </a:solidFill>
              </a:rPr>
              <a:t>pen</a:t>
            </a:r>
            <a:r>
              <a:rPr lang="en-US" sz="1800" b="0" spc="-55" dirty="0">
                <a:solidFill>
                  <a:srgbClr val="7E7E7E"/>
                </a:solidFill>
              </a:rPr>
              <a:t> </a:t>
            </a:r>
            <a:r>
              <a:rPr lang="en-US" sz="1800" b="0" dirty="0">
                <a:solidFill>
                  <a:srgbClr val="7E7E7E"/>
                </a:solidFill>
              </a:rPr>
              <a:t>A</a:t>
            </a:r>
            <a:r>
              <a:rPr lang="en-US" altLang="zh-CN" sz="1800" b="0" dirty="0">
                <a:solidFill>
                  <a:srgbClr val="7E7E7E"/>
                </a:solidFill>
              </a:rPr>
              <a:t>ccess &amp; </a:t>
            </a:r>
            <a:r>
              <a:rPr lang="en-US" sz="1800" b="0" dirty="0">
                <a:solidFill>
                  <a:srgbClr val="7E7E7E"/>
                </a:solidFill>
              </a:rPr>
              <a:t>Emerald</a:t>
            </a:r>
            <a:r>
              <a:rPr lang="en-US" sz="1800" b="0" spc="-45" dirty="0">
                <a:solidFill>
                  <a:srgbClr val="7E7E7E"/>
                </a:solidFill>
              </a:rPr>
              <a:t> </a:t>
            </a:r>
            <a:r>
              <a:rPr lang="en-US" sz="1800" b="0" dirty="0">
                <a:solidFill>
                  <a:srgbClr val="7E7E7E"/>
                </a:solidFill>
              </a:rPr>
              <a:t>Publishing</a:t>
            </a:r>
            <a:r>
              <a:rPr lang="en-US" sz="1800" b="0" spc="-25" dirty="0">
                <a:solidFill>
                  <a:srgbClr val="7E7E7E"/>
                </a:solidFill>
              </a:rPr>
              <a:t> </a:t>
            </a:r>
            <a:r>
              <a:rPr lang="en-US" sz="1800" b="0" spc="-10" dirty="0">
                <a:solidFill>
                  <a:srgbClr val="7E7E7E"/>
                </a:solidFill>
              </a:rPr>
              <a:t>Service</a:t>
            </a:r>
            <a:endParaRPr lang="en-US" sz="1800" dirty="0"/>
          </a:p>
        </p:txBody>
      </p:sp>
      <p:sp>
        <p:nvSpPr>
          <p:cNvPr id="41" name="object 3">
            <a:extLst>
              <a:ext uri="{FF2B5EF4-FFF2-40B4-BE49-F238E27FC236}">
                <a16:creationId xmlns:a16="http://schemas.microsoft.com/office/drawing/2014/main" id="{15D92B7B-4DDE-8543-105C-943B1651D1FA}"/>
              </a:ext>
            </a:extLst>
          </p:cNvPr>
          <p:cNvSpPr txBox="1">
            <a:spLocks/>
          </p:cNvSpPr>
          <p:nvPr/>
        </p:nvSpPr>
        <p:spPr>
          <a:xfrm>
            <a:off x="948944" y="741375"/>
            <a:ext cx="6117842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3200" b="1" i="0">
                <a:solidFill>
                  <a:srgbClr val="056D75"/>
                </a:solidFill>
                <a:latin typeface="微软雅黑" panose="020B0503020204020204" charset="-122"/>
                <a:ea typeface="+mj-ea"/>
                <a:cs typeface="微软雅黑" panose="020B0503020204020204" charset="-122"/>
              </a:defRPr>
            </a:lvl1pPr>
          </a:lstStyle>
          <a:p>
            <a:pPr marL="12700">
              <a:spcBef>
                <a:spcPts val="100"/>
              </a:spcBef>
            </a:pPr>
            <a:r>
              <a:rPr lang="en-US" altLang="zh-CN" spc="-15" dirty="0">
                <a:latin typeface="微软雅黑" panose="020B0503020204020204" pitchFamily="34" charset="-122"/>
                <a:ea typeface="微软雅黑" panose="020B0503020204020204" pitchFamily="34" charset="-122"/>
              </a:rPr>
              <a:t>Emerald</a:t>
            </a:r>
            <a:r>
              <a:rPr lang="zh-CN" altLang="en-US" spc="-15" dirty="0">
                <a:latin typeface="微软雅黑" panose="020B0503020204020204" pitchFamily="34" charset="-122"/>
                <a:ea typeface="微软雅黑" panose="020B0503020204020204" pitchFamily="34" charset="-122"/>
              </a:rPr>
              <a:t>开放获取期刊</a:t>
            </a:r>
            <a:r>
              <a:rPr lang="en-US" altLang="zh-CN" spc="-15" dirty="0">
                <a:latin typeface="微软雅黑" panose="020B0503020204020204" pitchFamily="34" charset="-122"/>
                <a:ea typeface="微软雅黑" panose="020B0503020204020204" pitchFamily="34" charset="-122"/>
              </a:rPr>
              <a:t>&amp;</a:t>
            </a:r>
            <a:r>
              <a:rPr lang="zh-CN" altLang="en-US" spc="-15" dirty="0">
                <a:latin typeface="微软雅黑" panose="020B0503020204020204" pitchFamily="34" charset="-122"/>
                <a:ea typeface="微软雅黑" panose="020B0503020204020204" pitchFamily="34" charset="-122"/>
              </a:rPr>
              <a:t>出版合作</a:t>
            </a:r>
            <a:endParaRPr lang="zh-CN" altLang="en-US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4F11B0-3E40-05C6-D7C9-5507A499EC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>
            <a:extLst>
              <a:ext uri="{FF2B5EF4-FFF2-40B4-BE49-F238E27FC236}">
                <a16:creationId xmlns:a16="http://schemas.microsoft.com/office/drawing/2014/main" id="{3DF860AE-BAD5-7577-5234-CB07BF81F5F5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066546" y="1883587"/>
            <a:ext cx="3199129" cy="3713988"/>
          </a:xfrm>
          <a:prstGeom prst="rect">
            <a:avLst/>
          </a:prstGeom>
        </p:spPr>
      </p:pic>
      <p:sp>
        <p:nvSpPr>
          <p:cNvPr id="3" name="object 3">
            <a:extLst>
              <a:ext uri="{FF2B5EF4-FFF2-40B4-BE49-F238E27FC236}">
                <a16:creationId xmlns:a16="http://schemas.microsoft.com/office/drawing/2014/main" id="{DCC93068-A42C-288B-8153-A532C9925559}"/>
              </a:ext>
            </a:extLst>
          </p:cNvPr>
          <p:cNvSpPr txBox="1"/>
          <p:nvPr/>
        </p:nvSpPr>
        <p:spPr>
          <a:xfrm>
            <a:off x="6629400" y="2255537"/>
            <a:ext cx="5017007" cy="31317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">
              <a:lnSpc>
                <a:spcPts val="5000"/>
              </a:lnSpc>
              <a:spcBef>
                <a:spcPts val="100"/>
              </a:spcBef>
              <a:buFont typeface="Arial" panose="020B0604020202020204" pitchFamily="34" charset="0"/>
              <a:buChar char="•"/>
              <a:tabLst>
                <a:tab pos="240665" algn="l"/>
                <a:tab pos="241300" algn="l"/>
              </a:tabLst>
            </a:pPr>
            <a:r>
              <a:rPr lang="en-US" sz="2000" spc="-25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sz="2000" spc="-25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2010</a:t>
            </a:r>
            <a:r>
              <a:rPr sz="2000" spc="-3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年由</a:t>
            </a:r>
            <a:r>
              <a:rPr sz="2000" b="1" spc="-30" dirty="0">
                <a:solidFill>
                  <a:srgbClr val="056D75"/>
                </a:solidFill>
                <a:latin typeface="微软雅黑" panose="020B0503020204020204" charset="-122"/>
                <a:cs typeface="微软雅黑" panose="020B0503020204020204" charset="-122"/>
              </a:rPr>
              <a:t>国家图书馆</a:t>
            </a:r>
            <a:r>
              <a:rPr sz="2000" spc="-35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正式引进全国在线</a:t>
            </a:r>
            <a:endParaRPr sz="2000" dirty="0">
              <a:latin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ts val="5000"/>
              </a:lnSpc>
              <a:buFont typeface="Arial" panose="020B0604020202020204" pitchFamily="34" charset="0"/>
              <a:buChar char="•"/>
              <a:tabLst>
                <a:tab pos="240665" algn="l"/>
                <a:tab pos="241300" algn="l"/>
              </a:tabLst>
            </a:pPr>
            <a:r>
              <a:rPr lang="en-US" sz="2000" spc="-35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sz="2000" spc="-35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目前已有</a:t>
            </a:r>
            <a:r>
              <a:rPr sz="2000" spc="-35" dirty="0">
                <a:solidFill>
                  <a:srgbClr val="252525"/>
                </a:solidFill>
                <a:latin typeface="微软雅黑" panose="020B0503020204020204" charset="-122"/>
              </a:rPr>
              <a:t>近</a:t>
            </a:r>
            <a:r>
              <a:rPr sz="2400" b="1" spc="-10" dirty="0">
                <a:solidFill>
                  <a:srgbClr val="056D75"/>
                </a:solidFill>
                <a:latin typeface="微软雅黑" panose="020B0503020204020204" charset="-122"/>
                <a:cs typeface="微软雅黑" panose="020B0503020204020204" charset="-122"/>
              </a:rPr>
              <a:t>1000</a:t>
            </a:r>
            <a:r>
              <a:rPr sz="2400" b="1" spc="-40" dirty="0">
                <a:solidFill>
                  <a:srgbClr val="056D75"/>
                </a:solidFill>
                <a:latin typeface="微软雅黑" panose="020B0503020204020204" charset="-122"/>
                <a:cs typeface="微软雅黑" panose="020B0503020204020204" charset="-122"/>
              </a:rPr>
              <a:t>家</a:t>
            </a:r>
            <a:r>
              <a:rPr sz="2000" spc="-4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用户</a:t>
            </a:r>
            <a:endParaRPr sz="2000" dirty="0">
              <a:latin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ts val="5000"/>
              </a:lnSpc>
              <a:spcBef>
                <a:spcPts val="5"/>
              </a:spcBef>
              <a:buFont typeface="Arial" panose="020B0604020202020204" pitchFamily="34" charset="0"/>
              <a:buChar char="•"/>
              <a:tabLst>
                <a:tab pos="240665" algn="l"/>
                <a:tab pos="241300" algn="l"/>
              </a:tabLst>
            </a:pPr>
            <a:r>
              <a:rPr lang="en-US" sz="2000" b="1" spc="-30" dirty="0">
                <a:solidFill>
                  <a:srgbClr val="056D75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sz="2000" b="1" spc="-30" dirty="0" err="1">
                <a:solidFill>
                  <a:srgbClr val="056D75"/>
                </a:solidFill>
                <a:latin typeface="微软雅黑" panose="020B0503020204020204" charset="-122"/>
                <a:cs typeface="微软雅黑" panose="020B0503020204020204" charset="-122"/>
              </a:rPr>
              <a:t>免费</a:t>
            </a:r>
            <a:r>
              <a:rPr sz="2000" spc="-35" dirty="0" err="1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注册申请使用</a:t>
            </a:r>
            <a:endParaRPr sz="2000" dirty="0">
              <a:latin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ts val="5000"/>
              </a:lnSpc>
              <a:buFont typeface="Arial" panose="020B0604020202020204" pitchFamily="34" charset="0"/>
              <a:buChar char="•"/>
              <a:tabLst>
                <a:tab pos="240665" algn="l"/>
                <a:tab pos="241300" algn="l"/>
              </a:tabLst>
            </a:pPr>
            <a:r>
              <a:rPr lang="en-US" sz="2000" spc="-35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sz="2000" spc="-35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近</a:t>
            </a:r>
            <a:r>
              <a:rPr sz="2000" spc="-25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180</a:t>
            </a:r>
            <a:r>
              <a:rPr sz="2000" spc="-35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种期刊，</a:t>
            </a:r>
            <a:r>
              <a:rPr sz="2000" spc="-3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11</a:t>
            </a:r>
            <a:r>
              <a:rPr sz="2000" spc="-4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万篇文章</a:t>
            </a:r>
            <a:endParaRPr sz="2000" dirty="0">
              <a:latin typeface="微软雅黑" panose="020B0503020204020204" charset="-122"/>
              <a:cs typeface="微软雅黑" panose="020B0503020204020204" charset="-122"/>
            </a:endParaRPr>
          </a:p>
          <a:p>
            <a:pPr>
              <a:lnSpc>
                <a:spcPts val="5000"/>
              </a:lnSpc>
              <a:spcBef>
                <a:spcPts val="5"/>
              </a:spcBef>
              <a:buFont typeface="Arial" panose="020B0604020202020204" pitchFamily="34" charset="0"/>
              <a:buChar char="•"/>
              <a:tabLst>
                <a:tab pos="240665" algn="l"/>
                <a:tab pos="241300" algn="l"/>
              </a:tabLst>
            </a:pPr>
            <a:r>
              <a:rPr lang="en-US" sz="2000" spc="-3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 </a:t>
            </a:r>
            <a:r>
              <a:rPr sz="2000" spc="-3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期刊最早可回溯至</a:t>
            </a:r>
            <a:r>
              <a:rPr sz="2400" b="1" spc="-25" dirty="0">
                <a:solidFill>
                  <a:srgbClr val="056D75"/>
                </a:solidFill>
                <a:latin typeface="微软雅黑" panose="020B0503020204020204" charset="-122"/>
                <a:cs typeface="微软雅黑" panose="020B0503020204020204" charset="-122"/>
              </a:rPr>
              <a:t>1898</a:t>
            </a:r>
            <a:r>
              <a:rPr sz="2400" b="1" spc="-50" dirty="0">
                <a:solidFill>
                  <a:srgbClr val="056D75"/>
                </a:solidFill>
                <a:latin typeface="微软雅黑" panose="020B0503020204020204" charset="-122"/>
                <a:cs typeface="微软雅黑" panose="020B0503020204020204" charset="-122"/>
              </a:rPr>
              <a:t>年</a:t>
            </a:r>
            <a:endParaRPr sz="2400" b="1" dirty="0">
              <a:solidFill>
                <a:srgbClr val="056D75"/>
              </a:solidFill>
              <a:latin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5" name="object 5">
            <a:extLst>
              <a:ext uri="{FF2B5EF4-FFF2-40B4-BE49-F238E27FC236}">
                <a16:creationId xmlns:a16="http://schemas.microsoft.com/office/drawing/2014/main" id="{4C3530D0-108A-79DB-0391-6AF37645B56C}"/>
              </a:ext>
            </a:extLst>
          </p:cNvPr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48944" y="2043628"/>
            <a:ext cx="5299456" cy="3493572"/>
          </a:xfrm>
          <a:prstGeom prst="rect">
            <a:avLst/>
          </a:prstGeom>
        </p:spPr>
      </p:pic>
      <p:pic>
        <p:nvPicPr>
          <p:cNvPr id="6" name="object 6">
            <a:extLst>
              <a:ext uri="{FF2B5EF4-FFF2-40B4-BE49-F238E27FC236}">
                <a16:creationId xmlns:a16="http://schemas.microsoft.com/office/drawing/2014/main" id="{31A5643B-1C63-345B-C88F-8BF34B1A7187}"/>
              </a:ext>
            </a:extLst>
          </p:cNvPr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316150" y="6152101"/>
            <a:ext cx="1220277" cy="424209"/>
          </a:xfrm>
          <a:prstGeom prst="rect">
            <a:avLst/>
          </a:prstGeom>
        </p:spPr>
      </p:pic>
      <p:sp>
        <p:nvSpPr>
          <p:cNvPr id="7" name="object 7">
            <a:extLst>
              <a:ext uri="{FF2B5EF4-FFF2-40B4-BE49-F238E27FC236}">
                <a16:creationId xmlns:a16="http://schemas.microsoft.com/office/drawing/2014/main" id="{329878EC-A133-1E9A-5B7F-CA472219C9C5}"/>
              </a:ext>
            </a:extLst>
          </p:cNvPr>
          <p:cNvSpPr/>
          <p:nvPr/>
        </p:nvSpPr>
        <p:spPr>
          <a:xfrm>
            <a:off x="0" y="6469126"/>
            <a:ext cx="10186035" cy="12700"/>
          </a:xfrm>
          <a:custGeom>
            <a:avLst/>
            <a:gdLst/>
            <a:ahLst/>
            <a:cxnLst/>
            <a:rect l="l" t="t" r="r" b="b"/>
            <a:pathLst>
              <a:path w="10186035" h="12700">
                <a:moveTo>
                  <a:pt x="10185908" y="0"/>
                </a:moveTo>
                <a:lnTo>
                  <a:pt x="0" y="0"/>
                </a:lnTo>
                <a:lnTo>
                  <a:pt x="0" y="12700"/>
                </a:lnTo>
                <a:lnTo>
                  <a:pt x="10185908" y="12700"/>
                </a:lnTo>
                <a:lnTo>
                  <a:pt x="10185908" y="0"/>
                </a:lnTo>
                <a:close/>
              </a:path>
            </a:pathLst>
          </a:custGeom>
          <a:solidFill>
            <a:srgbClr val="9FC5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>
            <a:extLst>
              <a:ext uri="{FF2B5EF4-FFF2-40B4-BE49-F238E27FC236}">
                <a16:creationId xmlns:a16="http://schemas.microsoft.com/office/drawing/2014/main" id="{F562408D-1F7F-95D0-A5EE-868EC8DC41CB}"/>
              </a:ext>
            </a:extLst>
          </p:cNvPr>
          <p:cNvSpPr/>
          <p:nvPr/>
        </p:nvSpPr>
        <p:spPr>
          <a:xfrm>
            <a:off x="11646407" y="6193535"/>
            <a:ext cx="546100" cy="0"/>
          </a:xfrm>
          <a:custGeom>
            <a:avLst/>
            <a:gdLst/>
            <a:ahLst/>
            <a:cxnLst/>
            <a:rect l="l" t="t" r="r" b="b"/>
            <a:pathLst>
              <a:path w="546100">
                <a:moveTo>
                  <a:pt x="0" y="0"/>
                </a:moveTo>
                <a:lnTo>
                  <a:pt x="546100" y="0"/>
                </a:lnTo>
              </a:path>
            </a:pathLst>
          </a:custGeom>
          <a:ln w="12700">
            <a:solidFill>
              <a:srgbClr val="30717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4">
            <a:extLst>
              <a:ext uri="{FF2B5EF4-FFF2-40B4-BE49-F238E27FC236}">
                <a16:creationId xmlns:a16="http://schemas.microsoft.com/office/drawing/2014/main" id="{11BDD2D6-6FB6-EA7E-8ED4-CD9F0890400B}"/>
              </a:ext>
            </a:extLst>
          </p:cNvPr>
          <p:cNvSpPr txBox="1">
            <a:spLocks/>
          </p:cNvSpPr>
          <p:nvPr/>
        </p:nvSpPr>
        <p:spPr>
          <a:xfrm>
            <a:off x="948944" y="1138917"/>
            <a:ext cx="7525384" cy="507169"/>
          </a:xfrm>
          <a:prstGeom prst="rect">
            <a:avLst/>
          </a:prstGeom>
        </p:spPr>
        <p:txBody>
          <a:bodyPr vert="horz" wrap="square" lIns="0" tIns="227944" rIns="0" bIns="0" rtlCol="0">
            <a:spAutoFit/>
          </a:bodyPr>
          <a:lstStyle>
            <a:lvl1pPr>
              <a:defRPr sz="3200" b="1" i="0">
                <a:solidFill>
                  <a:srgbClr val="056D75"/>
                </a:solidFill>
                <a:latin typeface="微软雅黑" panose="020B0503020204020204" charset="-122"/>
                <a:ea typeface="+mj-ea"/>
                <a:cs typeface="微软雅黑" panose="020B0503020204020204" charset="-122"/>
              </a:defRPr>
            </a:lvl1pPr>
          </a:lstStyle>
          <a:p>
            <a:pPr marL="1270">
              <a:spcBef>
                <a:spcPts val="440"/>
              </a:spcBef>
            </a:pPr>
            <a:r>
              <a:rPr lang="en-US" sz="1800" b="0" dirty="0">
                <a:solidFill>
                  <a:srgbClr val="7E7E7E"/>
                </a:solidFill>
              </a:rPr>
              <a:t>Preserving</a:t>
            </a:r>
            <a:r>
              <a:rPr lang="en-US" sz="1800" b="0" spc="-55" dirty="0">
                <a:solidFill>
                  <a:srgbClr val="7E7E7E"/>
                </a:solidFill>
              </a:rPr>
              <a:t> </a:t>
            </a:r>
            <a:r>
              <a:rPr lang="en-US" sz="1800" b="0" dirty="0">
                <a:solidFill>
                  <a:srgbClr val="7E7E7E"/>
                </a:solidFill>
              </a:rPr>
              <a:t>over</a:t>
            </a:r>
            <a:r>
              <a:rPr lang="en-US" sz="1800" b="0" spc="-40" dirty="0">
                <a:solidFill>
                  <a:srgbClr val="7E7E7E"/>
                </a:solidFill>
              </a:rPr>
              <a:t> </a:t>
            </a:r>
            <a:r>
              <a:rPr lang="en-US" sz="1800" b="0" dirty="0">
                <a:solidFill>
                  <a:srgbClr val="7E7E7E"/>
                </a:solidFill>
              </a:rPr>
              <a:t>100</a:t>
            </a:r>
            <a:r>
              <a:rPr lang="en-US" sz="1800" b="0" spc="-25" dirty="0">
                <a:solidFill>
                  <a:srgbClr val="7E7E7E"/>
                </a:solidFill>
              </a:rPr>
              <a:t> </a:t>
            </a:r>
            <a:r>
              <a:rPr lang="en-US" sz="1800" b="0" dirty="0">
                <a:solidFill>
                  <a:srgbClr val="7E7E7E"/>
                </a:solidFill>
              </a:rPr>
              <a:t>years</a:t>
            </a:r>
            <a:r>
              <a:rPr lang="en-US" sz="1800" b="0" spc="-35" dirty="0">
                <a:solidFill>
                  <a:srgbClr val="7E7E7E"/>
                </a:solidFill>
              </a:rPr>
              <a:t> </a:t>
            </a:r>
            <a:r>
              <a:rPr lang="en-US" sz="1800" b="0" dirty="0">
                <a:solidFill>
                  <a:srgbClr val="7E7E7E"/>
                </a:solidFill>
              </a:rPr>
              <a:t>of</a:t>
            </a:r>
            <a:r>
              <a:rPr lang="en-US" sz="1800" b="0" spc="-40" dirty="0">
                <a:solidFill>
                  <a:srgbClr val="7E7E7E"/>
                </a:solidFill>
              </a:rPr>
              <a:t> </a:t>
            </a:r>
            <a:r>
              <a:rPr lang="en-US" sz="1800" b="0" dirty="0">
                <a:solidFill>
                  <a:srgbClr val="7E7E7E"/>
                </a:solidFill>
              </a:rPr>
              <a:t>management</a:t>
            </a:r>
            <a:r>
              <a:rPr lang="en-US" sz="1800" b="0" spc="-35" dirty="0">
                <a:solidFill>
                  <a:srgbClr val="7E7E7E"/>
                </a:solidFill>
              </a:rPr>
              <a:t> </a:t>
            </a:r>
            <a:r>
              <a:rPr lang="en-US" sz="1800" b="0" dirty="0">
                <a:solidFill>
                  <a:srgbClr val="7E7E7E"/>
                </a:solidFill>
              </a:rPr>
              <a:t>research</a:t>
            </a:r>
            <a:r>
              <a:rPr lang="en-US" sz="1800" b="0" spc="-60" dirty="0">
                <a:solidFill>
                  <a:srgbClr val="7E7E7E"/>
                </a:solidFill>
              </a:rPr>
              <a:t> </a:t>
            </a:r>
            <a:r>
              <a:rPr lang="en-US" sz="1800" b="0" spc="-10" dirty="0">
                <a:solidFill>
                  <a:srgbClr val="7E7E7E"/>
                </a:solidFill>
              </a:rPr>
              <a:t>online</a:t>
            </a:r>
            <a:endParaRPr lang="en-US" sz="1800" dirty="0"/>
          </a:p>
        </p:txBody>
      </p:sp>
      <p:sp>
        <p:nvSpPr>
          <p:cNvPr id="9" name="object 3">
            <a:extLst>
              <a:ext uri="{FF2B5EF4-FFF2-40B4-BE49-F238E27FC236}">
                <a16:creationId xmlns:a16="http://schemas.microsoft.com/office/drawing/2014/main" id="{E4C65C58-B2C1-3FB3-FAF1-2B5363D11616}"/>
              </a:ext>
            </a:extLst>
          </p:cNvPr>
          <p:cNvSpPr txBox="1">
            <a:spLocks/>
          </p:cNvSpPr>
          <p:nvPr/>
        </p:nvSpPr>
        <p:spPr>
          <a:xfrm>
            <a:off x="948944" y="741375"/>
            <a:ext cx="6975856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3200" b="1" i="0">
                <a:solidFill>
                  <a:srgbClr val="056D75"/>
                </a:solidFill>
                <a:latin typeface="微软雅黑" panose="020B0503020204020204" charset="-122"/>
                <a:ea typeface="+mj-ea"/>
                <a:cs typeface="微软雅黑" panose="020B0503020204020204" charset="-122"/>
              </a:defRPr>
            </a:lvl1pPr>
          </a:lstStyle>
          <a:p>
            <a:pPr marL="12700">
              <a:spcBef>
                <a:spcPts val="100"/>
              </a:spcBef>
            </a:pPr>
            <a:r>
              <a:rPr lang="en-US" altLang="zh-CN" spc="-15" dirty="0">
                <a:latin typeface="微软雅黑" panose="020B0503020204020204" pitchFamily="34" charset="-122"/>
                <a:ea typeface="微软雅黑" panose="020B0503020204020204" pitchFamily="34" charset="-122"/>
              </a:rPr>
              <a:t>Emerald</a:t>
            </a:r>
            <a:r>
              <a:rPr lang="zh-CN" altLang="en-US" spc="-15" dirty="0">
                <a:latin typeface="微软雅黑" panose="020B0503020204020204" pitchFamily="34" charset="-122"/>
                <a:ea typeface="微软雅黑" panose="020B0503020204020204" pitchFamily="34" charset="-122"/>
              </a:rPr>
              <a:t>全文期刊回溯库</a:t>
            </a:r>
            <a:r>
              <a:rPr lang="zh-CN" altLang="en-US" sz="1800" spc="-15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（</a:t>
            </a:r>
            <a:r>
              <a:rPr lang="en-US" altLang="zh-CN" sz="1800" spc="-15" dirty="0">
                <a:latin typeface="微软雅黑" panose="020B0503020204020204" pitchFamily="34" charset="-122"/>
                <a:ea typeface="微软雅黑" panose="020B0503020204020204" pitchFamily="34" charset="-122"/>
              </a:rPr>
              <a:t>1898-2000</a:t>
            </a:r>
            <a:r>
              <a:rPr lang="zh-CN" altLang="en-US" sz="1800" spc="-15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）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35435248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280156" y="1529951"/>
            <a:ext cx="5125268" cy="252697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065">
              <a:lnSpc>
                <a:spcPct val="100000"/>
              </a:lnSpc>
              <a:spcBef>
                <a:spcPts val="105"/>
              </a:spcBef>
              <a:tabLst>
                <a:tab pos="390525" algn="l"/>
                <a:tab pos="391160" algn="l"/>
              </a:tabLst>
            </a:pPr>
            <a:r>
              <a:rPr spc="-1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编辑支持：辅助创刊，协助沟通</a:t>
            </a:r>
            <a:endParaRPr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L="12065">
              <a:lnSpc>
                <a:spcPct val="100000"/>
              </a:lnSpc>
              <a:spcBef>
                <a:spcPts val="2195"/>
              </a:spcBef>
              <a:tabLst>
                <a:tab pos="390525" algn="l"/>
                <a:tab pos="391160" algn="l"/>
              </a:tabLst>
            </a:pPr>
            <a:r>
              <a:rPr spc="-1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信息推送：资源及学术动态</a:t>
            </a:r>
            <a:endParaRPr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L="12065">
              <a:lnSpc>
                <a:spcPct val="100000"/>
              </a:lnSpc>
              <a:spcBef>
                <a:spcPts val="2210"/>
              </a:spcBef>
              <a:tabLst>
                <a:tab pos="390525" algn="l"/>
                <a:tab pos="391160" algn="l"/>
              </a:tabLst>
            </a:pPr>
            <a:r>
              <a:rPr spc="-5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用户服务</a:t>
            </a:r>
            <a:r>
              <a:rPr spc="-1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&amp;</a:t>
            </a:r>
            <a:r>
              <a:rPr spc="-15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培训：支持图书馆活动</a:t>
            </a:r>
            <a:endParaRPr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L="12065">
              <a:lnSpc>
                <a:spcPct val="100000"/>
              </a:lnSpc>
              <a:spcBef>
                <a:spcPts val="2195"/>
              </a:spcBef>
              <a:tabLst>
                <a:tab pos="390525" algn="l"/>
                <a:tab pos="391160" algn="l"/>
              </a:tabLst>
            </a:pPr>
            <a:r>
              <a:rPr spc="-15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积极参与各学术会议，不定期举办作者研讨会</a:t>
            </a:r>
            <a:endParaRPr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L="12065">
              <a:lnSpc>
                <a:spcPct val="100000"/>
              </a:lnSpc>
              <a:spcBef>
                <a:spcPts val="2200"/>
              </a:spcBef>
              <a:tabLst>
                <a:tab pos="393065" algn="l"/>
                <a:tab pos="393700" algn="l"/>
              </a:tabLst>
            </a:pPr>
            <a:r>
              <a:rPr spc="-1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线上市场活动</a:t>
            </a:r>
            <a:endParaRPr dirty="0">
              <a:latin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316150" y="6152101"/>
            <a:ext cx="1220277" cy="424209"/>
          </a:xfrm>
          <a:prstGeom prst="rect">
            <a:avLst/>
          </a:prstGeom>
        </p:spPr>
      </p:pic>
      <p:sp>
        <p:nvSpPr>
          <p:cNvPr id="5" name="object 5"/>
          <p:cNvSpPr/>
          <p:nvPr/>
        </p:nvSpPr>
        <p:spPr>
          <a:xfrm>
            <a:off x="0" y="6469126"/>
            <a:ext cx="10186035" cy="12700"/>
          </a:xfrm>
          <a:custGeom>
            <a:avLst/>
            <a:gdLst/>
            <a:ahLst/>
            <a:cxnLst/>
            <a:rect l="l" t="t" r="r" b="b"/>
            <a:pathLst>
              <a:path w="10186035" h="12700">
                <a:moveTo>
                  <a:pt x="10185908" y="0"/>
                </a:moveTo>
                <a:lnTo>
                  <a:pt x="0" y="0"/>
                </a:lnTo>
                <a:lnTo>
                  <a:pt x="0" y="12700"/>
                </a:lnTo>
                <a:lnTo>
                  <a:pt x="10185908" y="12700"/>
                </a:lnTo>
                <a:lnTo>
                  <a:pt x="10185908" y="0"/>
                </a:lnTo>
                <a:close/>
              </a:path>
            </a:pathLst>
          </a:custGeom>
          <a:solidFill>
            <a:srgbClr val="9FC5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1646407" y="6193535"/>
            <a:ext cx="546100" cy="0"/>
          </a:xfrm>
          <a:custGeom>
            <a:avLst/>
            <a:gdLst/>
            <a:ahLst/>
            <a:cxnLst/>
            <a:rect l="l" t="t" r="r" b="b"/>
            <a:pathLst>
              <a:path w="546100">
                <a:moveTo>
                  <a:pt x="0" y="0"/>
                </a:moveTo>
                <a:lnTo>
                  <a:pt x="546100" y="0"/>
                </a:lnTo>
              </a:path>
            </a:pathLst>
          </a:custGeom>
          <a:ln w="12700">
            <a:solidFill>
              <a:srgbClr val="30717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5" name="组合 24"/>
          <p:cNvGrpSpPr/>
          <p:nvPr/>
        </p:nvGrpSpPr>
        <p:grpSpPr>
          <a:xfrm>
            <a:off x="1339805" y="4418072"/>
            <a:ext cx="3689395" cy="1853247"/>
            <a:chOff x="1623698" y="4503327"/>
            <a:chExt cx="3689395" cy="1853247"/>
          </a:xfrm>
        </p:grpSpPr>
        <p:pic>
          <p:nvPicPr>
            <p:cNvPr id="14" name="图片 13" descr="QR 代码&#10;&#10;AI 生成的内容可能不正确。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73362" y="4503327"/>
              <a:ext cx="1505974" cy="1513845"/>
            </a:xfrm>
            <a:prstGeom prst="rect">
              <a:avLst/>
            </a:prstGeom>
          </p:spPr>
        </p:pic>
        <p:pic>
          <p:nvPicPr>
            <p:cNvPr id="18" name="图片 17" descr="QR 代码&#10;&#10;AI 生成的内容可能不正确。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61" r="-2221"/>
            <a:stretch>
              <a:fillRect/>
            </a:stretch>
          </p:blipFill>
          <p:spPr>
            <a:xfrm>
              <a:off x="3712893" y="4503328"/>
              <a:ext cx="1600200" cy="1513844"/>
            </a:xfrm>
            <a:prstGeom prst="rect">
              <a:avLst/>
            </a:prstGeom>
          </p:spPr>
        </p:pic>
        <p:sp>
          <p:nvSpPr>
            <p:cNvPr id="22" name="文本框 21"/>
            <p:cNvSpPr txBox="1"/>
            <p:nvPr/>
          </p:nvSpPr>
          <p:spPr>
            <a:xfrm>
              <a:off x="1623698" y="6018020"/>
              <a:ext cx="180530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Emerald</a:t>
              </a:r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科研服务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4010291" y="6018020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charset="-122"/>
                  <a:ea typeface="微软雅黑" panose="020B0503020204020204" charset="-122"/>
                </a:rPr>
                <a:t>墨鸣奇妙</a:t>
              </a: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:a16="http://schemas.microsoft.com/office/drawing/2014/main" id="{2CE950B0-A1EF-E39C-D162-219345263A69}"/>
              </a:ext>
            </a:extLst>
          </p:cNvPr>
          <p:cNvGrpSpPr/>
          <p:nvPr/>
        </p:nvGrpSpPr>
        <p:grpSpPr>
          <a:xfrm>
            <a:off x="948944" y="1567936"/>
            <a:ext cx="187802" cy="2435195"/>
            <a:chOff x="1161735" y="1577786"/>
            <a:chExt cx="187802" cy="2435195"/>
          </a:xfrm>
        </p:grpSpPr>
        <p:pic>
          <p:nvPicPr>
            <p:cNvPr id="9" name="object 13">
              <a:extLst>
                <a:ext uri="{FF2B5EF4-FFF2-40B4-BE49-F238E27FC236}">
                  <a16:creationId xmlns:a16="http://schemas.microsoft.com/office/drawing/2014/main" id="{2D455D37-3014-FE01-CE7A-8C08408BCF21}"/>
                </a:ext>
              </a:extLst>
            </p:cNvPr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61735" y="1577786"/>
              <a:ext cx="181356" cy="208787"/>
            </a:xfrm>
            <a:prstGeom prst="rect">
              <a:avLst/>
            </a:prstGeom>
          </p:spPr>
        </p:pic>
        <p:pic>
          <p:nvPicPr>
            <p:cNvPr id="10" name="object 13">
              <a:extLst>
                <a:ext uri="{FF2B5EF4-FFF2-40B4-BE49-F238E27FC236}">
                  <a16:creationId xmlns:a16="http://schemas.microsoft.com/office/drawing/2014/main" id="{DA177308-5B44-FDD9-9D1D-17D7509E48D5}"/>
                </a:ext>
              </a:extLst>
            </p:cNvPr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64850" y="2114995"/>
              <a:ext cx="181356" cy="208787"/>
            </a:xfrm>
            <a:prstGeom prst="rect">
              <a:avLst/>
            </a:prstGeom>
          </p:spPr>
        </p:pic>
        <p:pic>
          <p:nvPicPr>
            <p:cNvPr id="11" name="object 13">
              <a:extLst>
                <a:ext uri="{FF2B5EF4-FFF2-40B4-BE49-F238E27FC236}">
                  <a16:creationId xmlns:a16="http://schemas.microsoft.com/office/drawing/2014/main" id="{8BC988EF-15B0-A7C1-8E50-49843D1ED55D}"/>
                </a:ext>
              </a:extLst>
            </p:cNvPr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68181" y="2683004"/>
              <a:ext cx="181356" cy="208787"/>
            </a:xfrm>
            <a:prstGeom prst="rect">
              <a:avLst/>
            </a:prstGeom>
          </p:spPr>
        </p:pic>
        <p:pic>
          <p:nvPicPr>
            <p:cNvPr id="12" name="object 13">
              <a:extLst>
                <a:ext uri="{FF2B5EF4-FFF2-40B4-BE49-F238E27FC236}">
                  <a16:creationId xmlns:a16="http://schemas.microsoft.com/office/drawing/2014/main" id="{276D1F8F-5350-1B31-DB4C-500501D6FD8A}"/>
                </a:ext>
              </a:extLst>
            </p:cNvPr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66499" y="3268582"/>
              <a:ext cx="181356" cy="208787"/>
            </a:xfrm>
            <a:prstGeom prst="rect">
              <a:avLst/>
            </a:prstGeom>
          </p:spPr>
        </p:pic>
        <p:pic>
          <p:nvPicPr>
            <p:cNvPr id="17" name="object 13">
              <a:extLst>
                <a:ext uri="{FF2B5EF4-FFF2-40B4-BE49-F238E27FC236}">
                  <a16:creationId xmlns:a16="http://schemas.microsoft.com/office/drawing/2014/main" id="{991F3F97-4416-1979-2493-96E551B66EC0}"/>
                </a:ext>
              </a:extLst>
            </p:cNvPr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168181" y="3804194"/>
              <a:ext cx="181356" cy="208787"/>
            </a:xfrm>
            <a:prstGeom prst="rect">
              <a:avLst/>
            </a:prstGeom>
          </p:spPr>
        </p:pic>
      </p:grpSp>
      <p:sp>
        <p:nvSpPr>
          <p:cNvPr id="26" name="object 3">
            <a:extLst>
              <a:ext uri="{FF2B5EF4-FFF2-40B4-BE49-F238E27FC236}">
                <a16:creationId xmlns:a16="http://schemas.microsoft.com/office/drawing/2014/main" id="{AAD8CC99-FC91-BFAD-F240-F2C0B05FC8F7}"/>
              </a:ext>
            </a:extLst>
          </p:cNvPr>
          <p:cNvSpPr txBox="1">
            <a:spLocks/>
          </p:cNvSpPr>
          <p:nvPr/>
        </p:nvSpPr>
        <p:spPr>
          <a:xfrm>
            <a:off x="948944" y="741375"/>
            <a:ext cx="6975856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3200" b="1" i="0">
                <a:solidFill>
                  <a:srgbClr val="056D75"/>
                </a:solidFill>
                <a:latin typeface="微软雅黑" panose="020B0503020204020204" charset="-122"/>
                <a:ea typeface="+mj-ea"/>
                <a:cs typeface="微软雅黑" panose="020B0503020204020204" charset="-122"/>
              </a:defRPr>
            </a:lvl1pPr>
          </a:lstStyle>
          <a:p>
            <a:pPr marL="12700">
              <a:spcBef>
                <a:spcPts val="100"/>
              </a:spcBef>
            </a:pPr>
            <a:r>
              <a:rPr lang="en-US" altLang="zh-CN" spc="-15" dirty="0">
                <a:latin typeface="微软雅黑" panose="020B0503020204020204" pitchFamily="34" charset="-122"/>
                <a:ea typeface="微软雅黑" panose="020B0503020204020204" pitchFamily="34" charset="-122"/>
              </a:rPr>
              <a:t>Emerald</a:t>
            </a:r>
            <a:r>
              <a:rPr lang="zh-CN" altLang="en-US" spc="-15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服务与支持</a:t>
            </a:r>
            <a:endParaRPr lang="zh-CN" altLang="en-US" dirty="0"/>
          </a:p>
        </p:txBody>
      </p:sp>
      <p:grpSp>
        <p:nvGrpSpPr>
          <p:cNvPr id="29" name="组合 28">
            <a:extLst>
              <a:ext uri="{FF2B5EF4-FFF2-40B4-BE49-F238E27FC236}">
                <a16:creationId xmlns:a16="http://schemas.microsoft.com/office/drawing/2014/main" id="{92089871-5E7E-25D0-1657-A359DFAF81D7}"/>
              </a:ext>
            </a:extLst>
          </p:cNvPr>
          <p:cNvGrpSpPr/>
          <p:nvPr/>
        </p:nvGrpSpPr>
        <p:grpSpPr>
          <a:xfrm>
            <a:off x="6112411" y="1465719"/>
            <a:ext cx="4049675" cy="4357328"/>
            <a:chOff x="7532057" y="1830962"/>
            <a:chExt cx="4049675" cy="4357328"/>
          </a:xfrm>
        </p:grpSpPr>
        <p:pic>
          <p:nvPicPr>
            <p:cNvPr id="31" name="object 13">
              <a:extLst>
                <a:ext uri="{FF2B5EF4-FFF2-40B4-BE49-F238E27FC236}">
                  <a16:creationId xmlns:a16="http://schemas.microsoft.com/office/drawing/2014/main" id="{DA7B815E-BB58-6142-4961-25C05F69E1C8}"/>
                </a:ext>
              </a:extLst>
            </p:cNvPr>
            <p:cNvPicPr/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7588417" y="5627960"/>
              <a:ext cx="3425545" cy="560330"/>
            </a:xfrm>
            <a:prstGeom prst="rect">
              <a:avLst/>
            </a:prstGeom>
          </p:spPr>
        </p:pic>
        <p:pic>
          <p:nvPicPr>
            <p:cNvPr id="32" name="object 15">
              <a:extLst>
                <a:ext uri="{FF2B5EF4-FFF2-40B4-BE49-F238E27FC236}">
                  <a16:creationId xmlns:a16="http://schemas.microsoft.com/office/drawing/2014/main" id="{98CB9704-7C80-EB00-DDA7-7428E4980F9D}"/>
                </a:ext>
              </a:extLst>
            </p:cNvPr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7532057" y="1830962"/>
              <a:ext cx="3529584" cy="585216"/>
            </a:xfrm>
            <a:prstGeom prst="rect">
              <a:avLst/>
            </a:prstGeom>
          </p:spPr>
        </p:pic>
        <p:pic>
          <p:nvPicPr>
            <p:cNvPr id="33" name="object 16">
              <a:extLst>
                <a:ext uri="{FF2B5EF4-FFF2-40B4-BE49-F238E27FC236}">
                  <a16:creationId xmlns:a16="http://schemas.microsoft.com/office/drawing/2014/main" id="{E28FE399-F072-D707-C3A8-687BE0AE3F5C}"/>
                </a:ext>
              </a:extLst>
            </p:cNvPr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988532" y="2466175"/>
              <a:ext cx="3529584" cy="586740"/>
            </a:xfrm>
            <a:prstGeom prst="rect">
              <a:avLst/>
            </a:prstGeom>
          </p:spPr>
        </p:pic>
        <p:pic>
          <p:nvPicPr>
            <p:cNvPr id="34" name="图片 33">
              <a:extLst>
                <a:ext uri="{FF2B5EF4-FFF2-40B4-BE49-F238E27FC236}">
                  <a16:creationId xmlns:a16="http://schemas.microsoft.com/office/drawing/2014/main" id="{4CEE02E1-377D-9E2B-FD86-D5A0E5123019}"/>
                </a:ext>
              </a:extLst>
            </p:cNvPr>
            <p:cNvPicPr/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75260" y="3102912"/>
              <a:ext cx="2955100" cy="628569"/>
            </a:xfrm>
            <a:prstGeom prst="rect">
              <a:avLst/>
            </a:prstGeom>
          </p:spPr>
        </p:pic>
        <p:pic>
          <p:nvPicPr>
            <p:cNvPr id="35" name="图片 34" descr="卡通人物&#10;&#10;低可信度描述已自动生成">
              <a:extLst>
                <a:ext uri="{FF2B5EF4-FFF2-40B4-BE49-F238E27FC236}">
                  <a16:creationId xmlns:a16="http://schemas.microsoft.com/office/drawing/2014/main" id="{6AE194B7-9F8D-579D-37A1-DBCCBE6A310A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91580" y="3781476"/>
              <a:ext cx="3337227" cy="586740"/>
            </a:xfrm>
            <a:prstGeom prst="rect">
              <a:avLst/>
            </a:prstGeom>
          </p:spPr>
        </p:pic>
        <p:pic>
          <p:nvPicPr>
            <p:cNvPr id="36" name="图片 35" descr="图形用户界面, 文本&#10;&#10;AI 生成的内容可能不正确。">
              <a:extLst>
                <a:ext uri="{FF2B5EF4-FFF2-40B4-BE49-F238E27FC236}">
                  <a16:creationId xmlns:a16="http://schemas.microsoft.com/office/drawing/2014/main" id="{A5AE63C5-E709-0201-92C2-9AAFC7441CE0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532057" y="4413233"/>
              <a:ext cx="3518916" cy="547387"/>
            </a:xfrm>
            <a:prstGeom prst="rect">
              <a:avLst/>
            </a:prstGeom>
          </p:spPr>
        </p:pic>
        <p:pic>
          <p:nvPicPr>
            <p:cNvPr id="37" name="图片 36" descr="图形用户界面&#10;&#10;AI 生成的内容可能不正确。">
              <a:extLst>
                <a:ext uri="{FF2B5EF4-FFF2-40B4-BE49-F238E27FC236}">
                  <a16:creationId xmlns:a16="http://schemas.microsoft.com/office/drawing/2014/main" id="{D5350B64-B5A7-F1DF-5490-BC3B15A1F6F6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191580" y="5036613"/>
              <a:ext cx="3390152" cy="525987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6541007" y="2129027"/>
            <a:ext cx="4540250" cy="1516380"/>
            <a:chOff x="6541007" y="2129027"/>
            <a:chExt cx="4540250" cy="1516380"/>
          </a:xfrm>
        </p:grpSpPr>
        <p:pic>
          <p:nvPicPr>
            <p:cNvPr id="3" name="object 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541007" y="2129027"/>
              <a:ext cx="4539996" cy="1516380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6541007" y="2129027"/>
              <a:ext cx="4540250" cy="1516380"/>
            </a:xfrm>
            <a:custGeom>
              <a:avLst/>
              <a:gdLst/>
              <a:ahLst/>
              <a:cxnLst/>
              <a:rect l="l" t="t" r="r" b="b"/>
              <a:pathLst>
                <a:path w="4540250" h="1516379">
                  <a:moveTo>
                    <a:pt x="4539996" y="0"/>
                  </a:moveTo>
                  <a:lnTo>
                    <a:pt x="0" y="0"/>
                  </a:lnTo>
                  <a:lnTo>
                    <a:pt x="0" y="1516380"/>
                  </a:lnTo>
                  <a:lnTo>
                    <a:pt x="4539996" y="1516380"/>
                  </a:lnTo>
                  <a:lnTo>
                    <a:pt x="4539996" y="0"/>
                  </a:lnTo>
                  <a:close/>
                </a:path>
              </a:pathLst>
            </a:custGeom>
            <a:solidFill>
              <a:srgbClr val="404040">
                <a:alpha val="25881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543799" y="2493263"/>
              <a:ext cx="2522220" cy="955548"/>
            </a:xfrm>
            <a:prstGeom prst="rect">
              <a:avLst/>
            </a:prstGeom>
          </p:spPr>
        </p:pic>
      </p:grpSp>
      <p:grpSp>
        <p:nvGrpSpPr>
          <p:cNvPr id="7" name="object 7"/>
          <p:cNvGrpSpPr/>
          <p:nvPr/>
        </p:nvGrpSpPr>
        <p:grpSpPr>
          <a:xfrm>
            <a:off x="1110996" y="2129027"/>
            <a:ext cx="4540250" cy="1516380"/>
            <a:chOff x="1110996" y="2129027"/>
            <a:chExt cx="4540250" cy="1516380"/>
          </a:xfrm>
        </p:grpSpPr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10996" y="2129027"/>
              <a:ext cx="4539996" cy="1516380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1110996" y="2129027"/>
              <a:ext cx="4540250" cy="1516380"/>
            </a:xfrm>
            <a:custGeom>
              <a:avLst/>
              <a:gdLst/>
              <a:ahLst/>
              <a:cxnLst/>
              <a:rect l="l" t="t" r="r" b="b"/>
              <a:pathLst>
                <a:path w="4540250" h="1516379">
                  <a:moveTo>
                    <a:pt x="4539996" y="0"/>
                  </a:moveTo>
                  <a:lnTo>
                    <a:pt x="0" y="0"/>
                  </a:lnTo>
                  <a:lnTo>
                    <a:pt x="0" y="1516380"/>
                  </a:lnTo>
                  <a:lnTo>
                    <a:pt x="4539996" y="1516380"/>
                  </a:lnTo>
                  <a:lnTo>
                    <a:pt x="4539996" y="0"/>
                  </a:lnTo>
                  <a:close/>
                </a:path>
              </a:pathLst>
            </a:custGeom>
            <a:solidFill>
              <a:srgbClr val="404040">
                <a:alpha val="25881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113788" y="2493263"/>
              <a:ext cx="2522219" cy="955548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1110996" y="2129027"/>
            <a:ext cx="4540250" cy="1516380"/>
          </a:xfrm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"/>
              </a:spcBef>
            </a:pPr>
            <a:endParaRPr sz="3400" dirty="0">
              <a:latin typeface="Times New Roman" panose="02020603050405020304"/>
              <a:cs typeface="Times New Roman" panose="02020603050405020304"/>
            </a:endParaRPr>
          </a:p>
          <a:p>
            <a:pPr marR="20320" algn="ctr">
              <a:lnSpc>
                <a:spcPct val="100000"/>
              </a:lnSpc>
            </a:pPr>
            <a:r>
              <a:rPr sz="3200" b="1" spc="434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轻松检索</a:t>
            </a:r>
            <a:endParaRPr sz="3200" dirty="0"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541007" y="2129027"/>
            <a:ext cx="4540250" cy="1516380"/>
          </a:xfrm>
          <a:prstGeom prst="rect">
            <a:avLst/>
          </a:prstGeom>
        </p:spPr>
        <p:txBody>
          <a:bodyPr vert="horz" wrap="square" lIns="0" tIns="127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"/>
              </a:spcBef>
            </a:pPr>
            <a:endParaRPr sz="3400">
              <a:latin typeface="Times New Roman" panose="02020603050405020304"/>
              <a:cs typeface="Times New Roman" panose="02020603050405020304"/>
            </a:endParaRPr>
          </a:p>
          <a:p>
            <a:pPr marR="19050" algn="ctr">
              <a:lnSpc>
                <a:spcPct val="100000"/>
              </a:lnSpc>
            </a:pPr>
            <a:r>
              <a:rPr sz="3200" b="1" spc="434" dirty="0">
                <a:solidFill>
                  <a:srgbClr val="FFFFFF"/>
                </a:solidFill>
                <a:latin typeface="微软雅黑" panose="020B0503020204020204" charset="-122"/>
                <a:cs typeface="微软雅黑" panose="020B0503020204020204" charset="-122"/>
              </a:rPr>
              <a:t>及时响应</a:t>
            </a:r>
            <a:endParaRPr sz="3200">
              <a:latin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13" name="object 13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334673" y="4106821"/>
            <a:ext cx="181356" cy="208787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6819899" y="4109588"/>
            <a:ext cx="181355" cy="208787"/>
          </a:xfrm>
          <a:prstGeom prst="rect">
            <a:avLst/>
          </a:prstGeom>
        </p:spPr>
      </p:pic>
      <p:pic>
        <p:nvPicPr>
          <p:cNvPr id="19" name="object 19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6825788" y="4916881"/>
            <a:ext cx="181355" cy="210312"/>
          </a:xfrm>
          <a:prstGeom prst="rect">
            <a:avLst/>
          </a:prstGeom>
        </p:spPr>
      </p:pic>
      <p:pic>
        <p:nvPicPr>
          <p:cNvPr id="20" name="object 20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6819899" y="4523657"/>
            <a:ext cx="181355" cy="208787"/>
          </a:xfrm>
          <a:prstGeom prst="rect">
            <a:avLst/>
          </a:prstGeom>
        </p:spPr>
      </p:pic>
      <p:pic>
        <p:nvPicPr>
          <p:cNvPr id="21" name="object 21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6821677" y="5332475"/>
            <a:ext cx="181355" cy="210312"/>
          </a:xfrm>
          <a:prstGeom prst="rect">
            <a:avLst/>
          </a:prstGeom>
        </p:spPr>
      </p:pic>
      <p:sp>
        <p:nvSpPr>
          <p:cNvPr id="22" name="object 22"/>
          <p:cNvSpPr txBox="1"/>
          <p:nvPr/>
        </p:nvSpPr>
        <p:spPr>
          <a:xfrm>
            <a:off x="7226690" y="3948419"/>
            <a:ext cx="3726720" cy="1626536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105"/>
              </a:spcBef>
            </a:pPr>
            <a:r>
              <a:rPr lang="zh-CN" altLang="en-US" spc="-2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实</a:t>
            </a:r>
            <a:r>
              <a:rPr spc="-20" dirty="0" err="1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时更新，紧追热点</a:t>
            </a:r>
            <a:endParaRPr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ct val="150000"/>
              </a:lnSpc>
            </a:pPr>
            <a:r>
              <a:rPr lang="zh-CN" altLang="en-US" spc="-1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技术</a:t>
            </a:r>
            <a:r>
              <a:rPr spc="-10" dirty="0" err="1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智能、可扩展</a:t>
            </a:r>
            <a:endParaRPr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ct val="150000"/>
              </a:lnSpc>
            </a:pPr>
            <a:r>
              <a:rPr lang="zh-CN" altLang="en-US" spc="-1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云服务器</a:t>
            </a:r>
            <a:r>
              <a:rPr spc="-1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，</a:t>
            </a:r>
            <a:r>
              <a:rPr lang="zh-CN" altLang="en-US" spc="-1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高速响应</a:t>
            </a:r>
            <a:endParaRPr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ct val="150000"/>
              </a:lnSpc>
            </a:pPr>
            <a:r>
              <a:rPr lang="zh-CN" altLang="en-US" spc="-15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本地人员，专职服务</a:t>
            </a:r>
            <a:endParaRPr lang="en-US" spc="-15" dirty="0">
              <a:solidFill>
                <a:srgbClr val="252525"/>
              </a:solidFill>
              <a:latin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24" name="object 24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0316150" y="6152101"/>
            <a:ext cx="1220277" cy="424209"/>
          </a:xfrm>
          <a:prstGeom prst="rect">
            <a:avLst/>
          </a:prstGeom>
        </p:spPr>
      </p:pic>
      <p:sp>
        <p:nvSpPr>
          <p:cNvPr id="25" name="object 25"/>
          <p:cNvSpPr/>
          <p:nvPr/>
        </p:nvSpPr>
        <p:spPr>
          <a:xfrm>
            <a:off x="0" y="6469126"/>
            <a:ext cx="10186035" cy="12700"/>
          </a:xfrm>
          <a:custGeom>
            <a:avLst/>
            <a:gdLst/>
            <a:ahLst/>
            <a:cxnLst/>
            <a:rect l="l" t="t" r="r" b="b"/>
            <a:pathLst>
              <a:path w="10186035" h="12700">
                <a:moveTo>
                  <a:pt x="10185908" y="0"/>
                </a:moveTo>
                <a:lnTo>
                  <a:pt x="0" y="0"/>
                </a:lnTo>
                <a:lnTo>
                  <a:pt x="0" y="12700"/>
                </a:lnTo>
                <a:lnTo>
                  <a:pt x="10185908" y="12700"/>
                </a:lnTo>
                <a:lnTo>
                  <a:pt x="10185908" y="0"/>
                </a:lnTo>
                <a:close/>
              </a:path>
            </a:pathLst>
          </a:custGeom>
          <a:solidFill>
            <a:srgbClr val="9FC53A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11646407" y="6193535"/>
            <a:ext cx="546100" cy="0"/>
          </a:xfrm>
          <a:custGeom>
            <a:avLst/>
            <a:gdLst/>
            <a:ahLst/>
            <a:cxnLst/>
            <a:rect l="l" t="t" r="r" b="b"/>
            <a:pathLst>
              <a:path w="546100">
                <a:moveTo>
                  <a:pt x="0" y="0"/>
                </a:moveTo>
                <a:lnTo>
                  <a:pt x="546100" y="0"/>
                </a:lnTo>
              </a:path>
            </a:pathLst>
          </a:custGeom>
          <a:ln w="12700">
            <a:solidFill>
              <a:srgbClr val="30717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2"/>
          <p:cNvSpPr txBox="1"/>
          <p:nvPr/>
        </p:nvSpPr>
        <p:spPr>
          <a:xfrm>
            <a:off x="1761457" y="3948419"/>
            <a:ext cx="4695889" cy="1626536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50000"/>
              </a:lnSpc>
              <a:spcBef>
                <a:spcPts val="100"/>
              </a:spcBef>
            </a:pPr>
            <a:r>
              <a:rPr lang="zh-CN" altLang="en-US" spc="-10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页面简洁，操作便捷</a:t>
            </a:r>
            <a:endParaRPr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ct val="150000"/>
              </a:lnSpc>
            </a:pPr>
            <a:r>
              <a:rPr lang="zh-CN" altLang="en-US" spc="-15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整合资源，一站检索</a:t>
            </a:r>
            <a:endParaRPr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ct val="150000"/>
              </a:lnSpc>
            </a:pPr>
            <a:r>
              <a:rPr lang="zh-CN" altLang="en-US" spc="-35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精确查找，关键词联想</a:t>
            </a:r>
            <a:endParaRPr lang="zh-CN" altLang="en-US"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ct val="150000"/>
              </a:lnSpc>
            </a:pPr>
            <a:r>
              <a:rPr lang="zh-CN" altLang="en-US" spc="-5" dirty="0">
                <a:solidFill>
                  <a:srgbClr val="252525"/>
                </a:solidFill>
                <a:latin typeface="微软雅黑" panose="020B0503020204020204" charset="-122"/>
                <a:cs typeface="微软雅黑" panose="020B0503020204020204" charset="-122"/>
              </a:rPr>
              <a:t>高级检索，二次筛选</a:t>
            </a:r>
            <a:endParaRPr lang="zh-CN" altLang="en-US" dirty="0">
              <a:latin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29" name="object 13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337788" y="4526216"/>
            <a:ext cx="181356" cy="208787"/>
          </a:xfrm>
          <a:prstGeom prst="rect">
            <a:avLst/>
          </a:prstGeom>
        </p:spPr>
      </p:pic>
      <p:pic>
        <p:nvPicPr>
          <p:cNvPr id="31" name="object 13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337788" y="4916506"/>
            <a:ext cx="181356" cy="208787"/>
          </a:xfrm>
          <a:prstGeom prst="rect">
            <a:avLst/>
          </a:prstGeom>
        </p:spPr>
      </p:pic>
      <p:pic>
        <p:nvPicPr>
          <p:cNvPr id="32" name="object 13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337788" y="5334000"/>
            <a:ext cx="181356" cy="208787"/>
          </a:xfrm>
          <a:prstGeom prst="rect">
            <a:avLst/>
          </a:prstGeom>
        </p:spPr>
      </p:pic>
      <p:sp>
        <p:nvSpPr>
          <p:cNvPr id="16" name="object 3">
            <a:extLst>
              <a:ext uri="{FF2B5EF4-FFF2-40B4-BE49-F238E27FC236}">
                <a16:creationId xmlns:a16="http://schemas.microsoft.com/office/drawing/2014/main" id="{87266516-A03E-3C9B-1D5A-74A48DC7D663}"/>
              </a:ext>
            </a:extLst>
          </p:cNvPr>
          <p:cNvSpPr txBox="1">
            <a:spLocks/>
          </p:cNvSpPr>
          <p:nvPr/>
        </p:nvSpPr>
        <p:spPr>
          <a:xfrm>
            <a:off x="948944" y="741375"/>
            <a:ext cx="5070856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3200" b="1" i="0">
                <a:solidFill>
                  <a:srgbClr val="056D75"/>
                </a:solidFill>
                <a:latin typeface="微软雅黑" panose="020B0503020204020204" charset="-122"/>
                <a:ea typeface="+mj-ea"/>
                <a:cs typeface="微软雅黑" panose="020B0503020204020204" charset="-122"/>
              </a:defRPr>
            </a:lvl1pPr>
          </a:lstStyle>
          <a:p>
            <a:pPr marL="12700">
              <a:spcBef>
                <a:spcPts val="100"/>
              </a:spcBef>
            </a:pPr>
            <a:r>
              <a:rPr lang="en-US" altLang="zh-CN" spc="-15" dirty="0">
                <a:latin typeface="微软雅黑" panose="020B0503020204020204" pitchFamily="34" charset="-122"/>
                <a:ea typeface="微软雅黑" panose="020B0503020204020204" pitchFamily="34" charset="-122"/>
              </a:rPr>
              <a:t>Emerald</a:t>
            </a:r>
            <a:r>
              <a:rPr lang="zh-CN" altLang="en-US" spc="-15" dirty="0">
                <a:latin typeface="微软雅黑" panose="020B0503020204020204" pitchFamily="34" charset="-122"/>
                <a:ea typeface="微软雅黑" panose="020B0503020204020204" pitchFamily="34" charset="-122"/>
              </a:rPr>
              <a:t>检索平台特色</a:t>
            </a:r>
            <a:endParaRPr lang="zh-CN" altLang="en-US" dirty="0"/>
          </a:p>
        </p:txBody>
      </p:sp>
      <p:sp>
        <p:nvSpPr>
          <p:cNvPr id="17" name="object 40">
            <a:extLst>
              <a:ext uri="{FF2B5EF4-FFF2-40B4-BE49-F238E27FC236}">
                <a16:creationId xmlns:a16="http://schemas.microsoft.com/office/drawing/2014/main" id="{206A722A-74D1-0C3C-E0CB-C20D80C57D48}"/>
              </a:ext>
            </a:extLst>
          </p:cNvPr>
          <p:cNvSpPr txBox="1">
            <a:spLocks/>
          </p:cNvSpPr>
          <p:nvPr/>
        </p:nvSpPr>
        <p:spPr>
          <a:xfrm>
            <a:off x="948944" y="1155564"/>
            <a:ext cx="7024370" cy="434734"/>
          </a:xfrm>
          <a:prstGeom prst="rect">
            <a:avLst/>
          </a:prstGeom>
        </p:spPr>
        <p:txBody>
          <a:bodyPr vert="horz" wrap="square" lIns="0" tIns="156210" rIns="0" bIns="0" rtlCol="0">
            <a:spAutoFit/>
          </a:bodyPr>
          <a:lstStyle>
            <a:lvl1pPr>
              <a:defRPr sz="3200" b="1" i="0">
                <a:solidFill>
                  <a:srgbClr val="056D75"/>
                </a:solidFill>
                <a:latin typeface="微软雅黑" panose="020B0503020204020204" charset="-122"/>
                <a:ea typeface="+mj-ea"/>
                <a:cs typeface="微软雅黑" panose="020B0503020204020204" charset="-122"/>
              </a:defRPr>
            </a:lvl1pPr>
          </a:lstStyle>
          <a:p>
            <a:pPr marL="41275">
              <a:spcBef>
                <a:spcPts val="570"/>
              </a:spcBef>
            </a:pPr>
            <a:r>
              <a:rPr lang="en-US" sz="1800" b="0" dirty="0">
                <a:solidFill>
                  <a:srgbClr val="7E7E7E"/>
                </a:solidFill>
              </a:rPr>
              <a:t>A</a:t>
            </a:r>
            <a:r>
              <a:rPr lang="en-US" altLang="zh-CN" sz="1800" b="0" dirty="0">
                <a:solidFill>
                  <a:srgbClr val="7E7E7E"/>
                </a:solidFill>
              </a:rPr>
              <a:t>ccess via</a:t>
            </a:r>
            <a:r>
              <a:rPr lang="zh-CN" altLang="en-US" sz="1800" b="0" dirty="0">
                <a:solidFill>
                  <a:srgbClr val="7E7E7E"/>
                </a:solidFill>
              </a:rPr>
              <a:t>：</a:t>
            </a:r>
            <a:r>
              <a:rPr lang="en-US" altLang="zh-CN" sz="1800" b="0" dirty="0">
                <a:solidFill>
                  <a:schemeClr val="bg1">
                    <a:lumMod val="50000"/>
                  </a:schemeClr>
                </a:solidFill>
                <a:hlinkClick r:id="rId11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https://www.emerald.com/</a:t>
            </a:r>
            <a:endParaRPr lang="en-US" sz="18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0768"/>
            <a:ext cx="12192000" cy="6696463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0" y="0"/>
            <a:ext cx="12204112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 panose="020B0604030504040204"/>
              <a:ea typeface="+mn-ea"/>
              <a:cs typeface="+mn-cs"/>
            </a:endParaRPr>
          </a:p>
        </p:txBody>
      </p:sp>
      <p:cxnSp>
        <p:nvCxnSpPr>
          <p:cNvPr id="9" name="直接箭头连接符 8"/>
          <p:cNvCxnSpPr/>
          <p:nvPr/>
        </p:nvCxnSpPr>
        <p:spPr>
          <a:xfrm>
            <a:off x="10004953" y="506655"/>
            <a:ext cx="0" cy="584608"/>
          </a:xfrm>
          <a:prstGeom prst="straightConnector1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组合 9"/>
          <p:cNvGrpSpPr/>
          <p:nvPr/>
        </p:nvGrpSpPr>
        <p:grpSpPr>
          <a:xfrm>
            <a:off x="8805367" y="1195093"/>
            <a:ext cx="2399171" cy="945194"/>
            <a:chOff x="6448968" y="931838"/>
            <a:chExt cx="3263467" cy="881713"/>
          </a:xfrm>
        </p:grpSpPr>
        <p:sp>
          <p:nvSpPr>
            <p:cNvPr id="11" name="矩形: 圆角 10"/>
            <p:cNvSpPr/>
            <p:nvPr/>
          </p:nvSpPr>
          <p:spPr>
            <a:xfrm>
              <a:off x="6448968" y="931838"/>
              <a:ext cx="3263467" cy="881713"/>
            </a:xfrm>
            <a:prstGeom prst="roundRect">
              <a:avLst/>
            </a:prstGeom>
            <a:solidFill>
              <a:schemeClr val="tx1">
                <a:lumMod val="95000"/>
                <a:lumOff val="5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Verdana" panose="020B0604030504040204"/>
                <a:ea typeface="+mn-ea"/>
                <a:cs typeface="+mn-cs"/>
              </a:endParaRPr>
            </a:p>
          </p:txBody>
        </p:sp>
        <p:sp>
          <p:nvSpPr>
            <p:cNvPr id="12" name="矩形 11"/>
            <p:cNvSpPr>
              <a:spLocks noChangeArrowheads="1"/>
            </p:cNvSpPr>
            <p:nvPr/>
          </p:nvSpPr>
          <p:spPr bwMode="auto">
            <a:xfrm>
              <a:off x="6448968" y="1017095"/>
              <a:ext cx="3263467" cy="7112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Arial" panose="020B0604020202020204" pitchFamily="34" charset="0"/>
                </a:rPr>
                <a:t>在授权</a:t>
              </a:r>
              <a:r>
                <a:rPr kumimoji="0" lang="en-US" altLang="zh-CN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Arial" panose="020B0604020202020204" pitchFamily="34" charset="0"/>
                </a:rPr>
                <a:t>IP</a:t>
              </a:r>
              <a:r>
                <a:rPr kumimoji="0" lang="zh-CN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Arial" panose="020B0604020202020204" pitchFamily="34" charset="0"/>
                </a:rPr>
                <a:t>范围内登陆</a:t>
              </a:r>
              <a:r>
                <a:rPr kumimoji="0" lang="en-US" altLang="zh-CN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Arial" panose="020B0604020202020204" pitchFamily="34" charset="0"/>
                </a:rPr>
                <a:t>Emerald</a:t>
              </a:r>
              <a:r>
                <a:rPr kumimoji="0" lang="zh-CN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Arial" panose="020B0604020202020204" pitchFamily="34" charset="0"/>
                </a:rPr>
                <a:t>主页，获得机构订购资源的访问权限</a:t>
              </a:r>
              <a:endPara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</p:grpSp>
      <p:cxnSp>
        <p:nvCxnSpPr>
          <p:cNvPr id="13" name="直接箭头连接符 12"/>
          <p:cNvCxnSpPr/>
          <p:nvPr/>
        </p:nvCxnSpPr>
        <p:spPr>
          <a:xfrm>
            <a:off x="11627624" y="506655"/>
            <a:ext cx="0" cy="584608"/>
          </a:xfrm>
          <a:prstGeom prst="straightConnector1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11266682" y="1195093"/>
            <a:ext cx="786632" cy="906041"/>
            <a:chOff x="6448968" y="894041"/>
            <a:chExt cx="3263467" cy="1123268"/>
          </a:xfrm>
        </p:grpSpPr>
        <p:sp>
          <p:nvSpPr>
            <p:cNvPr id="15" name="矩形: 圆角 14"/>
            <p:cNvSpPr/>
            <p:nvPr/>
          </p:nvSpPr>
          <p:spPr>
            <a:xfrm>
              <a:off x="6448968" y="894041"/>
              <a:ext cx="3263467" cy="1123268"/>
            </a:xfrm>
            <a:prstGeom prst="roundRect">
              <a:avLst/>
            </a:prstGeom>
            <a:solidFill>
              <a:schemeClr val="tx1">
                <a:lumMod val="95000"/>
                <a:lumOff val="5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Verdana" panose="020B0604030504040204"/>
                <a:ea typeface="+mn-ea"/>
                <a:cs typeface="+mn-cs"/>
              </a:endParaRPr>
            </a:p>
          </p:txBody>
        </p:sp>
        <p:sp>
          <p:nvSpPr>
            <p:cNvPr id="16" name="矩形 15"/>
            <p:cNvSpPr>
              <a:spLocks noChangeArrowheads="1"/>
            </p:cNvSpPr>
            <p:nvPr/>
          </p:nvSpPr>
          <p:spPr bwMode="auto">
            <a:xfrm>
              <a:off x="6448968" y="982034"/>
              <a:ext cx="3263467" cy="10046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Arial" panose="020B0604020202020204" pitchFamily="34" charset="0"/>
                </a:rPr>
                <a:t>注册</a:t>
              </a:r>
              <a:r>
                <a:rPr lang="zh-CN" altLang="en-US" sz="1600" dirty="0">
                  <a:solidFill>
                    <a:prstClr val="white"/>
                  </a:solidFill>
                  <a:latin typeface="微软雅黑" panose="020B0503020204020204" charset="-122"/>
                  <a:ea typeface="微软雅黑" panose="020B0503020204020204" charset="-122"/>
                  <a:cs typeface="Arial" panose="020B0604020202020204" pitchFamily="34" charset="0"/>
                </a:rPr>
                <a:t>个人账号</a:t>
              </a:r>
              <a:endPara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</p:grpSp>
      <p:cxnSp>
        <p:nvCxnSpPr>
          <p:cNvPr id="17" name="直接箭头连接符 16"/>
          <p:cNvCxnSpPr/>
          <p:nvPr/>
        </p:nvCxnSpPr>
        <p:spPr>
          <a:xfrm>
            <a:off x="5910659" y="2788550"/>
            <a:ext cx="0" cy="334825"/>
          </a:xfrm>
          <a:prstGeom prst="straightConnector1">
            <a:avLst/>
          </a:prstGeom>
          <a:ln w="28575">
            <a:solidFill>
              <a:schemeClr val="tx1">
                <a:lumMod val="65000"/>
                <a:lumOff val="3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组合 17"/>
          <p:cNvGrpSpPr/>
          <p:nvPr/>
        </p:nvGrpSpPr>
        <p:grpSpPr>
          <a:xfrm>
            <a:off x="5182936" y="3205409"/>
            <a:ext cx="1455445" cy="447180"/>
            <a:chOff x="6448968" y="894042"/>
            <a:chExt cx="3263467" cy="881713"/>
          </a:xfrm>
        </p:grpSpPr>
        <p:sp>
          <p:nvSpPr>
            <p:cNvPr id="19" name="矩形: 圆角 18"/>
            <p:cNvSpPr/>
            <p:nvPr/>
          </p:nvSpPr>
          <p:spPr>
            <a:xfrm>
              <a:off x="6448968" y="894042"/>
              <a:ext cx="3263467" cy="881713"/>
            </a:xfrm>
            <a:prstGeom prst="roundRect">
              <a:avLst/>
            </a:prstGeom>
            <a:solidFill>
              <a:schemeClr val="tx1">
                <a:lumMod val="95000"/>
                <a:lumOff val="5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Verdana" panose="020B0604030504040204"/>
                <a:ea typeface="+mn-ea"/>
                <a:cs typeface="+mn-cs"/>
              </a:endParaRPr>
            </a:p>
          </p:txBody>
        </p:sp>
        <p:sp>
          <p:nvSpPr>
            <p:cNvPr id="20" name="矩形 19"/>
            <p:cNvSpPr>
              <a:spLocks noChangeArrowheads="1"/>
            </p:cNvSpPr>
            <p:nvPr/>
          </p:nvSpPr>
          <p:spPr bwMode="auto">
            <a:xfrm>
              <a:off x="6448968" y="982034"/>
              <a:ext cx="3263467" cy="7112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Arial" panose="020B0604020202020204" pitchFamily="34" charset="0"/>
                </a:rPr>
                <a:t>资源检索</a:t>
              </a:r>
              <a:endPara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</p:grp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-12112" y="0"/>
            <a:ext cx="12204112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 panose="020B0604030504040204"/>
              <a:ea typeface="+mn-ea"/>
              <a:cs typeface="+mn-cs"/>
            </a:endParaRP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9818" y="2288745"/>
            <a:ext cx="4887999" cy="390476"/>
          </a:xfrm>
          <a:prstGeom prst="rect">
            <a:avLst/>
          </a:prstGeom>
        </p:spPr>
      </p:pic>
      <p:grpSp>
        <p:nvGrpSpPr>
          <p:cNvPr id="2" name="组合 8"/>
          <p:cNvGrpSpPr/>
          <p:nvPr/>
        </p:nvGrpSpPr>
        <p:grpSpPr>
          <a:xfrm>
            <a:off x="4505158" y="2836862"/>
            <a:ext cx="2737650" cy="753460"/>
            <a:chOff x="6448968" y="894042"/>
            <a:chExt cx="3263467" cy="881713"/>
          </a:xfrm>
        </p:grpSpPr>
        <p:sp>
          <p:nvSpPr>
            <p:cNvPr id="4" name="矩形: 圆角 9"/>
            <p:cNvSpPr/>
            <p:nvPr/>
          </p:nvSpPr>
          <p:spPr>
            <a:xfrm>
              <a:off x="6448968" y="894042"/>
              <a:ext cx="3263467" cy="881713"/>
            </a:xfrm>
            <a:prstGeom prst="roundRect">
              <a:avLst/>
            </a:prstGeom>
            <a:solidFill>
              <a:schemeClr val="tx1">
                <a:lumMod val="95000"/>
                <a:lumOff val="5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矩形 10"/>
            <p:cNvSpPr>
              <a:spLocks noChangeArrowheads="1"/>
            </p:cNvSpPr>
            <p:nvPr/>
          </p:nvSpPr>
          <p:spPr bwMode="auto">
            <a:xfrm>
              <a:off x="6448968" y="982034"/>
              <a:ext cx="3263467" cy="7112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32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Arial" panose="020B0604020202020204" pitchFamily="34" charset="0"/>
                </a:rPr>
                <a:t>检索</a:t>
              </a:r>
              <a:r>
                <a:rPr kumimoji="0" lang="en-US" altLang="zh-CN" sz="32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Arial" panose="020B0604020202020204" pitchFamily="34" charset="0"/>
                </a:rPr>
                <a:t>-Search</a:t>
              </a:r>
            </a:p>
          </p:txBody>
        </p:sp>
      </p:grp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search results&#10;&#10;AI-generated content may be incorrect.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7342" y="1154577"/>
            <a:ext cx="7457572" cy="5100163"/>
          </a:xfrm>
          <a:prstGeom prst="rect">
            <a:avLst/>
          </a:prstGeom>
        </p:spPr>
      </p:pic>
      <p:sp>
        <p:nvSpPr>
          <p:cNvPr id="57" name="标题 1"/>
          <p:cNvSpPr>
            <a:spLocks noGrp="1"/>
          </p:cNvSpPr>
          <p:nvPr>
            <p:ph type="title"/>
          </p:nvPr>
        </p:nvSpPr>
        <p:spPr>
          <a:xfrm>
            <a:off x="500018" y="338368"/>
            <a:ext cx="10515600" cy="492443"/>
          </a:xfrm>
        </p:spPr>
        <p:txBody>
          <a:bodyPr/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更新检索 </a:t>
            </a: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– </a:t>
            </a:r>
            <a:r>
              <a:rPr lang="en-US" altLang="zh-CN" dirty="0"/>
              <a:t>Update Search</a:t>
            </a:r>
            <a:endParaRPr lang="zh-CN" altLang="en-US" dirty="0"/>
          </a:p>
        </p:txBody>
      </p:sp>
      <p:sp>
        <p:nvSpPr>
          <p:cNvPr id="58" name="矩形 16"/>
          <p:cNvSpPr/>
          <p:nvPr/>
        </p:nvSpPr>
        <p:spPr>
          <a:xfrm>
            <a:off x="258600" y="1678031"/>
            <a:ext cx="134520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精确筛选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Verdana" panose="020B0604030504040204"/>
              <a:ea typeface="+mn-ea"/>
              <a:cs typeface="+mn-cs"/>
            </a:endParaRPr>
          </a:p>
        </p:txBody>
      </p:sp>
      <p:sp>
        <p:nvSpPr>
          <p:cNvPr id="59" name="矩形 22"/>
          <p:cNvSpPr>
            <a:spLocks noChangeArrowheads="1"/>
          </p:cNvSpPr>
          <p:nvPr/>
        </p:nvSpPr>
        <p:spPr bwMode="auto">
          <a:xfrm>
            <a:off x="2211394" y="1603942"/>
            <a:ext cx="1598685" cy="4527231"/>
          </a:xfrm>
          <a:prstGeom prst="rect">
            <a:avLst/>
          </a:prstGeom>
          <a:noFill/>
          <a:ln w="19050" algn="ctr">
            <a:solidFill>
              <a:schemeClr val="accent2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0" name="矩形 22"/>
          <p:cNvSpPr>
            <a:spLocks noChangeArrowheads="1"/>
          </p:cNvSpPr>
          <p:nvPr/>
        </p:nvSpPr>
        <p:spPr bwMode="auto">
          <a:xfrm>
            <a:off x="4041613" y="1772870"/>
            <a:ext cx="5543301" cy="4358303"/>
          </a:xfrm>
          <a:prstGeom prst="rect">
            <a:avLst/>
          </a:prstGeom>
          <a:noFill/>
          <a:ln w="19050" algn="ctr">
            <a:solidFill>
              <a:schemeClr val="accent2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1" name="矩形 16"/>
          <p:cNvSpPr/>
          <p:nvPr/>
        </p:nvSpPr>
        <p:spPr>
          <a:xfrm>
            <a:off x="6619765" y="1286926"/>
            <a:ext cx="134520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检索结果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Verdana" panose="020B0604030504040204"/>
              <a:ea typeface="+mn-ea"/>
              <a:cs typeface="+mn-cs"/>
            </a:endParaRPr>
          </a:p>
        </p:txBody>
      </p:sp>
      <p:sp>
        <p:nvSpPr>
          <p:cNvPr id="63" name="矩形 29"/>
          <p:cNvSpPr>
            <a:spLocks noChangeArrowheads="1"/>
          </p:cNvSpPr>
          <p:nvPr/>
        </p:nvSpPr>
        <p:spPr bwMode="auto">
          <a:xfrm>
            <a:off x="7762251" y="1788608"/>
            <a:ext cx="1822663" cy="322490"/>
          </a:xfrm>
          <a:prstGeom prst="rect">
            <a:avLst/>
          </a:prstGeom>
          <a:noFill/>
          <a:ln w="19050" algn="ctr">
            <a:solidFill>
              <a:schemeClr val="accent2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4" name="文本框 19"/>
          <p:cNvSpPr txBox="1"/>
          <p:nvPr/>
        </p:nvSpPr>
        <p:spPr>
          <a:xfrm>
            <a:off x="10108451" y="1779613"/>
            <a:ext cx="1609782" cy="5909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根据相关性与时间顺序排序</a:t>
            </a:r>
          </a:p>
        </p:txBody>
      </p:sp>
      <p:sp>
        <p:nvSpPr>
          <p:cNvPr id="4" name="文本框 19"/>
          <p:cNvSpPr txBox="1"/>
          <p:nvPr/>
        </p:nvSpPr>
        <p:spPr>
          <a:xfrm>
            <a:off x="183869" y="2778028"/>
            <a:ext cx="1943473" cy="10895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直接检索的结果将按照</a:t>
            </a: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Journal-Journal Articles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的顺序进行呈现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Picture 39" descr="A screenshot of a computer&#10;&#10;AI-generated content may be incorrect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3168" y="1528989"/>
            <a:ext cx="2040284" cy="416157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00018" y="338368"/>
            <a:ext cx="10515600" cy="492443"/>
          </a:xfrm>
        </p:spPr>
        <p:txBody>
          <a:bodyPr/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更新检索 </a:t>
            </a:r>
            <a:r>
              <a:rPr lang="en-US" altLang="zh-CN" dirty="0"/>
              <a:t>– Update Search</a:t>
            </a:r>
            <a:endParaRPr lang="zh-CN" altLang="en-US" dirty="0"/>
          </a:p>
        </p:txBody>
      </p:sp>
      <p:sp>
        <p:nvSpPr>
          <p:cNvPr id="20" name="文本框 19"/>
          <p:cNvSpPr txBox="1"/>
          <p:nvPr/>
        </p:nvSpPr>
        <p:spPr>
          <a:xfrm>
            <a:off x="70156" y="3792270"/>
            <a:ext cx="1111378" cy="3416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noProof="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筛选条件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30" name="文本框 17"/>
          <p:cNvSpPr txBox="1"/>
          <p:nvPr/>
        </p:nvSpPr>
        <p:spPr>
          <a:xfrm>
            <a:off x="34452" y="2664535"/>
            <a:ext cx="1788716" cy="7191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</a:rPr>
              <a:t>点击添加检索项</a:t>
            </a:r>
            <a:endParaRPr lang="en-US" altLang="zh-CN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0" marR="0" lvl="0" indent="0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</a:rPr>
              <a:t>可添加至</a:t>
            </a:r>
            <a:r>
              <a:rPr lang="en-US" altLang="zh-CN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6</a:t>
            </a:r>
            <a:r>
              <a:rPr kumimoji="0" lang="zh-CN" altLang="en-US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</a:rPr>
              <a:t>个</a:t>
            </a:r>
          </a:p>
        </p:txBody>
      </p:sp>
      <p:pic>
        <p:nvPicPr>
          <p:cNvPr id="15" name="Picture 14" descr="A screenshot of a phone&#10;&#10;AI-generated content may be incorrect.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9989" y="1521393"/>
            <a:ext cx="1577703" cy="4169171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41" name="矩形 22"/>
          <p:cNvSpPr>
            <a:spLocks noChangeArrowheads="1"/>
          </p:cNvSpPr>
          <p:nvPr/>
        </p:nvSpPr>
        <p:spPr bwMode="auto">
          <a:xfrm>
            <a:off x="1879220" y="3351377"/>
            <a:ext cx="1221596" cy="2234305"/>
          </a:xfrm>
          <a:prstGeom prst="rect">
            <a:avLst/>
          </a:prstGeom>
          <a:noFill/>
          <a:ln w="19050" algn="ctr">
            <a:solidFill>
              <a:schemeClr val="accent2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2" name="矩形 29"/>
          <p:cNvSpPr>
            <a:spLocks noChangeArrowheads="1"/>
          </p:cNvSpPr>
          <p:nvPr/>
        </p:nvSpPr>
        <p:spPr bwMode="auto">
          <a:xfrm>
            <a:off x="1940856" y="2860353"/>
            <a:ext cx="579998" cy="227372"/>
          </a:xfrm>
          <a:prstGeom prst="rect">
            <a:avLst/>
          </a:prstGeom>
          <a:noFill/>
          <a:ln w="19050" algn="ctr">
            <a:solidFill>
              <a:schemeClr val="accent2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3" name="矩形 29"/>
          <p:cNvSpPr>
            <a:spLocks noChangeArrowheads="1"/>
          </p:cNvSpPr>
          <p:nvPr/>
        </p:nvSpPr>
        <p:spPr bwMode="auto">
          <a:xfrm>
            <a:off x="1937416" y="2092773"/>
            <a:ext cx="766280" cy="191985"/>
          </a:xfrm>
          <a:prstGeom prst="rect">
            <a:avLst/>
          </a:prstGeom>
          <a:noFill/>
          <a:ln w="19050" algn="ctr">
            <a:solidFill>
              <a:schemeClr val="accent2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grpSp>
        <p:nvGrpSpPr>
          <p:cNvPr id="54" name="Group 53"/>
          <p:cNvGrpSpPr/>
          <p:nvPr/>
        </p:nvGrpSpPr>
        <p:grpSpPr>
          <a:xfrm>
            <a:off x="6116135" y="2376038"/>
            <a:ext cx="5751090" cy="3314526"/>
            <a:chOff x="1465179" y="1903517"/>
            <a:chExt cx="8407171" cy="3658510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pic>
          <p:nvPicPr>
            <p:cNvPr id="55" name="Picture 54" descr="A screenshot of a survey&#10;&#10;AI-generated content may be incorrect.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65179" y="1906662"/>
              <a:ext cx="2137694" cy="3649842"/>
            </a:xfrm>
            <a:prstGeom prst="rect">
              <a:avLst/>
            </a:prstGeom>
          </p:spPr>
        </p:pic>
        <p:pic>
          <p:nvPicPr>
            <p:cNvPr id="56" name="Picture 55" descr="A screenshot of a survey&#10;&#10;AI-generated content may be incorrect.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09802" y="1906662"/>
              <a:ext cx="1802875" cy="3652986"/>
            </a:xfrm>
            <a:prstGeom prst="rect">
              <a:avLst/>
            </a:prstGeom>
          </p:spPr>
        </p:pic>
        <p:pic>
          <p:nvPicPr>
            <p:cNvPr id="57" name="Picture 56" descr="A screenshot of a survey&#10;&#10;AI-generated content may be incorrect.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95921" y="1906662"/>
              <a:ext cx="1929904" cy="3649842"/>
            </a:xfrm>
            <a:prstGeom prst="rect">
              <a:avLst/>
            </a:prstGeom>
          </p:spPr>
        </p:pic>
        <p:pic>
          <p:nvPicPr>
            <p:cNvPr id="58" name="Picture 57" descr="A screenshot of a computer screen&#10;&#10;AI-generated content may be incorrect.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31780" y="1903517"/>
              <a:ext cx="1802875" cy="3652987"/>
            </a:xfrm>
            <a:prstGeom prst="rect">
              <a:avLst/>
            </a:prstGeom>
          </p:spPr>
        </p:pic>
        <p:pic>
          <p:nvPicPr>
            <p:cNvPr id="59" name="Picture 58" descr="A screenshot of a computer&#10;&#10;AI-generated content may be incorrect.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34655" y="1903517"/>
              <a:ext cx="2137695" cy="3658510"/>
            </a:xfrm>
            <a:prstGeom prst="rect">
              <a:avLst/>
            </a:prstGeom>
          </p:spPr>
        </p:pic>
      </p:grpSp>
      <p:sp>
        <p:nvSpPr>
          <p:cNvPr id="17" name="矩形 16"/>
          <p:cNvSpPr/>
          <p:nvPr/>
        </p:nvSpPr>
        <p:spPr>
          <a:xfrm>
            <a:off x="49395" y="1727556"/>
            <a:ext cx="134520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选择检索词出现的范围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Verdana" panose="020B0604030504040204"/>
              <a:ea typeface="+mn-ea"/>
              <a:cs typeface="+mn-cs"/>
            </a:endParaRPr>
          </a:p>
        </p:txBody>
      </p:sp>
      <p:sp>
        <p:nvSpPr>
          <p:cNvPr id="64" name="矩形 29"/>
          <p:cNvSpPr>
            <a:spLocks noChangeArrowheads="1"/>
          </p:cNvSpPr>
          <p:nvPr/>
        </p:nvSpPr>
        <p:spPr bwMode="auto">
          <a:xfrm>
            <a:off x="4239854" y="1513957"/>
            <a:ext cx="880260" cy="213590"/>
          </a:xfrm>
          <a:prstGeom prst="rect">
            <a:avLst/>
          </a:prstGeom>
          <a:noFill/>
          <a:ln w="19050" algn="ctr">
            <a:solidFill>
              <a:schemeClr val="accent2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5" name="矩形 29"/>
          <p:cNvSpPr>
            <a:spLocks noChangeArrowheads="1"/>
          </p:cNvSpPr>
          <p:nvPr/>
        </p:nvSpPr>
        <p:spPr bwMode="auto">
          <a:xfrm>
            <a:off x="6116135" y="2347996"/>
            <a:ext cx="4879286" cy="213590"/>
          </a:xfrm>
          <a:prstGeom prst="rect">
            <a:avLst/>
          </a:prstGeom>
          <a:noFill/>
          <a:ln w="19050" algn="ctr">
            <a:solidFill>
              <a:schemeClr val="accent2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6" name="文本框 17"/>
          <p:cNvSpPr txBox="1"/>
          <p:nvPr/>
        </p:nvSpPr>
        <p:spPr>
          <a:xfrm>
            <a:off x="6042329" y="1469594"/>
            <a:ext cx="5751090" cy="7191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检索页面左侧对结果进行二次筛选：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资源类型、所属期刊、学科、出版时间、权限范围等</a:t>
            </a:r>
          </a:p>
        </p:txBody>
      </p:sp>
      <p:cxnSp>
        <p:nvCxnSpPr>
          <p:cNvPr id="3" name="直接箭头连接符 18"/>
          <p:cNvCxnSpPr/>
          <p:nvPr/>
        </p:nvCxnSpPr>
        <p:spPr>
          <a:xfrm>
            <a:off x="2703696" y="2188765"/>
            <a:ext cx="1536158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" name="直接箭头连接符 18"/>
          <p:cNvCxnSpPr/>
          <p:nvPr/>
        </p:nvCxnSpPr>
        <p:spPr>
          <a:xfrm>
            <a:off x="3095373" y="3585424"/>
            <a:ext cx="2946956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screenshot of a web page&#10;&#10;AI-generated content may be incorrect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066" y="960988"/>
            <a:ext cx="5716546" cy="5316695"/>
          </a:xfrm>
          <a:prstGeom prst="rect">
            <a:avLst/>
          </a:prstGeom>
          <a:effectLst/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10066" y="207246"/>
            <a:ext cx="2373811" cy="699597"/>
          </a:xfrm>
        </p:spPr>
        <p:txBody>
          <a:bodyPr>
            <a:normAutofit/>
          </a:bodyPr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检索结果</a:t>
            </a:r>
          </a:p>
        </p:txBody>
      </p:sp>
      <p:sp>
        <p:nvSpPr>
          <p:cNvPr id="5" name="矩形 29"/>
          <p:cNvSpPr>
            <a:spLocks noChangeArrowheads="1"/>
          </p:cNvSpPr>
          <p:nvPr/>
        </p:nvSpPr>
        <p:spPr bwMode="auto">
          <a:xfrm>
            <a:off x="585449" y="1212527"/>
            <a:ext cx="4790364" cy="275890"/>
          </a:xfrm>
          <a:prstGeom prst="rect">
            <a:avLst/>
          </a:prstGeom>
          <a:noFill/>
          <a:ln w="19050" algn="ctr">
            <a:solidFill>
              <a:schemeClr val="accent2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矩形 16"/>
          <p:cNvSpPr/>
          <p:nvPr/>
        </p:nvSpPr>
        <p:spPr>
          <a:xfrm>
            <a:off x="6226612" y="1148053"/>
            <a:ext cx="110147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检索条件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Verdana" panose="020B0604030504040204"/>
              <a:ea typeface="+mn-ea"/>
              <a:cs typeface="+mn-cs"/>
            </a:endParaRPr>
          </a:p>
        </p:txBody>
      </p:sp>
      <p:sp>
        <p:nvSpPr>
          <p:cNvPr id="7" name="矩形 16"/>
          <p:cNvSpPr/>
          <p:nvPr/>
        </p:nvSpPr>
        <p:spPr>
          <a:xfrm>
            <a:off x="1823796" y="1951635"/>
            <a:ext cx="110147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资源类型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Verdana" panose="020B0604030504040204"/>
              <a:ea typeface="+mn-ea"/>
              <a:cs typeface="+mn-cs"/>
            </a:endParaRPr>
          </a:p>
        </p:txBody>
      </p:sp>
      <p:sp>
        <p:nvSpPr>
          <p:cNvPr id="8" name="矩形 29"/>
          <p:cNvSpPr>
            <a:spLocks noChangeArrowheads="1"/>
          </p:cNvSpPr>
          <p:nvPr/>
        </p:nvSpPr>
        <p:spPr bwMode="auto">
          <a:xfrm>
            <a:off x="585449" y="2004013"/>
            <a:ext cx="1162964" cy="275890"/>
          </a:xfrm>
          <a:prstGeom prst="rect">
            <a:avLst/>
          </a:prstGeom>
          <a:noFill/>
          <a:ln w="19050" algn="ctr">
            <a:solidFill>
              <a:schemeClr val="accent2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1" name="矩形 29"/>
          <p:cNvSpPr>
            <a:spLocks noChangeArrowheads="1"/>
          </p:cNvSpPr>
          <p:nvPr/>
        </p:nvSpPr>
        <p:spPr bwMode="auto">
          <a:xfrm>
            <a:off x="5854480" y="2243421"/>
            <a:ext cx="372132" cy="235906"/>
          </a:xfrm>
          <a:prstGeom prst="rect">
            <a:avLst/>
          </a:prstGeom>
          <a:noFill/>
          <a:ln w="19050" algn="ctr">
            <a:solidFill>
              <a:schemeClr val="accent2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矩形 16"/>
          <p:cNvSpPr/>
          <p:nvPr/>
        </p:nvSpPr>
        <p:spPr>
          <a:xfrm>
            <a:off x="6226612" y="2173400"/>
            <a:ext cx="110147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访问权限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Verdana" panose="020B0604030504040204"/>
              <a:ea typeface="+mn-ea"/>
              <a:cs typeface="+mn-cs"/>
            </a:endParaRPr>
          </a:p>
        </p:txBody>
      </p:sp>
      <p:grpSp>
        <p:nvGrpSpPr>
          <p:cNvPr id="32" name="Group 31"/>
          <p:cNvGrpSpPr/>
          <p:nvPr/>
        </p:nvGrpSpPr>
        <p:grpSpPr>
          <a:xfrm>
            <a:off x="585449" y="3729858"/>
            <a:ext cx="11195176" cy="2629937"/>
            <a:chOff x="585449" y="3729858"/>
            <a:chExt cx="11195176" cy="2629937"/>
          </a:xfrm>
        </p:grpSpPr>
        <p:sp>
          <p:nvSpPr>
            <p:cNvPr id="13" name="矩形 29"/>
            <p:cNvSpPr>
              <a:spLocks noChangeArrowheads="1"/>
            </p:cNvSpPr>
            <p:nvPr/>
          </p:nvSpPr>
          <p:spPr bwMode="auto">
            <a:xfrm>
              <a:off x="585449" y="4176440"/>
              <a:ext cx="786399" cy="275890"/>
            </a:xfrm>
            <a:prstGeom prst="rect">
              <a:avLst/>
            </a:prstGeom>
            <a:noFill/>
            <a:ln w="19050" algn="ctr">
              <a:solidFill>
                <a:schemeClr val="accent2"/>
              </a:solidFill>
              <a:rou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cxnSp>
          <p:nvCxnSpPr>
            <p:cNvPr id="14" name="直接箭头连接符 18"/>
            <p:cNvCxnSpPr/>
            <p:nvPr/>
          </p:nvCxnSpPr>
          <p:spPr>
            <a:xfrm flipV="1">
              <a:off x="1371848" y="4452330"/>
              <a:ext cx="6174464" cy="2134"/>
            </a:xfrm>
            <a:prstGeom prst="straightConnector1">
              <a:avLst/>
            </a:prstGeom>
            <a:ln w="19050">
              <a:tailEnd type="triangle"/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pic>
          <p:nvPicPr>
            <p:cNvPr id="21" name="Picture 20" descr="A white text on a black background&#10;&#10;AI-generated content may be incorrect.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735438" y="3729858"/>
              <a:ext cx="4045187" cy="2629937"/>
            </a:xfrm>
            <a:prstGeom prst="rect">
              <a:avLst/>
            </a:prstGeom>
            <a:effectLst>
              <a:outerShdw blurRad="63500" sx="102000" sy="102000" algn="ctr" rotWithShape="0">
                <a:prstClr val="black">
                  <a:alpha val="40000"/>
                </a:prstClr>
              </a:outerShdw>
            </a:effectLst>
          </p:spPr>
        </p:pic>
        <p:sp>
          <p:nvSpPr>
            <p:cNvPr id="23" name="文本框 32"/>
            <p:cNvSpPr txBox="1"/>
            <p:nvPr/>
          </p:nvSpPr>
          <p:spPr>
            <a:xfrm>
              <a:off x="6301995" y="4575902"/>
              <a:ext cx="1121956" cy="341632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90000"/>
                </a:lnSpc>
                <a:spcBef>
                  <a:spcPts val="100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lang="zh-CN" altLang="en-US" noProof="0" dirty="0">
                  <a:solidFill>
                    <a:prstClr val="black">
                      <a:lumMod val="75000"/>
                      <a:lumOff val="25000"/>
                    </a:prstClr>
                  </a:solidFill>
                  <a:latin typeface="微软雅黑" panose="020B0503020204020204" charset="-122"/>
                  <a:ea typeface="微软雅黑" panose="020B0503020204020204" charset="-122"/>
                </a:rPr>
                <a:t>完整摘要</a:t>
              </a:r>
              <a:endPara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endParaRPr>
            </a:p>
          </p:txBody>
        </p:sp>
      </p:grpSp>
      <p:sp>
        <p:nvSpPr>
          <p:cNvPr id="24" name="矩形 29"/>
          <p:cNvSpPr>
            <a:spLocks noChangeArrowheads="1"/>
          </p:cNvSpPr>
          <p:nvPr/>
        </p:nvSpPr>
        <p:spPr bwMode="auto">
          <a:xfrm>
            <a:off x="585449" y="2717802"/>
            <a:ext cx="1524705" cy="133358"/>
          </a:xfrm>
          <a:prstGeom prst="rect">
            <a:avLst/>
          </a:prstGeom>
          <a:noFill/>
          <a:ln w="19050" algn="ctr">
            <a:solidFill>
              <a:schemeClr val="accent2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cxnSp>
        <p:nvCxnSpPr>
          <p:cNvPr id="25" name="直接箭头连接符 18"/>
          <p:cNvCxnSpPr/>
          <p:nvPr/>
        </p:nvCxnSpPr>
        <p:spPr>
          <a:xfrm flipV="1">
            <a:off x="2110154" y="2755217"/>
            <a:ext cx="5526593" cy="22869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28" name="Picture 27" descr="A screenshot of a web page&#10;&#10;AI-generated content may be incorrect.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5438" y="960988"/>
            <a:ext cx="4045887" cy="2645429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31" name="文本框 31"/>
          <p:cNvSpPr txBox="1"/>
          <p:nvPr/>
        </p:nvSpPr>
        <p:spPr>
          <a:xfrm>
            <a:off x="5924527" y="2919630"/>
            <a:ext cx="1810911" cy="5909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noProof="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作者在</a:t>
            </a:r>
            <a:r>
              <a:rPr lang="en-US" altLang="zh-CN" noProof="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Emerald</a:t>
            </a:r>
            <a:r>
              <a:rPr lang="zh-CN" altLang="en-US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出版的所有内容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ldLvl="0" animBg="1"/>
      <p:bldP spid="3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Picture 42" descr="A screenshot of a news article&#10;&#10;AI-generated content may be incorrect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2630" y="908351"/>
            <a:ext cx="6918941" cy="5041297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28477" y="214803"/>
            <a:ext cx="2373811" cy="699597"/>
          </a:xfrm>
        </p:spPr>
        <p:txBody>
          <a:bodyPr>
            <a:normAutofit/>
          </a:bodyPr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文章页面</a:t>
            </a:r>
          </a:p>
        </p:txBody>
      </p:sp>
      <p:sp>
        <p:nvSpPr>
          <p:cNvPr id="9" name="文本框 18"/>
          <p:cNvSpPr txBox="1"/>
          <p:nvPr/>
        </p:nvSpPr>
        <p:spPr>
          <a:xfrm>
            <a:off x="67617" y="1667456"/>
            <a:ext cx="1567567" cy="5909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点击文章各部分进行跳读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15" name="矩形 29"/>
          <p:cNvSpPr>
            <a:spLocks noChangeArrowheads="1"/>
          </p:cNvSpPr>
          <p:nvPr/>
        </p:nvSpPr>
        <p:spPr bwMode="auto">
          <a:xfrm>
            <a:off x="1635184" y="1668964"/>
            <a:ext cx="1569241" cy="4280684"/>
          </a:xfrm>
          <a:prstGeom prst="rect">
            <a:avLst/>
          </a:prstGeom>
          <a:noFill/>
          <a:ln w="19050" algn="ctr">
            <a:solidFill>
              <a:schemeClr val="accent2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6" name="Picture 25" descr="A close-up of a logo&#10;&#10;AI-generated content may be incorrect.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6762" y="3157693"/>
            <a:ext cx="1314196" cy="243370"/>
          </a:xfrm>
          <a:prstGeom prst="rect">
            <a:avLst/>
          </a:prstGeom>
          <a:ln w="19050">
            <a:solidFill>
              <a:srgbClr val="ED7D31"/>
            </a:solidFill>
          </a:ln>
        </p:spPr>
      </p:pic>
      <p:sp>
        <p:nvSpPr>
          <p:cNvPr id="37" name="矩形 29"/>
          <p:cNvSpPr>
            <a:spLocks noChangeArrowheads="1"/>
          </p:cNvSpPr>
          <p:nvPr/>
        </p:nvSpPr>
        <p:spPr bwMode="auto">
          <a:xfrm>
            <a:off x="6956762" y="2896076"/>
            <a:ext cx="605265" cy="243370"/>
          </a:xfrm>
          <a:prstGeom prst="rect">
            <a:avLst/>
          </a:prstGeom>
          <a:noFill/>
          <a:ln w="19050" algn="ctr">
            <a:solidFill>
              <a:schemeClr val="accent2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9" name="文本框 18"/>
          <p:cNvSpPr txBox="1"/>
          <p:nvPr/>
        </p:nvSpPr>
        <p:spPr>
          <a:xfrm>
            <a:off x="6848012" y="3495374"/>
            <a:ext cx="1008191" cy="3139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16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获取许可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pic>
        <p:nvPicPr>
          <p:cNvPr id="41" name="Picture 40" descr="A screenshot of a phone&#10;&#10;AI-generated content may be incorrect.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3900" y="908351"/>
            <a:ext cx="1480596" cy="1914864"/>
          </a:xfrm>
          <a:prstGeom prst="rect">
            <a:avLst/>
          </a:prstGeom>
          <a:ln w="19050">
            <a:solidFill>
              <a:srgbClr val="ED7D31"/>
            </a:solidFill>
          </a:ln>
        </p:spPr>
      </p:pic>
      <p:sp>
        <p:nvSpPr>
          <p:cNvPr id="44" name="矩形 29"/>
          <p:cNvSpPr>
            <a:spLocks noChangeArrowheads="1"/>
          </p:cNvSpPr>
          <p:nvPr/>
        </p:nvSpPr>
        <p:spPr bwMode="auto">
          <a:xfrm>
            <a:off x="5358048" y="2551101"/>
            <a:ext cx="813558" cy="205283"/>
          </a:xfrm>
          <a:prstGeom prst="rect">
            <a:avLst/>
          </a:prstGeom>
          <a:noFill/>
          <a:ln w="19050" algn="ctr">
            <a:solidFill>
              <a:schemeClr val="accent2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cxnSp>
        <p:nvCxnSpPr>
          <p:cNvPr id="45" name="直接箭头连接符 18"/>
          <p:cNvCxnSpPr/>
          <p:nvPr/>
        </p:nvCxnSpPr>
        <p:spPr>
          <a:xfrm>
            <a:off x="6171606" y="2650804"/>
            <a:ext cx="2732073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48" name="文本框 18"/>
          <p:cNvSpPr txBox="1"/>
          <p:nvPr/>
        </p:nvSpPr>
        <p:spPr>
          <a:xfrm>
            <a:off x="10454496" y="1570317"/>
            <a:ext cx="1370127" cy="5909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查看文章接收时间线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57" name="矩形 29"/>
          <p:cNvSpPr>
            <a:spLocks noChangeArrowheads="1"/>
          </p:cNvSpPr>
          <p:nvPr/>
        </p:nvSpPr>
        <p:spPr bwMode="auto">
          <a:xfrm>
            <a:off x="3641074" y="2897369"/>
            <a:ext cx="813558" cy="205283"/>
          </a:xfrm>
          <a:prstGeom prst="rect">
            <a:avLst/>
          </a:prstGeom>
          <a:noFill/>
          <a:ln w="19050" algn="ctr">
            <a:solidFill>
              <a:schemeClr val="accent2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7" name="文本框 18"/>
          <p:cNvSpPr txBox="1"/>
          <p:nvPr/>
        </p:nvSpPr>
        <p:spPr>
          <a:xfrm>
            <a:off x="3536624" y="3168208"/>
            <a:ext cx="1061239" cy="3139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16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分屏阅读</a:t>
            </a: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79" name="矩形 29"/>
          <p:cNvSpPr>
            <a:spLocks noChangeArrowheads="1"/>
          </p:cNvSpPr>
          <p:nvPr/>
        </p:nvSpPr>
        <p:spPr bwMode="auto">
          <a:xfrm>
            <a:off x="7816740" y="2896077"/>
            <a:ext cx="563061" cy="224326"/>
          </a:xfrm>
          <a:prstGeom prst="rect">
            <a:avLst/>
          </a:prstGeom>
          <a:noFill/>
          <a:ln w="19050" algn="ctr">
            <a:solidFill>
              <a:schemeClr val="accent2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cxnSp>
        <p:nvCxnSpPr>
          <p:cNvPr id="81" name="直接箭头连接符 18"/>
          <p:cNvCxnSpPr/>
          <p:nvPr/>
        </p:nvCxnSpPr>
        <p:spPr>
          <a:xfrm>
            <a:off x="8401100" y="3016756"/>
            <a:ext cx="502579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84" name="Picture 83" descr="A close-up of words&#10;&#10;AI-generated content may be incorrect.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3900" y="3016716"/>
            <a:ext cx="2657296" cy="768694"/>
          </a:xfrm>
          <a:prstGeom prst="rect">
            <a:avLst/>
          </a:prstGeom>
          <a:ln w="19050">
            <a:solidFill>
              <a:srgbClr val="ED7D31"/>
            </a:solidFill>
          </a:ln>
        </p:spPr>
      </p:pic>
      <p:sp>
        <p:nvSpPr>
          <p:cNvPr id="13" name="文本框 3"/>
          <p:cNvSpPr txBox="1"/>
          <p:nvPr/>
        </p:nvSpPr>
        <p:spPr>
          <a:xfrm>
            <a:off x="8903679" y="3941867"/>
            <a:ext cx="2910853" cy="5909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导出引文，导入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EndNote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、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Mendeley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等文献管理软件</a:t>
            </a:r>
          </a:p>
        </p:txBody>
      </p:sp>
      <p:pic>
        <p:nvPicPr>
          <p:cNvPr id="19" name="Picture 18" descr="A screenshot of a text&#10;&#10;AI-generated content may be incorrect.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2172" y="3778894"/>
            <a:ext cx="5119399" cy="2170753"/>
          </a:xfrm>
          <a:prstGeom prst="rect">
            <a:avLst/>
          </a:prstGeom>
        </p:spPr>
      </p:pic>
      <p:sp>
        <p:nvSpPr>
          <p:cNvPr id="20" name="矩形 22"/>
          <p:cNvSpPr>
            <a:spLocks noChangeArrowheads="1"/>
          </p:cNvSpPr>
          <p:nvPr/>
        </p:nvSpPr>
        <p:spPr bwMode="auto">
          <a:xfrm>
            <a:off x="4407422" y="5091670"/>
            <a:ext cx="1715696" cy="166935"/>
          </a:xfrm>
          <a:prstGeom prst="rect">
            <a:avLst/>
          </a:prstGeom>
          <a:noFill/>
          <a:ln w="19050" algn="ctr">
            <a:solidFill>
              <a:schemeClr val="accent2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cxnSp>
        <p:nvCxnSpPr>
          <p:cNvPr id="21" name="直接箭头连接符 18"/>
          <p:cNvCxnSpPr/>
          <p:nvPr/>
        </p:nvCxnSpPr>
        <p:spPr>
          <a:xfrm>
            <a:off x="6123118" y="5201260"/>
            <a:ext cx="2706918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24" name="Picture 23" descr="A close-up of a text&#10;&#10;AI-generated content may be incorrect.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3900" y="4696753"/>
            <a:ext cx="2657296" cy="644294"/>
          </a:xfrm>
          <a:prstGeom prst="rect">
            <a:avLst/>
          </a:prstGeom>
          <a:ln w="19050">
            <a:solidFill>
              <a:srgbClr val="ED7D31"/>
            </a:solidFill>
          </a:ln>
        </p:spPr>
      </p:pic>
      <p:sp>
        <p:nvSpPr>
          <p:cNvPr id="25" name="文本框 6"/>
          <p:cNvSpPr txBox="1"/>
          <p:nvPr/>
        </p:nvSpPr>
        <p:spPr>
          <a:xfrm>
            <a:off x="8903679" y="5395213"/>
            <a:ext cx="2303463" cy="3416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点击文献，查看详情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bldLvl="0" animBg="1"/>
      <p:bldP spid="39" grpId="0"/>
      <p:bldP spid="57" grpId="0" bldLvl="0" animBg="1"/>
      <p:bldP spid="6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A screenshot of a computer&#10;&#10;AI-generated content may be incorrect.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398" y="1139382"/>
            <a:ext cx="9393568" cy="493144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63398" y="228600"/>
            <a:ext cx="5160441" cy="699597"/>
          </a:xfrm>
        </p:spPr>
        <p:txBody>
          <a:bodyPr>
            <a:normAutofit/>
          </a:bodyPr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文章页面：分屏阅读</a:t>
            </a:r>
          </a:p>
        </p:txBody>
      </p:sp>
      <p:sp>
        <p:nvSpPr>
          <p:cNvPr id="5" name="矩形 22"/>
          <p:cNvSpPr>
            <a:spLocks noChangeArrowheads="1"/>
          </p:cNvSpPr>
          <p:nvPr/>
        </p:nvSpPr>
        <p:spPr bwMode="auto">
          <a:xfrm>
            <a:off x="5268836" y="1690892"/>
            <a:ext cx="3568318" cy="650514"/>
          </a:xfrm>
          <a:prstGeom prst="rect">
            <a:avLst/>
          </a:prstGeom>
          <a:noFill/>
          <a:ln w="19050" algn="ctr">
            <a:solidFill>
              <a:schemeClr val="accent2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文本框 19"/>
          <p:cNvSpPr txBox="1"/>
          <p:nvPr/>
        </p:nvSpPr>
        <p:spPr>
          <a:xfrm>
            <a:off x="9866653" y="1607872"/>
            <a:ext cx="2171925" cy="14670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左侧显示文章正文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右侧可分屏查看文章图表、目录、参考文献、相关阅读资料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green and white background with black text&#10;&#10;AI-generated content may be incorrect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102" y="927596"/>
            <a:ext cx="10211823" cy="1461029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7" name="矩形 22"/>
          <p:cNvSpPr>
            <a:spLocks noChangeArrowheads="1"/>
          </p:cNvSpPr>
          <p:nvPr/>
        </p:nvSpPr>
        <p:spPr bwMode="auto">
          <a:xfrm>
            <a:off x="6624704" y="1071769"/>
            <a:ext cx="978929" cy="330629"/>
          </a:xfrm>
          <a:prstGeom prst="rect">
            <a:avLst/>
          </a:prstGeom>
          <a:noFill/>
          <a:ln w="19050" algn="ctr">
            <a:solidFill>
              <a:schemeClr val="accent2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8" name="椭圆 7"/>
          <p:cNvSpPr/>
          <p:nvPr/>
        </p:nvSpPr>
        <p:spPr>
          <a:xfrm>
            <a:off x="6962950" y="607934"/>
            <a:ext cx="302436" cy="29890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1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pic>
        <p:nvPicPr>
          <p:cNvPr id="21" name="Picture 20" descr="A screenshot of a news article&#10;&#10;AI-generated content may be incorrect.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102" y="2515367"/>
            <a:ext cx="5228650" cy="341503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22" name="椭圆 7"/>
          <p:cNvSpPr/>
          <p:nvPr/>
        </p:nvSpPr>
        <p:spPr>
          <a:xfrm>
            <a:off x="898657" y="6021182"/>
            <a:ext cx="302436" cy="29890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1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23" name="文本框 19"/>
          <p:cNvSpPr txBox="1"/>
          <p:nvPr/>
        </p:nvSpPr>
        <p:spPr>
          <a:xfrm>
            <a:off x="1340694" y="6021182"/>
            <a:ext cx="3637703" cy="3416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点击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Journal Home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访问期刊主页</a:t>
            </a:r>
          </a:p>
        </p:txBody>
      </p:sp>
      <p:sp>
        <p:nvSpPr>
          <p:cNvPr id="24" name="矩形 22"/>
          <p:cNvSpPr>
            <a:spLocks noChangeArrowheads="1"/>
          </p:cNvSpPr>
          <p:nvPr/>
        </p:nvSpPr>
        <p:spPr bwMode="auto">
          <a:xfrm>
            <a:off x="7615188" y="1071768"/>
            <a:ext cx="614412" cy="330629"/>
          </a:xfrm>
          <a:prstGeom prst="rect">
            <a:avLst/>
          </a:prstGeom>
          <a:noFill/>
          <a:ln w="19050" algn="ctr">
            <a:solidFill>
              <a:schemeClr val="accent2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5" name="椭圆 7"/>
          <p:cNvSpPr/>
          <p:nvPr/>
        </p:nvSpPr>
        <p:spPr>
          <a:xfrm>
            <a:off x="7771176" y="607933"/>
            <a:ext cx="302436" cy="29890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2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26" name="椭圆 7"/>
          <p:cNvSpPr/>
          <p:nvPr/>
        </p:nvSpPr>
        <p:spPr>
          <a:xfrm>
            <a:off x="6096000" y="6021181"/>
            <a:ext cx="302436" cy="29890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2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pic>
        <p:nvPicPr>
          <p:cNvPr id="28" name="Picture 27" descr="A screenshot of a web page&#10;&#10;AI-generated content may be incorrect.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0996" y="2532797"/>
            <a:ext cx="4792929" cy="339760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29" name="文本框 19"/>
          <p:cNvSpPr txBox="1"/>
          <p:nvPr/>
        </p:nvSpPr>
        <p:spPr>
          <a:xfrm>
            <a:off x="6464792" y="6021182"/>
            <a:ext cx="3408512" cy="3416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点击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Issues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访问期刊全部期次</a:t>
            </a:r>
          </a:p>
        </p:txBody>
      </p:sp>
      <p:sp>
        <p:nvSpPr>
          <p:cNvPr id="30" name="文本框 19"/>
          <p:cNvSpPr txBox="1"/>
          <p:nvPr/>
        </p:nvSpPr>
        <p:spPr>
          <a:xfrm>
            <a:off x="10888706" y="2551110"/>
            <a:ext cx="1342384" cy="5909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选择出版年份和期次</a:t>
            </a:r>
          </a:p>
        </p:txBody>
      </p:sp>
      <p:sp>
        <p:nvSpPr>
          <p:cNvPr id="31" name="矩形 22"/>
          <p:cNvSpPr>
            <a:spLocks noChangeArrowheads="1"/>
          </p:cNvSpPr>
          <p:nvPr/>
        </p:nvSpPr>
        <p:spPr bwMode="auto">
          <a:xfrm>
            <a:off x="7342519" y="2551110"/>
            <a:ext cx="2875441" cy="290282"/>
          </a:xfrm>
          <a:prstGeom prst="rect">
            <a:avLst/>
          </a:prstGeom>
          <a:noFill/>
          <a:ln w="19050" algn="ctr">
            <a:solidFill>
              <a:schemeClr val="accent2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cxnSp>
        <p:nvCxnSpPr>
          <p:cNvPr id="32" name="直接箭头连接符 18"/>
          <p:cNvCxnSpPr/>
          <p:nvPr/>
        </p:nvCxnSpPr>
        <p:spPr>
          <a:xfrm>
            <a:off x="10217960" y="2728813"/>
            <a:ext cx="718019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5" name="标题 1">
            <a:extLst>
              <a:ext uri="{FF2B5EF4-FFF2-40B4-BE49-F238E27FC236}">
                <a16:creationId xmlns:a16="http://schemas.microsoft.com/office/drawing/2014/main" id="{626D85ED-9609-B035-0479-2DD0EA593D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2102" y="189420"/>
            <a:ext cx="2373811" cy="699597"/>
          </a:xfrm>
        </p:spPr>
        <p:txBody>
          <a:bodyPr>
            <a:normAutofit/>
          </a:bodyPr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期刊主页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2102" y="189420"/>
            <a:ext cx="2373811" cy="699597"/>
          </a:xfrm>
        </p:spPr>
        <p:txBody>
          <a:bodyPr>
            <a:normAutofit/>
          </a:bodyPr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期刊主页</a:t>
            </a:r>
          </a:p>
        </p:txBody>
      </p:sp>
      <p:pic>
        <p:nvPicPr>
          <p:cNvPr id="9" name="Picture 8" descr="A green and white background with black text&#10;&#10;AI-generated content may be incorrect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102" y="927596"/>
            <a:ext cx="10211823" cy="1461029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17" name="矩形 22"/>
          <p:cNvSpPr>
            <a:spLocks noChangeArrowheads="1"/>
          </p:cNvSpPr>
          <p:nvPr/>
        </p:nvSpPr>
        <p:spPr bwMode="auto">
          <a:xfrm>
            <a:off x="8229600" y="1071767"/>
            <a:ext cx="1405353" cy="330629"/>
          </a:xfrm>
          <a:prstGeom prst="rect">
            <a:avLst/>
          </a:prstGeom>
          <a:noFill/>
          <a:ln w="19050" algn="ctr">
            <a:solidFill>
              <a:schemeClr val="accent2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3" name="文本框 19"/>
          <p:cNvSpPr txBox="1"/>
          <p:nvPr/>
        </p:nvSpPr>
        <p:spPr>
          <a:xfrm>
            <a:off x="6713218" y="3374553"/>
            <a:ext cx="4506679" cy="3416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点击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About this Journal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查看期刊基本信息</a:t>
            </a:r>
          </a:p>
        </p:txBody>
      </p:sp>
      <p:cxnSp>
        <p:nvCxnSpPr>
          <p:cNvPr id="37" name="直接箭头连接符 18"/>
          <p:cNvCxnSpPr/>
          <p:nvPr/>
        </p:nvCxnSpPr>
        <p:spPr>
          <a:xfrm>
            <a:off x="6029644" y="4584271"/>
            <a:ext cx="580205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pic>
        <p:nvPicPr>
          <p:cNvPr id="6" name="Picture 5" descr="A screenshot of a computer&#10;&#10;AI-generated content may be incorrect.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102" y="2532797"/>
            <a:ext cx="5397542" cy="3830013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31" name="矩形 22"/>
          <p:cNvSpPr>
            <a:spLocks noChangeArrowheads="1"/>
          </p:cNvSpPr>
          <p:nvPr/>
        </p:nvSpPr>
        <p:spPr bwMode="auto">
          <a:xfrm>
            <a:off x="1548572" y="4394030"/>
            <a:ext cx="4438114" cy="362073"/>
          </a:xfrm>
          <a:prstGeom prst="rect">
            <a:avLst/>
          </a:prstGeom>
          <a:noFill/>
          <a:ln w="19050" algn="ctr">
            <a:solidFill>
              <a:schemeClr val="accent2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文本框 19"/>
          <p:cNvSpPr txBox="1"/>
          <p:nvPr/>
        </p:nvSpPr>
        <p:spPr>
          <a:xfrm>
            <a:off x="6747501" y="4288805"/>
            <a:ext cx="4438114" cy="5909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查看期刊</a:t>
            </a:r>
            <a:r>
              <a:rPr lang="en-US" altLang="zh-CN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Aims and scope</a:t>
            </a:r>
            <a:r>
              <a:rPr lang="zh-CN" altLang="en-US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，作者投稿指南，收录情况，编委团队等信息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15" name="矩形 22"/>
          <p:cNvSpPr>
            <a:spLocks noChangeArrowheads="1"/>
          </p:cNvSpPr>
          <p:nvPr/>
        </p:nvSpPr>
        <p:spPr bwMode="auto">
          <a:xfrm>
            <a:off x="4785046" y="6174207"/>
            <a:ext cx="1112525" cy="188603"/>
          </a:xfrm>
          <a:prstGeom prst="rect">
            <a:avLst/>
          </a:prstGeom>
          <a:noFill/>
          <a:ln w="19050" algn="ctr">
            <a:solidFill>
              <a:schemeClr val="accent2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cxnSp>
        <p:nvCxnSpPr>
          <p:cNvPr id="16" name="直接箭头连接符 18"/>
          <p:cNvCxnSpPr/>
          <p:nvPr/>
        </p:nvCxnSpPr>
        <p:spPr>
          <a:xfrm>
            <a:off x="6029644" y="6174207"/>
            <a:ext cx="580205" cy="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9" name="文本框 19"/>
          <p:cNvSpPr txBox="1"/>
          <p:nvPr/>
        </p:nvSpPr>
        <p:spPr>
          <a:xfrm>
            <a:off x="9552587" y="5832575"/>
            <a:ext cx="2168916" cy="71917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29" name="文本框 19"/>
          <p:cNvSpPr txBox="1"/>
          <p:nvPr/>
        </p:nvSpPr>
        <p:spPr>
          <a:xfrm>
            <a:off x="6713218" y="6003391"/>
            <a:ext cx="4192587" cy="341632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点击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Table of contents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可返回期刊主页</a:t>
            </a:r>
          </a:p>
        </p:txBody>
      </p:sp>
      <p:sp>
        <p:nvSpPr>
          <p:cNvPr id="20" name="矩形 22"/>
          <p:cNvSpPr>
            <a:spLocks noChangeArrowheads="1"/>
          </p:cNvSpPr>
          <p:nvPr/>
        </p:nvSpPr>
        <p:spPr bwMode="auto">
          <a:xfrm>
            <a:off x="632103" y="4394030"/>
            <a:ext cx="873512" cy="362078"/>
          </a:xfrm>
          <a:prstGeom prst="rect">
            <a:avLst/>
          </a:prstGeom>
          <a:noFill/>
          <a:ln w="19050" algn="ctr">
            <a:solidFill>
              <a:schemeClr val="accent2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cxnSp>
        <p:nvCxnSpPr>
          <p:cNvPr id="33" name="Connector: Elbow 32"/>
          <p:cNvCxnSpPr/>
          <p:nvPr/>
        </p:nvCxnSpPr>
        <p:spPr>
          <a:xfrm>
            <a:off x="1068859" y="4833261"/>
            <a:ext cx="5541815" cy="545978"/>
          </a:xfrm>
          <a:prstGeom prst="bentConnector3">
            <a:avLst>
              <a:gd name="adj1" fmla="val 279"/>
            </a:avLst>
          </a:prstGeom>
          <a:ln w="19050">
            <a:solidFill>
              <a:srgbClr val="ED7D3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文本框 19"/>
          <p:cNvSpPr txBox="1"/>
          <p:nvPr/>
        </p:nvSpPr>
        <p:spPr>
          <a:xfrm>
            <a:off x="6748995" y="5185339"/>
            <a:ext cx="4438114" cy="3416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向期刊投稿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cxnSp>
        <p:nvCxnSpPr>
          <p:cNvPr id="40" name="直接箭头连接符 18"/>
          <p:cNvCxnSpPr/>
          <p:nvPr/>
        </p:nvCxnSpPr>
        <p:spPr>
          <a:xfrm>
            <a:off x="8611112" y="1403605"/>
            <a:ext cx="0" cy="1787590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screenshot of a computer&#10;&#10;AI-generated content may be incorrect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1771"/>
            <a:ext cx="12192000" cy="6696463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0" y="0"/>
            <a:ext cx="12204112" cy="6858000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 panose="020B0604030504040204"/>
              <a:ea typeface="+mn-ea"/>
              <a:cs typeface="+mn-cs"/>
            </a:endParaRPr>
          </a:p>
        </p:txBody>
      </p:sp>
      <p:grpSp>
        <p:nvGrpSpPr>
          <p:cNvPr id="2" name="组合 8"/>
          <p:cNvGrpSpPr/>
          <p:nvPr/>
        </p:nvGrpSpPr>
        <p:grpSpPr>
          <a:xfrm>
            <a:off x="4505158" y="2836862"/>
            <a:ext cx="2737650" cy="753460"/>
            <a:chOff x="6448968" y="894042"/>
            <a:chExt cx="3263467" cy="881713"/>
          </a:xfrm>
        </p:grpSpPr>
        <p:sp>
          <p:nvSpPr>
            <p:cNvPr id="4" name="矩形: 圆角 9"/>
            <p:cNvSpPr/>
            <p:nvPr/>
          </p:nvSpPr>
          <p:spPr>
            <a:xfrm>
              <a:off x="6448968" y="894042"/>
              <a:ext cx="3263467" cy="881713"/>
            </a:xfrm>
            <a:prstGeom prst="roundRect">
              <a:avLst/>
            </a:prstGeom>
            <a:solidFill>
              <a:schemeClr val="tx1">
                <a:lumMod val="95000"/>
                <a:lumOff val="5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Verdana" panose="020B0604030504040204"/>
                <a:ea typeface="+mn-ea"/>
                <a:cs typeface="+mn-cs"/>
              </a:endParaRPr>
            </a:p>
          </p:txBody>
        </p:sp>
        <p:sp>
          <p:nvSpPr>
            <p:cNvPr id="5" name="矩形 10"/>
            <p:cNvSpPr>
              <a:spLocks noChangeArrowheads="1"/>
            </p:cNvSpPr>
            <p:nvPr/>
          </p:nvSpPr>
          <p:spPr bwMode="auto">
            <a:xfrm>
              <a:off x="6448968" y="982034"/>
              <a:ext cx="3263467" cy="7112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lang="zh-CN" altLang="en-US" sz="3200" dirty="0">
                  <a:solidFill>
                    <a:prstClr val="white"/>
                  </a:solidFill>
                  <a:latin typeface="微软雅黑" panose="020B0503020204020204" charset="-122"/>
                  <a:ea typeface="微软雅黑" panose="020B0503020204020204" charset="-122"/>
                  <a:cs typeface="Arial" panose="020B0604020202020204" pitchFamily="34" charset="0"/>
                </a:rPr>
                <a:t>浏览</a:t>
              </a:r>
              <a:r>
                <a:rPr kumimoji="0" lang="en-US" altLang="zh-CN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Arial" panose="020B0604020202020204" pitchFamily="34" charset="0"/>
                </a:rPr>
                <a:t>-Explore</a:t>
              </a:r>
            </a:p>
          </p:txBody>
        </p:sp>
      </p:grpSp>
      <p:pic>
        <p:nvPicPr>
          <p:cNvPr id="7" name="Picture 6" descr="A close-up of a screen&#10;&#10;AI-generated content may be incorrect.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352" y="3896940"/>
            <a:ext cx="11330384" cy="257650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13"/>
            <a:ext cx="7462486" cy="357015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screenshot of a computer&#10;&#10;AI-generated content may be incorrect.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053" y="1165865"/>
            <a:ext cx="7857305" cy="4526270"/>
          </a:xfrm>
          <a:prstGeom prst="rect">
            <a:avLst/>
          </a:prstGeom>
          <a:effectLst/>
        </p:spPr>
      </p:pic>
      <p:sp>
        <p:nvSpPr>
          <p:cNvPr id="11" name="标题 1"/>
          <p:cNvSpPr>
            <a:spLocks noGrp="1"/>
          </p:cNvSpPr>
          <p:nvPr>
            <p:ph type="title"/>
          </p:nvPr>
        </p:nvSpPr>
        <p:spPr>
          <a:xfrm>
            <a:off x="522340" y="207246"/>
            <a:ext cx="2373811" cy="699597"/>
          </a:xfrm>
        </p:spPr>
        <p:txBody>
          <a:bodyPr>
            <a:normAutofit/>
          </a:bodyPr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浏览资源</a:t>
            </a:r>
          </a:p>
        </p:txBody>
      </p:sp>
      <p:sp>
        <p:nvSpPr>
          <p:cNvPr id="12" name="矩形 22"/>
          <p:cNvSpPr>
            <a:spLocks noChangeArrowheads="1"/>
          </p:cNvSpPr>
          <p:nvPr/>
        </p:nvSpPr>
        <p:spPr bwMode="auto">
          <a:xfrm>
            <a:off x="4400167" y="3998347"/>
            <a:ext cx="1908580" cy="1693788"/>
          </a:xfrm>
          <a:prstGeom prst="rect">
            <a:avLst/>
          </a:prstGeom>
          <a:noFill/>
          <a:ln w="28575" algn="ctr">
            <a:solidFill>
              <a:schemeClr val="accent2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3" name="Picture 2" descr="A screenshot of a computer&#10;&#10;AI-generated content may be incorrect.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5231" y="1165865"/>
            <a:ext cx="3530161" cy="4526270"/>
          </a:xfrm>
          <a:prstGeom prst="rect">
            <a:avLst/>
          </a:prstGeom>
          <a:effectLst/>
        </p:spPr>
      </p:pic>
      <p:sp>
        <p:nvSpPr>
          <p:cNvPr id="4" name="矩形 22"/>
          <p:cNvSpPr>
            <a:spLocks noChangeArrowheads="1"/>
          </p:cNvSpPr>
          <p:nvPr/>
        </p:nvSpPr>
        <p:spPr bwMode="auto">
          <a:xfrm>
            <a:off x="7094269" y="3096221"/>
            <a:ext cx="914401" cy="380489"/>
          </a:xfrm>
          <a:prstGeom prst="rect">
            <a:avLst/>
          </a:prstGeom>
          <a:noFill/>
          <a:ln w="28575" algn="ctr">
            <a:solidFill>
              <a:schemeClr val="accent2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" name="文本框 19"/>
          <p:cNvSpPr txBox="1"/>
          <p:nvPr/>
        </p:nvSpPr>
        <p:spPr>
          <a:xfrm>
            <a:off x="268520" y="6037795"/>
            <a:ext cx="8967533" cy="3416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ICE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资源与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Emerald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资源整合，可从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Journals—ICE Publishing</a:t>
            </a:r>
            <a:r>
              <a:rPr lang="zh-CN" altLang="en-US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中查看所有</a:t>
            </a:r>
            <a:r>
              <a:rPr lang="en-US" altLang="zh-CN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ICE</a:t>
            </a:r>
            <a:r>
              <a:rPr lang="zh-CN" altLang="en-US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charset="-122"/>
                <a:ea typeface="微软雅黑" panose="020B0503020204020204" charset="-122"/>
              </a:rPr>
              <a:t>期刊内容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cxnSp>
        <p:nvCxnSpPr>
          <p:cNvPr id="39" name="直接箭头连接符 18"/>
          <p:cNvCxnSpPr/>
          <p:nvPr/>
        </p:nvCxnSpPr>
        <p:spPr>
          <a:xfrm>
            <a:off x="8008670" y="3262048"/>
            <a:ext cx="356561" cy="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" name="直接箭头连接符 18"/>
          <p:cNvCxnSpPr/>
          <p:nvPr/>
        </p:nvCxnSpPr>
        <p:spPr>
          <a:xfrm>
            <a:off x="4510227" y="5692135"/>
            <a:ext cx="0" cy="345660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>
          <a:xfrm>
            <a:off x="0" y="36822"/>
            <a:ext cx="12192000" cy="6784355"/>
            <a:chOff x="2209289" y="350792"/>
            <a:chExt cx="6456032" cy="4844463"/>
          </a:xfrm>
        </p:grpSpPr>
        <p:pic>
          <p:nvPicPr>
            <p:cNvPr id="9" name="Picture 8" descr="A close-up of a white screen&#10;&#10;AI-generated content may be incorrect.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9289" y="3994282"/>
              <a:ext cx="6456032" cy="1200973"/>
            </a:xfrm>
            <a:prstGeom prst="rect">
              <a:avLst/>
            </a:prstGeom>
          </p:spPr>
        </p:pic>
        <p:pic>
          <p:nvPicPr>
            <p:cNvPr id="11" name="Picture 10" descr="A screenshot of a computer&#10;&#10;AI-generated content may be incorrect.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9289" y="350792"/>
              <a:ext cx="6456032" cy="3676621"/>
            </a:xfrm>
            <a:prstGeom prst="rect">
              <a:avLst/>
            </a:prstGeom>
          </p:spPr>
        </p:pic>
      </p:grpSp>
      <p:sp>
        <p:nvSpPr>
          <p:cNvPr id="2" name="矩形 7"/>
          <p:cNvSpPr/>
          <p:nvPr/>
        </p:nvSpPr>
        <p:spPr>
          <a:xfrm>
            <a:off x="0" y="0"/>
            <a:ext cx="12204112" cy="6858000"/>
          </a:xfrm>
          <a:prstGeom prst="rect">
            <a:avLst/>
          </a:prstGeom>
          <a:solidFill>
            <a:schemeClr val="tx1">
              <a:lumMod val="95000"/>
              <a:lumOff val="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 panose="020B0604030504040204"/>
              <a:ea typeface="+mn-ea"/>
              <a:cs typeface="+mn-cs"/>
            </a:endParaRPr>
          </a:p>
        </p:txBody>
      </p:sp>
      <p:grpSp>
        <p:nvGrpSpPr>
          <p:cNvPr id="4" name="组合 15"/>
          <p:cNvGrpSpPr/>
          <p:nvPr/>
        </p:nvGrpSpPr>
        <p:grpSpPr>
          <a:xfrm>
            <a:off x="2859221" y="5266233"/>
            <a:ext cx="1138036" cy="455030"/>
            <a:chOff x="6448968" y="894042"/>
            <a:chExt cx="3263467" cy="881713"/>
          </a:xfrm>
        </p:grpSpPr>
        <p:sp>
          <p:nvSpPr>
            <p:cNvPr id="5" name="矩形: 圆角 16"/>
            <p:cNvSpPr/>
            <p:nvPr/>
          </p:nvSpPr>
          <p:spPr>
            <a:xfrm>
              <a:off x="6448968" y="894042"/>
              <a:ext cx="3263467" cy="881713"/>
            </a:xfrm>
            <a:prstGeom prst="roundRect">
              <a:avLst/>
            </a:prstGeom>
            <a:solidFill>
              <a:schemeClr val="tx1">
                <a:lumMod val="95000"/>
                <a:lumOff val="5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矩形 17"/>
            <p:cNvSpPr>
              <a:spLocks noChangeArrowheads="1"/>
            </p:cNvSpPr>
            <p:nvPr/>
          </p:nvSpPr>
          <p:spPr bwMode="auto">
            <a:xfrm>
              <a:off x="6448968" y="1017095"/>
              <a:ext cx="3263467" cy="7112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微软雅黑" panose="020B0503020204020204" charset="-122"/>
                  <a:ea typeface="微软雅黑" panose="020B0503020204020204" charset="-122"/>
                  <a:cs typeface="Arial" panose="020B0604020202020204" pitchFamily="34" charset="0"/>
                </a:rPr>
                <a:t>辅助资源</a:t>
              </a:r>
              <a:endPara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Arial" panose="020B0604020202020204" pitchFamily="34" charset="0"/>
              </a:endParaRPr>
            </a:p>
          </p:txBody>
        </p:sp>
      </p:grpSp>
      <p:pic>
        <p:nvPicPr>
          <p:cNvPr id="8" name="Picture 7" descr="A screenshot of a computer&#10;&#10;AI-generated content may be incorrect.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9720" y="5185690"/>
            <a:ext cx="1198396" cy="1497995"/>
          </a:xfrm>
          <a:prstGeom prst="rect">
            <a:avLst/>
          </a:prstGeom>
        </p:spPr>
      </p:pic>
      <p:sp>
        <p:nvSpPr>
          <p:cNvPr id="10" name="矩形: 圆角 10"/>
          <p:cNvSpPr/>
          <p:nvPr/>
        </p:nvSpPr>
        <p:spPr>
          <a:xfrm>
            <a:off x="963493" y="1144187"/>
            <a:ext cx="2938398" cy="1549760"/>
          </a:xfrm>
          <a:prstGeom prst="roundRect">
            <a:avLst/>
          </a:prstGeom>
          <a:solidFill>
            <a:srgbClr val="077E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14" name="矩形: 圆角 12"/>
          <p:cNvSpPr/>
          <p:nvPr/>
        </p:nvSpPr>
        <p:spPr>
          <a:xfrm>
            <a:off x="4502361" y="1138982"/>
            <a:ext cx="2938398" cy="1549760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16" name="矩形: 圆角 22"/>
          <p:cNvSpPr/>
          <p:nvPr/>
        </p:nvSpPr>
        <p:spPr>
          <a:xfrm>
            <a:off x="8066228" y="1158845"/>
            <a:ext cx="2938398" cy="1510034"/>
          </a:xfrm>
          <a:prstGeom prst="round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18" name="文本框 24"/>
          <p:cNvSpPr txBox="1"/>
          <p:nvPr/>
        </p:nvSpPr>
        <p:spPr>
          <a:xfrm>
            <a:off x="1065847" y="1575295"/>
            <a:ext cx="2705794" cy="661720"/>
          </a:xfrm>
          <a:prstGeom prst="rect">
            <a:avLst/>
          </a:prstGeom>
          <a:solidFill>
            <a:srgbClr val="077E87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kumimoji="0" lang="en-US" altLang="zh-CN" sz="1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For Authors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作者指南、征稿信息</a:t>
            </a:r>
            <a:endParaRPr kumimoji="0" lang="en-US" altLang="zh-CN" sz="1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20" name="文本框 26"/>
          <p:cNvSpPr txBox="1"/>
          <p:nvPr/>
        </p:nvSpPr>
        <p:spPr>
          <a:xfrm>
            <a:off x="4604715" y="1575295"/>
            <a:ext cx="2705794" cy="66172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lvl="0" algn="ctr">
              <a:spcAft>
                <a:spcPts val="600"/>
              </a:spcAft>
              <a:defRPr/>
            </a:pPr>
            <a:r>
              <a:rPr lang="en-US" altLang="zh-CN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For Editors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期刊运营、宣传推广</a:t>
            </a:r>
            <a:endParaRPr kumimoji="0" lang="en-US" altLang="zh-CN" sz="1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22" name="文本框 28"/>
          <p:cNvSpPr txBox="1"/>
          <p:nvPr/>
        </p:nvSpPr>
        <p:spPr>
          <a:xfrm>
            <a:off x="8143583" y="1575295"/>
            <a:ext cx="2705794" cy="661720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lvl="0" algn="ctr">
              <a:spcAft>
                <a:spcPts val="600"/>
              </a:spcAft>
              <a:defRPr/>
            </a:pPr>
            <a:r>
              <a:rPr lang="en-US" altLang="zh-CN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For Reviewers</a:t>
            </a:r>
          </a:p>
          <a:p>
            <a:pPr lvl="0" algn="ctr">
              <a:spcAft>
                <a:spcPts val="600"/>
              </a:spcAft>
              <a:defRPr/>
            </a:pP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同行评审流程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、成为审稿人</a:t>
            </a:r>
            <a:endParaRPr kumimoji="0" lang="en-US" altLang="zh-CN" sz="1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24" name="矩形: 圆角 10"/>
          <p:cNvSpPr/>
          <p:nvPr/>
        </p:nvSpPr>
        <p:spPr>
          <a:xfrm>
            <a:off x="988492" y="3014268"/>
            <a:ext cx="2938398" cy="1549760"/>
          </a:xfrm>
          <a:prstGeom prst="roundRect">
            <a:avLst/>
          </a:prstGeom>
          <a:solidFill>
            <a:srgbClr val="077E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19" name="文本框 25"/>
          <p:cNvSpPr txBox="1"/>
          <p:nvPr/>
        </p:nvSpPr>
        <p:spPr>
          <a:xfrm>
            <a:off x="1090846" y="3479905"/>
            <a:ext cx="2705794" cy="661720"/>
          </a:xfrm>
          <a:prstGeom prst="rect">
            <a:avLst/>
          </a:prstGeom>
          <a:solidFill>
            <a:srgbClr val="077E87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kumimoji="0" lang="en-US" altLang="zh-CN" sz="1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For Librarians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kumimoji="0" lang="en-US" altLang="zh-CN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MARC</a:t>
            </a: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数据、客户支持</a:t>
            </a:r>
            <a:endParaRPr kumimoji="0" lang="en-US" altLang="zh-CN" sz="1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25" name="矩形: 圆角 12"/>
          <p:cNvSpPr/>
          <p:nvPr/>
        </p:nvSpPr>
        <p:spPr>
          <a:xfrm>
            <a:off x="4527360" y="3035885"/>
            <a:ext cx="2938398" cy="1549760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solidFill>
                <a:prstClr val="white"/>
              </a:solidFill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21" name="文本框 27"/>
          <p:cNvSpPr txBox="1"/>
          <p:nvPr/>
        </p:nvSpPr>
        <p:spPr>
          <a:xfrm>
            <a:off x="4629714" y="3479905"/>
            <a:ext cx="2705794" cy="661720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lvl="0" algn="ctr">
              <a:spcAft>
                <a:spcPts val="600"/>
              </a:spcAft>
              <a:defRPr/>
            </a:pPr>
            <a:r>
              <a:rPr lang="en-US" altLang="zh-CN" sz="16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For Researchers</a:t>
            </a:r>
          </a:p>
          <a:p>
            <a:pPr lvl="0" algn="ctr">
              <a:spcAft>
                <a:spcPts val="600"/>
              </a:spcAft>
              <a:defRPr/>
            </a:pPr>
            <a:r>
              <a:rPr kumimoji="0" lang="zh-CN" altLang="en-US" sz="16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论文写作指南、研究技巧</a:t>
            </a:r>
            <a:endParaRPr kumimoji="0" lang="en-US" altLang="zh-CN" sz="16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26" name="矩形: 圆角 22"/>
          <p:cNvSpPr/>
          <p:nvPr/>
        </p:nvSpPr>
        <p:spPr>
          <a:xfrm>
            <a:off x="8066227" y="3053994"/>
            <a:ext cx="2938398" cy="1510034"/>
          </a:xfrm>
          <a:prstGeom prst="round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6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  <p:sp>
        <p:nvSpPr>
          <p:cNvPr id="23" name="文本框 29"/>
          <p:cNvSpPr txBox="1"/>
          <p:nvPr/>
        </p:nvSpPr>
        <p:spPr>
          <a:xfrm>
            <a:off x="8066227" y="3458288"/>
            <a:ext cx="2938399" cy="661720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kumimoji="0" lang="en-US" altLang="zh-CN" sz="16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Publishing Services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defRPr/>
            </a:pPr>
            <a:r>
              <a:rPr kumimoji="0" lang="zh-CN" altLang="en-US" sz="160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期刊、</a:t>
            </a:r>
            <a:r>
              <a: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图书</a:t>
            </a:r>
            <a:r>
              <a:rPr kumimoji="0" lang="zh-CN" altLang="en-US" sz="160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charset="-122"/>
                <a:cs typeface="Arial" panose="020B0604020202020204" pitchFamily="34" charset="0"/>
              </a:rPr>
              <a:t>、案例出版合作</a:t>
            </a:r>
            <a:endParaRPr kumimoji="0" lang="en-US" altLang="zh-CN" sz="160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charset="-122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5144641" y="1409631"/>
            <a:ext cx="6680034" cy="8002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① 点击右上角 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Register 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，选择注册，填写姓名、邮箱等信息</a:t>
            </a:r>
            <a:endParaRPr kumimoji="0" lang="en-US" altLang="zh-CN" sz="18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defRPr/>
            </a:pP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② 完成填写注册之后，邮箱收到一封激活邮件，点击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Activate</a:t>
            </a: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Verdana" panose="020B0604030504040204"/>
              <a:ea typeface="+mn-ea"/>
              <a:cs typeface="+mn-cs"/>
            </a:endParaRPr>
          </a:p>
        </p:txBody>
      </p:sp>
      <p:sp>
        <p:nvSpPr>
          <p:cNvPr id="3" name="箭头: 右 2"/>
          <p:cNvSpPr/>
          <p:nvPr/>
        </p:nvSpPr>
        <p:spPr>
          <a:xfrm>
            <a:off x="5289347" y="3323122"/>
            <a:ext cx="330973" cy="211756"/>
          </a:xfrm>
          <a:prstGeom prst="right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Verdana" panose="020B0604030504040204"/>
              <a:ea typeface="+mn-ea"/>
              <a:cs typeface="+mn-cs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263533" y="1359857"/>
            <a:ext cx="4881108" cy="4688288"/>
            <a:chOff x="202687" y="1257571"/>
            <a:chExt cx="5752381" cy="5695238"/>
          </a:xfrm>
        </p:grpSpPr>
        <p:pic>
          <p:nvPicPr>
            <p:cNvPr id="10" name="Picture 9" descr="A screenshot of a login form&#10;&#10;AI-generated content may be incorrect.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2687" y="1257571"/>
              <a:ext cx="5752381" cy="4342857"/>
            </a:xfrm>
            <a:prstGeom prst="rect">
              <a:avLst/>
            </a:prstGeom>
          </p:spPr>
        </p:pic>
        <p:pic>
          <p:nvPicPr>
            <p:cNvPr id="12" name="Picture 11" descr="A white rectangular object with a white stripe&#10;&#10;AI-generated content may be incorrect.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2687" y="5600428"/>
              <a:ext cx="5752381" cy="1352381"/>
            </a:xfrm>
            <a:prstGeom prst="rect">
              <a:avLst/>
            </a:prstGeom>
          </p:spPr>
        </p:pic>
      </p:grpSp>
      <p:sp>
        <p:nvSpPr>
          <p:cNvPr id="8" name="椭圆 7"/>
          <p:cNvSpPr/>
          <p:nvPr/>
        </p:nvSpPr>
        <p:spPr>
          <a:xfrm>
            <a:off x="921632" y="5699115"/>
            <a:ext cx="302436" cy="29890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1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4" name="矩形 4"/>
          <p:cNvSpPr/>
          <p:nvPr/>
        </p:nvSpPr>
        <p:spPr>
          <a:xfrm>
            <a:off x="5211161" y="5263703"/>
            <a:ext cx="69842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Note</a:t>
            </a: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：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在机构</a:t>
            </a:r>
            <a:r>
              <a:rPr kumimoji="0" lang="en-US" altLang="zh-CN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IP</a:t>
            </a:r>
            <a:r>
              <a:rPr kumimoji="0" lang="zh-CN" alt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范围内登录个人账号后即获得</a:t>
            </a: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90</a:t>
            </a: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ED7D31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天远程访问权限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srgbClr val="ED7D31"/>
              </a:solidFill>
              <a:effectLst/>
              <a:uLnTx/>
              <a:uFillTx/>
              <a:latin typeface="Verdana" panose="020B0604030504040204"/>
              <a:ea typeface="+mn-ea"/>
              <a:cs typeface="+mn-cs"/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5852240" y="2772085"/>
            <a:ext cx="5972435" cy="1625065"/>
            <a:chOff x="5852240" y="2772143"/>
            <a:chExt cx="5972435" cy="1625065"/>
          </a:xfrm>
        </p:grpSpPr>
        <p:pic>
          <p:nvPicPr>
            <p:cNvPr id="11" name="Picture 10" descr="A close up of a sign&#10;&#10;AI-generated content may be incorrect.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52240" y="2772143"/>
              <a:ext cx="3859117" cy="800218"/>
            </a:xfrm>
            <a:prstGeom prst="rect">
              <a:avLst/>
            </a:prstGeom>
          </p:spPr>
        </p:pic>
        <p:pic>
          <p:nvPicPr>
            <p:cNvPr id="15" name="Picture 14" descr="A black text on a white background&#10;&#10;AI-generated content may be incorrect.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852240" y="3534878"/>
              <a:ext cx="5972435" cy="862330"/>
            </a:xfrm>
            <a:prstGeom prst="rect">
              <a:avLst/>
            </a:prstGeom>
          </p:spPr>
        </p:pic>
      </p:grpSp>
      <p:sp>
        <p:nvSpPr>
          <p:cNvPr id="9" name="椭圆 8"/>
          <p:cNvSpPr/>
          <p:nvPr/>
        </p:nvSpPr>
        <p:spPr>
          <a:xfrm>
            <a:off x="5944782" y="4470336"/>
            <a:ext cx="302436" cy="29890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2</a:t>
            </a:r>
            <a:endParaRPr kumimoji="0" lang="zh-CN" alt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charset="-122"/>
              <a:ea typeface="微软雅黑" panose="020B0503020204020204" charset="-122"/>
              <a:cs typeface="+mn-cs"/>
            </a:endParaRPr>
          </a:p>
        </p:txBody>
      </p:sp>
      <p:sp>
        <p:nvSpPr>
          <p:cNvPr id="6" name="标题 1">
            <a:extLst>
              <a:ext uri="{FF2B5EF4-FFF2-40B4-BE49-F238E27FC236}">
                <a16:creationId xmlns:a16="http://schemas.microsoft.com/office/drawing/2014/main" id="{538DC1CC-CE9B-4CF1-878A-233BC2D5E1FB}"/>
              </a:ext>
            </a:extLst>
          </p:cNvPr>
          <p:cNvSpPr txBox="1">
            <a:spLocks/>
          </p:cNvSpPr>
          <p:nvPr/>
        </p:nvSpPr>
        <p:spPr>
          <a:xfrm>
            <a:off x="522340" y="207246"/>
            <a:ext cx="2373811" cy="699597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200" b="1" i="0">
                <a:solidFill>
                  <a:srgbClr val="056D75"/>
                </a:solidFill>
                <a:latin typeface="微软雅黑" panose="020B0503020204020204" charset="-122"/>
                <a:ea typeface="+mj-ea"/>
                <a:cs typeface="微软雅黑" panose="020B0503020204020204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远程访问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971787"/>
            <a:ext cx="7676256" cy="430635"/>
          </a:xfrm>
        </p:spPr>
        <p:txBody>
          <a:bodyPr/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激活邮箱后，直接跳转登陆状态，显示您的账户和机构名称</a:t>
            </a:r>
          </a:p>
        </p:txBody>
      </p:sp>
      <p:sp>
        <p:nvSpPr>
          <p:cNvPr id="10" name="箭头: 下 9"/>
          <p:cNvSpPr/>
          <p:nvPr/>
        </p:nvSpPr>
        <p:spPr>
          <a:xfrm>
            <a:off x="9909245" y="1291785"/>
            <a:ext cx="154921" cy="215942"/>
          </a:xfrm>
          <a:prstGeom prst="down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pic>
        <p:nvPicPr>
          <p:cNvPr id="6" name="Picture 5" descr="A screenshot of a computer&#10;&#10;AI-generated content may be incorrect.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4595" y="1515041"/>
            <a:ext cx="10302809" cy="5125099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7" name="文本框 19"/>
          <p:cNvSpPr txBox="1"/>
          <p:nvPr/>
        </p:nvSpPr>
        <p:spPr>
          <a:xfrm>
            <a:off x="9485231" y="980519"/>
            <a:ext cx="1002948" cy="313932"/>
          </a:xfrm>
          <a:prstGeom prst="rect">
            <a:avLst/>
          </a:prstGeom>
          <a:solidFill>
            <a:schemeClr val="bg1"/>
          </a:solidFill>
          <a:ln w="19050">
            <a:solidFill>
              <a:srgbClr val="ED7D31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机构名称</a:t>
            </a:r>
          </a:p>
        </p:txBody>
      </p:sp>
      <p:sp>
        <p:nvSpPr>
          <p:cNvPr id="11" name="文本框 19"/>
          <p:cNvSpPr txBox="1"/>
          <p:nvPr/>
        </p:nvSpPr>
        <p:spPr>
          <a:xfrm>
            <a:off x="10488179" y="980519"/>
            <a:ext cx="1002948" cy="313932"/>
          </a:xfrm>
          <a:prstGeom prst="rect">
            <a:avLst/>
          </a:prstGeom>
          <a:solidFill>
            <a:schemeClr val="bg1"/>
          </a:solidFill>
          <a:ln w="19050">
            <a:solidFill>
              <a:srgbClr val="ED7D31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微软雅黑" panose="020B0503020204020204" charset="-122"/>
                <a:ea typeface="微软雅黑" panose="020B0503020204020204" charset="-122"/>
                <a:cs typeface="+mn-cs"/>
              </a:rPr>
              <a:t>个人账号</a:t>
            </a:r>
          </a:p>
        </p:txBody>
      </p:sp>
      <p:sp>
        <p:nvSpPr>
          <p:cNvPr id="4" name="箭头: 下 9"/>
          <p:cNvSpPr/>
          <p:nvPr/>
        </p:nvSpPr>
        <p:spPr>
          <a:xfrm>
            <a:off x="10792184" y="1299100"/>
            <a:ext cx="154921" cy="215942"/>
          </a:xfrm>
          <a:prstGeom prst="downArrow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等线" panose="02010600030101010101" charset="-122"/>
              <a:ea typeface="等线" panose="02010600030101010101" charset="-122"/>
              <a:cs typeface="+mn-cs"/>
            </a:endParaRPr>
          </a:p>
        </p:txBody>
      </p:sp>
      <p:sp>
        <p:nvSpPr>
          <p:cNvPr id="5" name="标题 1">
            <a:extLst>
              <a:ext uri="{FF2B5EF4-FFF2-40B4-BE49-F238E27FC236}">
                <a16:creationId xmlns:a16="http://schemas.microsoft.com/office/drawing/2014/main" id="{A9882836-01AB-3851-A1C9-969E51330C05}"/>
              </a:ext>
            </a:extLst>
          </p:cNvPr>
          <p:cNvSpPr txBox="1">
            <a:spLocks/>
          </p:cNvSpPr>
          <p:nvPr/>
        </p:nvSpPr>
        <p:spPr>
          <a:xfrm>
            <a:off x="838200" y="215880"/>
            <a:ext cx="2373811" cy="699597"/>
          </a:xfrm>
          <a:prstGeom prst="rect">
            <a:avLst/>
          </a:prstGeom>
        </p:spPr>
        <p:txBody>
          <a:bodyPr wrap="square" lIns="0" tIns="0" rIns="0" bIns="0">
            <a:normAutofit/>
          </a:bodyPr>
          <a:lstStyle>
            <a:lvl1pPr>
              <a:defRPr sz="3200" b="1" i="0">
                <a:solidFill>
                  <a:srgbClr val="056D75"/>
                </a:solidFill>
                <a:latin typeface="微软雅黑" panose="020B0503020204020204" charset="-122"/>
                <a:ea typeface="+mj-ea"/>
                <a:cs typeface="微软雅黑" panose="020B0503020204020204" charset="-122"/>
              </a:defRPr>
            </a:lvl1pPr>
          </a:lstStyle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登录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48944" y="2206230"/>
            <a:ext cx="4862449" cy="3368054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0" y="2151634"/>
            <a:ext cx="12192507" cy="4706365"/>
            <a:chOff x="0" y="2151634"/>
            <a:chExt cx="12192507" cy="4706365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600443" y="2151634"/>
              <a:ext cx="3678456" cy="4279419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9854183" y="5737859"/>
              <a:ext cx="2338070" cy="1120140"/>
            </a:xfrm>
            <a:custGeom>
              <a:avLst/>
              <a:gdLst/>
              <a:ahLst/>
              <a:cxnLst/>
              <a:rect l="l" t="t" r="r" b="b"/>
              <a:pathLst>
                <a:path w="2338070" h="1120140">
                  <a:moveTo>
                    <a:pt x="2337816" y="0"/>
                  </a:moveTo>
                  <a:lnTo>
                    <a:pt x="0" y="0"/>
                  </a:lnTo>
                  <a:lnTo>
                    <a:pt x="0" y="1120139"/>
                  </a:lnTo>
                  <a:lnTo>
                    <a:pt x="2337816" y="1120139"/>
                  </a:lnTo>
                  <a:lnTo>
                    <a:pt x="233781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096500" y="6103620"/>
              <a:ext cx="1726692" cy="515112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0" y="6469126"/>
              <a:ext cx="10186035" cy="12700"/>
            </a:xfrm>
            <a:custGeom>
              <a:avLst/>
              <a:gdLst/>
              <a:ahLst/>
              <a:cxnLst/>
              <a:rect l="l" t="t" r="r" b="b"/>
              <a:pathLst>
                <a:path w="10186035" h="12700">
                  <a:moveTo>
                    <a:pt x="10185908" y="0"/>
                  </a:moveTo>
                  <a:lnTo>
                    <a:pt x="0" y="0"/>
                  </a:lnTo>
                  <a:lnTo>
                    <a:pt x="0" y="12700"/>
                  </a:lnTo>
                  <a:lnTo>
                    <a:pt x="10185908" y="12700"/>
                  </a:lnTo>
                  <a:lnTo>
                    <a:pt x="10185908" y="0"/>
                  </a:lnTo>
                  <a:close/>
                </a:path>
              </a:pathLst>
            </a:custGeom>
            <a:solidFill>
              <a:srgbClr val="9FC53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11646407" y="6193535"/>
              <a:ext cx="546100" cy="0"/>
            </a:xfrm>
            <a:custGeom>
              <a:avLst/>
              <a:gdLst/>
              <a:ahLst/>
              <a:cxnLst/>
              <a:rect l="l" t="t" r="r" b="b"/>
              <a:pathLst>
                <a:path w="546100">
                  <a:moveTo>
                    <a:pt x="0" y="0"/>
                  </a:moveTo>
                  <a:lnTo>
                    <a:pt x="546100" y="0"/>
                  </a:lnTo>
                </a:path>
              </a:pathLst>
            </a:custGeom>
            <a:ln w="12700">
              <a:solidFill>
                <a:srgbClr val="307179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6781800" y="1324551"/>
            <a:ext cx="4046854" cy="73353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06425" algn="l"/>
              </a:tabLst>
            </a:pPr>
            <a:r>
              <a:rPr sz="1800" b="1" dirty="0">
                <a:solidFill>
                  <a:srgbClr val="2C6668"/>
                </a:solidFill>
                <a:latin typeface="微软雅黑" panose="020B0503020204020204" charset="-122"/>
                <a:cs typeface="微软雅黑" panose="020B0503020204020204" charset="-122"/>
              </a:rPr>
              <a:t>北</a:t>
            </a:r>
            <a:r>
              <a:rPr sz="1800" b="1" spc="-50" dirty="0">
                <a:solidFill>
                  <a:srgbClr val="2C6668"/>
                </a:solidFill>
                <a:latin typeface="微软雅黑" panose="020B0503020204020204" charset="-122"/>
                <a:cs typeface="微软雅黑" panose="020B0503020204020204" charset="-122"/>
              </a:rPr>
              <a:t>京</a:t>
            </a:r>
            <a:r>
              <a:rPr sz="1800" b="1" dirty="0">
                <a:solidFill>
                  <a:srgbClr val="2C6668"/>
                </a:solidFill>
                <a:latin typeface="微软雅黑" panose="020B0503020204020204" charset="-122"/>
                <a:cs typeface="微软雅黑" panose="020B0503020204020204" charset="-122"/>
              </a:rPr>
              <a:t>	</a:t>
            </a:r>
            <a:r>
              <a:rPr lang="zh-CN" altLang="en-US" sz="1800" b="1" dirty="0">
                <a:solidFill>
                  <a:srgbClr val="2C6668"/>
                </a:solidFill>
                <a:latin typeface="微软雅黑" panose="020B0503020204020204" charset="-122"/>
                <a:cs typeface="微软雅黑" panose="020B0503020204020204" charset="-122"/>
              </a:rPr>
              <a:t>上海  成都  </a:t>
            </a:r>
            <a:endParaRPr lang="zh-CN" altLang="en-US" sz="1800" dirty="0">
              <a:latin typeface="微软雅黑" panose="020B0503020204020204" charset="-122"/>
              <a:cs typeface="微软雅黑" panose="020B0503020204020204" charset="-122"/>
            </a:endParaRPr>
          </a:p>
          <a:p>
            <a:pPr marL="12700">
              <a:lnSpc>
                <a:spcPct val="100000"/>
              </a:lnSpc>
              <a:spcBef>
                <a:spcPts val="1330"/>
              </a:spcBef>
              <a:tabLst>
                <a:tab pos="606425" algn="l"/>
                <a:tab pos="1200150" algn="l"/>
                <a:tab pos="1794510" algn="l"/>
                <a:tab pos="2386965" algn="l"/>
                <a:tab pos="2981325" algn="l"/>
                <a:tab pos="3576320" algn="l"/>
              </a:tabLst>
            </a:pPr>
            <a:r>
              <a:rPr lang="zh-CN" altLang="en-US" sz="1800" b="1" spc="-10" dirty="0">
                <a:solidFill>
                  <a:srgbClr val="2C6668"/>
                </a:solidFill>
                <a:latin typeface="微软雅黑" panose="020B0503020204020204" charset="-122"/>
                <a:cs typeface="微软雅黑" panose="020B0503020204020204" charset="-122"/>
              </a:rPr>
              <a:t>沈</a:t>
            </a:r>
            <a:r>
              <a:rPr lang="zh-CN" altLang="en-US" sz="1800" b="1" spc="-50" dirty="0">
                <a:solidFill>
                  <a:srgbClr val="2C6668"/>
                </a:solidFill>
                <a:latin typeface="微软雅黑" panose="020B0503020204020204" charset="-122"/>
                <a:cs typeface="微软雅黑" panose="020B0503020204020204" charset="-122"/>
              </a:rPr>
              <a:t>阳</a:t>
            </a:r>
            <a:r>
              <a:rPr lang="zh-CN" altLang="en-US" sz="1800" b="1" dirty="0">
                <a:solidFill>
                  <a:srgbClr val="2C6668"/>
                </a:solidFill>
                <a:latin typeface="微软雅黑" panose="020B0503020204020204" charset="-122"/>
                <a:cs typeface="微软雅黑" panose="020B0503020204020204" charset="-122"/>
              </a:rPr>
              <a:t>	天</a:t>
            </a:r>
            <a:r>
              <a:rPr lang="zh-CN" altLang="en-US" sz="1800" b="1" spc="-50" dirty="0">
                <a:solidFill>
                  <a:srgbClr val="2C6668"/>
                </a:solidFill>
                <a:latin typeface="微软雅黑" panose="020B0503020204020204" charset="-122"/>
                <a:cs typeface="微软雅黑" panose="020B0503020204020204" charset="-122"/>
              </a:rPr>
              <a:t>津</a:t>
            </a:r>
            <a:r>
              <a:rPr lang="zh-CN" altLang="en-US" sz="1800" b="1" dirty="0">
                <a:solidFill>
                  <a:srgbClr val="2C6668"/>
                </a:solidFill>
                <a:latin typeface="微软雅黑" panose="020B0503020204020204" charset="-122"/>
                <a:cs typeface="微软雅黑" panose="020B0503020204020204" charset="-122"/>
              </a:rPr>
              <a:t>	</a:t>
            </a:r>
            <a:r>
              <a:rPr lang="zh-CN" altLang="en-US" sz="1800" b="1" spc="-10" dirty="0">
                <a:solidFill>
                  <a:srgbClr val="2C6668"/>
                </a:solidFill>
                <a:latin typeface="微软雅黑" panose="020B0503020204020204" charset="-122"/>
                <a:cs typeface="微软雅黑" panose="020B0503020204020204" charset="-122"/>
              </a:rPr>
              <a:t>西</a:t>
            </a:r>
            <a:r>
              <a:rPr lang="zh-CN" altLang="en-US" sz="1800" b="1" spc="-50" dirty="0">
                <a:solidFill>
                  <a:srgbClr val="2C6668"/>
                </a:solidFill>
                <a:latin typeface="微软雅黑" panose="020B0503020204020204" charset="-122"/>
                <a:cs typeface="微软雅黑" panose="020B0503020204020204" charset="-122"/>
              </a:rPr>
              <a:t>安</a:t>
            </a:r>
            <a:r>
              <a:rPr lang="zh-CN" altLang="en-US" sz="1800" b="1" dirty="0">
                <a:solidFill>
                  <a:srgbClr val="2C6668"/>
                </a:solidFill>
                <a:latin typeface="微软雅黑" panose="020B0503020204020204" charset="-122"/>
                <a:cs typeface="微软雅黑" panose="020B0503020204020204" charset="-122"/>
              </a:rPr>
              <a:t>	</a:t>
            </a:r>
            <a:r>
              <a:rPr lang="zh-CN" altLang="en-US" sz="1800" b="1" spc="-10" dirty="0">
                <a:solidFill>
                  <a:srgbClr val="2C6668"/>
                </a:solidFill>
                <a:latin typeface="微软雅黑" panose="020B0503020204020204" charset="-122"/>
                <a:cs typeface="微软雅黑" panose="020B0503020204020204" charset="-122"/>
              </a:rPr>
              <a:t>杭</a:t>
            </a:r>
            <a:r>
              <a:rPr lang="zh-CN" altLang="en-US" sz="1800" b="1" spc="-50" dirty="0">
                <a:solidFill>
                  <a:srgbClr val="2C6668"/>
                </a:solidFill>
                <a:latin typeface="微软雅黑" panose="020B0503020204020204" charset="-122"/>
                <a:cs typeface="微软雅黑" panose="020B0503020204020204" charset="-122"/>
              </a:rPr>
              <a:t>州</a:t>
            </a:r>
            <a:r>
              <a:rPr lang="zh-CN" altLang="en-US" sz="1800" b="1" dirty="0">
                <a:solidFill>
                  <a:srgbClr val="2C6668"/>
                </a:solidFill>
                <a:latin typeface="微软雅黑" panose="020B0503020204020204" charset="-122"/>
                <a:cs typeface="微软雅黑" panose="020B0503020204020204" charset="-122"/>
              </a:rPr>
              <a:t>	长</a:t>
            </a:r>
            <a:r>
              <a:rPr lang="zh-CN" altLang="en-US" sz="1800" b="1" spc="-50" dirty="0">
                <a:solidFill>
                  <a:srgbClr val="2C6668"/>
                </a:solidFill>
                <a:latin typeface="微软雅黑" panose="020B0503020204020204" charset="-122"/>
                <a:cs typeface="微软雅黑" panose="020B0503020204020204" charset="-122"/>
              </a:rPr>
              <a:t>沙</a:t>
            </a:r>
            <a:r>
              <a:rPr lang="zh-CN" altLang="en-US" sz="1800" b="1" dirty="0">
                <a:solidFill>
                  <a:srgbClr val="2C6668"/>
                </a:solidFill>
                <a:latin typeface="微软雅黑" panose="020B0503020204020204" charset="-122"/>
                <a:cs typeface="微软雅黑" panose="020B0503020204020204" charset="-122"/>
              </a:rPr>
              <a:t>	</a:t>
            </a:r>
            <a:r>
              <a:rPr lang="zh-CN" altLang="en-US" sz="1800" b="1" spc="-10" dirty="0">
                <a:solidFill>
                  <a:srgbClr val="2C6668"/>
                </a:solidFill>
                <a:latin typeface="微软雅黑" panose="020B0503020204020204" charset="-122"/>
                <a:cs typeface="微软雅黑" panose="020B0503020204020204" charset="-122"/>
              </a:rPr>
              <a:t>广</a:t>
            </a:r>
            <a:r>
              <a:rPr lang="zh-CN" altLang="en-US" sz="1800" b="1" spc="-50" dirty="0">
                <a:solidFill>
                  <a:srgbClr val="2C6668"/>
                </a:solidFill>
                <a:latin typeface="微软雅黑" panose="020B0503020204020204" charset="-122"/>
                <a:cs typeface="微软雅黑" panose="020B0503020204020204" charset="-122"/>
              </a:rPr>
              <a:t>州</a:t>
            </a:r>
            <a:endParaRPr lang="zh-CN" altLang="en-US" sz="1800" dirty="0">
              <a:latin typeface="微软雅黑" panose="020B0503020204020204" charset="-122"/>
              <a:cs typeface="微软雅黑" panose="020B0503020204020204" charset="-122"/>
            </a:endParaRPr>
          </a:p>
        </p:txBody>
      </p:sp>
      <p:pic>
        <p:nvPicPr>
          <p:cNvPr id="11" name="object 1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420611" y="1389888"/>
            <a:ext cx="179832" cy="210312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420611" y="1817130"/>
            <a:ext cx="179832" cy="210312"/>
          </a:xfrm>
          <a:prstGeom prst="rect">
            <a:avLst/>
          </a:prstGeom>
        </p:spPr>
      </p:pic>
      <p:sp>
        <p:nvSpPr>
          <p:cNvPr id="13" name="object 13"/>
          <p:cNvSpPr txBox="1"/>
          <p:nvPr/>
        </p:nvSpPr>
        <p:spPr>
          <a:xfrm>
            <a:off x="948944" y="1576576"/>
            <a:ext cx="235140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cs typeface="微软雅黑" panose="020B0503020204020204" charset="-122"/>
              </a:rPr>
              <a:t>已有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cs typeface="微软雅黑" panose="020B0503020204020204" charset="-122"/>
              </a:rPr>
              <a:t>20</a:t>
            </a:r>
            <a:r>
              <a:rPr sz="1800" spc="-10" dirty="0">
                <a:solidFill>
                  <a:schemeClr val="bg1">
                    <a:lumMod val="50000"/>
                  </a:schemeClr>
                </a:solidFill>
                <a:latin typeface="微软雅黑" panose="020B0503020204020204" charset="-122"/>
                <a:cs typeface="微软雅黑" panose="020B0503020204020204" charset="-122"/>
              </a:rPr>
              <a:t>年的发展历史</a:t>
            </a:r>
            <a:endParaRPr sz="1800" dirty="0">
              <a:solidFill>
                <a:schemeClr val="bg1">
                  <a:lumMod val="50000"/>
                </a:schemeClr>
              </a:solidFill>
              <a:latin typeface="微软雅黑" panose="020B0503020204020204" charset="-122"/>
              <a:cs typeface="微软雅黑" panose="020B0503020204020204" charset="-122"/>
            </a:endParaRPr>
          </a:p>
        </p:txBody>
      </p:sp>
      <p:sp>
        <p:nvSpPr>
          <p:cNvPr id="16" name="object 3">
            <a:extLst>
              <a:ext uri="{FF2B5EF4-FFF2-40B4-BE49-F238E27FC236}">
                <a16:creationId xmlns:a16="http://schemas.microsoft.com/office/drawing/2014/main" id="{E5DC37F0-AA84-6118-27A3-00983C8EDAC2}"/>
              </a:ext>
            </a:extLst>
          </p:cNvPr>
          <p:cNvSpPr txBox="1">
            <a:spLocks/>
          </p:cNvSpPr>
          <p:nvPr/>
        </p:nvSpPr>
        <p:spPr>
          <a:xfrm>
            <a:off x="948944" y="741375"/>
            <a:ext cx="5070856" cy="505267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>
              <a:defRPr sz="3200" b="1" i="0">
                <a:solidFill>
                  <a:srgbClr val="056D75"/>
                </a:solidFill>
                <a:latin typeface="微软雅黑" panose="020B0503020204020204" charset="-122"/>
                <a:ea typeface="+mj-ea"/>
                <a:cs typeface="微软雅黑" panose="020B0503020204020204" charset="-122"/>
              </a:defRPr>
            </a:lvl1pPr>
          </a:lstStyle>
          <a:p>
            <a:pPr marL="12700">
              <a:spcBef>
                <a:spcPts val="100"/>
              </a:spcBef>
            </a:pPr>
            <a:r>
              <a:rPr lang="en-US" altLang="zh-CN" spc="-15" dirty="0">
                <a:latin typeface="微软雅黑" panose="020B0503020204020204" pitchFamily="34" charset="-122"/>
                <a:ea typeface="微软雅黑" panose="020B0503020204020204" pitchFamily="34" charset="-122"/>
              </a:rPr>
              <a:t>Emerald</a:t>
            </a:r>
            <a:r>
              <a:rPr lang="zh-CN" altLang="en-US" spc="-15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中国</a:t>
            </a:r>
            <a:endParaRPr lang="zh-CN" altLang="en-US" dirty="0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6272783" cy="6857996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9643844" y="5943600"/>
            <a:ext cx="1807013" cy="627614"/>
          </a:xfrm>
          <a:prstGeom prst="rect">
            <a:avLst/>
          </a:prstGeom>
        </p:spPr>
      </p:pic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7010400" y="1981200"/>
            <a:ext cx="4826000" cy="8438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spc="-20" dirty="0">
                <a:solidFill>
                  <a:srgbClr val="057C92"/>
                </a:solidFill>
              </a:rPr>
              <a:t>感谢您的时间！</a:t>
            </a:r>
            <a:endParaRPr sz="5400" dirty="0">
              <a:solidFill>
                <a:srgbClr val="057C92"/>
              </a:solidFill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fgm#"/>
  <p:tag name="KSO_WM_FIGMA_FLAG" val="#fgm#"/>
  <p:tag name="KSO_WM_UNIT_INDEX" val="1"/>
  <p:tag name="KSO_WM_UNIT_TYPE" val="a"/>
  <p:tag name="KSO_WM_LAYOUT_CHECK_HASH" val="557358814fcf7edde3204ea1e1fde56484ffa023"/>
  <p:tag name="KSO_WM_NEWLAYOUT_GROUP_ID" val="layout_30"/>
  <p:tag name="KSO_WM_NEWLAYOUT_ID" val="slide_a16b2b5fbc98ea2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fgm#"/>
  <p:tag name="KSO_WM_FIGMA_FLAG" val="#fgm#"/>
  <p:tag name="KSO_WM_UNIT_INDEX" val="1"/>
  <p:tag name="KSO_WM_UNIT_TYPE" val="d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FIGMA_DECORATION_INDEX" val="19"/>
  <p:tag name="$PH_EXT" val="2"/>
  <p:tag name="KSO_WM_BEAUTIFY_FLAG" val="#fgm#"/>
  <p:tag name="KSO_WM_DIAGRAM_GROUP_CODE" val="1"/>
  <p:tag name="KSO_WM_FIGMA_FLAG" val="#fgm#"/>
  <p:tag name="KSO_WM_SYNC_SLIDE_TEXT" val="1"/>
  <p:tag name="KSO_WM_UNIT_INDEX" val="1_1_1"/>
  <p:tag name="KSO_WM_UNIT_TYPE" val="l_h_i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fgm#"/>
  <p:tag name="KSO_WM_DIAGRAM_GROUP_CODE" val="1"/>
  <p:tag name="KSO_WM_FIGMA_FLAG" val="#fgm#"/>
  <p:tag name="KSO_WM_UNIT_INDEX" val="1_1_1"/>
  <p:tag name="KSO_WM_UNIT_TYPE" val="l_h_a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fgm#"/>
  <p:tag name="KSO_WM_DIAGRAM_GROUP_CODE" val="1"/>
  <p:tag name="KSO_WM_FIGMA_FLAG" val="#fgm#"/>
  <p:tag name="KSO_WM_UNIT_INDEX" val="1_1_1"/>
  <p:tag name="KSO_WM_UNIT_TYPE" val="l_h_f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FIGMA_DECORATION_INDEX" val="19"/>
  <p:tag name="$PH_EXT" val="2"/>
  <p:tag name="KSO_WM_BEAUTIFY_FLAG" val="#fgm#"/>
  <p:tag name="KSO_WM_DIAGRAM_GROUP_CODE" val="1"/>
  <p:tag name="KSO_WM_FIGMA_FLAG" val="#fgm#"/>
  <p:tag name="KSO_WM_SYNC_SLIDE_TEXT" val="1"/>
  <p:tag name="KSO_WM_UNIT_INDEX" val="1_2_1"/>
  <p:tag name="KSO_WM_UNIT_TYPE" val="l_h_i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fgm#"/>
  <p:tag name="KSO_WM_DIAGRAM_GROUP_CODE" val="1"/>
  <p:tag name="KSO_WM_FIGMA_FLAG" val="#fgm#"/>
  <p:tag name="KSO_WM_UNIT_INDEX" val="1_2_1"/>
  <p:tag name="KSO_WM_UNIT_TYPE" val="l_h_a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fgm#"/>
  <p:tag name="KSO_WM_DIAGRAM_GROUP_CODE" val="1"/>
  <p:tag name="KSO_WM_FIGMA_FLAG" val="#fgm#"/>
  <p:tag name="KSO_WM_UNIT_INDEX" val="1_2_1"/>
  <p:tag name="KSO_WM_UNIT_TYPE" val="l_h_f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FIGMA_DECORATION_INDEX" val="19"/>
  <p:tag name="$PH_EXT" val="2"/>
  <p:tag name="KSO_WM_BEAUTIFY_FLAG" val="#fgm#"/>
  <p:tag name="KSO_WM_DIAGRAM_GROUP_CODE" val="1"/>
  <p:tag name="KSO_WM_FIGMA_FLAG" val="#fgm#"/>
  <p:tag name="KSO_WM_SYNC_SLIDE_TEXT" val="1"/>
  <p:tag name="KSO_WM_UNIT_INDEX" val="1_3_1"/>
  <p:tag name="KSO_WM_UNIT_TYPE" val="l_h_i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fgm#"/>
  <p:tag name="KSO_WM_DIAGRAM_GROUP_CODE" val="1"/>
  <p:tag name="KSO_WM_FIGMA_FLAG" val="#fgm#"/>
  <p:tag name="KSO_WM_UNIT_INDEX" val="1_3_1"/>
  <p:tag name="KSO_WM_UNIT_TYPE" val="l_h_a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fgm#"/>
  <p:tag name="KSO_WM_DIAGRAM_GROUP_CODE" val="1"/>
  <p:tag name="KSO_WM_FIGMA_FLAG" val="#fgm#"/>
  <p:tag name="KSO_WM_UNIT_INDEX" val="1_3_1"/>
  <p:tag name="KSO_WM_UNIT_TYPE" val="l_h_f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FIGMA_DECORATION_INDEX" val="19"/>
  <p:tag name="$PH_EXT" val="2"/>
  <p:tag name="KSO_WM_BEAUTIFY_FLAG" val="#fgm#"/>
  <p:tag name="KSO_WM_DIAGRAM_GROUP_CODE" val="1"/>
  <p:tag name="KSO_WM_FIGMA_FLAG" val="#fgm#"/>
  <p:tag name="KSO_WM_SYNC_SLIDE_TEXT" val="1"/>
  <p:tag name="KSO_WM_UNIT_INDEX" val="1_4_1"/>
  <p:tag name="KSO_WM_UNIT_TYPE" val="l_h_i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fgm#"/>
  <p:tag name="KSO_WM_DIAGRAM_GROUP_CODE" val="1"/>
  <p:tag name="KSO_WM_FIGMA_FLAG" val="#fgm#"/>
  <p:tag name="KSO_WM_UNIT_INDEX" val="1_4_1"/>
  <p:tag name="KSO_WM_UNIT_TYPE" val="l_h_a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fgm#"/>
  <p:tag name="KSO_WM_DIAGRAM_GROUP_CODE" val="1"/>
  <p:tag name="KSO_WM_FIGMA_FLAG" val="#fgm#"/>
  <p:tag name="KSO_WM_UNIT_INDEX" val="1_4_1"/>
  <p:tag name="KSO_WM_UNIT_TYPE" val="l_h_f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1171</TotalTime>
  <Words>1511</Words>
  <Application>Microsoft Office PowerPoint</Application>
  <PresentationFormat>宽屏</PresentationFormat>
  <Paragraphs>280</Paragraphs>
  <Slides>36</Slides>
  <Notes>14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36</vt:i4>
      </vt:variant>
    </vt:vector>
  </HeadingPairs>
  <TitlesOfParts>
    <vt:vector size="46" baseType="lpstr">
      <vt:lpstr>等线</vt:lpstr>
      <vt:lpstr>等线 Light</vt:lpstr>
      <vt:lpstr>微软雅黑</vt:lpstr>
      <vt:lpstr>造字工房言宋（非商用）常规体</vt:lpstr>
      <vt:lpstr>Arial</vt:lpstr>
      <vt:lpstr>Calibri</vt:lpstr>
      <vt:lpstr>Times New Roman</vt:lpstr>
      <vt:lpstr>Verdana</vt:lpstr>
      <vt:lpstr>Office Theme</vt:lpstr>
      <vt:lpstr>1_Office 主题​​</vt:lpstr>
      <vt:lpstr>PowerPoint 演示文稿</vt:lpstr>
      <vt:lpstr>PowerPoint 演示文稿</vt:lpstr>
      <vt:lpstr>Emerald Resources</vt:lpstr>
      <vt:lpstr>PowerPoint 演示文稿</vt:lpstr>
      <vt:lpstr>Emerald 工程学期刊 A high-quality specialist portfolio closely connected to the industry</vt:lpstr>
      <vt:lpstr>Emerald 图书 High quality, cutting-edge research across a range of subjects</vt:lpstr>
      <vt:lpstr>Emerald 案例集（3500+） Authentic business scenarios for the classroom</vt:lpstr>
      <vt:lpstr>PowerPoint 演示文稿</vt:lpstr>
      <vt:lpstr>PowerPoint 演示文稿</vt:lpstr>
      <vt:lpstr>PowerPoint 演示文稿</vt:lpstr>
      <vt:lpstr>PowerPoint 演示文稿</vt:lpstr>
      <vt:lpstr>管理学重点期刊介绍（中国特色）</vt:lpstr>
      <vt:lpstr>工程学重点期刊介绍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更新检索 – Update Search</vt:lpstr>
      <vt:lpstr>更新检索 – Update Search</vt:lpstr>
      <vt:lpstr>检索结果</vt:lpstr>
      <vt:lpstr>文章页面</vt:lpstr>
      <vt:lpstr>文章页面：分屏阅读</vt:lpstr>
      <vt:lpstr>期刊主页</vt:lpstr>
      <vt:lpstr>期刊主页</vt:lpstr>
      <vt:lpstr>PowerPoint 演示文稿</vt:lpstr>
      <vt:lpstr>浏览资源</vt:lpstr>
      <vt:lpstr>PowerPoint 演示文稿</vt:lpstr>
      <vt:lpstr>PowerPoint 演示文稿</vt:lpstr>
      <vt:lpstr>PowerPoint 演示文稿</vt:lpstr>
      <vt:lpstr>PowerPoint 演示文稿</vt:lpstr>
      <vt:lpstr>感谢您的时间！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Emerald资源使用与投稿交流</dc:title>
  <dc:creator>Juno Xu</dc:creator>
  <cp:lastModifiedBy>Mia L. Li</cp:lastModifiedBy>
  <cp:revision>187</cp:revision>
  <dcterms:created xsi:type="dcterms:W3CDTF">2024-04-15T09:05:00Z</dcterms:created>
  <dcterms:modified xsi:type="dcterms:W3CDTF">2026-07-21T06:33:18Z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2023-05-13T08:00:00Z</vt:filetime>
  </property>
  <property fmtid="{D5CDD505-2E9C-101B-9397-08002B2CF9AE}" pid="3" name="Creator">
    <vt:lpwstr>Microsoft® PowerPoint® 适用于 Microsoft 365</vt:lpwstr>
  </property>
  <property fmtid="{D5CDD505-2E9C-101B-9397-08002B2CF9AE}" pid="4" name="LastSaved">
    <vt:filetime>2024-04-16T08:00:00Z</vt:filetime>
  </property>
  <property fmtid="{D5CDD505-2E9C-101B-9397-08002B2CF9AE}" pid="5" name="Producer">
    <vt:lpwstr>Microsoft® PowerPoint® 适用于 Microsoft 365</vt:lpwstr>
  </property>
  <property fmtid="{D5CDD505-2E9C-101B-9397-08002B2CF9AE}" pid="6" name="KSOProductBuildVer">
    <vt:lpwstr>2052-12.1.0.25225</vt:lpwstr>
  </property>
  <property fmtid="{D5CDD505-2E9C-101B-9397-08002B2CF9AE}" pid="7" name="ICV">
    <vt:lpwstr>1764938E24D9406684F75212C57981AE_12</vt:lpwstr>
  </property>
</Properties>
</file>