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1.xml" ContentType="application/vnd.openxmlformats-officedocument.presentationml.tags+xml"/>
  <Override PartName="/ppt/notesSlides/notesSlide20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  <p:sldMasterId id="2147483666" r:id="rId2"/>
  </p:sldMasterIdLst>
  <p:notesMasterIdLst>
    <p:notesMasterId r:id="rId45"/>
  </p:notesMasterIdLst>
  <p:sldIdLst>
    <p:sldId id="257" r:id="rId3"/>
    <p:sldId id="560" r:id="rId4"/>
    <p:sldId id="324" r:id="rId5"/>
    <p:sldId id="440" r:id="rId6"/>
    <p:sldId id="561" r:id="rId7"/>
    <p:sldId id="582" r:id="rId8"/>
    <p:sldId id="562" r:id="rId9"/>
    <p:sldId id="659" r:id="rId10"/>
    <p:sldId id="660" r:id="rId11"/>
    <p:sldId id="661" r:id="rId12"/>
    <p:sldId id="662" r:id="rId13"/>
    <p:sldId id="663" r:id="rId14"/>
    <p:sldId id="664" r:id="rId15"/>
    <p:sldId id="665" r:id="rId16"/>
    <p:sldId id="666" r:id="rId17"/>
    <p:sldId id="667" r:id="rId18"/>
    <p:sldId id="588" r:id="rId19"/>
    <p:sldId id="565" r:id="rId20"/>
    <p:sldId id="308" r:id="rId21"/>
    <p:sldId id="447" r:id="rId22"/>
    <p:sldId id="567" r:id="rId23"/>
    <p:sldId id="591" r:id="rId24"/>
    <p:sldId id="456" r:id="rId25"/>
    <p:sldId id="557" r:id="rId26"/>
    <p:sldId id="559" r:id="rId27"/>
    <p:sldId id="457" r:id="rId28"/>
    <p:sldId id="458" r:id="rId29"/>
    <p:sldId id="465" r:id="rId30"/>
    <p:sldId id="546" r:id="rId31"/>
    <p:sldId id="467" r:id="rId32"/>
    <p:sldId id="480" r:id="rId33"/>
    <p:sldId id="468" r:id="rId34"/>
    <p:sldId id="481" r:id="rId35"/>
    <p:sldId id="554" r:id="rId36"/>
    <p:sldId id="558" r:id="rId37"/>
    <p:sldId id="471" r:id="rId38"/>
    <p:sldId id="547" r:id="rId39"/>
    <p:sldId id="531" r:id="rId40"/>
    <p:sldId id="548" r:id="rId41"/>
    <p:sldId id="483" r:id="rId42"/>
    <p:sldId id="291" r:id="rId43"/>
    <p:sldId id="475" r:id="rId4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目录" id="{E12176C0-72F1-42A3-B417-1966C9B4B346}">
          <p14:sldIdLst>
            <p14:sldId id="257"/>
            <p14:sldId id="560"/>
            <p14:sldId id="324"/>
          </p14:sldIdLst>
        </p14:section>
        <p14:section name="Emerald资源介绍" id="{388BEABA-18BF-49A6-9D8B-8867A6EFB383}">
          <p14:sldIdLst>
            <p14:sldId id="440"/>
            <p14:sldId id="561"/>
            <p14:sldId id="582"/>
            <p14:sldId id="562"/>
            <p14:sldId id="659"/>
            <p14:sldId id="660"/>
            <p14:sldId id="661"/>
            <p14:sldId id="662"/>
            <p14:sldId id="663"/>
            <p14:sldId id="664"/>
            <p14:sldId id="665"/>
            <p14:sldId id="666"/>
            <p14:sldId id="667"/>
            <p14:sldId id="588"/>
            <p14:sldId id="565"/>
            <p14:sldId id="308"/>
            <p14:sldId id="447"/>
            <p14:sldId id="567"/>
            <p14:sldId id="591"/>
          </p14:sldIdLst>
        </p14:section>
        <p14:section name="数据库平台使用" id="{44F5424B-26E1-4D68-BDA0-A0B3E857DA6B}">
          <p14:sldIdLst>
            <p14:sldId id="456"/>
            <p14:sldId id="557"/>
            <p14:sldId id="559"/>
            <p14:sldId id="457"/>
            <p14:sldId id="458"/>
            <p14:sldId id="465"/>
            <p14:sldId id="546"/>
            <p14:sldId id="467"/>
            <p14:sldId id="480"/>
            <p14:sldId id="468"/>
            <p14:sldId id="481"/>
            <p14:sldId id="554"/>
            <p14:sldId id="558"/>
            <p14:sldId id="471"/>
            <p14:sldId id="547"/>
            <p14:sldId id="531"/>
            <p14:sldId id="548"/>
            <p14:sldId id="483"/>
            <p14:sldId id="291"/>
          </p14:sldIdLst>
        </p14:section>
        <p14:section name="结语" id="{5E85FE08-AC81-4E95-B88F-21395093FCE0}">
          <p14:sldIdLst>
            <p14:sldId id="47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no Xu" initials="JX" lastIdx="2" clrIdx="0">
    <p:extLst>
      <p:ext uri="{19B8F6BF-5375-455C-9EA6-DF929625EA0E}">
        <p15:presenceInfo xmlns:p15="http://schemas.microsoft.com/office/powerpoint/2012/main" userId="Juno Xu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B8C7"/>
    <a:srgbClr val="066E75"/>
    <a:srgbClr val="67BDB2"/>
    <a:srgbClr val="45A196"/>
    <a:srgbClr val="2EABB8"/>
    <a:srgbClr val="60BCD5"/>
    <a:srgbClr val="DB527C"/>
    <a:srgbClr val="62B2DE"/>
    <a:srgbClr val="077E87"/>
    <a:srgbClr val="4CB2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86" autoAdjust="0"/>
    <p:restoredTop sz="89445" autoAdjust="0"/>
  </p:normalViewPr>
  <p:slideViewPr>
    <p:cSldViewPr snapToGrid="0">
      <p:cViewPr varScale="1">
        <p:scale>
          <a:sx n="56" d="100"/>
          <a:sy n="56" d="100"/>
        </p:scale>
        <p:origin x="9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commentAuthors" Target="commentAuthor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J:\Emerald\Publishing\7.%20Product\Journal\&#24635;&#34920;\Emerald%202019%20&#26399;&#21002;&#24635;&#20917;2019010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emeraldpublishing-my.sharepoint.com/personal/jjiao_emerald_com/Documents/SSCI&#22270;&#24773;&#24635;&#20917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emeraldpublishing-my.sharepoint.com/personal/jjiao_emerald_com/Documents/SSCI&#22270;&#24773;&#24635;&#20917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4632874015748031"/>
          <c:y val="2.7219262762594201E-2"/>
          <c:w val="0.52311570428696408"/>
          <c:h val="0.94940953650154447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67BDB2"/>
            </a:solidFill>
            <a:ln>
              <a:noFill/>
            </a:ln>
            <a:effectLst/>
          </c:spPr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 altLang="zh-CN" dirty="0"/>
                      <a:t>12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C7E5-4EA0-9729-065E268AFA7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zh-CN"/>
                      <a:t>15</a:t>
                    </a:r>
                    <a:endParaRPr lang="en-US" altLang="zh-CN" dirty="0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7E5-4EA0-9729-065E268AFA73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altLang="zh-CN" dirty="0"/>
                      <a:t>20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C7E5-4EA0-9729-065E268AFA73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altLang="zh-CN"/>
                      <a:t>23</a:t>
                    </a:r>
                    <a:endParaRPr lang="en-US" altLang="zh-CN" dirty="0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C7E5-4EA0-9729-065E268AFA73}"/>
                </c:ext>
              </c:extLst>
            </c:dLbl>
            <c:dLbl>
              <c:idx val="8"/>
              <c:layout>
                <c:manualLayout>
                  <c:x val="-0.23817979002624701"/>
                  <c:y val="2.2995665226570698E-3"/>
                </c:manualLayout>
              </c:layout>
              <c:tx>
                <c:rich>
                  <a:bodyPr/>
                  <a:lstStyle/>
                  <a:p>
                    <a:r>
                      <a:rPr lang="en-US" altLang="zh-CN" dirty="0"/>
                      <a:t>25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C7E5-4EA0-9729-065E268AFA73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 altLang="zh-CN"/>
                      <a:t>41</a:t>
                    </a:r>
                    <a:endParaRPr lang="en-US" altLang="zh-CN" dirty="0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C7E5-4EA0-9729-065E268AFA73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 altLang="zh-CN"/>
                      <a:t>56</a:t>
                    </a:r>
                    <a:endParaRPr lang="en-US" altLang="zh-CN" dirty="0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C7E5-4EA0-9729-065E268AFA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l">
                  <a:defRPr lang="zh-CN" sz="1200" b="1" i="0" u="none" strike="noStrike" kern="1200" baseline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pPr>
                <a:endParaRPr lang="zh-CN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旅游管理</c:v>
                </c:pt>
                <c:pt idx="1">
                  <c:v>信息与知识管理</c:v>
                </c:pt>
                <c:pt idx="2">
                  <c:v>公共政策与环境管理</c:v>
                </c:pt>
                <c:pt idx="3">
                  <c:v>图书馆研究</c:v>
                </c:pt>
                <c:pt idx="4">
                  <c:v>运营物流与质量管理</c:v>
                </c:pt>
                <c:pt idx="5">
                  <c:v>房地产管理与建筑环境</c:v>
                </c:pt>
                <c:pt idx="6">
                  <c:v>教育管理</c:v>
                </c:pt>
                <c:pt idx="7">
                  <c:v>市场营销</c:v>
                </c:pt>
                <c:pt idx="8">
                  <c:v>人力资源与组织研究</c:v>
                </c:pt>
                <c:pt idx="9">
                  <c:v>健康与社会关怀</c:v>
                </c:pt>
                <c:pt idx="10">
                  <c:v>会计金融与经济学</c:v>
                </c:pt>
                <c:pt idx="11">
                  <c:v>商业管理与战略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8</c:v>
                </c:pt>
                <c:pt idx="1">
                  <c:v>12</c:v>
                </c:pt>
                <c:pt idx="2">
                  <c:v>14</c:v>
                </c:pt>
                <c:pt idx="3">
                  <c:v>16</c:v>
                </c:pt>
                <c:pt idx="4">
                  <c:v>16</c:v>
                </c:pt>
                <c:pt idx="5">
                  <c:v>18</c:v>
                </c:pt>
                <c:pt idx="6">
                  <c:v>22</c:v>
                </c:pt>
                <c:pt idx="7">
                  <c:v>23</c:v>
                </c:pt>
                <c:pt idx="8">
                  <c:v>27</c:v>
                </c:pt>
                <c:pt idx="9">
                  <c:v>32</c:v>
                </c:pt>
                <c:pt idx="10">
                  <c:v>40</c:v>
                </c:pt>
                <c:pt idx="1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7E5-4EA0-9729-065E268AFA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200132207"/>
        <c:axId val="1195004959"/>
      </c:barChart>
      <c:catAx>
        <c:axId val="12001322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400" b="0" i="0" u="none" strike="noStrike" kern="120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  <a:endParaRPr lang="zh-CN"/>
          </a:p>
        </c:txPr>
        <c:crossAx val="1195004959"/>
        <c:crosses val="autoZero"/>
        <c:auto val="1"/>
        <c:lblAlgn val="ctr"/>
        <c:lblOffset val="100"/>
        <c:noMultiLvlLbl val="0"/>
      </c:catAx>
      <c:valAx>
        <c:axId val="119500495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001322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  <a:endParaRPr lang="zh-CN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  <a:endParaRPr lang="zh-CN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778466927739584"/>
          <c:y val="9.9291851406409101E-2"/>
          <c:w val="0.49629748223668835"/>
          <c:h val="0.73505842984695513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46A-4A63-8411-358E9DFB72C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46A-4A63-8411-358E9DFB72C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46A-4A63-8411-358E9DFB72C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46A-4A63-8411-358E9DFB72C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46A-4A63-8411-358E9DFB72C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46A-4A63-8411-358E9DFB72C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46A-4A63-8411-358E9DFB72CF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946A-4A63-8411-358E9DFB72CF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946A-4A63-8411-358E9DFB72CF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946A-4A63-8411-358E9DFB72CF}"/>
              </c:ext>
            </c:extLst>
          </c:dPt>
          <c:dLbls>
            <c:dLbl>
              <c:idx val="0"/>
              <c:layout>
                <c:manualLayout>
                  <c:x val="0.10277777777777777"/>
                  <c:y val="-6.4814814814814811E-2"/>
                </c:manualLayout>
              </c:layout>
              <c:tx>
                <c:rich>
                  <a:bodyPr/>
                  <a:lstStyle/>
                  <a:p>
                    <a:fld id="{4EEA4307-ED53-4515-B6D2-F994F2503A3D}" type="CATEGORYNAME">
                      <a:rPr lang="en-US" altLang="zh-CN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pPr/>
                      <a:t>[类别名称]</a:t>
                    </a:fld>
                    <a:r>
                      <a:rPr lang="en-US" altLang="zh-CN" baseline="0" dirty="0"/>
                      <a:t>, </a:t>
                    </a:r>
                    <a:fld id="{E3334C73-D73C-4C38-A95A-14ADFC04C6D8}" type="VALUE">
                      <a:rPr lang="en-US" altLang="zh-CN" baseline="0"/>
                      <a:pPr/>
                      <a:t>[值]</a:t>
                    </a:fld>
                    <a:endParaRPr lang="en-US" altLang="zh-CN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946A-4A63-8411-358E9DFB72CF}"/>
                </c:ext>
              </c:extLst>
            </c:dLbl>
            <c:dLbl>
              <c:idx val="1"/>
              <c:layout>
                <c:manualLayout>
                  <c:x val="0.18333333333333324"/>
                  <c:y val="-6.481481481481481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46A-4A63-8411-358E9DFB72CF}"/>
                </c:ext>
              </c:extLst>
            </c:dLbl>
            <c:dLbl>
              <c:idx val="2"/>
              <c:layout>
                <c:manualLayout>
                  <c:x val="0.17777777777777767"/>
                  <c:y val="2.314814814814806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46A-4A63-8411-358E9DFB72CF}"/>
                </c:ext>
              </c:extLst>
            </c:dLbl>
            <c:dLbl>
              <c:idx val="3"/>
              <c:layout>
                <c:manualLayout>
                  <c:x val="6.9500577968050051E-2"/>
                  <c:y val="7.294992831726487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46A-4A63-8411-358E9DFB72CF}"/>
                </c:ext>
              </c:extLst>
            </c:dLbl>
            <c:dLbl>
              <c:idx val="4"/>
              <c:layout>
                <c:manualLayout>
                  <c:x val="2.7777777777777728E-2"/>
                  <c:y val="0.11111111111111094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46A-4A63-8411-358E9DFB72CF}"/>
                </c:ext>
              </c:extLst>
            </c:dLbl>
            <c:dLbl>
              <c:idx val="5"/>
              <c:layout>
                <c:manualLayout>
                  <c:x val="-0.05"/>
                  <c:y val="0.10185185185185168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46A-4A63-8411-358E9DFB72CF}"/>
                </c:ext>
              </c:extLst>
            </c:dLbl>
            <c:dLbl>
              <c:idx val="6"/>
              <c:layout>
                <c:manualLayout>
                  <c:x val="-9.0605857810253571E-2"/>
                  <c:y val="9.254613375623696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46A-4A63-8411-358E9DFB72CF}"/>
                </c:ext>
              </c:extLst>
            </c:dLbl>
            <c:dLbl>
              <c:idx val="7"/>
              <c:layout>
                <c:manualLayout>
                  <c:x val="-0.16818742175017051"/>
                  <c:y val="8.886216759295387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46A-4A63-8411-358E9DFB72CF}"/>
                </c:ext>
              </c:extLst>
            </c:dLbl>
            <c:dLbl>
              <c:idx val="8"/>
              <c:layout>
                <c:manualLayout>
                  <c:x val="-0.13055555555555559"/>
                  <c:y val="4.166666666666658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946A-4A63-8411-358E9DFB72CF}"/>
                </c:ext>
              </c:extLst>
            </c:dLbl>
            <c:dLbl>
              <c:idx val="9"/>
              <c:layout>
                <c:manualLayout>
                  <c:x val="-0.1166666666666667"/>
                  <c:y val="-4.629629629629629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946A-4A63-8411-358E9DFB72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ln>
                      <a:solidFill>
                        <a:schemeClr val="accent1"/>
                      </a:solidFill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Sheet5!$A$2:$A$11</c:f>
              <c:strCache>
                <c:ptCount val="10"/>
                <c:pt idx="0">
                  <c:v>Elsevier </c:v>
                </c:pt>
                <c:pt idx="1">
                  <c:v>Emerald </c:v>
                </c:pt>
                <c:pt idx="2">
                  <c:v>TAYLOR &amp; FRANCIS INC</c:v>
                </c:pt>
                <c:pt idx="3">
                  <c:v>SAGE</c:v>
                </c:pt>
                <c:pt idx="4">
                  <c:v>AMER ASSOC</c:v>
                </c:pt>
                <c:pt idx="5">
                  <c:v>SPRINGER</c:v>
                </c:pt>
                <c:pt idx="6">
                  <c:v>WILEY</c:v>
                </c:pt>
                <c:pt idx="7">
                  <c:v>OXFORD UNIV PRESS</c:v>
                </c:pt>
                <c:pt idx="8">
                  <c:v>DE GRUYTER </c:v>
                </c:pt>
                <c:pt idx="9">
                  <c:v>others</c:v>
                </c:pt>
              </c:strCache>
            </c:strRef>
          </c:cat>
          <c:val>
            <c:numRef>
              <c:f>Sheet5!$B$2:$B$11</c:f>
              <c:numCache>
                <c:formatCode>General</c:formatCode>
                <c:ptCount val="10"/>
                <c:pt idx="0">
                  <c:v>12</c:v>
                </c:pt>
                <c:pt idx="1">
                  <c:v>10</c:v>
                </c:pt>
                <c:pt idx="2">
                  <c:v>10</c:v>
                </c:pt>
                <c:pt idx="3">
                  <c:v>7</c:v>
                </c:pt>
                <c:pt idx="4">
                  <c:v>4</c:v>
                </c:pt>
                <c:pt idx="5">
                  <c:v>4</c:v>
                </c:pt>
                <c:pt idx="6">
                  <c:v>4</c:v>
                </c:pt>
                <c:pt idx="7">
                  <c:v>3</c:v>
                </c:pt>
                <c:pt idx="8">
                  <c:v>2</c:v>
                </c:pt>
                <c:pt idx="9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946A-4A63-8411-358E9DFB72C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explosion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E3B-495D-BC37-0AD10A91520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E3B-495D-BC37-0AD10A91520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E3B-495D-BC37-0AD10A91520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E3B-495D-BC37-0AD10A91520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E3B-495D-BC37-0AD10A91520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E3B-495D-BC37-0AD10A91520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BE3B-495D-BC37-0AD10A915207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E3B-495D-BC37-0AD10A915207}"/>
              </c:ext>
            </c:extLst>
          </c:dPt>
          <c:dLbls>
            <c:dLbl>
              <c:idx val="0"/>
              <c:layout>
                <c:manualLayout>
                  <c:x val="8.9824557432814062E-2"/>
                  <c:y val="-9.555407429865707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E3B-495D-BC37-0AD10A915207}"/>
                </c:ext>
              </c:extLst>
            </c:dLbl>
            <c:dLbl>
              <c:idx val="1"/>
              <c:layout>
                <c:manualLayout>
                  <c:x val="9.2070171368634421E-2"/>
                  <c:y val="-3.892943767723065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E3B-495D-BC37-0AD10A915207}"/>
                </c:ext>
              </c:extLst>
            </c:dLbl>
            <c:dLbl>
              <c:idx val="2"/>
              <c:layout>
                <c:manualLayout>
                  <c:x val="0.12350876647011928"/>
                  <c:y val="-1.2976329322079908E-16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E3B-495D-BC37-0AD10A915207}"/>
                </c:ext>
              </c:extLst>
            </c:dLbl>
            <c:dLbl>
              <c:idx val="3"/>
              <c:layout>
                <c:manualLayout>
                  <c:x val="0.15270174763578406"/>
                  <c:y val="5.662463662142640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E3B-495D-BC37-0AD10A915207}"/>
                </c:ext>
              </c:extLst>
            </c:dLbl>
            <c:dLbl>
              <c:idx val="4"/>
              <c:layout>
                <c:manualLayout>
                  <c:x val="0.16392981731488582"/>
                  <c:y val="9.909311408749607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E3B-495D-BC37-0AD10A915207}"/>
                </c:ext>
              </c:extLst>
            </c:dLbl>
            <c:dLbl>
              <c:idx val="5"/>
              <c:layout>
                <c:manualLayout>
                  <c:x val="4.0421050844766368E-2"/>
                  <c:y val="0.10617119366517451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E3B-495D-BC37-0AD10A915207}"/>
                </c:ext>
              </c:extLst>
            </c:dLbl>
            <c:dLbl>
              <c:idx val="6"/>
              <c:layout>
                <c:manualLayout>
                  <c:x val="-4.9403506588047784E-2"/>
                  <c:y val="8.847599472097862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E3B-495D-BC37-0AD10A915207}"/>
                </c:ext>
              </c:extLst>
            </c:dLbl>
            <c:dLbl>
              <c:idx val="7"/>
              <c:layout>
                <c:manualLayout>
                  <c:x val="-0.13698245008504159"/>
                  <c:y val="3.5390397888390855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E3B-495D-BC37-0AD10A9152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ln w="9525">
                      <a:solidFill>
                        <a:schemeClr val="accent1"/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Sheet5!$A$15:$A$22</c:f>
              <c:strCache>
                <c:ptCount val="8"/>
                <c:pt idx="0">
                  <c:v>Emerald</c:v>
                </c:pt>
                <c:pt idx="1">
                  <c:v>T&amp;F</c:v>
                </c:pt>
                <c:pt idx="2">
                  <c:v>Elsevier</c:v>
                </c:pt>
                <c:pt idx="3">
                  <c:v>SAGE</c:v>
                </c:pt>
                <c:pt idx="4">
                  <c:v>Springer</c:v>
                </c:pt>
                <c:pt idx="5">
                  <c:v>IGI global</c:v>
                </c:pt>
                <c:pt idx="6">
                  <c:v>Willey</c:v>
                </c:pt>
                <c:pt idx="7">
                  <c:v>others</c:v>
                </c:pt>
              </c:strCache>
            </c:strRef>
          </c:cat>
          <c:val>
            <c:numRef>
              <c:f>Sheet5!$B$15:$B$22</c:f>
              <c:numCache>
                <c:formatCode>General</c:formatCode>
                <c:ptCount val="8"/>
                <c:pt idx="0">
                  <c:v>22</c:v>
                </c:pt>
                <c:pt idx="1">
                  <c:v>19</c:v>
                </c:pt>
                <c:pt idx="2">
                  <c:v>13</c:v>
                </c:pt>
                <c:pt idx="3">
                  <c:v>8</c:v>
                </c:pt>
                <c:pt idx="4">
                  <c:v>7</c:v>
                </c:pt>
                <c:pt idx="5">
                  <c:v>7</c:v>
                </c:pt>
                <c:pt idx="6">
                  <c:v>4</c:v>
                </c:pt>
                <c:pt idx="7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BE3B-495D-BC37-0AD10A91520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C8F52E-6041-4D7B-A6D1-3AC8F6BD6A97}" type="datetimeFigureOut">
              <a:rPr lang="zh-CN" altLang="en-US" smtClean="0"/>
              <a:t>2024/2/26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D8F003-5DD9-497A-AD81-475E865C91C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7380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6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F650DF-69ED-4A59-8E8A-B8D600F980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0116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5F650DF-69ED-4A59-8E8A-B8D600F980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39858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5F650DF-69ED-4A59-8E8A-B8D600F980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18249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D8F003-5DD9-497A-AD81-475E865C91C7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61628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D8F003-5DD9-497A-AD81-475E865C91C7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37882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结合刚才提到的信息与知识管理与图书馆学两个合集，我们来看看图情与信息科学领域的一个横向分析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D8F003-5DD9-497A-AD81-475E865C91C7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除了管理学之外，</a:t>
            </a:r>
            <a:r>
              <a:rPr lang="en-US" altLang="zh-CN" dirty="0"/>
              <a:t>Emerald</a:t>
            </a:r>
            <a:r>
              <a:rPr lang="zh-CN" altLang="en-US" dirty="0"/>
              <a:t>期刊的另一大学科为工程学  质量很高  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D8F003-5DD9-497A-AD81-475E865C91C7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近年来，为顺应开放获取的国际出版趋势，积极探索和全球范围内学术机构的创刊合作，目前共计创办</a:t>
            </a:r>
            <a:r>
              <a:rPr lang="en-US" altLang="zh-CN" dirty="0"/>
              <a:t>80+</a:t>
            </a:r>
            <a:r>
              <a:rPr lang="zh-CN" altLang="en-US" dirty="0"/>
              <a:t>本开放获取期刊 期刊内容均可免费访问，在中国地区 我们也和清华大学 南京大学 武汉大学等</a:t>
            </a:r>
            <a:r>
              <a:rPr lang="en-US" altLang="zh-CN" dirty="0"/>
              <a:t>10</a:t>
            </a:r>
            <a:r>
              <a:rPr lang="zh-CN" altLang="en-US" dirty="0"/>
              <a:t>家机构合作创办了</a:t>
            </a:r>
            <a:r>
              <a:rPr lang="en-US" altLang="zh-CN" dirty="0"/>
              <a:t>8</a:t>
            </a:r>
            <a:r>
              <a:rPr lang="zh-CN" altLang="en-US" dirty="0"/>
              <a:t>本期刊 欢迎大家了解与积极投稿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D8F003-5DD9-497A-AD81-475E865C91C7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80716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Emerald</a:t>
            </a:r>
            <a:r>
              <a:rPr lang="zh-CN" altLang="en-US" dirty="0"/>
              <a:t>共有</a:t>
            </a:r>
            <a:endParaRPr lang="en-US" altLang="zh-CN" dirty="0"/>
          </a:p>
          <a:p>
            <a:r>
              <a:rPr lang="zh-CN" altLang="en-US" dirty="0"/>
              <a:t>四本就是获奖图书中的一部分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5F650DF-69ED-4A59-8E8A-B8D600F980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r>
              <a:rPr lang="zh-CN" altLang="en-US" dirty="0"/>
              <a:t>在教学辅助方面我们也推出了案例集  商学院授权案例包含了全案例教学的达顿商学院 及美国公认最好的商学院的案例</a:t>
            </a:r>
            <a:endParaRPr lang="en-US" altLang="zh-CN" dirty="0"/>
          </a:p>
          <a:p>
            <a:pPr>
              <a:spcBef>
                <a:spcPct val="0"/>
              </a:spcBef>
            </a:pPr>
            <a:endParaRPr lang="en-US" altLang="zh-CN" dirty="0"/>
          </a:p>
          <a:p>
            <a:pPr>
              <a:spcBef>
                <a:spcPct val="0"/>
              </a:spcBef>
            </a:pPr>
            <a:endParaRPr lang="en-US" altLang="zh-CN" dirty="0"/>
          </a:p>
        </p:txBody>
      </p:sp>
      <p:sp>
        <p:nvSpPr>
          <p:cNvPr id="3174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F437B0A-B571-4C89-B474-44223ECBCEF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D8F003-5DD9-497A-AD81-475E865C91C7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9421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200" kern="1200" dirty="0">
                <a:solidFill>
                  <a:schemeClr val="tx1"/>
                </a:solidFill>
                <a:effectLst/>
                <a:cs typeface="+mn-cs"/>
              </a:rPr>
              <a:t>首先，向大家介绍一下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cs typeface="+mn-cs"/>
              </a:rPr>
              <a:t>Emerald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cs typeface="+mn-cs"/>
              </a:rPr>
              <a:t>，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cs typeface="+mn-cs"/>
              </a:rPr>
              <a:t>Emerald 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cs typeface="+mn-cs"/>
              </a:rPr>
              <a:t>成立于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cs typeface="+mn-cs"/>
              </a:rPr>
              <a:t>1967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cs typeface="+mn-cs"/>
              </a:rPr>
              <a:t>年，是由布拉德福德大学的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cs typeface="+mn-cs"/>
              </a:rPr>
              <a:t>50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cs typeface="+mn-cs"/>
              </a:rPr>
              <a:t>名学者共同创立的。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cs typeface="+mn-cs"/>
              </a:rPr>
              <a:t>Emerald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cs typeface="+mn-cs"/>
              </a:rPr>
              <a:t>在创立之初就专注于学术出版，目前涵盖管理学、工程学、图情学及其他人文社会科学，经过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cs typeface="+mn-cs"/>
              </a:rPr>
              <a:t>50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cs typeface="+mn-cs"/>
              </a:rPr>
              <a:t>年的发展，已经成为世界上重要的人文社科出版社之一。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F650DF-69ED-4A59-8E8A-B8D600F980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68879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备注占位符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anchor="t"/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zh-CN" altLang="en-US" dirty="0">
                <a:ea typeface="宋体" panose="02010600030101010101" pitchFamily="2" charset="-122"/>
              </a:rPr>
              <a:t> 在</a:t>
            </a:r>
            <a:r>
              <a:rPr lang="zh-CN" altLang="en-US" b="1" dirty="0">
                <a:ea typeface="宋体" panose="02010600030101010101" pitchFamily="2" charset="-122"/>
              </a:rPr>
              <a:t>授权</a:t>
            </a:r>
            <a:r>
              <a:rPr lang="en-US" altLang="zh-CN" b="1" dirty="0">
                <a:ea typeface="宋体" panose="02010600030101010101" pitchFamily="2" charset="-122"/>
              </a:rPr>
              <a:t>IP</a:t>
            </a:r>
            <a:r>
              <a:rPr lang="zh-CN" altLang="en-US" b="1" dirty="0">
                <a:ea typeface="宋体" panose="02010600030101010101" pitchFamily="2" charset="-122"/>
              </a:rPr>
              <a:t>范围内</a:t>
            </a:r>
            <a:r>
              <a:rPr lang="zh-CN" altLang="en-US" dirty="0">
                <a:ea typeface="宋体" panose="02010600030101010101" pitchFamily="2" charset="-122"/>
              </a:rPr>
              <a:t>登陆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Emerald</a:t>
            </a:r>
            <a:r>
              <a:rPr lang="zh-CN" altLang="en-US" dirty="0">
                <a:ea typeface="宋体" panose="02010600030101010101" pitchFamily="2" charset="-122"/>
              </a:rPr>
              <a:t>主页</a:t>
            </a:r>
          </a:p>
        </p:txBody>
      </p:sp>
      <p:sp>
        <p:nvSpPr>
          <p:cNvPr id="41988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华文细黑" panose="02010600040101010101" pitchFamily="2" charset="-122"/>
                <a:cs typeface="华文细黑" panose="0201060004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华文细黑" panose="02010600040101010101" pitchFamily="2" charset="-122"/>
                <a:cs typeface="华文细黑" panose="0201060004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华文细黑" panose="02010600040101010101" pitchFamily="2" charset="-122"/>
                <a:cs typeface="华文细黑" panose="0201060004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华文细黑" panose="02010600040101010101" pitchFamily="2" charset="-122"/>
                <a:cs typeface="华文细黑" panose="0201060004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华文细黑" panose="02010600040101010101" pitchFamily="2" charset="-122"/>
                <a:cs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华文细黑" panose="02010600040101010101" pitchFamily="2" charset="-122"/>
                <a:cs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华文细黑" panose="02010600040101010101" pitchFamily="2" charset="-122"/>
                <a:cs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华文细黑" panose="02010600040101010101" pitchFamily="2" charset="-122"/>
                <a:cs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华文细黑" panose="02010600040101010101" pitchFamily="2" charset="-122"/>
                <a:cs typeface="华文细黑" panose="02010600040101010101" pitchFamily="2" charset="-122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AE4EC9-8912-4910-8CC9-11FC4D5B32D6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631743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2467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dirty="0">
              <a:ea typeface="宋体" panose="02010600030101010101" pitchFamily="2" charset="-122"/>
            </a:endParaRPr>
          </a:p>
        </p:txBody>
      </p:sp>
      <p:sp>
        <p:nvSpPr>
          <p:cNvPr id="62468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1835F7-0D9D-4E5A-A569-C446B092FD21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18287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平台还支持用户在机构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范围外访问机构订购的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Emerald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资源。请用户信息（如下）发送至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service@emeraldinsight.com.cn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就可以获得一个机构码，进而可以用邮箱账号和该机构码远程登录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Emerald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平台，获得机构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外的访问权限。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5F650DF-69ED-4A59-8E8A-B8D600F980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D8F003-5DD9-497A-AD81-475E865C91C7}" type="slidenum">
              <a:rPr lang="zh-CN" altLang="en-US" smtClean="0"/>
              <a:t>42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7211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 anchor="t"/>
          <a:lstStyle/>
          <a:p>
            <a:endParaRPr lang="zh-CN" altLang="en-US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C21A20-A65E-42C0-87BE-DF142EB62431}" type="slidenum">
              <a:rPr kumimoji="0" lang="en-GB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42249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期刊方面，在管理学领域共有</a:t>
            </a:r>
            <a:r>
              <a:rPr lang="en-US" altLang="zh-CN" dirty="0"/>
              <a:t>283</a:t>
            </a:r>
            <a:r>
              <a:rPr lang="zh-CN" altLang="en-US" dirty="0"/>
              <a:t>种期刊 是该研究领域单一出版量最大的出版社之一   范围涵盖了管理学五大分支学科  另外还涉及一些跨学科和交叉领域的期刊 如教育管理 环境管理等等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在涉及的所有细分学科中 </a:t>
            </a:r>
            <a:r>
              <a:rPr lang="en-US" altLang="zh-CN" dirty="0"/>
              <a:t>emerald</a:t>
            </a:r>
            <a:r>
              <a:rPr lang="zh-CN" altLang="en-US" dirty="0"/>
              <a:t>的优势学科包含</a:t>
            </a:r>
            <a:endParaRPr lang="en-US" altLang="zh-CN" dirty="0"/>
          </a:p>
          <a:p>
            <a:r>
              <a:rPr lang="zh-CN" altLang="en-US" dirty="0"/>
              <a:t>商业管理与战略，信息知识管理，图书馆学，市场营销，运营物流五大专集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D8F003-5DD9-497A-AD81-475E865C91C7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5F650DF-69ED-4A59-8E8A-B8D600F980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91124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5F650DF-69ED-4A59-8E8A-B8D600F980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5F650DF-69ED-4A59-8E8A-B8D600F980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18364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5F650DF-69ED-4A59-8E8A-B8D600F980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5F650DF-69ED-4A59-8E8A-B8D600F980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 b="0">
                <a:solidFill>
                  <a:srgbClr val="066E75"/>
                </a:solidFill>
                <a:latin typeface="造字工房言宋（非商用）常规体" pitchFamily="2" charset="-122"/>
                <a:ea typeface="造字工房言宋（非商用）常规体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A9C9E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单击以编辑母版副标题样式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405159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8A53E-8FD7-5140-A203-B3A0A1C5F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65F880-E2BA-694A-BF50-6D9635B254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8C6DD1-7AD4-7649-8BCB-CF804CF524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35DD76-8B9E-CB4A-818B-F59195A3A6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11F512-FABB-D84C-86DC-688CAA635F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248CCD-7A35-ED44-B509-B6195920B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5DCF1-535F-B640-82FC-30A92388BB20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A49791-79B5-B941-A4DE-5F1D29370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D7F3A6-ABC5-6C40-8A65-ECD29612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2295-EAF6-204E-B952-E48BF6720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876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A27C3-5499-1146-8B07-514E6DE47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4817AA-036F-B94A-9B08-7A975A278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5DCF1-535F-B640-82FC-30A92388BB20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149765-E932-924E-9A46-CEA0AF65E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C73496-C2F1-584E-A186-2C7D950EA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2295-EAF6-204E-B952-E48BF6720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2610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831BA9-E862-B947-ACCD-97EA80E5D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5DCF1-535F-B640-82FC-30A92388BB20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694BA9-F1C6-914C-972A-4E9CEA33F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A9229F-C36D-374D-86D3-7A9A16BC2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2295-EAF6-204E-B952-E48BF6720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8087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07730-BEDD-1249-80FD-AE4AA4773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670B02-5C0F-444C-8D72-B0A49491EA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A0DD9A-C43B-8A4D-98D9-514522F8E9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6E1431-85EC-1A48-93CF-7F3C274A1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5DCF1-535F-B640-82FC-30A92388BB20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B35173-A300-5248-89D4-4D5FD5618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3E83B2-716A-414F-A981-6D2C4B1FD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2295-EAF6-204E-B952-E48BF6720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3404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7DA33-9F89-C046-9603-69C455C65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D37307-0685-A245-9B60-4663015BCB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E8743-17B0-F341-9886-036C5ABC53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B6A063-1E7E-634B-A231-81D2E36D3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5DCF1-535F-B640-82FC-30A92388BB20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0C4CDC-5BE8-3B4A-AEF3-CE3843174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16A81A-D685-6A4D-9EF0-33CE059EB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2295-EAF6-204E-B952-E48BF6720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379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3B15D-67E7-DB4B-BBE6-0748F6DE2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4A50CB-2EDD-EC43-A353-17186A1138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2DA79F-0760-EB4A-B7A8-B2CAB58DF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5DCF1-535F-B640-82FC-30A92388BB20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A6D0A9-D96C-4247-9A11-C6BB413FB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717AC0-7484-C840-898D-B8A3097BB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2295-EAF6-204E-B952-E48BF6720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4847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C9FF9B-9FC6-9047-9E6C-19686646B3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0991D0-82FD-2B41-BD4B-D829B5E4AB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50969B-C780-7D44-B464-D216ED012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5DCF1-535F-B640-82FC-30A92388BB20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D0F90A-2D0B-CC45-A464-ABB3C7467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66263A-D452-FE42-AA92-F23620519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2295-EAF6-204E-B952-E48BF6720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030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2147489"/>
            <a:ext cx="10515600" cy="2852737"/>
          </a:xfrm>
        </p:spPr>
        <p:txBody>
          <a:bodyPr anchor="b">
            <a:normAutofit/>
          </a:bodyPr>
          <a:lstStyle>
            <a:lvl1pPr>
              <a:defRPr sz="6000" b="1">
                <a:solidFill>
                  <a:srgbClr val="066E75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502721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260148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53460"/>
          </a:xfrm>
        </p:spPr>
        <p:txBody>
          <a:bodyPr>
            <a:normAutofit/>
          </a:bodyPr>
          <a:lstStyle>
            <a:lvl1pPr>
              <a:defRPr sz="3200">
                <a:solidFill>
                  <a:srgbClr val="066E75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313896"/>
            <a:ext cx="10515600" cy="4863068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722959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A9C9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单击以编辑母版副标题样式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1446793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latin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+mn-ea"/>
              <a:cs typeface="+mn-cs"/>
            </a:endParaRPr>
          </a:p>
        </p:txBody>
      </p:sp>
      <p:sp>
        <p:nvSpPr>
          <p:cNvPr id="3" name="Rectangle 1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latin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+mn-ea"/>
              <a:cs typeface="+mn-cs"/>
            </a:endParaRP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263851-9D81-4FD8-B5C6-127BFDC8F602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4624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3FB1E-27DC-4642-9614-12EA17D8B0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21B7CC-1742-A748-A27C-7CEDFC9EF9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8092CC-253A-AB46-A6C7-DF47848B1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5DCF1-535F-B640-82FC-30A92388BB20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781609-3F71-5C46-989A-6195DD06C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3A0E1-5581-9643-9DA4-43D05C81F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2295-EAF6-204E-B952-E48BF6720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299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7B5D5-C3F1-F148-AF54-E563071BE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99FCC0-B3B1-1E4E-B6FA-110D0F9898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31FFD6-887F-2947-9303-F5DA5EC60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5DCF1-535F-B640-82FC-30A92388BB20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DDBB93-2BDD-F143-AD58-942BB39BA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93E6B7-E81A-B44A-8F61-E83A3A9B9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2295-EAF6-204E-B952-E48BF6720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524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D3BB4-D84B-0E46-9F5E-D1A499564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D0201E-209E-A640-A30F-CA56E50124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E64ED-52FE-F744-9916-828D1C382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5DCF1-535F-B640-82FC-30A92388BB20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06AEB5-A420-6641-BAB7-3D16A98B5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409A04-9E5D-4A40-89E8-105BC16A8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2295-EAF6-204E-B952-E48BF6720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804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555AE-D8FA-CD4B-A5EA-8A53A34A7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D75953-1EAC-0D43-B9B6-9511035CE5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DDA442-7382-6549-BFDE-B859A7C67E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9F3E66-B1B8-DB47-863A-64BE42300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5DCF1-535F-B640-82FC-30A92388BB20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F1F18D-D2A4-B14D-8042-C42FC3432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D9A1AA-2F45-EA4A-AED2-1C2F51B4F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2295-EAF6-204E-B952-E48BF6720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980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17569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F3E529-A34F-2940-AC33-44C1D0566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E9E96C-FA5C-B140-A06C-9C8939CF2F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B206C0-55D0-F043-BD6F-40271ABD67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5DCF1-535F-B640-82FC-30A92388BB20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8796C-5BBE-3846-8E63-EC16D891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FDF0E8-FCE6-5344-99CF-11CB78ACEA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F2295-EAF6-204E-B952-E48BF6720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549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microsoft.com/office/2007/relationships/hdphoto" Target="../media/hdphoto2.wdp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5.jp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Relationship Id="rId4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4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9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Emerald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资源介绍与平台使用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/>
              <a:t>刘铁  </a:t>
            </a:r>
            <a:r>
              <a:rPr lang="en-US" altLang="zh-CN" dirty="0"/>
              <a:t>bm4@emeraldinsight.com.cn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942909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0">
            <a:extLst>
              <a:ext uri="{FF2B5EF4-FFF2-40B4-BE49-F238E27FC236}">
                <a16:creationId xmlns:a16="http://schemas.microsoft.com/office/drawing/2014/main" id="{80A92A10-DE88-064D-F686-6180E662DB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52103" y="0"/>
            <a:ext cx="4004233" cy="4004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62287" y="261968"/>
            <a:ext cx="10515600" cy="753460"/>
          </a:xfrm>
        </p:spPr>
        <p:txBody>
          <a:bodyPr>
            <a:normAutofit/>
          </a:bodyPr>
          <a:lstStyle/>
          <a:p>
            <a:r>
              <a:rPr lang="zh-CN" altLang="en-US" sz="2400" dirty="0"/>
              <a:t>管理学</a:t>
            </a:r>
            <a:r>
              <a:rPr lang="en-GB" altLang="zh-CN" sz="2400" dirty="0"/>
              <a:t>Q1</a:t>
            </a:r>
            <a:r>
              <a:rPr lang="zh-CN" altLang="en-US" sz="2400" dirty="0"/>
              <a:t>核心刊物推荐 </a:t>
            </a:r>
            <a:r>
              <a:rPr lang="en-US" altLang="zh-CN" sz="2400" dirty="0"/>
              <a:t>(2)</a:t>
            </a:r>
            <a:endParaRPr lang="zh-CN" altLang="en-US" sz="24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62288" y="721322"/>
            <a:ext cx="4887886" cy="52775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altLang="zh-CN" sz="1800" dirty="0">
                <a:solidFill>
                  <a:schemeClr val="bg2">
                    <a:lumMod val="50000"/>
                  </a:schemeClr>
                </a:solidFill>
              </a:rPr>
              <a:t>Information &amp; Knowledge Management</a:t>
            </a:r>
            <a:endParaRPr lang="zh-CN" altLang="en-US" sz="1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9" name="文本框 18"/>
          <p:cNvSpPr txBox="1">
            <a:spLocks noChangeArrowheads="1"/>
          </p:cNvSpPr>
          <p:nvPr/>
        </p:nvSpPr>
        <p:spPr bwMode="auto">
          <a:xfrm>
            <a:off x="593419" y="5197884"/>
            <a:ext cx="3780831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1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Internet Research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因特网研究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altLang="zh-CN" sz="1600" b="1" kern="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2022 IF 5.9</a:t>
            </a:r>
          </a:p>
        </p:txBody>
      </p:sp>
      <p:sp>
        <p:nvSpPr>
          <p:cNvPr id="20" name="文本框 27"/>
          <p:cNvSpPr txBox="1">
            <a:spLocks noChangeArrowheads="1"/>
          </p:cNvSpPr>
          <p:nvPr/>
        </p:nvSpPr>
        <p:spPr bwMode="auto">
          <a:xfrm>
            <a:off x="4442999" y="5197884"/>
            <a:ext cx="3603448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altLang="zh-CN" sz="1600" i="1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Journal of Enterprise Information Management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altLang="zh-CN" sz="160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160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企业信息管理杂志</a:t>
            </a:r>
            <a:r>
              <a:rPr kumimoji="0" lang="en-US" altLang="zh-CN" sz="160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altLang="zh-CN" sz="1600" b="1" kern="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2022 IF 6.5</a:t>
            </a:r>
          </a:p>
        </p:txBody>
      </p:sp>
      <p:sp>
        <p:nvSpPr>
          <p:cNvPr id="21" name="文本框 28"/>
          <p:cNvSpPr txBox="1">
            <a:spLocks noChangeArrowheads="1"/>
          </p:cNvSpPr>
          <p:nvPr/>
        </p:nvSpPr>
        <p:spPr bwMode="auto">
          <a:xfrm>
            <a:off x="8149269" y="5176340"/>
            <a:ext cx="3719117" cy="100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1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Journal of Knowledge Management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知识管理杂志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altLang="zh-CN" sz="1600" b="1" kern="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2022 IF 7.0</a:t>
            </a:r>
          </a:p>
        </p:txBody>
      </p:sp>
      <p:pic>
        <p:nvPicPr>
          <p:cNvPr id="4" name="Picture 2" descr="Cover of Internet Research">
            <a:extLst>
              <a:ext uri="{FF2B5EF4-FFF2-40B4-BE49-F238E27FC236}">
                <a16:creationId xmlns:a16="http://schemas.microsoft.com/office/drawing/2014/main" id="{14FBC940-AE56-4DA9-597F-C9C3EE718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742" y="2974809"/>
            <a:ext cx="1514072" cy="2084951"/>
          </a:xfrm>
          <a:prstGeom prst="rect">
            <a:avLst/>
          </a:prstGeom>
          <a:noFill/>
          <a:effectLst>
            <a:outerShdw blurRad="1778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over of Journal of Enterprise Information Management">
            <a:extLst>
              <a:ext uri="{FF2B5EF4-FFF2-40B4-BE49-F238E27FC236}">
                <a16:creationId xmlns:a16="http://schemas.microsoft.com/office/drawing/2014/main" id="{1A8DBF09-DEC7-07CE-CD52-7FA2ADB7C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421" y="2974809"/>
            <a:ext cx="1442442" cy="1986314"/>
          </a:xfrm>
          <a:prstGeom prst="rect">
            <a:avLst/>
          </a:prstGeom>
          <a:noFill/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6" descr="Cover of Journal of Knowledge Management">
            <a:extLst>
              <a:ext uri="{FF2B5EF4-FFF2-40B4-BE49-F238E27FC236}">
                <a16:creationId xmlns:a16="http://schemas.microsoft.com/office/drawing/2014/main" id="{D0B182D1-928D-709D-E6E0-C72BB3922BC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" name="AutoShape 8" descr="Cover of Journal of Knowledge Management">
            <a:extLst>
              <a:ext uri="{FF2B5EF4-FFF2-40B4-BE49-F238E27FC236}">
                <a16:creationId xmlns:a16="http://schemas.microsoft.com/office/drawing/2014/main" id="{117B1761-3C98-C14E-0322-C711C577F6F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1034" name="Picture 10" descr="Cover of Journal of Knowledge Management">
            <a:extLst>
              <a:ext uri="{FF2B5EF4-FFF2-40B4-BE49-F238E27FC236}">
                <a16:creationId xmlns:a16="http://schemas.microsoft.com/office/drawing/2014/main" id="{98A63609-9291-8061-94AA-B237D74D76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7470" y="2970636"/>
            <a:ext cx="1519294" cy="1986315"/>
          </a:xfrm>
          <a:prstGeom prst="rect">
            <a:avLst/>
          </a:prstGeom>
          <a:noFill/>
          <a:effectLst>
            <a:outerShdw blurRad="1397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11951C46-F6AC-AC09-1C28-0BF263A1AB36}"/>
              </a:ext>
            </a:extLst>
          </p:cNvPr>
          <p:cNvSpPr txBox="1"/>
          <p:nvPr/>
        </p:nvSpPr>
        <p:spPr>
          <a:xfrm>
            <a:off x="762287" y="1312978"/>
            <a:ext cx="10515600" cy="1289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信息与知识管理合集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内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92%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为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WOS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收录期刊，包括世界著名的知识管理期刊</a:t>
            </a:r>
            <a:r>
              <a:rPr lang="en-GB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Journal of Knowledge Management 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和“万维网”术语发源期刊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GB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Internet Research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。该学科合集主题范围包括大数据、电子商务、物联网、人工智能等。</a:t>
            </a:r>
          </a:p>
        </p:txBody>
      </p:sp>
    </p:spTree>
    <p:extLst>
      <p:ext uri="{BB962C8B-B14F-4D97-AF65-F5344CB8AC3E}">
        <p14:creationId xmlns:p14="http://schemas.microsoft.com/office/powerpoint/2010/main" val="37963034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>
            <a:extLst>
              <a:ext uri="{FF2B5EF4-FFF2-40B4-BE49-F238E27FC236}">
                <a16:creationId xmlns:a16="http://schemas.microsoft.com/office/drawing/2014/main" id="{3E9A6EC3-841B-6A90-3B08-6A4CB64063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95256" y="0"/>
            <a:ext cx="3357172" cy="3357172"/>
          </a:xfrm>
          <a:prstGeom prst="rect">
            <a:avLst/>
          </a:prstGeom>
          <a:noFill/>
          <a:effectLst>
            <a:outerShdw dist="50800" dir="5400000" algn="ctr" rotWithShape="0">
              <a:srgbClr val="000000">
                <a:alpha val="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76486" y="363071"/>
            <a:ext cx="10515600" cy="753460"/>
          </a:xfrm>
        </p:spPr>
        <p:txBody>
          <a:bodyPr>
            <a:normAutofit/>
          </a:bodyPr>
          <a:lstStyle/>
          <a:p>
            <a:r>
              <a:rPr lang="zh-CN" altLang="en-US" sz="2400" dirty="0"/>
              <a:t>管理学</a:t>
            </a:r>
            <a:r>
              <a:rPr lang="en-GB" altLang="zh-CN" sz="2400" dirty="0"/>
              <a:t>Q1</a:t>
            </a:r>
            <a:r>
              <a:rPr lang="zh-CN" altLang="en-US" sz="2400" dirty="0"/>
              <a:t>核心刊物推荐 </a:t>
            </a:r>
            <a:r>
              <a:rPr lang="en-US" altLang="zh-CN" sz="2400" dirty="0"/>
              <a:t>(3)</a:t>
            </a:r>
            <a:endParaRPr lang="zh-CN" altLang="en-US" sz="24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76486" y="876534"/>
            <a:ext cx="4981433" cy="47999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altLang="zh-CN" sz="1800" dirty="0">
                <a:solidFill>
                  <a:schemeClr val="bg2">
                    <a:lumMod val="50000"/>
                  </a:schemeClr>
                </a:solidFill>
              </a:rPr>
              <a:t>Accounting, Finance &amp; Economics</a:t>
            </a:r>
            <a:endParaRPr lang="zh-CN" altLang="en-US" sz="1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9" name="文本框 18"/>
          <p:cNvSpPr txBox="1">
            <a:spLocks noChangeArrowheads="1"/>
          </p:cNvSpPr>
          <p:nvPr/>
        </p:nvSpPr>
        <p:spPr bwMode="auto">
          <a:xfrm>
            <a:off x="560449" y="5008606"/>
            <a:ext cx="3780831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altLang="zh-CN" sz="1600" i="1" kern="0" dirty="0">
                <a:solidFill>
                  <a:prstClr val="black">
                    <a:lumMod val="75000"/>
                    <a:lumOff val="25000"/>
                  </a:prstClr>
                </a:solidFill>
              </a:rPr>
              <a:t>Sustainability Accounting Management and Policy Journal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可持续性会计、管理与政策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altLang="zh-CN" sz="1600" b="1" kern="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2022 IF 4.5</a:t>
            </a:r>
          </a:p>
        </p:txBody>
      </p:sp>
      <p:sp>
        <p:nvSpPr>
          <p:cNvPr id="20" name="文本框 27"/>
          <p:cNvSpPr txBox="1">
            <a:spLocks noChangeArrowheads="1"/>
          </p:cNvSpPr>
          <p:nvPr/>
        </p:nvSpPr>
        <p:spPr bwMode="auto">
          <a:xfrm>
            <a:off x="4430821" y="5053045"/>
            <a:ext cx="3603448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altLang="zh-CN" sz="1600" i="1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China Agricultural Economic Review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altLang="zh-CN" sz="160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160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中国农业经济评论</a:t>
            </a:r>
            <a:r>
              <a:rPr kumimoji="0" lang="en-US" altLang="zh-CN" sz="160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altLang="zh-CN" sz="1600" b="1" kern="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2022 IF 5.1</a:t>
            </a:r>
          </a:p>
        </p:txBody>
      </p:sp>
      <p:sp>
        <p:nvSpPr>
          <p:cNvPr id="21" name="文本框 28"/>
          <p:cNvSpPr txBox="1">
            <a:spLocks noChangeArrowheads="1"/>
          </p:cNvSpPr>
          <p:nvPr/>
        </p:nvSpPr>
        <p:spPr bwMode="auto">
          <a:xfrm>
            <a:off x="8123810" y="5053045"/>
            <a:ext cx="3719117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1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International Journal of Manpower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人力资源国际期刊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altLang="zh-CN" sz="1600" b="1" kern="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2022 IF 4.4</a:t>
            </a:r>
          </a:p>
        </p:txBody>
      </p:sp>
      <p:pic>
        <p:nvPicPr>
          <p:cNvPr id="1026" name="Picture 2" descr="Cover of China Agricultural Economic Review">
            <a:extLst>
              <a:ext uri="{FF2B5EF4-FFF2-40B4-BE49-F238E27FC236}">
                <a16:creationId xmlns:a16="http://schemas.microsoft.com/office/drawing/2014/main" id="{E06BA34E-8385-3F49-0479-6F7B3B43E2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132" y="2717829"/>
            <a:ext cx="1537503" cy="2117216"/>
          </a:xfrm>
          <a:prstGeom prst="rect">
            <a:avLst/>
          </a:prstGeom>
          <a:noFill/>
          <a:effectLst>
            <a:outerShdw blurRad="127000" dist="50800" dir="54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over of International Journal of Manpower">
            <a:extLst>
              <a:ext uri="{FF2B5EF4-FFF2-40B4-BE49-F238E27FC236}">
                <a16:creationId xmlns:a16="http://schemas.microsoft.com/office/drawing/2014/main" id="{A8ED9E6A-7DE4-7AAA-CF82-DC7F215555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5187" y="2717829"/>
            <a:ext cx="1587912" cy="2117216"/>
          </a:xfrm>
          <a:prstGeom prst="rect">
            <a:avLst/>
          </a:prstGeom>
          <a:noFill/>
          <a:effectLst>
            <a:outerShdw blurRad="152400" dist="50800" dir="54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over of Sustainability Accounting, Management and Policy Journal">
            <a:extLst>
              <a:ext uri="{FF2B5EF4-FFF2-40B4-BE49-F238E27FC236}">
                <a16:creationId xmlns:a16="http://schemas.microsoft.com/office/drawing/2014/main" id="{D307D5F6-AB22-E71C-5C72-6CDC84837A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722" y="2717829"/>
            <a:ext cx="1537502" cy="211721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671922C0-5869-B1BC-73A8-AD8C72041B6B}"/>
              </a:ext>
            </a:extLst>
          </p:cNvPr>
          <p:cNvSpPr txBox="1"/>
          <p:nvPr/>
        </p:nvSpPr>
        <p:spPr>
          <a:xfrm>
            <a:off x="783681" y="1479602"/>
            <a:ext cx="9990161" cy="873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会计、金融与经济学合集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内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93%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为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WOS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收录期刊，文章年下载量约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320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万次，主题范围包括：人力资本管理、数字会计和会计信息系统、风险管理战略等。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0"/>
          <p:cNvPicPr>
            <a:picLocks noChangeAspect="1" noChangeArrowheads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519" y="0"/>
            <a:ext cx="4004233" cy="4004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48520" y="346765"/>
            <a:ext cx="10515600" cy="753460"/>
          </a:xfrm>
        </p:spPr>
        <p:txBody>
          <a:bodyPr>
            <a:normAutofit/>
          </a:bodyPr>
          <a:lstStyle/>
          <a:p>
            <a:r>
              <a:rPr lang="zh-CN" altLang="en-US" sz="2400" dirty="0"/>
              <a:t>管理学</a:t>
            </a:r>
            <a:r>
              <a:rPr lang="en-GB" altLang="zh-CN" sz="2400" dirty="0"/>
              <a:t>Q1</a:t>
            </a:r>
            <a:r>
              <a:rPr lang="zh-CN" altLang="en-US" sz="2400" dirty="0"/>
              <a:t>核心刊物推荐 </a:t>
            </a:r>
            <a:r>
              <a:rPr lang="en-US" altLang="zh-CN" sz="2400" dirty="0"/>
              <a:t>(4)</a:t>
            </a:r>
            <a:endParaRPr lang="zh-CN" altLang="en-US" sz="2400" dirty="0"/>
          </a:p>
        </p:txBody>
      </p:sp>
      <p:sp>
        <p:nvSpPr>
          <p:cNvPr id="8" name="文本框 27"/>
          <p:cNvSpPr txBox="1">
            <a:spLocks noChangeArrowheads="1"/>
          </p:cNvSpPr>
          <p:nvPr/>
        </p:nvSpPr>
        <p:spPr bwMode="auto">
          <a:xfrm>
            <a:off x="3365535" y="4841560"/>
            <a:ext cx="2668763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altLang="zh-CN" sz="1500" b="0" i="1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Journal of Professional Capital and Community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《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专业资本与共同体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altLang="zh-CN" sz="1500" b="1" dirty="0">
                <a:solidFill>
                  <a:srgbClr val="40404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2022 IF 3.8</a:t>
            </a:r>
          </a:p>
        </p:txBody>
      </p:sp>
      <p:sp>
        <p:nvSpPr>
          <p:cNvPr id="9" name="文本框 28"/>
          <p:cNvSpPr txBox="1">
            <a:spLocks noChangeArrowheads="1"/>
          </p:cNvSpPr>
          <p:nvPr/>
        </p:nvSpPr>
        <p:spPr bwMode="auto">
          <a:xfrm>
            <a:off x="557555" y="4841560"/>
            <a:ext cx="2866810" cy="93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altLang="zh-CN" sz="1500" b="0" i="1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Education + Training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《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教育与培训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altLang="zh-CN" sz="1500" b="1" dirty="0">
                <a:solidFill>
                  <a:srgbClr val="40404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2022 IF 3.6</a:t>
            </a:r>
          </a:p>
        </p:txBody>
      </p:sp>
      <p:sp>
        <p:nvSpPr>
          <p:cNvPr id="4" name="内容占位符 2">
            <a:extLst>
              <a:ext uri="{FF2B5EF4-FFF2-40B4-BE49-F238E27FC236}">
                <a16:creationId xmlns:a16="http://schemas.microsoft.com/office/drawing/2014/main" id="{FED4F610-3DC6-3FD9-8B12-246E26E37E69}"/>
              </a:ext>
            </a:extLst>
          </p:cNvPr>
          <p:cNvSpPr txBox="1">
            <a:spLocks/>
          </p:cNvSpPr>
          <p:nvPr/>
        </p:nvSpPr>
        <p:spPr>
          <a:xfrm>
            <a:off x="948520" y="837724"/>
            <a:ext cx="1783318" cy="4799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altLang="zh-CN" sz="1800" dirty="0">
                <a:solidFill>
                  <a:schemeClr val="bg2">
                    <a:lumMod val="50000"/>
                  </a:schemeClr>
                </a:solidFill>
              </a:rPr>
              <a:t>Education</a:t>
            </a:r>
            <a:endParaRPr lang="zh-CN" altLang="en-US" sz="18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2E079342-223F-4F3C-105C-B012B815C4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820" y="1908192"/>
            <a:ext cx="1964280" cy="2704910"/>
          </a:xfrm>
          <a:prstGeom prst="rect">
            <a:avLst/>
          </a:prstGeom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074" name="Picture 2" descr="Cover of Journal of Professional Capital and Community">
            <a:extLst>
              <a:ext uri="{FF2B5EF4-FFF2-40B4-BE49-F238E27FC236}">
                <a16:creationId xmlns:a16="http://schemas.microsoft.com/office/drawing/2014/main" id="{1A8C5C1C-2377-4124-5D55-0745521ED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482" y="1928588"/>
            <a:ext cx="1910870" cy="266411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A2A37B81-CCAD-4E5D-67A1-39AA319A3CAD}"/>
              </a:ext>
            </a:extLst>
          </p:cNvPr>
          <p:cNvSpPr txBox="1"/>
          <p:nvPr/>
        </p:nvSpPr>
        <p:spPr>
          <a:xfrm>
            <a:off x="6536650" y="4164782"/>
            <a:ext cx="4312692" cy="1705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教育管理学科合集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内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96%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的期刊为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WOS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收录，年下载量约为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120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万次，主题范围涵盖教育管理与领导力、商科教育、远程教育、教育技术、职业教育与培训等话题。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2400" dirty="0"/>
              <a:t>管理学</a:t>
            </a:r>
            <a:r>
              <a:rPr lang="en-GB" altLang="zh-CN" sz="2400" dirty="0"/>
              <a:t>Q1</a:t>
            </a:r>
            <a:r>
              <a:rPr lang="zh-CN" altLang="en-US" sz="2400" dirty="0"/>
              <a:t>核心刊物推荐 </a:t>
            </a:r>
            <a:r>
              <a:rPr lang="en-US" altLang="zh-CN" sz="2400" dirty="0"/>
              <a:t>(5)</a:t>
            </a:r>
            <a:endParaRPr lang="zh-CN" altLang="en-US" sz="2400" dirty="0"/>
          </a:p>
        </p:txBody>
      </p:sp>
      <p:sp>
        <p:nvSpPr>
          <p:cNvPr id="8" name="文本框 27"/>
          <p:cNvSpPr txBox="1">
            <a:spLocks noChangeArrowheads="1"/>
          </p:cNvSpPr>
          <p:nvPr/>
        </p:nvSpPr>
        <p:spPr bwMode="auto">
          <a:xfrm>
            <a:off x="8212711" y="4745990"/>
            <a:ext cx="3857442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altLang="zh-CN" sz="1500" b="0" i="1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Personnel Review: A Journal of People, Work and </a:t>
            </a:r>
            <a:r>
              <a:rPr kumimoji="0" lang="en-US" altLang="zh-CN" sz="1500" b="0" i="1" u="none" strike="noStrike" kern="120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Organisations</a:t>
            </a:r>
            <a:endParaRPr kumimoji="0" lang="en-US" altLang="zh-CN" sz="1500" b="0" i="1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《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人事评论：关于人、工作与组织期刊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altLang="zh-CN" sz="1500" b="1" dirty="0">
                <a:solidFill>
                  <a:srgbClr val="40404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2022 IF 3.9</a:t>
            </a:r>
          </a:p>
        </p:txBody>
      </p:sp>
      <p:sp>
        <p:nvSpPr>
          <p:cNvPr id="9" name="文本框 28"/>
          <p:cNvSpPr txBox="1">
            <a:spLocks noChangeArrowheads="1"/>
          </p:cNvSpPr>
          <p:nvPr/>
        </p:nvSpPr>
        <p:spPr bwMode="auto">
          <a:xfrm>
            <a:off x="5482339" y="4742960"/>
            <a:ext cx="286681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de-DE" altLang="zh-CN" sz="1500" b="0" i="1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Gender in Management: An International Journal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《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性别与管理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altLang="zh-CN" sz="1500" b="1" dirty="0">
                <a:solidFill>
                  <a:srgbClr val="40404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2022 IF 3.7</a:t>
            </a:r>
          </a:p>
        </p:txBody>
      </p:sp>
      <p:sp>
        <p:nvSpPr>
          <p:cNvPr id="4" name="内容占位符 2">
            <a:extLst>
              <a:ext uri="{FF2B5EF4-FFF2-40B4-BE49-F238E27FC236}">
                <a16:creationId xmlns:a16="http://schemas.microsoft.com/office/drawing/2014/main" id="{FED4F610-3DC6-3FD9-8B12-246E26E37E69}"/>
              </a:ext>
            </a:extLst>
          </p:cNvPr>
          <p:cNvSpPr txBox="1">
            <a:spLocks/>
          </p:cNvSpPr>
          <p:nvPr/>
        </p:nvSpPr>
        <p:spPr>
          <a:xfrm>
            <a:off x="838200" y="898617"/>
            <a:ext cx="4776716" cy="4799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altLang="zh-CN" sz="2000" dirty="0">
                <a:solidFill>
                  <a:schemeClr val="bg2">
                    <a:lumMod val="50000"/>
                  </a:schemeClr>
                </a:solidFill>
              </a:rPr>
              <a:t>HR &amp; Learning &amp; Organization Studies</a:t>
            </a:r>
            <a:endParaRPr lang="zh-CN" altLang="en-US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ADF862CA-6A13-76A5-1FEC-8F82103D1C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7939" y="1901040"/>
            <a:ext cx="1875611" cy="2582809"/>
          </a:xfrm>
          <a:prstGeom prst="rect">
            <a:avLst/>
          </a:prstGeom>
          <a:effectLst>
            <a:outerShdw blurRad="1397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098" name="Picture 2" descr="Cover of Personnel Review">
            <a:extLst>
              <a:ext uri="{FF2B5EF4-FFF2-40B4-BE49-F238E27FC236}">
                <a16:creationId xmlns:a16="http://schemas.microsoft.com/office/drawing/2014/main" id="{956E2973-B057-E924-0EBC-34EFADB00B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2013" y="1901040"/>
            <a:ext cx="1875611" cy="2582809"/>
          </a:xfrm>
          <a:prstGeom prst="rect">
            <a:avLst/>
          </a:prstGeom>
          <a:noFill/>
          <a:effectLst>
            <a:outerShdw blurRad="1397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93189C81-0EAF-9DB7-9CAF-25F5D4106078}"/>
              </a:ext>
            </a:extLst>
          </p:cNvPr>
          <p:cNvSpPr txBox="1"/>
          <p:nvPr/>
        </p:nvSpPr>
        <p:spPr>
          <a:xfrm>
            <a:off x="817799" y="2322783"/>
            <a:ext cx="4459855" cy="21209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人力资源与组织研究学科合集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92%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期刊为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WOS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收录，文章年下载量约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430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万次。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主题范围涵盖：人才管理、组织管理、职业发展、绩效管理、性别与组织等。</a:t>
            </a:r>
          </a:p>
        </p:txBody>
      </p:sp>
    </p:spTree>
    <p:extLst>
      <p:ext uri="{BB962C8B-B14F-4D97-AF65-F5344CB8AC3E}">
        <p14:creationId xmlns:p14="http://schemas.microsoft.com/office/powerpoint/2010/main" val="7569731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58897"/>
            <a:ext cx="10515600" cy="753460"/>
          </a:xfrm>
        </p:spPr>
        <p:txBody>
          <a:bodyPr>
            <a:normAutofit/>
          </a:bodyPr>
          <a:lstStyle/>
          <a:p>
            <a:r>
              <a:rPr lang="zh-CN" altLang="en-US" sz="2400" dirty="0"/>
              <a:t>管理学</a:t>
            </a:r>
            <a:r>
              <a:rPr lang="en-GB" altLang="zh-CN" sz="2400" dirty="0"/>
              <a:t>Q1</a:t>
            </a:r>
            <a:r>
              <a:rPr lang="zh-CN" altLang="en-US" sz="2400" dirty="0"/>
              <a:t>核心刊物推荐 </a:t>
            </a:r>
            <a:r>
              <a:rPr lang="en-US" altLang="zh-CN" sz="2400" dirty="0"/>
              <a:t>(6)</a:t>
            </a:r>
            <a:endParaRPr lang="zh-CN" altLang="en-US" sz="2400" dirty="0"/>
          </a:p>
        </p:txBody>
      </p:sp>
      <p:sp>
        <p:nvSpPr>
          <p:cNvPr id="8" name="文本框 27"/>
          <p:cNvSpPr txBox="1">
            <a:spLocks noChangeArrowheads="1"/>
          </p:cNvSpPr>
          <p:nvPr/>
        </p:nvSpPr>
        <p:spPr bwMode="auto">
          <a:xfrm>
            <a:off x="4124566" y="5045264"/>
            <a:ext cx="3857442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altLang="zh-CN" sz="1500" b="0" i="1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Journal of Research in Interactive Marketing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《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互动营销研究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altLang="zh-CN" sz="1500" b="1" dirty="0">
                <a:solidFill>
                  <a:srgbClr val="40404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2022 IF 8.2</a:t>
            </a:r>
          </a:p>
        </p:txBody>
      </p:sp>
      <p:sp>
        <p:nvSpPr>
          <p:cNvPr id="9" name="文本框 28"/>
          <p:cNvSpPr txBox="1">
            <a:spLocks noChangeArrowheads="1"/>
          </p:cNvSpPr>
          <p:nvPr/>
        </p:nvSpPr>
        <p:spPr bwMode="auto">
          <a:xfrm>
            <a:off x="1098744" y="5030414"/>
            <a:ext cx="286681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de-DE" altLang="zh-CN" sz="1500" b="0" i="1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Journal of Service Management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《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服务管理杂志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altLang="zh-CN" sz="1500" b="1" dirty="0">
                <a:solidFill>
                  <a:srgbClr val="40404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2022 IF 10.6</a:t>
            </a:r>
          </a:p>
        </p:txBody>
      </p:sp>
      <p:sp>
        <p:nvSpPr>
          <p:cNvPr id="4" name="内容占位符 2">
            <a:extLst>
              <a:ext uri="{FF2B5EF4-FFF2-40B4-BE49-F238E27FC236}">
                <a16:creationId xmlns:a16="http://schemas.microsoft.com/office/drawing/2014/main" id="{FED4F610-3DC6-3FD9-8B12-246E26E37E69}"/>
              </a:ext>
            </a:extLst>
          </p:cNvPr>
          <p:cNvSpPr txBox="1">
            <a:spLocks/>
          </p:cNvSpPr>
          <p:nvPr/>
        </p:nvSpPr>
        <p:spPr>
          <a:xfrm>
            <a:off x="838200" y="849020"/>
            <a:ext cx="4776716" cy="4799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altLang="zh-CN" sz="2000" dirty="0">
                <a:solidFill>
                  <a:schemeClr val="bg2">
                    <a:lumMod val="50000"/>
                  </a:schemeClr>
                </a:solidFill>
              </a:rPr>
              <a:t>Other Subject Collections</a:t>
            </a:r>
            <a:endParaRPr lang="zh-CN" altLang="en-US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" name="Picture 10">
            <a:extLst>
              <a:ext uri="{FF2B5EF4-FFF2-40B4-BE49-F238E27FC236}">
                <a16:creationId xmlns:a16="http://schemas.microsoft.com/office/drawing/2014/main" id="{229331F2-0AE8-B8CF-92BC-B39C4251B5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10601" y="-220099"/>
            <a:ext cx="3953899" cy="3953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本框 27">
            <a:extLst>
              <a:ext uri="{FF2B5EF4-FFF2-40B4-BE49-F238E27FC236}">
                <a16:creationId xmlns:a16="http://schemas.microsoft.com/office/drawing/2014/main" id="{550C4C49-C7B9-A73E-2859-86C93B33C7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2008" y="5002884"/>
            <a:ext cx="3857442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altLang="zh-CN" sz="1500" b="1" i="1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International Journal of Contemporary Hospitality Management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altLang="zh-CN" sz="15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《</a:t>
            </a:r>
            <a:r>
              <a:rPr kumimoji="0" lang="zh-CN" alt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当代服务业管理国际期刊</a:t>
            </a:r>
            <a:r>
              <a:rPr kumimoji="0" lang="en-US" altLang="zh-CN" sz="15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altLang="zh-CN" sz="1500" b="1" dirty="0">
                <a:solidFill>
                  <a:srgbClr val="40404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2022 IF 8.2</a:t>
            </a:r>
          </a:p>
        </p:txBody>
      </p:sp>
      <p:sp>
        <p:nvSpPr>
          <p:cNvPr id="10" name="AutoShape 2" descr="Cover of Journal of Service Management">
            <a:extLst>
              <a:ext uri="{FF2B5EF4-FFF2-40B4-BE49-F238E27FC236}">
                <a16:creationId xmlns:a16="http://schemas.microsoft.com/office/drawing/2014/main" id="{476C35B6-B104-FBAF-9E63-9BAA9134DD7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1" name="AutoShape 4" descr="Cover of Journal of Service Management">
            <a:extLst>
              <a:ext uri="{FF2B5EF4-FFF2-40B4-BE49-F238E27FC236}">
                <a16:creationId xmlns:a16="http://schemas.microsoft.com/office/drawing/2014/main" id="{BA14BF77-EFD8-8C5D-B283-A46D945085B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2" name="AutoShape 6" descr="Cover of Journal of Service Management">
            <a:extLst>
              <a:ext uri="{FF2B5EF4-FFF2-40B4-BE49-F238E27FC236}">
                <a16:creationId xmlns:a16="http://schemas.microsoft.com/office/drawing/2014/main" id="{EA000424-F2A5-467B-33B3-02779239538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BFAFDE04-2014-54E3-D222-900029522B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04807" y="1777129"/>
            <a:ext cx="2273997" cy="3019414"/>
          </a:xfrm>
          <a:prstGeom prst="rect">
            <a:avLst/>
          </a:prstGeom>
          <a:effectLst>
            <a:outerShdw blurRad="1397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178319D5-1416-69D6-5B72-F46C1C44DE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8367" y="1766892"/>
            <a:ext cx="2192671" cy="3019415"/>
          </a:xfrm>
          <a:prstGeom prst="rect">
            <a:avLst/>
          </a:prstGeom>
          <a:effectLst>
            <a:outerShdw blurRad="1397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CBB4DB0-3225-3D73-11BD-3D96E90AB4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86763" y="1777129"/>
            <a:ext cx="2215919" cy="3051430"/>
          </a:xfrm>
          <a:prstGeom prst="rect">
            <a:avLst/>
          </a:prstGeom>
          <a:effectLst>
            <a:outerShdw blurRad="1397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699373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E7717E99-4B32-A094-BDEC-01F373A5B09B}"/>
              </a:ext>
            </a:extLst>
          </p:cNvPr>
          <p:cNvSpPr txBox="1">
            <a:spLocks/>
          </p:cNvSpPr>
          <p:nvPr/>
        </p:nvSpPr>
        <p:spPr>
          <a:xfrm>
            <a:off x="1146412" y="292598"/>
            <a:ext cx="9738257" cy="11071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rgbClr val="066E75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zh-CN" altLang="en-US" sz="2400" dirty="0"/>
              <a:t>管理学</a:t>
            </a:r>
            <a:r>
              <a:rPr lang="en-US" altLang="zh-CN" sz="2400" dirty="0"/>
              <a:t>Q2</a:t>
            </a:r>
            <a:r>
              <a:rPr lang="zh-CN" altLang="en-US" sz="2400" dirty="0"/>
              <a:t>核心刊物列表</a:t>
            </a: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421BDFC8-3D06-D6FE-0657-364AFF206F84}"/>
              </a:ext>
            </a:extLst>
          </p:cNvPr>
          <p:cNvGraphicFramePr>
            <a:graphicFrameLocks noGrp="1"/>
          </p:cNvGraphicFramePr>
          <p:nvPr/>
        </p:nvGraphicFramePr>
        <p:xfrm>
          <a:off x="1146412" y="1153886"/>
          <a:ext cx="9899176" cy="5179012"/>
        </p:xfrm>
        <a:graphic>
          <a:graphicData uri="http://schemas.openxmlformats.org/drawingml/2006/table">
            <a:tbl>
              <a:tblPr firstRow="1">
                <a:tableStyleId>{93296810-A885-4BE3-A3E7-6D5BEEA58F35}</a:tableStyleId>
              </a:tblPr>
              <a:tblGrid>
                <a:gridCol w="6151072">
                  <a:extLst>
                    <a:ext uri="{9D8B030D-6E8A-4147-A177-3AD203B41FA5}">
                      <a16:colId xmlns:a16="http://schemas.microsoft.com/office/drawing/2014/main" val="1155361204"/>
                    </a:ext>
                  </a:extLst>
                </a:gridCol>
                <a:gridCol w="2848180">
                  <a:extLst>
                    <a:ext uri="{9D8B030D-6E8A-4147-A177-3AD203B41FA5}">
                      <a16:colId xmlns:a16="http://schemas.microsoft.com/office/drawing/2014/main" val="1868135261"/>
                    </a:ext>
                  </a:extLst>
                </a:gridCol>
                <a:gridCol w="899924">
                  <a:extLst>
                    <a:ext uri="{9D8B030D-6E8A-4147-A177-3AD203B41FA5}">
                      <a16:colId xmlns:a16="http://schemas.microsoft.com/office/drawing/2014/main" val="575915574"/>
                    </a:ext>
                  </a:extLst>
                </a:gridCol>
              </a:tblGrid>
              <a:tr h="33109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lang="en-US" altLang="zh-CN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itle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08000" marR="144000" marT="0" marB="0" anchor="ctr">
                    <a:solidFill>
                      <a:srgbClr val="45A1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中文刊名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08000" marR="144000" marT="0" marB="0" anchor="ctr">
                    <a:solidFill>
                      <a:srgbClr val="45A1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08000" marR="144000" marT="0" marB="0" anchor="ctr">
                    <a:solidFill>
                      <a:srgbClr val="45A1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3250918"/>
                  </a:ext>
                </a:extLst>
              </a:tr>
              <a:tr h="32802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Accounting, Auditing &amp; Accountability Journal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会计、审计与职责杂志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4.2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08000" marR="144000" marT="0" marB="0" anchor="ctr"/>
                </a:tc>
                <a:extLst>
                  <a:ext uri="{0D108BD9-81ED-4DB2-BD59-A6C34878D82A}">
                    <a16:rowId xmlns:a16="http://schemas.microsoft.com/office/drawing/2014/main" val="866935694"/>
                  </a:ext>
                </a:extLst>
              </a:tr>
              <a:tr h="409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International Journal of Islamic and Middle Eastern Finance and Management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伊斯兰和中东财政管理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3.0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08000" marR="144000" marT="0" marB="0" anchor="ctr"/>
                </a:tc>
                <a:extLst>
                  <a:ext uri="{0D108BD9-81ED-4DB2-BD59-A6C34878D82A}">
                    <a16:rowId xmlns:a16="http://schemas.microsoft.com/office/drawing/2014/main" val="3804396083"/>
                  </a:ext>
                </a:extLst>
              </a:tr>
              <a:tr h="32802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Managerial Auditing Journal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管理审计杂志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2.9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08000" marR="144000" marT="0" marB="0" anchor="ctr"/>
                </a:tc>
                <a:extLst>
                  <a:ext uri="{0D108BD9-81ED-4DB2-BD59-A6C34878D82A}">
                    <a16:rowId xmlns:a16="http://schemas.microsoft.com/office/drawing/2014/main" val="3456970278"/>
                  </a:ext>
                </a:extLst>
              </a:tr>
              <a:tr h="32802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European Journal of Innovation Management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欧洲革新管理杂志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08000" marR="144000" marT="0" marB="0" anchor="ctr"/>
                </a:tc>
                <a:extLst>
                  <a:ext uri="{0D108BD9-81ED-4DB2-BD59-A6C34878D82A}">
                    <a16:rowId xmlns:a16="http://schemas.microsoft.com/office/drawing/2014/main" val="1205574002"/>
                  </a:ext>
                </a:extLst>
              </a:tr>
              <a:tr h="32802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International Journal of Conflict Management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冲突管理国际期刊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3.3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08000" marR="144000" marT="0" marB="0" anchor="ctr"/>
                </a:tc>
                <a:extLst>
                  <a:ext uri="{0D108BD9-81ED-4DB2-BD59-A6C34878D82A}">
                    <a16:rowId xmlns:a16="http://schemas.microsoft.com/office/drawing/2014/main" val="920477211"/>
                  </a:ext>
                </a:extLst>
              </a:tr>
              <a:tr h="32802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International Journal of Emerging Markets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新兴市场国际期刊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2.7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08000" marR="144000" marT="0" marB="0" anchor="ctr"/>
                </a:tc>
                <a:extLst>
                  <a:ext uri="{0D108BD9-81ED-4DB2-BD59-A6C34878D82A}">
                    <a16:rowId xmlns:a16="http://schemas.microsoft.com/office/drawing/2014/main" val="1834168569"/>
                  </a:ext>
                </a:extLst>
              </a:tr>
              <a:tr h="40646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International Journal of Entrepreneurial Behavior &amp; Research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企业家行为与研究国际期刊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5.5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08000" marR="144000" marT="0" marB="0" anchor="ctr"/>
                </a:tc>
                <a:extLst>
                  <a:ext uri="{0D108BD9-81ED-4DB2-BD59-A6C34878D82A}">
                    <a16:rowId xmlns:a16="http://schemas.microsoft.com/office/drawing/2014/main" val="2912505676"/>
                  </a:ext>
                </a:extLst>
              </a:tr>
              <a:tr h="40646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International Journal of Sustainability in Higher Education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高等教育可持续发展国际期刊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08000" marR="144000" marT="0" marB="0" anchor="ctr"/>
                </a:tc>
                <a:extLst>
                  <a:ext uri="{0D108BD9-81ED-4DB2-BD59-A6C34878D82A}">
                    <a16:rowId xmlns:a16="http://schemas.microsoft.com/office/drawing/2014/main" val="3496858471"/>
                  </a:ext>
                </a:extLst>
              </a:tr>
              <a:tr h="32802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Employee Relations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雇员关系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3.4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08000" marR="144000" marT="0" marB="0" anchor="ctr"/>
                </a:tc>
                <a:extLst>
                  <a:ext uri="{0D108BD9-81ED-4DB2-BD59-A6C34878D82A}">
                    <a16:rowId xmlns:a16="http://schemas.microsoft.com/office/drawing/2014/main" val="1051906607"/>
                  </a:ext>
                </a:extLst>
              </a:tr>
              <a:tr h="32802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Journal of Managerial Psychology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管理心理学杂志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3.2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08000" marR="144000" marT="0" marB="0" anchor="ctr"/>
                </a:tc>
                <a:extLst>
                  <a:ext uri="{0D108BD9-81ED-4DB2-BD59-A6C34878D82A}">
                    <a16:rowId xmlns:a16="http://schemas.microsoft.com/office/drawing/2014/main" val="2492479986"/>
                  </a:ext>
                </a:extLst>
              </a:tr>
              <a:tr h="32802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Leadership &amp; Organization Development Journal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领导与组织发展杂志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4.9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08000" marR="144000" marT="0" marB="0" anchor="ctr"/>
                </a:tc>
                <a:extLst>
                  <a:ext uri="{0D108BD9-81ED-4DB2-BD59-A6C34878D82A}">
                    <a16:rowId xmlns:a16="http://schemas.microsoft.com/office/drawing/2014/main" val="4014105302"/>
                  </a:ext>
                </a:extLst>
              </a:tr>
              <a:tr h="32802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Industrial Management &amp; Data Systems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工业管理与数据系统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5.5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08000" marR="144000" marT="0" marB="0" anchor="ctr"/>
                </a:tc>
                <a:extLst>
                  <a:ext uri="{0D108BD9-81ED-4DB2-BD59-A6C34878D82A}">
                    <a16:rowId xmlns:a16="http://schemas.microsoft.com/office/drawing/2014/main" val="2607296623"/>
                  </a:ext>
                </a:extLst>
              </a:tr>
              <a:tr h="32802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Information Technology &amp; People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信息技术与人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4.4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08000" marR="144000" marT="0" marB="0" anchor="ctr"/>
                </a:tc>
                <a:extLst>
                  <a:ext uri="{0D108BD9-81ED-4DB2-BD59-A6C34878D82A}">
                    <a16:rowId xmlns:a16="http://schemas.microsoft.com/office/drawing/2014/main" val="1833848533"/>
                  </a:ext>
                </a:extLst>
              </a:tr>
              <a:tr h="32802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International Journal of Climate Change Strategies and Management</a:t>
                      </a: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气候变化战略与管理国际期刊</a:t>
                      </a: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3.6</a:t>
                      </a:r>
                    </a:p>
                  </a:txBody>
                  <a:tcPr marL="108000" marR="144000" marT="0" marB="0" anchor="ctr"/>
                </a:tc>
                <a:extLst>
                  <a:ext uri="{0D108BD9-81ED-4DB2-BD59-A6C34878D82A}">
                    <a16:rowId xmlns:a16="http://schemas.microsoft.com/office/drawing/2014/main" val="5037738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53289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50D05B46-D151-309B-4FE0-84A79F9342F7}"/>
              </a:ext>
            </a:extLst>
          </p:cNvPr>
          <p:cNvGraphicFramePr>
            <a:graphicFrameLocks noGrp="1"/>
          </p:cNvGraphicFramePr>
          <p:nvPr/>
        </p:nvGraphicFramePr>
        <p:xfrm>
          <a:off x="1146412" y="968998"/>
          <a:ext cx="9899175" cy="5158610"/>
        </p:xfrm>
        <a:graphic>
          <a:graphicData uri="http://schemas.openxmlformats.org/drawingml/2006/table">
            <a:tbl>
              <a:tblPr firstRow="1">
                <a:tableStyleId>{93296810-A885-4BE3-A3E7-6D5BEEA58F35}</a:tableStyleId>
              </a:tblPr>
              <a:tblGrid>
                <a:gridCol w="6151071">
                  <a:extLst>
                    <a:ext uri="{9D8B030D-6E8A-4147-A177-3AD203B41FA5}">
                      <a16:colId xmlns:a16="http://schemas.microsoft.com/office/drawing/2014/main" val="1155361204"/>
                    </a:ext>
                  </a:extLst>
                </a:gridCol>
                <a:gridCol w="2874872">
                  <a:extLst>
                    <a:ext uri="{9D8B030D-6E8A-4147-A177-3AD203B41FA5}">
                      <a16:colId xmlns:a16="http://schemas.microsoft.com/office/drawing/2014/main" val="1868135261"/>
                    </a:ext>
                  </a:extLst>
                </a:gridCol>
                <a:gridCol w="873232">
                  <a:extLst>
                    <a:ext uri="{9D8B030D-6E8A-4147-A177-3AD203B41FA5}">
                      <a16:colId xmlns:a16="http://schemas.microsoft.com/office/drawing/2014/main" val="575915574"/>
                    </a:ext>
                  </a:extLst>
                </a:gridCol>
              </a:tblGrid>
              <a:tr h="3289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lang="en-US" altLang="zh-CN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itle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08000" marR="144000" marT="0" marB="0" anchor="ctr">
                    <a:solidFill>
                      <a:srgbClr val="45A1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中文刊名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08000" marR="144000" marT="0" marB="0" anchor="ctr">
                    <a:solidFill>
                      <a:srgbClr val="45A1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08000" marR="144000" marT="0" marB="0" anchor="ctr">
                    <a:solidFill>
                      <a:srgbClr val="45A1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3250918"/>
                  </a:ext>
                </a:extLst>
              </a:tr>
              <a:tr h="32893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Journal of Intellectual Capital</a:t>
                      </a: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智力资本杂志</a:t>
                      </a: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6.0</a:t>
                      </a:r>
                    </a:p>
                  </a:txBody>
                  <a:tcPr marL="108000" marR="144000" marT="0" marB="0" anchor="ctr"/>
                </a:tc>
                <a:extLst>
                  <a:ext uri="{0D108BD9-81ED-4DB2-BD59-A6C34878D82A}">
                    <a16:rowId xmlns:a16="http://schemas.microsoft.com/office/drawing/2014/main" val="866935694"/>
                  </a:ext>
                </a:extLst>
              </a:tr>
              <a:tr h="39619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Library Hi Tech</a:t>
                      </a: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图书馆高新技术</a:t>
                      </a: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3.4</a:t>
                      </a:r>
                    </a:p>
                  </a:txBody>
                  <a:tcPr marL="108000" marR="144000" marT="0" marB="0" anchor="ctr"/>
                </a:tc>
                <a:extLst>
                  <a:ext uri="{0D108BD9-81ED-4DB2-BD59-A6C34878D82A}">
                    <a16:rowId xmlns:a16="http://schemas.microsoft.com/office/drawing/2014/main" val="3804396083"/>
                  </a:ext>
                </a:extLst>
              </a:tr>
              <a:tr h="3289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Online Information Review</a:t>
                      </a: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在线信息评论</a:t>
                      </a: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3.1</a:t>
                      </a:r>
                    </a:p>
                  </a:txBody>
                  <a:tcPr marL="108000" marR="144000" marT="0" marB="0" anchor="ctr"/>
                </a:tc>
                <a:extLst>
                  <a:ext uri="{0D108BD9-81ED-4DB2-BD59-A6C34878D82A}">
                    <a16:rowId xmlns:a16="http://schemas.microsoft.com/office/drawing/2014/main" val="3456970278"/>
                  </a:ext>
                </a:extLst>
              </a:tr>
              <a:tr h="3289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International Journal of Bank Marketing</a:t>
                      </a: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银行市场学</a:t>
                      </a: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5.3</a:t>
                      </a:r>
                    </a:p>
                  </a:txBody>
                  <a:tcPr marL="108000" marR="144000" marT="0" marB="0" anchor="ctr"/>
                </a:tc>
                <a:extLst>
                  <a:ext uri="{0D108BD9-81ED-4DB2-BD59-A6C34878D82A}">
                    <a16:rowId xmlns:a16="http://schemas.microsoft.com/office/drawing/2014/main" val="1205574002"/>
                  </a:ext>
                </a:extLst>
              </a:tr>
              <a:tr h="3289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International Marketing Review</a:t>
                      </a: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国际营销评论</a:t>
                      </a: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5.0</a:t>
                      </a:r>
                    </a:p>
                  </a:txBody>
                  <a:tcPr marL="108000" marR="144000" marT="0" marB="0" anchor="ctr"/>
                </a:tc>
                <a:extLst>
                  <a:ext uri="{0D108BD9-81ED-4DB2-BD59-A6C34878D82A}">
                    <a16:rowId xmlns:a16="http://schemas.microsoft.com/office/drawing/2014/main" val="920477211"/>
                  </a:ext>
                </a:extLst>
              </a:tr>
              <a:tr h="3289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Journal of Product &amp; Brand Management</a:t>
                      </a: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产品与品牌管理杂志</a:t>
                      </a: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5.6</a:t>
                      </a:r>
                    </a:p>
                  </a:txBody>
                  <a:tcPr marL="108000" marR="144000" marT="0" marB="0" anchor="ctr"/>
                </a:tc>
                <a:extLst>
                  <a:ext uri="{0D108BD9-81ED-4DB2-BD59-A6C34878D82A}">
                    <a16:rowId xmlns:a16="http://schemas.microsoft.com/office/drawing/2014/main" val="1834168569"/>
                  </a:ext>
                </a:extLst>
              </a:tr>
              <a:tr h="4075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International Journal of Lean Six Sigma</a:t>
                      </a: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精益六西格玛国际期刊 </a:t>
                      </a: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4.0</a:t>
                      </a:r>
                    </a:p>
                  </a:txBody>
                  <a:tcPr marL="108000" marR="144000" marT="0" marB="0" anchor="ctr"/>
                </a:tc>
                <a:extLst>
                  <a:ext uri="{0D108BD9-81ED-4DB2-BD59-A6C34878D82A}">
                    <a16:rowId xmlns:a16="http://schemas.microsoft.com/office/drawing/2014/main" val="2912505676"/>
                  </a:ext>
                </a:extLst>
              </a:tr>
              <a:tr h="4075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International Journal of Physical Distribution &amp; Logistics Management</a:t>
                      </a: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物资流通与后勤管理国际期刊</a:t>
                      </a: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6.7</a:t>
                      </a:r>
                    </a:p>
                  </a:txBody>
                  <a:tcPr marL="108000" marR="144000" marT="0" marB="0" anchor="ctr"/>
                </a:tc>
                <a:extLst>
                  <a:ext uri="{0D108BD9-81ED-4DB2-BD59-A6C34878D82A}">
                    <a16:rowId xmlns:a16="http://schemas.microsoft.com/office/drawing/2014/main" val="3496858471"/>
                  </a:ext>
                </a:extLst>
              </a:tr>
              <a:tr h="3289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Engineering, Construction and Architectural Management</a:t>
                      </a: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工程结构与建筑管理</a:t>
                      </a: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4.1</a:t>
                      </a:r>
                    </a:p>
                  </a:txBody>
                  <a:tcPr marL="108000" marR="144000" marT="0" marB="0" anchor="ctr"/>
                </a:tc>
                <a:extLst>
                  <a:ext uri="{0D108BD9-81ED-4DB2-BD59-A6C34878D82A}">
                    <a16:rowId xmlns:a16="http://schemas.microsoft.com/office/drawing/2014/main" val="1051906607"/>
                  </a:ext>
                </a:extLst>
              </a:tr>
              <a:tr h="3289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British Food Journal</a:t>
                      </a: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英国食品杂志</a:t>
                      </a: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3.3</a:t>
                      </a:r>
                    </a:p>
                  </a:txBody>
                  <a:tcPr marL="108000" marR="144000" marT="0" marB="0" anchor="ctr"/>
                </a:tc>
                <a:extLst>
                  <a:ext uri="{0D108BD9-81ED-4DB2-BD59-A6C34878D82A}">
                    <a16:rowId xmlns:a16="http://schemas.microsoft.com/office/drawing/2014/main" val="2492479986"/>
                  </a:ext>
                </a:extLst>
              </a:tr>
              <a:tr h="3289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Policing: An International Journal</a:t>
                      </a: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治安</a:t>
                      </a: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2.0</a:t>
                      </a:r>
                    </a:p>
                  </a:txBody>
                  <a:tcPr marL="108000" marR="144000" marT="0" marB="0" anchor="ctr"/>
                </a:tc>
                <a:extLst>
                  <a:ext uri="{0D108BD9-81ED-4DB2-BD59-A6C34878D82A}">
                    <a16:rowId xmlns:a16="http://schemas.microsoft.com/office/drawing/2014/main" val="4014105302"/>
                  </a:ext>
                </a:extLst>
              </a:tr>
              <a:tr h="3289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Journal of Hospitality and Tourism Technology</a:t>
                      </a: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旅游与酒店管理技术</a:t>
                      </a: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4.7</a:t>
                      </a:r>
                    </a:p>
                  </a:txBody>
                  <a:tcPr marL="108000" marR="144000" marT="0" marB="0" anchor="ctr"/>
                </a:tc>
                <a:extLst>
                  <a:ext uri="{0D108BD9-81ED-4DB2-BD59-A6C34878D82A}">
                    <a16:rowId xmlns:a16="http://schemas.microsoft.com/office/drawing/2014/main" val="2607296623"/>
                  </a:ext>
                </a:extLst>
              </a:tr>
              <a:tr h="3289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Tourism Review</a:t>
                      </a: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旅游业评论</a:t>
                      </a: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7.8</a:t>
                      </a:r>
                    </a:p>
                  </a:txBody>
                  <a:tcPr marL="108000" marR="144000" marT="0" marB="0" anchor="ctr"/>
                </a:tc>
                <a:extLst>
                  <a:ext uri="{0D108BD9-81ED-4DB2-BD59-A6C34878D82A}">
                    <a16:rowId xmlns:a16="http://schemas.microsoft.com/office/drawing/2014/main" val="1833848533"/>
                  </a:ext>
                </a:extLst>
              </a:tr>
              <a:tr h="3289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Applied Economic Analysis</a:t>
                      </a: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应用经济分析</a:t>
                      </a:r>
                    </a:p>
                  </a:txBody>
                  <a:tcPr marL="108000" marR="144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2.3</a:t>
                      </a:r>
                    </a:p>
                  </a:txBody>
                  <a:tcPr marL="108000" marR="144000" marT="0" marB="0" anchor="ctr"/>
                </a:tc>
                <a:extLst>
                  <a:ext uri="{0D108BD9-81ED-4DB2-BD59-A6C34878D82A}">
                    <a16:rowId xmlns:a16="http://schemas.microsoft.com/office/drawing/2014/main" val="1569593759"/>
                  </a:ext>
                </a:extLst>
              </a:tr>
            </a:tbl>
          </a:graphicData>
        </a:graphic>
      </p:graphicFrame>
      <p:sp>
        <p:nvSpPr>
          <p:cNvPr id="4" name="标题 1">
            <a:extLst>
              <a:ext uri="{FF2B5EF4-FFF2-40B4-BE49-F238E27FC236}">
                <a16:creationId xmlns:a16="http://schemas.microsoft.com/office/drawing/2014/main" id="{E7717E99-4B32-A094-BDEC-01F373A5B09B}"/>
              </a:ext>
            </a:extLst>
          </p:cNvPr>
          <p:cNvSpPr txBox="1">
            <a:spLocks/>
          </p:cNvSpPr>
          <p:nvPr/>
        </p:nvSpPr>
        <p:spPr>
          <a:xfrm>
            <a:off x="1081956" y="251655"/>
            <a:ext cx="9738257" cy="11071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rgbClr val="066E75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zh-CN" altLang="en-US" sz="2400" dirty="0"/>
              <a:t>管理学</a:t>
            </a:r>
            <a:r>
              <a:rPr lang="en-US" altLang="zh-CN" sz="2400" dirty="0"/>
              <a:t>Q2</a:t>
            </a:r>
            <a:r>
              <a:rPr lang="zh-CN" altLang="en-US" sz="2400" dirty="0"/>
              <a:t>核心刊物列表</a:t>
            </a:r>
          </a:p>
        </p:txBody>
      </p:sp>
    </p:spTree>
    <p:extLst>
      <p:ext uri="{BB962C8B-B14F-4D97-AF65-F5344CB8AC3E}">
        <p14:creationId xmlns:p14="http://schemas.microsoft.com/office/powerpoint/2010/main" val="8888253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内容占位符 5"/>
          <p:cNvGraphicFramePr/>
          <p:nvPr/>
        </p:nvGraphicFramePr>
        <p:xfrm>
          <a:off x="1111156" y="1997333"/>
          <a:ext cx="10515600" cy="46271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图书情报与信息科学期刊</a:t>
            </a: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735842" y="1163647"/>
            <a:ext cx="10515600" cy="83368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zh-CN" sz="2000" dirty="0"/>
              <a:t>Web of Science </a:t>
            </a:r>
            <a:r>
              <a:rPr lang="zh-CN" altLang="en-US" sz="2000" dirty="0"/>
              <a:t>收录的</a:t>
            </a:r>
            <a:r>
              <a:rPr lang="en-GB" altLang="zh-CN" sz="2000" dirty="0"/>
              <a:t>INFORMATION SCIENCE &amp; LIBRARY SCIENCE</a:t>
            </a:r>
            <a:r>
              <a:rPr lang="zh-CN" altLang="en-US" sz="2000" dirty="0"/>
              <a:t>学科期刊共计</a:t>
            </a:r>
            <a:r>
              <a:rPr lang="en-US" altLang="zh-CN" sz="2000" dirty="0"/>
              <a:t>163</a:t>
            </a:r>
            <a:r>
              <a:rPr lang="zh-CN" altLang="en-US" sz="2000" dirty="0"/>
              <a:t>本，其中</a:t>
            </a:r>
            <a:r>
              <a:rPr lang="en-US" altLang="zh-CN" sz="2000" dirty="0"/>
              <a:t>Emerald</a:t>
            </a:r>
            <a:r>
              <a:rPr lang="zh-CN" altLang="en-US" sz="2000" dirty="0"/>
              <a:t>有</a:t>
            </a:r>
            <a:r>
              <a:rPr lang="en-US" altLang="zh-CN" sz="2000" dirty="0"/>
              <a:t>22</a:t>
            </a:r>
            <a:r>
              <a:rPr lang="zh-CN" altLang="en-US" sz="2000" dirty="0"/>
              <a:t>本，是该领域期刊数量最多的出版社</a:t>
            </a:r>
          </a:p>
        </p:txBody>
      </p:sp>
      <p:graphicFrame>
        <p:nvGraphicFramePr>
          <p:cNvPr id="2" name="图表 1">
            <a:extLst>
              <a:ext uri="{FF2B5EF4-FFF2-40B4-BE49-F238E27FC236}">
                <a16:creationId xmlns:a16="http://schemas.microsoft.com/office/drawing/2014/main" id="{C32D3E00-45B5-D177-69AF-38C69FA9E571}"/>
              </a:ext>
            </a:extLst>
          </p:cNvPr>
          <p:cNvGraphicFramePr>
            <a:graphicFrameLocks/>
          </p:cNvGraphicFramePr>
          <p:nvPr/>
        </p:nvGraphicFramePr>
        <p:xfrm>
          <a:off x="5372722" y="1997333"/>
          <a:ext cx="6514478" cy="41283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图表 2">
            <a:extLst>
              <a:ext uri="{FF2B5EF4-FFF2-40B4-BE49-F238E27FC236}">
                <a16:creationId xmlns:a16="http://schemas.microsoft.com/office/drawing/2014/main" id="{01206113-1D67-0A20-A70B-F584A85E4E08}"/>
              </a:ext>
            </a:extLst>
          </p:cNvPr>
          <p:cNvGraphicFramePr>
            <a:graphicFrameLocks/>
          </p:cNvGraphicFramePr>
          <p:nvPr/>
        </p:nvGraphicFramePr>
        <p:xfrm>
          <a:off x="68239" y="2042394"/>
          <a:ext cx="5813946" cy="37540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61535" y="365126"/>
            <a:ext cx="10192265" cy="753460"/>
          </a:xfrm>
        </p:spPr>
        <p:txBody>
          <a:bodyPr>
            <a:normAutofit fontScale="90000"/>
          </a:bodyPr>
          <a:lstStyle/>
          <a:p>
            <a:r>
              <a:rPr lang="en-GB" altLang="zh-CN" dirty="0"/>
              <a:t>Emerald </a:t>
            </a:r>
            <a:r>
              <a:rPr lang="zh-CN" altLang="en-US" dirty="0"/>
              <a:t>工程学电子期刊库</a:t>
            </a:r>
            <a:br>
              <a:rPr lang="zh-CN" altLang="en-US" dirty="0"/>
            </a:br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</a:rPr>
              <a:t>A high-quality specialist portfolio closely connected to the industry</a:t>
            </a:r>
            <a:endParaRPr lang="zh-CN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61535" y="1313896"/>
            <a:ext cx="10192265" cy="4863068"/>
          </a:xfrm>
        </p:spPr>
        <p:txBody>
          <a:bodyPr>
            <a:normAutofit lnSpcReduction="10000"/>
          </a:bodyPr>
          <a:lstStyle/>
          <a:p>
            <a:pPr lvl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"/>
              <a:defRPr/>
            </a:pPr>
            <a:endParaRPr lang="en-GB" altLang="zh-CN" kern="0" dirty="0">
              <a:latin typeface="Verdana" panose="020B0604030504040204"/>
              <a:cs typeface="+mn-cs"/>
            </a:endParaRPr>
          </a:p>
          <a:p>
            <a:pPr lvl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"/>
              <a:defRPr/>
            </a:pPr>
            <a:r>
              <a:rPr lang="en-GB" altLang="zh-CN" kern="0" dirty="0">
                <a:latin typeface="Verdana" panose="020B0604030504040204"/>
                <a:cs typeface="+mn-cs"/>
              </a:rPr>
              <a:t>26</a:t>
            </a:r>
            <a:r>
              <a:rPr lang="zh-CN" altLang="en-GB" kern="0" dirty="0">
                <a:latin typeface="Verdana" panose="020B0604030504040204"/>
                <a:cs typeface="+mn-cs"/>
              </a:rPr>
              <a:t>种工程学期刊</a:t>
            </a:r>
            <a:endParaRPr lang="en-US" altLang="zh-CN" kern="0" dirty="0">
              <a:latin typeface="Verdana" panose="020B0604030504040204"/>
              <a:cs typeface="+mn-cs"/>
            </a:endParaRPr>
          </a:p>
          <a:p>
            <a:pPr lvl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"/>
              <a:defRPr/>
            </a:pPr>
            <a:r>
              <a:rPr lang="en-GB" altLang="zh-CN" b="1" kern="0" dirty="0">
                <a:solidFill>
                  <a:schemeClr val="accent2"/>
                </a:solidFill>
                <a:latin typeface="Verdana" panose="020B0604030504040204"/>
                <a:cs typeface="+mn-cs"/>
              </a:rPr>
              <a:t>22</a:t>
            </a:r>
            <a:r>
              <a:rPr lang="zh-CN" altLang="en-GB" b="1" kern="0" dirty="0">
                <a:solidFill>
                  <a:schemeClr val="accent2"/>
                </a:solidFill>
                <a:latin typeface="Verdana" panose="020B0604030504040204"/>
                <a:cs typeface="+mn-cs"/>
              </a:rPr>
              <a:t>种</a:t>
            </a:r>
            <a:r>
              <a:rPr lang="zh-CN" altLang="en-GB" kern="0" dirty="0">
                <a:latin typeface="Verdana" panose="020B0604030504040204"/>
                <a:cs typeface="+mn-cs"/>
              </a:rPr>
              <a:t>被</a:t>
            </a:r>
            <a:r>
              <a:rPr lang="en-GB" altLang="zh-CN" kern="0" dirty="0">
                <a:latin typeface="Verdana" panose="020B0604030504040204"/>
                <a:cs typeface="+mn-cs"/>
              </a:rPr>
              <a:t>SCI</a:t>
            </a:r>
            <a:r>
              <a:rPr lang="en-US" altLang="en-GB" kern="0" dirty="0">
                <a:latin typeface="Verdana" panose="020B0604030504040204"/>
                <a:cs typeface="+mn-cs"/>
              </a:rPr>
              <a:t>-E</a:t>
            </a:r>
            <a:r>
              <a:rPr lang="en-US" altLang="zh-CN" kern="0" dirty="0">
                <a:latin typeface="Verdana" panose="020B0604030504040204"/>
                <a:cs typeface="+mn-cs"/>
              </a:rPr>
              <a:t>/</a:t>
            </a:r>
            <a:r>
              <a:rPr lang="en-GB" altLang="zh-CN" kern="0" dirty="0">
                <a:latin typeface="Verdana" panose="020B0604030504040204"/>
                <a:cs typeface="+mn-cs"/>
              </a:rPr>
              <a:t>EI</a:t>
            </a:r>
            <a:r>
              <a:rPr lang="zh-CN" altLang="en-GB" kern="0" dirty="0">
                <a:latin typeface="Verdana" panose="020B0604030504040204"/>
                <a:cs typeface="+mn-cs"/>
              </a:rPr>
              <a:t>收录</a:t>
            </a:r>
            <a:endParaRPr lang="en-US" altLang="zh-CN" kern="0" dirty="0">
              <a:latin typeface="Verdana" panose="020B0604030504040204"/>
              <a:cs typeface="+mn-cs"/>
            </a:endParaRPr>
          </a:p>
          <a:p>
            <a:pPr lvl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"/>
              <a:defRPr/>
            </a:pPr>
            <a:r>
              <a:rPr lang="zh-CN" altLang="en-GB" kern="0" dirty="0">
                <a:latin typeface="Verdana" panose="020B0604030504040204"/>
                <a:cs typeface="+mn-cs"/>
              </a:rPr>
              <a:t>广泛的中国读者和作者群</a:t>
            </a:r>
            <a:endParaRPr lang="en-US" altLang="zh-CN" kern="0" dirty="0">
              <a:latin typeface="Verdana" panose="020B0604030504040204"/>
              <a:cs typeface="+mn-cs"/>
            </a:endParaRPr>
          </a:p>
          <a:p>
            <a:pPr lvl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"/>
              <a:defRPr/>
            </a:pPr>
            <a:endParaRPr lang="en-US" altLang="zh-CN" kern="0" dirty="0">
              <a:latin typeface="Verdana" panose="020B0604030504040204"/>
              <a:cs typeface="+mn-cs"/>
            </a:endParaRPr>
          </a:p>
          <a:p>
            <a:pPr lvl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"/>
              <a:defRPr/>
            </a:pPr>
            <a:r>
              <a:rPr lang="zh-CN" altLang="en-US" kern="0" dirty="0">
                <a:latin typeface="Verdana" panose="020B0604030504040204"/>
              </a:rPr>
              <a:t>学科包括：</a:t>
            </a:r>
            <a:endParaRPr lang="en-US" altLang="zh-CN" kern="0" dirty="0">
              <a:latin typeface="Verdana" panose="020B0604030504040204"/>
            </a:endParaRPr>
          </a:p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None/>
              <a:defRPr/>
            </a:pPr>
            <a:r>
              <a:rPr lang="zh-CN" altLang="en-GB" kern="0" dirty="0">
                <a:latin typeface="Verdana" panose="020B0604030504040204"/>
                <a:cs typeface="+mn-cs"/>
              </a:rPr>
              <a:t>                材料科学与工程</a:t>
            </a:r>
          </a:p>
          <a:p>
            <a:pPr marL="271780" lvl="0" indent="-27178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zh-CN" altLang="en-GB" kern="0" dirty="0">
                <a:latin typeface="Verdana" panose="020B0604030504040204"/>
                <a:cs typeface="+mn-cs"/>
              </a:rPr>
              <a:t>                计算机</a:t>
            </a:r>
            <a:r>
              <a:rPr lang="zh-CN" altLang="en-US" kern="0" dirty="0">
                <a:latin typeface="Verdana" panose="020B0604030504040204"/>
                <a:cs typeface="+mn-cs"/>
              </a:rPr>
              <a:t>科学与技术</a:t>
            </a:r>
            <a:endParaRPr lang="zh-CN" altLang="en-GB" kern="0" dirty="0">
              <a:latin typeface="Verdana" panose="020B0604030504040204"/>
              <a:cs typeface="+mn-cs"/>
            </a:endParaRPr>
          </a:p>
          <a:p>
            <a:pPr marL="271780" lvl="0" indent="-27178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zh-CN" altLang="en-GB" kern="0" dirty="0">
                <a:latin typeface="Verdana" panose="020B0604030504040204"/>
                <a:cs typeface="+mn-cs"/>
              </a:rPr>
              <a:t>                </a:t>
            </a:r>
            <a:r>
              <a:rPr lang="zh-CN" altLang="en-US" kern="0" dirty="0">
                <a:latin typeface="Verdana" panose="020B0604030504040204"/>
                <a:cs typeface="+mn-cs"/>
              </a:rPr>
              <a:t>控制科学与工程</a:t>
            </a:r>
            <a:r>
              <a:rPr lang="zh-CN" altLang="en-GB" kern="0" dirty="0">
                <a:latin typeface="Verdana" panose="020B0604030504040204"/>
                <a:cs typeface="+mn-cs"/>
              </a:rPr>
              <a:t>              </a:t>
            </a:r>
          </a:p>
          <a:p>
            <a:pPr marL="271780" lvl="0" indent="-27178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zh-CN" altLang="en-GB" kern="0" dirty="0">
                <a:latin typeface="Verdana" panose="020B0604030504040204"/>
                <a:cs typeface="+mn-cs"/>
              </a:rPr>
              <a:t>                电子</a:t>
            </a:r>
            <a:r>
              <a:rPr lang="zh-CN" altLang="en-US" kern="0" dirty="0">
                <a:latin typeface="Verdana" panose="020B0604030504040204"/>
                <a:cs typeface="+mn-cs"/>
              </a:rPr>
              <a:t>科学</a:t>
            </a:r>
            <a:r>
              <a:rPr lang="zh-CN" altLang="en-GB" kern="0" dirty="0">
                <a:latin typeface="Verdana" panose="020B0604030504040204"/>
                <a:cs typeface="+mn-cs"/>
              </a:rPr>
              <a:t>与</a:t>
            </a:r>
            <a:r>
              <a:rPr lang="zh-CN" altLang="en-US" kern="0" dirty="0">
                <a:latin typeface="Verdana" panose="020B0604030504040204"/>
                <a:cs typeface="+mn-cs"/>
              </a:rPr>
              <a:t>技术</a:t>
            </a:r>
            <a:endParaRPr lang="en-US" altLang="zh-CN" kern="0" dirty="0">
              <a:latin typeface="Verdana" panose="020B0604030504040204"/>
              <a:cs typeface="+mn-cs"/>
            </a:endParaRPr>
          </a:p>
          <a:p>
            <a:pPr marL="271780" lvl="0" indent="-27178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zh-CN" altLang="en-US" kern="0" dirty="0">
                <a:latin typeface="Verdana" panose="020B0604030504040204"/>
                <a:cs typeface="+mn-cs"/>
              </a:rPr>
              <a:t>                机械工程</a:t>
            </a:r>
            <a:endParaRPr lang="en-US" altLang="zh-CN" kern="0" dirty="0">
              <a:latin typeface="Verdana" panose="020B0604030504040204"/>
              <a:cs typeface="+mn-cs"/>
            </a:endParaRPr>
          </a:p>
          <a:p>
            <a:pPr marL="271780" lvl="0" indent="-27178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en-US" altLang="zh-CN" kern="0" dirty="0">
                <a:latin typeface="Verdana" panose="020B0604030504040204"/>
                <a:cs typeface="+mn-cs"/>
              </a:rPr>
              <a:t>                </a:t>
            </a:r>
            <a:r>
              <a:rPr lang="zh-CN" altLang="en-US" kern="0" dirty="0">
                <a:latin typeface="Verdana" panose="020B0604030504040204"/>
                <a:cs typeface="+mn-cs"/>
              </a:rPr>
              <a:t>信息与通信工程</a:t>
            </a:r>
            <a:endParaRPr lang="en-US" altLang="zh-CN" kern="0" dirty="0">
              <a:latin typeface="Verdana" panose="020B0604030504040204"/>
              <a:cs typeface="+mn-cs"/>
            </a:endParaRPr>
          </a:p>
          <a:p>
            <a:pPr marL="271780" lvl="0" indent="-27178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zh-CN" altLang="en-US" kern="0" dirty="0">
                <a:latin typeface="Verdana" panose="020B0604030504040204"/>
                <a:cs typeface="+mn-cs"/>
              </a:rPr>
              <a:t>                航空宇航科学与技术</a:t>
            </a:r>
            <a:endParaRPr lang="en-US" altLang="zh-CN" kern="0" dirty="0">
              <a:latin typeface="Verdana" panose="020B0604030504040204"/>
              <a:cs typeface="+mn-cs"/>
            </a:endParaRPr>
          </a:p>
          <a:p>
            <a:pPr marL="271780" lvl="0" indent="-27178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zh-CN" altLang="en-GB" kern="0" dirty="0">
              <a:latin typeface="Verdana" panose="020B0604030504040204"/>
              <a:cs typeface="+mn-cs"/>
            </a:endParaRPr>
          </a:p>
          <a:p>
            <a:endParaRPr lang="zh-CN" alt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6601089" y="1879982"/>
            <a:ext cx="3603862" cy="4200637"/>
            <a:chOff x="6996505" y="1645204"/>
            <a:chExt cx="3603862" cy="4200637"/>
          </a:xfrm>
        </p:grpSpPr>
        <p:pic>
          <p:nvPicPr>
            <p:cNvPr id="5" name="图片 4" descr="图片包含 电子产品, 电路&#10;&#10;描述已自动生成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96505" y="1645204"/>
              <a:ext cx="1617134" cy="2096285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9847" y="2171330"/>
              <a:ext cx="1617134" cy="2096285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47834" y="2707801"/>
              <a:ext cx="1612489" cy="2090264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7" name="图片 16" descr="图片包含 名片, 文字&#10;&#10;描述已自动生成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3121" y="3219106"/>
              <a:ext cx="1513904" cy="2090263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86463" y="3755577"/>
              <a:ext cx="1513904" cy="2090264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925BBB8-6AD8-455A-BBF8-0421142D6EF7}"/>
              </a:ext>
            </a:extLst>
          </p:cNvPr>
          <p:cNvSpPr txBox="1"/>
          <p:nvPr/>
        </p:nvSpPr>
        <p:spPr>
          <a:xfrm>
            <a:off x="6096000" y="338267"/>
            <a:ext cx="63104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zh-CN" sz="4400" b="1" dirty="0">
                <a:solidFill>
                  <a:srgbClr val="007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Emerald </a:t>
            </a:r>
            <a:r>
              <a:rPr lang="zh-CN" altLang="en-US" sz="4400" b="1" dirty="0">
                <a:solidFill>
                  <a:srgbClr val="007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开放获取期刊</a:t>
            </a:r>
            <a:endParaRPr lang="en-GB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4B1196-98D4-4ADD-B9B3-1BE9C10C036B}"/>
              </a:ext>
            </a:extLst>
          </p:cNvPr>
          <p:cNvSpPr txBox="1"/>
          <p:nvPr/>
        </p:nvSpPr>
        <p:spPr>
          <a:xfrm>
            <a:off x="5191718" y="1336075"/>
            <a:ext cx="68798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Full access to open research worldwide – 60 journals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80BF5E-5B2A-4CC8-A2F7-3404D5F76E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2476" y="2118931"/>
            <a:ext cx="2742857" cy="46666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C598A7F-B0FE-4D41-A849-1D475E385D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5333" y="2118931"/>
            <a:ext cx="3266667" cy="462857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36D0329-4AFA-4863-89E0-FBFB3BDE8A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998" y="298949"/>
            <a:ext cx="4986722" cy="1592213"/>
          </a:xfrm>
          <a:prstGeom prst="rect">
            <a:avLst/>
          </a:prstGeom>
          <a:effectLst/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6C4C0A-FF97-7B78-109A-A298782EE8D6}"/>
              </a:ext>
            </a:extLst>
          </p:cNvPr>
          <p:cNvSpPr txBox="1">
            <a:spLocks/>
          </p:cNvSpPr>
          <p:nvPr/>
        </p:nvSpPr>
        <p:spPr>
          <a:xfrm>
            <a:off x="120450" y="1841087"/>
            <a:ext cx="6673811" cy="486306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"/>
              <a:defRPr/>
            </a:pPr>
            <a:r>
              <a:rPr lang="en-US" altLang="zh-CN" sz="1400" i="1" kern="0" dirty="0"/>
              <a:t>International Journal of Climate Change Strategies and Management</a:t>
            </a: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"/>
              <a:defRPr/>
            </a:pPr>
            <a:r>
              <a:rPr lang="en-US" altLang="zh-CN" sz="1400" i="1" kern="0" dirty="0"/>
              <a:t>Asia Pacific Journal of Innovation and Entrepreneurship</a:t>
            </a: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"/>
              <a:defRPr/>
            </a:pPr>
            <a:r>
              <a:rPr lang="en-US" altLang="zh-CN" sz="1400" i="1" kern="0" dirty="0"/>
              <a:t>Asian Association of Open Universities Journal</a:t>
            </a: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"/>
              <a:defRPr/>
            </a:pPr>
            <a:r>
              <a:rPr lang="en-US" altLang="zh-CN" sz="1400" i="1" kern="0" dirty="0"/>
              <a:t>European Journal of Management and Business Economics</a:t>
            </a: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"/>
              <a:defRPr/>
            </a:pPr>
            <a:r>
              <a:rPr lang="en-US" altLang="zh-CN" sz="1400" i="1" kern="0" dirty="0"/>
              <a:t>Higher Education Evaluation and Development</a:t>
            </a: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"/>
              <a:defRPr/>
            </a:pPr>
            <a:r>
              <a:rPr lang="en-US" altLang="zh-CN" sz="1400" i="1" kern="0" dirty="0"/>
              <a:t>ISRA International Journal of Islamic Finance</a:t>
            </a: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"/>
              <a:defRPr/>
            </a:pPr>
            <a:r>
              <a:rPr lang="en-US" altLang="zh-CN" sz="1400" i="1" kern="0" dirty="0"/>
              <a:t>Journal of Capital Market Studies</a:t>
            </a: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"/>
              <a:defRPr/>
            </a:pPr>
            <a:r>
              <a:rPr lang="en-US" altLang="zh-CN" sz="1400" i="1" kern="0" dirty="0"/>
              <a:t>International Hospitality Review</a:t>
            </a:r>
          </a:p>
          <a:p>
            <a:pPr marL="0" indent="0" fontAlgn="base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defRPr/>
            </a:pPr>
            <a:r>
              <a:rPr lang="zh-CN" altLang="en-US" sz="1600" kern="0" dirty="0">
                <a:solidFill>
                  <a:schemeClr val="accent2"/>
                </a:solidFill>
              </a:rPr>
              <a:t>中国地区</a:t>
            </a:r>
            <a:endParaRPr lang="en-US" altLang="zh-CN" sz="1600" kern="0" dirty="0">
              <a:solidFill>
                <a:schemeClr val="accent2"/>
              </a:solidFill>
            </a:endParaRP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"/>
              <a:defRPr/>
            </a:pPr>
            <a:r>
              <a:rPr lang="en-US" altLang="zh-CN" sz="1400" i="1" kern="0" dirty="0">
                <a:solidFill>
                  <a:schemeClr val="accent2"/>
                </a:solidFill>
              </a:rPr>
              <a:t>International Journal of Crowd Science</a:t>
            </a: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"/>
              <a:defRPr/>
            </a:pPr>
            <a:r>
              <a:rPr lang="en-US" altLang="zh-CN" sz="1400" i="1" kern="0" dirty="0">
                <a:solidFill>
                  <a:schemeClr val="accent2"/>
                </a:solidFill>
              </a:rPr>
              <a:t>Journal of Intelligent and Connected Vehicles</a:t>
            </a: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"/>
              <a:defRPr/>
            </a:pPr>
            <a:r>
              <a:rPr lang="en-US" altLang="zh-CN" sz="1400" i="1" kern="0" dirty="0">
                <a:solidFill>
                  <a:schemeClr val="accent2"/>
                </a:solidFill>
              </a:rPr>
              <a:t>China Political Economy</a:t>
            </a: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"/>
              <a:defRPr/>
            </a:pPr>
            <a:r>
              <a:rPr lang="en-US" altLang="zh-CN" sz="1400" i="1" kern="0" dirty="0">
                <a:solidFill>
                  <a:schemeClr val="accent2"/>
                </a:solidFill>
              </a:rPr>
              <a:t>Marine Economics and Management</a:t>
            </a: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"/>
              <a:defRPr/>
            </a:pPr>
            <a:r>
              <a:rPr lang="en-US" altLang="zh-CN" sz="1400" i="1" kern="0" dirty="0">
                <a:solidFill>
                  <a:schemeClr val="accent2"/>
                </a:solidFill>
              </a:rPr>
              <a:t>Forestry Economics Review</a:t>
            </a: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"/>
              <a:defRPr/>
            </a:pPr>
            <a:r>
              <a:rPr lang="en-US" altLang="zh-CN" sz="1400" i="1" kern="0" dirty="0">
                <a:solidFill>
                  <a:schemeClr val="accent2"/>
                </a:solidFill>
              </a:rPr>
              <a:t>Journal of Industry-University Collaboration</a:t>
            </a: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"/>
              <a:defRPr/>
            </a:pPr>
            <a:r>
              <a:rPr lang="en-US" altLang="zh-CN" sz="1400" i="1" kern="0" dirty="0">
                <a:solidFill>
                  <a:schemeClr val="accent2"/>
                </a:solidFill>
              </a:rPr>
              <a:t>Modern Supply Chain Research and Applications</a:t>
            </a: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"/>
              <a:defRPr/>
            </a:pPr>
            <a:r>
              <a:rPr lang="en-US" altLang="zh-CN" sz="1400" i="1" kern="0" dirty="0">
                <a:solidFill>
                  <a:schemeClr val="accent2"/>
                </a:solidFill>
              </a:rPr>
              <a:t>Smart and Resilient Transportation</a:t>
            </a:r>
          </a:p>
        </p:txBody>
      </p:sp>
    </p:spTree>
    <p:extLst>
      <p:ext uri="{BB962C8B-B14F-4D97-AF65-F5344CB8AC3E}">
        <p14:creationId xmlns:p14="http://schemas.microsoft.com/office/powerpoint/2010/main" val="2684385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4038600" cy="753460"/>
          </a:xfrm>
        </p:spPr>
        <p:txBody>
          <a:bodyPr/>
          <a:lstStyle/>
          <a:p>
            <a:r>
              <a:rPr lang="en-GB" altLang="zh-CN" b="1" dirty="0"/>
              <a:t>Emerald Overview</a:t>
            </a:r>
            <a:endParaRPr lang="zh-CN" altLang="en-US" b="1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B723690A-1A5C-218D-F094-8C95C35AC6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0192" y="1666618"/>
            <a:ext cx="5481808" cy="3654540"/>
          </a:xfrm>
          <a:prstGeom prst="rect">
            <a:avLst/>
          </a:prstGeom>
        </p:spPr>
      </p:pic>
      <p:sp>
        <p:nvSpPr>
          <p:cNvPr id="7" name="内容占位符 2">
            <a:extLst>
              <a:ext uri="{FF2B5EF4-FFF2-40B4-BE49-F238E27FC236}">
                <a16:creationId xmlns:a16="http://schemas.microsoft.com/office/drawing/2014/main" id="{618D1546-AC20-ADFB-AB61-24FC682EC0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817" y="1847975"/>
            <a:ext cx="6207411" cy="32918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altLang="zh-CN" sz="1800" dirty="0"/>
              <a:t>1967</a:t>
            </a:r>
            <a:r>
              <a:rPr lang="zh-CN" altLang="en-US" sz="1800" dirty="0"/>
              <a:t>年，英国</a:t>
            </a:r>
            <a:r>
              <a:rPr lang="en-US" altLang="zh-CN" sz="1800" dirty="0"/>
              <a:t>University of Bradford</a:t>
            </a:r>
            <a:r>
              <a:rPr lang="zh-CN" altLang="en-US" sz="1800" dirty="0"/>
              <a:t>的</a:t>
            </a:r>
            <a:r>
              <a:rPr lang="en-US" altLang="zh-CN" sz="1800" dirty="0"/>
              <a:t>50</a:t>
            </a:r>
            <a:r>
              <a:rPr lang="zh-CN" altLang="en-US" sz="1800" dirty="0"/>
              <a:t>名学者创立</a:t>
            </a:r>
          </a:p>
          <a:p>
            <a:pPr>
              <a:spcAft>
                <a:spcPts val="600"/>
              </a:spcAft>
            </a:pPr>
            <a:r>
              <a:rPr lang="zh-CN" altLang="en-US" sz="1800" dirty="0"/>
              <a:t>学科主要涉及管理学、图情学、工程学等</a:t>
            </a:r>
          </a:p>
          <a:p>
            <a:pPr>
              <a:spcAft>
                <a:spcPts val="600"/>
              </a:spcAft>
            </a:pPr>
            <a:r>
              <a:rPr lang="en-US" altLang="zh-CN" sz="1800" dirty="0"/>
              <a:t>Emerald </a:t>
            </a:r>
            <a:r>
              <a:rPr lang="zh-CN" altLang="en-US" sz="1800" dirty="0"/>
              <a:t>是世界主要的学术出版社之一</a:t>
            </a:r>
          </a:p>
          <a:p>
            <a:pPr>
              <a:spcAft>
                <a:spcPts val="600"/>
              </a:spcAft>
            </a:pPr>
            <a:r>
              <a:rPr lang="en-US" altLang="zh-CN" sz="1800" dirty="0"/>
              <a:t>Emerald </a:t>
            </a:r>
            <a:r>
              <a:rPr lang="zh-CN" altLang="en-US" sz="1800" dirty="0"/>
              <a:t>的客户与作者群均遍布全球，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altLang="zh-CN" sz="1800" dirty="0"/>
              <a:t>     -</a:t>
            </a:r>
            <a:r>
              <a:rPr lang="zh-CN" altLang="en-US" sz="1800" dirty="0"/>
              <a:t>泰晤士高等教育排名全部前</a:t>
            </a:r>
            <a:r>
              <a:rPr lang="en-US" altLang="zh-CN" sz="1800" dirty="0"/>
              <a:t>200</a:t>
            </a:r>
            <a:r>
              <a:rPr lang="zh-CN" altLang="en-US" sz="1800" dirty="0"/>
              <a:t>名的高校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altLang="zh-CN" sz="1800" dirty="0"/>
              <a:t>     -FT</a:t>
            </a:r>
            <a:r>
              <a:rPr lang="zh-CN" altLang="en-US" sz="1800" dirty="0"/>
              <a:t>金融时报全部前百名的商学院</a:t>
            </a:r>
          </a:p>
          <a:p>
            <a:pPr>
              <a:spcAft>
                <a:spcPts val="600"/>
              </a:spcAft>
            </a:pPr>
            <a:r>
              <a:rPr lang="zh-CN" altLang="en-US" sz="1800" dirty="0"/>
              <a:t>出版</a:t>
            </a:r>
            <a:r>
              <a:rPr lang="en-US" altLang="zh-CN" sz="1800" dirty="0"/>
              <a:t>300+</a:t>
            </a:r>
            <a:r>
              <a:rPr lang="zh-CN" altLang="en-US" sz="1800" dirty="0"/>
              <a:t>学术期刊，</a:t>
            </a:r>
            <a:r>
              <a:rPr lang="en-US" altLang="zh-CN" sz="1800" dirty="0"/>
              <a:t>4000+</a:t>
            </a:r>
            <a:r>
              <a:rPr lang="zh-CN" altLang="en-US" sz="1800" dirty="0"/>
              <a:t>图书，</a:t>
            </a:r>
            <a:r>
              <a:rPr lang="en-US" altLang="zh-CN" sz="1800" dirty="0"/>
              <a:t>2000+</a:t>
            </a:r>
            <a:r>
              <a:rPr lang="zh-CN" altLang="en-US" sz="1800" dirty="0"/>
              <a:t>案例</a:t>
            </a:r>
          </a:p>
          <a:p>
            <a:pPr>
              <a:spcAft>
                <a:spcPts val="600"/>
              </a:spcAft>
            </a:pPr>
            <a:endParaRPr lang="zh-CN" altLang="en-US" sz="2200" dirty="0"/>
          </a:p>
        </p:txBody>
      </p:sp>
    </p:spTree>
    <p:extLst>
      <p:ext uri="{BB962C8B-B14F-4D97-AF65-F5344CB8AC3E}">
        <p14:creationId xmlns:p14="http://schemas.microsoft.com/office/powerpoint/2010/main" val="30226478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国家图书馆"/>
          <p:cNvPicPr>
            <a:picLocks noChangeAspect="1" noChangeArrowheads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3882" y="268449"/>
            <a:ext cx="3266114" cy="3714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685862"/>
            <a:ext cx="10515600" cy="753460"/>
          </a:xfrm>
        </p:spPr>
        <p:txBody>
          <a:bodyPr>
            <a:normAutofit fontScale="90000"/>
          </a:bodyPr>
          <a:lstStyle/>
          <a:p>
            <a:r>
              <a:rPr lang="en-GB" altLang="zh-CN" dirty="0"/>
              <a:t>Emerald </a:t>
            </a:r>
            <a:r>
              <a:rPr lang="zh-CN" altLang="en-US" dirty="0"/>
              <a:t>全文期刊回溯库</a:t>
            </a:r>
            <a:br>
              <a:rPr lang="zh-CN" altLang="en-US" dirty="0"/>
            </a:br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</a:rPr>
              <a:t>Preserving over 100 years of management research online</a:t>
            </a:r>
            <a:endParaRPr lang="zh-CN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87360" y="1937675"/>
            <a:ext cx="4466439" cy="3867507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2400"/>
              </a:spcAft>
            </a:pPr>
            <a:r>
              <a:rPr lang="en-US" altLang="zh-CN" dirty="0"/>
              <a:t>2010</a:t>
            </a:r>
            <a:r>
              <a:rPr lang="zh-CN" altLang="en-US" dirty="0"/>
              <a:t>年由</a:t>
            </a:r>
            <a:r>
              <a:rPr lang="zh-CN" altLang="en-US" dirty="0">
                <a:solidFill>
                  <a:srgbClr val="FF0000"/>
                </a:solidFill>
              </a:rPr>
              <a:t>国家图书馆</a:t>
            </a:r>
            <a:r>
              <a:rPr lang="zh-CN" altLang="en-US" dirty="0"/>
              <a:t>正式引进全国在线</a:t>
            </a:r>
          </a:p>
          <a:p>
            <a:pPr>
              <a:lnSpc>
                <a:spcPct val="100000"/>
              </a:lnSpc>
              <a:spcAft>
                <a:spcPts val="2400"/>
              </a:spcAft>
            </a:pPr>
            <a:r>
              <a:rPr lang="zh-CN" altLang="en-US" b="1" dirty="0">
                <a:solidFill>
                  <a:schemeClr val="accent2"/>
                </a:solidFill>
              </a:rPr>
              <a:t>免费</a:t>
            </a:r>
            <a:r>
              <a:rPr lang="zh-CN" altLang="en-US" dirty="0"/>
              <a:t>申请使用</a:t>
            </a:r>
          </a:p>
          <a:p>
            <a:pPr>
              <a:lnSpc>
                <a:spcPct val="100000"/>
              </a:lnSpc>
              <a:spcAft>
                <a:spcPts val="2400"/>
              </a:spcAft>
            </a:pPr>
            <a:r>
              <a:rPr lang="zh-CN" altLang="en-US" dirty="0"/>
              <a:t>近</a:t>
            </a:r>
            <a:r>
              <a:rPr lang="en-US" altLang="zh-CN" dirty="0"/>
              <a:t>180</a:t>
            </a:r>
            <a:r>
              <a:rPr lang="zh-CN" altLang="en-US" dirty="0"/>
              <a:t>种期刊，</a:t>
            </a:r>
            <a:r>
              <a:rPr lang="en-US" altLang="zh-CN" dirty="0"/>
              <a:t>11</a:t>
            </a:r>
            <a:r>
              <a:rPr lang="zh-CN" altLang="en-US" dirty="0"/>
              <a:t>万篇文章</a:t>
            </a:r>
          </a:p>
          <a:p>
            <a:pPr>
              <a:lnSpc>
                <a:spcPct val="100000"/>
              </a:lnSpc>
              <a:spcAft>
                <a:spcPts val="2400"/>
              </a:spcAft>
            </a:pPr>
            <a:r>
              <a:rPr lang="zh-CN" altLang="en-US" dirty="0"/>
              <a:t>所有期刊从第一卷第一期开始，最早可回溯至</a:t>
            </a:r>
            <a:r>
              <a:rPr lang="en-US" altLang="zh-CN" b="1" dirty="0">
                <a:solidFill>
                  <a:schemeClr val="accent2"/>
                </a:solidFill>
              </a:rPr>
              <a:t>1898</a:t>
            </a:r>
            <a:r>
              <a:rPr lang="zh-CN" altLang="en-US" b="1" dirty="0">
                <a:solidFill>
                  <a:schemeClr val="accent2"/>
                </a:solidFill>
              </a:rPr>
              <a:t>年</a:t>
            </a:r>
            <a:endParaRPr lang="en-US" altLang="zh-CN" b="1" dirty="0">
              <a:solidFill>
                <a:schemeClr val="accent2"/>
              </a:solidFill>
            </a:endParaRPr>
          </a:p>
          <a:p>
            <a:pPr>
              <a:lnSpc>
                <a:spcPct val="100000"/>
              </a:lnSpc>
              <a:spcAft>
                <a:spcPts val="2400"/>
              </a:spcAft>
            </a:pPr>
            <a:endParaRPr lang="zh-CN" altLang="en-US" dirty="0"/>
          </a:p>
        </p:txBody>
      </p:sp>
      <p:pic>
        <p:nvPicPr>
          <p:cNvPr id="1026" name="Picture 2" descr="https://timgsa.baidu.com/timg?image&amp;quality=80&amp;size=b9999_10000&amp;sec=1566997379343&amp;di=aa299c6c0c436ac77f659f1a870de5d8&amp;imgtype=0&amp;src=http%3A%2F%2Fs6.sinaimg.cn%2Fmw690%2F001Nic9vzy7pNR2Vhzv55%26690">
            <a:extLst>
              <a:ext uri="{FF2B5EF4-FFF2-40B4-BE49-F238E27FC236}">
                <a16:creationId xmlns:a16="http://schemas.microsoft.com/office/drawing/2014/main" id="{DC088A66-1E7C-402A-94E5-1F08E1C4D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37675"/>
            <a:ext cx="5919002" cy="394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02788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altLang="zh-CN" dirty="0"/>
              <a:t>Emerald </a:t>
            </a:r>
            <a:r>
              <a:rPr lang="zh-CN" altLang="en-US" dirty="0"/>
              <a:t>英文图书</a:t>
            </a:r>
            <a:br>
              <a:rPr lang="en-US" altLang="zh-CN" dirty="0"/>
            </a:br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</a:rPr>
              <a:t>High quality, cutting-edge research across a range of subjects</a:t>
            </a:r>
            <a:endParaRPr lang="zh-CN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313896"/>
            <a:ext cx="10515600" cy="486306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zh-CN" dirty="0">
                <a:solidFill>
                  <a:schemeClr val="accent2"/>
                </a:solidFill>
              </a:rPr>
              <a:t>5000</a:t>
            </a:r>
            <a:r>
              <a:rPr lang="zh-CN" altLang="en-US" dirty="0">
                <a:solidFill>
                  <a:schemeClr val="accent2"/>
                </a:solidFill>
              </a:rPr>
              <a:t>册</a:t>
            </a:r>
            <a:r>
              <a:rPr lang="en-US" altLang="zh-CN" dirty="0">
                <a:solidFill>
                  <a:schemeClr val="accent2"/>
                </a:solidFill>
              </a:rPr>
              <a:t>+</a:t>
            </a:r>
            <a:r>
              <a:rPr lang="zh-CN" altLang="en-US" dirty="0">
                <a:solidFill>
                  <a:srgbClr val="404040"/>
                </a:solidFill>
              </a:rPr>
              <a:t>图书，包含系列书、专著、参考书、手册等</a:t>
            </a:r>
            <a:endParaRPr lang="en-US" altLang="zh-CN" dirty="0">
              <a:solidFill>
                <a:srgbClr val="40404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zh-CN" dirty="0">
                <a:solidFill>
                  <a:schemeClr val="accent2"/>
                </a:solidFill>
              </a:rPr>
              <a:t>200+</a:t>
            </a:r>
            <a:r>
              <a:rPr lang="zh-CN" altLang="en-US" dirty="0">
                <a:solidFill>
                  <a:schemeClr val="accent2"/>
                </a:solidFill>
              </a:rPr>
              <a:t>主题领域</a:t>
            </a:r>
            <a:r>
              <a:rPr lang="zh-CN" altLang="en-US" dirty="0">
                <a:solidFill>
                  <a:srgbClr val="404040"/>
                </a:solidFill>
              </a:rPr>
              <a:t>，涉及管理学、社会学、教育学等</a:t>
            </a:r>
            <a:endParaRPr lang="en-US" altLang="zh-CN" dirty="0">
              <a:solidFill>
                <a:srgbClr val="40404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zh-CN" dirty="0">
                <a:solidFill>
                  <a:srgbClr val="404040"/>
                </a:solidFill>
              </a:rPr>
              <a:t>2019</a:t>
            </a:r>
            <a:r>
              <a:rPr lang="zh-CN" altLang="en-US" dirty="0">
                <a:solidFill>
                  <a:srgbClr val="404040"/>
                </a:solidFill>
              </a:rPr>
              <a:t>年度</a:t>
            </a:r>
            <a:r>
              <a:rPr lang="en-US" altLang="zh-CN" dirty="0">
                <a:solidFill>
                  <a:srgbClr val="404040"/>
                </a:solidFill>
              </a:rPr>
              <a:t>The British Book Awards</a:t>
            </a:r>
            <a:r>
              <a:rPr lang="zh-CN" altLang="en-US" dirty="0">
                <a:solidFill>
                  <a:schemeClr val="accent2"/>
                </a:solidFill>
              </a:rPr>
              <a:t>学术教育专业领域</a:t>
            </a:r>
            <a:r>
              <a:rPr lang="zh-CN" altLang="en-US" dirty="0">
                <a:solidFill>
                  <a:srgbClr val="404040"/>
                </a:solidFill>
              </a:rPr>
              <a:t>最佳出版社</a:t>
            </a:r>
            <a:endParaRPr lang="en-US" altLang="zh-CN" dirty="0">
              <a:solidFill>
                <a:srgbClr val="40404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zh-CN" altLang="en-US" sz="2400" dirty="0"/>
          </a:p>
        </p:txBody>
      </p:sp>
      <p:pic>
        <p:nvPicPr>
          <p:cNvPr id="12" name="图片 11" descr="http://www.emeraldgrouppublishing.com/img/logos/british_book_award_sideba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0" t="20929" r="10067" b="15057"/>
          <a:stretch>
            <a:fillRect/>
          </a:stretch>
        </p:blipFill>
        <p:spPr bwMode="auto">
          <a:xfrm>
            <a:off x="9224240" y="1118586"/>
            <a:ext cx="1626352" cy="1626352"/>
          </a:xfrm>
          <a:custGeom>
            <a:avLst/>
            <a:gdLst>
              <a:gd name="connsiteX0" fmla="*/ 1006767 w 2013534"/>
              <a:gd name="connsiteY0" fmla="*/ 0 h 2013534"/>
              <a:gd name="connsiteX1" fmla="*/ 2013534 w 2013534"/>
              <a:gd name="connsiteY1" fmla="*/ 1006767 h 2013534"/>
              <a:gd name="connsiteX2" fmla="*/ 1006767 w 2013534"/>
              <a:gd name="connsiteY2" fmla="*/ 2013534 h 2013534"/>
              <a:gd name="connsiteX3" fmla="*/ 0 w 2013534"/>
              <a:gd name="connsiteY3" fmla="*/ 1006767 h 2013534"/>
              <a:gd name="connsiteX4" fmla="*/ 1006767 w 2013534"/>
              <a:gd name="connsiteY4" fmla="*/ 0 h 2013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3534" h="2013534">
                <a:moveTo>
                  <a:pt x="1006767" y="0"/>
                </a:moveTo>
                <a:cubicBezTo>
                  <a:pt x="1562789" y="0"/>
                  <a:pt x="2013534" y="450745"/>
                  <a:pt x="2013534" y="1006767"/>
                </a:cubicBezTo>
                <a:cubicBezTo>
                  <a:pt x="2013534" y="1562789"/>
                  <a:pt x="1562789" y="2013534"/>
                  <a:pt x="1006767" y="2013534"/>
                </a:cubicBezTo>
                <a:cubicBezTo>
                  <a:pt x="450745" y="2013534"/>
                  <a:pt x="0" y="1562789"/>
                  <a:pt x="0" y="1006767"/>
                </a:cubicBezTo>
                <a:cubicBezTo>
                  <a:pt x="0" y="450745"/>
                  <a:pt x="450745" y="0"/>
                  <a:pt x="1006767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187" y="3045378"/>
            <a:ext cx="1680828" cy="246841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281" y="3045378"/>
            <a:ext cx="1638180" cy="246841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3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6741" y="3045378"/>
            <a:ext cx="1637117" cy="246841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 descr="图片包含 文字&#10;&#10;描述已自动生成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1584" y="3045378"/>
            <a:ext cx="1699008" cy="246841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矩形 8"/>
          <p:cNvSpPr/>
          <p:nvPr/>
        </p:nvSpPr>
        <p:spPr>
          <a:xfrm>
            <a:off x="1134805" y="5709105"/>
            <a:ext cx="21331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0"/>
              </a:spcAft>
            </a:pPr>
            <a:r>
              <a:rPr lang="zh-CN" altLang="zh-CN" sz="1200" dirty="0">
                <a:solidFill>
                  <a:srgbClr val="1E1E1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《科学时代：研究型大学的全球</a:t>
            </a:r>
            <a:r>
              <a:rPr lang="zh-CN" altLang="en-US" sz="1200" dirty="0">
                <a:solidFill>
                  <a:srgbClr val="1E1E1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性</a:t>
            </a:r>
            <a:r>
              <a:rPr lang="zh-CN" altLang="zh-CN" sz="1200" dirty="0">
                <a:solidFill>
                  <a:srgbClr val="1E1E1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胜利》</a:t>
            </a:r>
            <a:endParaRPr lang="en-US" altLang="zh-CN" sz="1200" dirty="0">
              <a:solidFill>
                <a:srgbClr val="1E1E1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3732035" y="5709104"/>
            <a:ext cx="21331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0"/>
              </a:spcAft>
            </a:pPr>
            <a:r>
              <a:rPr lang="en-US" altLang="zh-CN" sz="1200" dirty="0">
                <a:solidFill>
                  <a:srgbClr val="1E1E1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《</a:t>
            </a:r>
            <a:r>
              <a:rPr lang="zh-CN" altLang="en-US" sz="1200" dirty="0">
                <a:solidFill>
                  <a:srgbClr val="1E1E1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投资陷阱大揭露：投资者常见错误和行为偏差</a:t>
            </a:r>
            <a:r>
              <a:rPr lang="en-US" altLang="zh-CN" sz="1200" dirty="0">
                <a:solidFill>
                  <a:srgbClr val="1E1E1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》</a:t>
            </a:r>
          </a:p>
        </p:txBody>
      </p:sp>
      <p:sp>
        <p:nvSpPr>
          <p:cNvPr id="19" name="矩形 18"/>
          <p:cNvSpPr/>
          <p:nvPr/>
        </p:nvSpPr>
        <p:spPr>
          <a:xfrm>
            <a:off x="6329265" y="5709104"/>
            <a:ext cx="21331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0"/>
              </a:spcAft>
            </a:pPr>
            <a:r>
              <a:rPr lang="en-US" altLang="zh-CN" sz="1200" dirty="0">
                <a:solidFill>
                  <a:srgbClr val="1E1E1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《</a:t>
            </a:r>
            <a:r>
              <a:rPr lang="zh-CN" altLang="en-US" sz="1200" dirty="0">
                <a:solidFill>
                  <a:srgbClr val="1E1E1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自动驾驶：无人驾驶如何改变世界</a:t>
            </a:r>
            <a:r>
              <a:rPr lang="en-US" altLang="zh-CN" sz="1200" dirty="0">
                <a:solidFill>
                  <a:srgbClr val="1E1E1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》</a:t>
            </a:r>
          </a:p>
        </p:txBody>
      </p:sp>
      <p:sp>
        <p:nvSpPr>
          <p:cNvPr id="20" name="矩形 19"/>
          <p:cNvSpPr/>
          <p:nvPr/>
        </p:nvSpPr>
        <p:spPr>
          <a:xfrm>
            <a:off x="8885475" y="5709104"/>
            <a:ext cx="22312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0"/>
              </a:spcAft>
            </a:pPr>
            <a:r>
              <a:rPr lang="en-US" altLang="zh-CN" sz="1200" dirty="0">
                <a:solidFill>
                  <a:srgbClr val="1E1E1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《</a:t>
            </a:r>
            <a:r>
              <a:rPr lang="zh-CN" altLang="en-US" sz="1200" dirty="0">
                <a:solidFill>
                  <a:srgbClr val="1E1E1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破碎的饼图：在风险市场中构造稳健投资组合的</a:t>
            </a:r>
            <a:r>
              <a:rPr lang="en-US" altLang="zh-CN" sz="1200" dirty="0">
                <a:solidFill>
                  <a:srgbClr val="1E1E1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5</a:t>
            </a:r>
            <a:r>
              <a:rPr lang="zh-CN" altLang="en-US" sz="1200" dirty="0">
                <a:solidFill>
                  <a:srgbClr val="1E1E1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种方法</a:t>
            </a:r>
            <a:r>
              <a:rPr lang="en-US" altLang="zh-CN" sz="1200" dirty="0">
                <a:solidFill>
                  <a:srgbClr val="1E1E1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》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22" b="35123"/>
          <a:stretch>
            <a:fillRect/>
          </a:stretch>
        </p:blipFill>
        <p:spPr bwMode="auto">
          <a:xfrm>
            <a:off x="770683" y="4008887"/>
            <a:ext cx="2446229" cy="138126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63600" y="678767"/>
            <a:ext cx="10515600" cy="75346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altLang="zh-CN" sz="3200" dirty="0"/>
              <a:t>Emerald </a:t>
            </a:r>
            <a:r>
              <a:rPr lang="zh-CN" altLang="en-US" sz="3200" dirty="0"/>
              <a:t>案例集（</a:t>
            </a:r>
            <a:r>
              <a:rPr lang="en-US" altLang="zh-CN" sz="3200" dirty="0"/>
              <a:t>2800+</a:t>
            </a:r>
            <a:r>
              <a:rPr lang="zh-CN" altLang="en-US" sz="3200" dirty="0"/>
              <a:t>）</a:t>
            </a:r>
            <a:br>
              <a:rPr lang="en-US" altLang="zh-CN" dirty="0"/>
            </a:br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</a:rPr>
              <a:t>Authentic business scenarios for the classroom</a:t>
            </a:r>
            <a:endParaRPr lang="zh-CN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0724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821" y="2012116"/>
            <a:ext cx="4125843" cy="1381261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684" y="2012116"/>
            <a:ext cx="2445042" cy="138126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7" name="文本框 15"/>
          <p:cNvSpPr txBox="1">
            <a:spLocks noChangeArrowheads="1"/>
          </p:cNvSpPr>
          <p:nvPr/>
        </p:nvSpPr>
        <p:spPr bwMode="auto">
          <a:xfrm>
            <a:off x="3421673" y="1912103"/>
            <a:ext cx="2159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新兴市场案例集</a:t>
            </a:r>
          </a:p>
        </p:txBody>
      </p:sp>
      <p:sp>
        <p:nvSpPr>
          <p:cNvPr id="30728" name="文本框 16"/>
          <p:cNvSpPr txBox="1">
            <a:spLocks noChangeArrowheads="1"/>
          </p:cNvSpPr>
          <p:nvPr/>
        </p:nvSpPr>
        <p:spPr bwMode="auto">
          <a:xfrm>
            <a:off x="3421673" y="3922439"/>
            <a:ext cx="13128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案例期刊</a:t>
            </a:r>
          </a:p>
        </p:txBody>
      </p:sp>
      <p:sp>
        <p:nvSpPr>
          <p:cNvPr id="30729" name="文本框 17"/>
          <p:cNvSpPr txBox="1">
            <a:spLocks noChangeArrowheads="1"/>
          </p:cNvSpPr>
          <p:nvPr/>
        </p:nvSpPr>
        <p:spPr bwMode="auto">
          <a:xfrm>
            <a:off x="8061958" y="3922439"/>
            <a:ext cx="215956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商学院授权案例</a:t>
            </a:r>
          </a:p>
        </p:txBody>
      </p:sp>
      <p:sp>
        <p:nvSpPr>
          <p:cNvPr id="30730" name="文本框 2"/>
          <p:cNvSpPr txBox="1">
            <a:spLocks noChangeArrowheads="1"/>
          </p:cNvSpPr>
          <p:nvPr/>
        </p:nvSpPr>
        <p:spPr bwMode="auto">
          <a:xfrm>
            <a:off x="3421673" y="2434225"/>
            <a:ext cx="294367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1200+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案例</a:t>
            </a:r>
            <a:r>
              <a:rPr lang="zh-CN" altLang="en-US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，</a:t>
            </a:r>
            <a:endParaRPr lang="en-US" altLang="zh-CN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亚、非、拉等新兴市场国家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包含案例和教学注释</a:t>
            </a:r>
          </a:p>
        </p:txBody>
      </p:sp>
      <p:sp>
        <p:nvSpPr>
          <p:cNvPr id="30731" name="文本框 11"/>
          <p:cNvSpPr txBox="1">
            <a:spLocks noChangeArrowheads="1"/>
          </p:cNvSpPr>
          <p:nvPr/>
        </p:nvSpPr>
        <p:spPr bwMode="auto">
          <a:xfrm>
            <a:off x="3421673" y="4441251"/>
            <a:ext cx="2943673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400+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案例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欧洲、亚洲、北美、南美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美国案例协会官方期刊</a:t>
            </a:r>
          </a:p>
        </p:txBody>
      </p:sp>
      <p:sp>
        <p:nvSpPr>
          <p:cNvPr id="30732" name="文本框 20"/>
          <p:cNvSpPr txBox="1">
            <a:spLocks noChangeArrowheads="1"/>
          </p:cNvSpPr>
          <p:nvPr/>
        </p:nvSpPr>
        <p:spPr bwMode="auto">
          <a:xfrm>
            <a:off x="6570107" y="4441946"/>
            <a:ext cx="535519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altLang="zh-CN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12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00+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案例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达顿商学院、凯洛格商学院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ts val="600"/>
              </a:spcAft>
              <a:defRPr/>
            </a:pPr>
            <a:r>
              <a:rPr lang="zh-CN" altLang="en-US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复旦大学管理学院，美国供应链管理专业协会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……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6581272" y="2012116"/>
            <a:ext cx="0" cy="337803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418427D-3A3E-48E0-8A67-6F25FFD8F1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4" t="932" r="6317" b="1"/>
          <a:stretch/>
        </p:blipFill>
        <p:spPr>
          <a:xfrm>
            <a:off x="831850" y="1116000"/>
            <a:ext cx="4330318" cy="2594889"/>
          </a:xfrm>
          <a:prstGeom prst="roundRect">
            <a:avLst/>
          </a:prstGeom>
          <a:ln w="3175">
            <a:noFill/>
          </a:ln>
          <a:effectLst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数据库平台使用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sz="3600" dirty="0"/>
              <a:t>www.emerald.com/insight</a:t>
            </a:r>
            <a:endParaRPr lang="zh-CN" altLang="en-US" sz="3600" dirty="0"/>
          </a:p>
        </p:txBody>
      </p:sp>
    </p:spTree>
    <p:extLst>
      <p:ext uri="{BB962C8B-B14F-4D97-AF65-F5344CB8AC3E}">
        <p14:creationId xmlns:p14="http://schemas.microsoft.com/office/powerpoint/2010/main" val="4410145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A614268A-75B1-4497-BDC2-C721FF599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1461" y="4658964"/>
            <a:ext cx="645452" cy="200115"/>
          </a:xfrm>
          <a:prstGeom prst="rect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F58B58A-53AC-60F8-DF13-3A00D8CC52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3817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C347F55-73BB-EE5D-A8A8-98AEE5C7DF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FE41501-B874-03EA-20F2-361D5CD9D6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86CFC41E-2634-427D-BB39-2B279A0F65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8607" y="5089722"/>
            <a:ext cx="1555800" cy="232015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4326271F-2206-4901-98CB-4FE7D163C3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8607" y="6292126"/>
            <a:ext cx="1555800" cy="232015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C6486DA-8F58-4A96-9976-7D8758ACAC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4979" y="1230037"/>
            <a:ext cx="1038856" cy="337505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1193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extLst>
              <a:ext uri="{FF2B5EF4-FFF2-40B4-BE49-F238E27FC236}">
                <a16:creationId xmlns:a16="http://schemas.microsoft.com/office/drawing/2014/main" id="{994C20DA-23EC-49B4-ACE4-C316E74B3482}"/>
              </a:ext>
            </a:extLst>
          </p:cNvPr>
          <p:cNvSpPr/>
          <p:nvPr/>
        </p:nvSpPr>
        <p:spPr>
          <a:xfrm>
            <a:off x="-12112" y="-1"/>
            <a:ext cx="12204112" cy="6858001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B4DB7D2D-74D3-4AC3-87D9-6054074136E9}"/>
              </a:ext>
            </a:extLst>
          </p:cNvPr>
          <p:cNvGrpSpPr/>
          <p:nvPr/>
        </p:nvGrpSpPr>
        <p:grpSpPr>
          <a:xfrm>
            <a:off x="206304" y="877080"/>
            <a:ext cx="2564416" cy="1090401"/>
            <a:chOff x="6448968" y="894042"/>
            <a:chExt cx="3263467" cy="881713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DD590343-1B30-4540-9240-61ADE268A4CC}"/>
                </a:ext>
              </a:extLst>
            </p:cNvPr>
            <p:cNvSpPr/>
            <p:nvPr/>
          </p:nvSpPr>
          <p:spPr>
            <a:xfrm>
              <a:off x="6448968" y="894042"/>
              <a:ext cx="3263467" cy="881713"/>
            </a:xfrm>
            <a:prstGeom prst="roundRect">
              <a:avLst/>
            </a:prstGeom>
            <a:solidFill>
              <a:schemeClr val="tx1">
                <a:lumMod val="95000"/>
                <a:lumOff val="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/>
            <p:cNvSpPr>
              <a:spLocks noChangeArrowheads="1"/>
            </p:cNvSpPr>
            <p:nvPr/>
          </p:nvSpPr>
          <p:spPr bwMode="auto">
            <a:xfrm>
              <a:off x="6448968" y="1017095"/>
              <a:ext cx="3263467" cy="711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在授权</a:t>
              </a: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IP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范围内登陆</a:t>
              </a: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Emerald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主页，</a:t>
              </a:r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获得机构订购资源的访问权限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BCC60B6B-ABFF-4A72-8029-CB32CBC3A5A7}"/>
              </a:ext>
            </a:extLst>
          </p:cNvPr>
          <p:cNvCxnSpPr>
            <a:cxnSpLocks/>
          </p:cNvCxnSpPr>
          <p:nvPr/>
        </p:nvCxnSpPr>
        <p:spPr>
          <a:xfrm>
            <a:off x="706459" y="292472"/>
            <a:ext cx="0" cy="584608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4" name="矩形: 圆角 23">
            <a:extLst>
              <a:ext uri="{FF2B5EF4-FFF2-40B4-BE49-F238E27FC236}">
                <a16:creationId xmlns:a16="http://schemas.microsoft.com/office/drawing/2014/main" id="{F54F61EE-3565-4DFB-BC3C-6F7CF66C5FE6}"/>
              </a:ext>
            </a:extLst>
          </p:cNvPr>
          <p:cNvSpPr/>
          <p:nvPr/>
        </p:nvSpPr>
        <p:spPr>
          <a:xfrm>
            <a:off x="92490" y="-14310"/>
            <a:ext cx="1227938" cy="31747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 useBgFill="1">
        <p:nvSpPr>
          <p:cNvPr id="35" name="矩形: 圆角 34">
            <a:extLst>
              <a:ext uri="{FF2B5EF4-FFF2-40B4-BE49-F238E27FC236}">
                <a16:creationId xmlns:a16="http://schemas.microsoft.com/office/drawing/2014/main" id="{A2062252-98DE-4186-9682-31363F2E245B}"/>
              </a:ext>
            </a:extLst>
          </p:cNvPr>
          <p:cNvSpPr/>
          <p:nvPr/>
        </p:nvSpPr>
        <p:spPr>
          <a:xfrm>
            <a:off x="10671613" y="311080"/>
            <a:ext cx="1323861" cy="386751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 useBgFill="1">
        <p:nvSpPr>
          <p:cNvPr id="36" name="矩形: 圆角 35">
            <a:extLst>
              <a:ext uri="{FF2B5EF4-FFF2-40B4-BE49-F238E27FC236}">
                <a16:creationId xmlns:a16="http://schemas.microsoft.com/office/drawing/2014/main" id="{1CACAC49-C0BD-4026-9024-A07540D5C3F2}"/>
              </a:ext>
            </a:extLst>
          </p:cNvPr>
          <p:cNvSpPr/>
          <p:nvPr/>
        </p:nvSpPr>
        <p:spPr>
          <a:xfrm>
            <a:off x="3467216" y="3838074"/>
            <a:ext cx="5265118" cy="6763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 useBgFill="1">
        <p:nvSpPr>
          <p:cNvPr id="38" name="矩形: 圆角 37">
            <a:extLst>
              <a:ext uri="{FF2B5EF4-FFF2-40B4-BE49-F238E27FC236}">
                <a16:creationId xmlns:a16="http://schemas.microsoft.com/office/drawing/2014/main" id="{782F9784-9257-4731-987B-0FEA3FF49C43}"/>
              </a:ext>
            </a:extLst>
          </p:cNvPr>
          <p:cNvSpPr/>
          <p:nvPr/>
        </p:nvSpPr>
        <p:spPr>
          <a:xfrm>
            <a:off x="4164668" y="5606638"/>
            <a:ext cx="708990" cy="114295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8" name="直接箭头连接符 47">
            <a:extLst>
              <a:ext uri="{FF2B5EF4-FFF2-40B4-BE49-F238E27FC236}">
                <a16:creationId xmlns:a16="http://schemas.microsoft.com/office/drawing/2014/main" id="{B3EC2735-DA75-44F1-9251-49B22511BAED}"/>
              </a:ext>
            </a:extLst>
          </p:cNvPr>
          <p:cNvCxnSpPr>
            <a:cxnSpLocks/>
          </p:cNvCxnSpPr>
          <p:nvPr/>
        </p:nvCxnSpPr>
        <p:spPr>
          <a:xfrm>
            <a:off x="11317098" y="697205"/>
            <a:ext cx="0" cy="584608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组合 55">
            <a:extLst>
              <a:ext uri="{FF2B5EF4-FFF2-40B4-BE49-F238E27FC236}">
                <a16:creationId xmlns:a16="http://schemas.microsoft.com/office/drawing/2014/main" id="{1E548ECE-1B41-4AC8-892F-682975C1F7E6}"/>
              </a:ext>
            </a:extLst>
          </p:cNvPr>
          <p:cNvGrpSpPr/>
          <p:nvPr/>
        </p:nvGrpSpPr>
        <p:grpSpPr>
          <a:xfrm>
            <a:off x="10939081" y="1269781"/>
            <a:ext cx="786632" cy="711200"/>
            <a:chOff x="6448968" y="894042"/>
            <a:chExt cx="3263467" cy="881713"/>
          </a:xfrm>
        </p:grpSpPr>
        <p:sp>
          <p:nvSpPr>
            <p:cNvPr id="58" name="矩形: 圆角 57">
              <a:extLst>
                <a:ext uri="{FF2B5EF4-FFF2-40B4-BE49-F238E27FC236}">
                  <a16:creationId xmlns:a16="http://schemas.microsoft.com/office/drawing/2014/main" id="{0E06A206-4240-4A8E-BE49-13DBFE5F2CDC}"/>
                </a:ext>
              </a:extLst>
            </p:cNvPr>
            <p:cNvSpPr/>
            <p:nvPr/>
          </p:nvSpPr>
          <p:spPr>
            <a:xfrm>
              <a:off x="6448968" y="894042"/>
              <a:ext cx="3263467" cy="881713"/>
            </a:xfrm>
            <a:prstGeom prst="roundRect">
              <a:avLst/>
            </a:prstGeom>
            <a:solidFill>
              <a:schemeClr val="tx1">
                <a:lumMod val="95000"/>
                <a:lumOff val="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BEA0D75A-D6B8-4B9C-B2AB-BDFB13C186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8968" y="982034"/>
              <a:ext cx="3263467" cy="711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注册登录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60" name="组合 59">
            <a:extLst>
              <a:ext uri="{FF2B5EF4-FFF2-40B4-BE49-F238E27FC236}">
                <a16:creationId xmlns:a16="http://schemas.microsoft.com/office/drawing/2014/main" id="{F9828402-2F86-4944-95ED-6F42B1B38849}"/>
              </a:ext>
            </a:extLst>
          </p:cNvPr>
          <p:cNvGrpSpPr/>
          <p:nvPr/>
        </p:nvGrpSpPr>
        <p:grpSpPr>
          <a:xfrm>
            <a:off x="4951908" y="5950599"/>
            <a:ext cx="1138036" cy="455030"/>
            <a:chOff x="6448968" y="894042"/>
            <a:chExt cx="3263467" cy="881713"/>
          </a:xfrm>
        </p:grpSpPr>
        <p:sp>
          <p:nvSpPr>
            <p:cNvPr id="61" name="矩形: 圆角 60">
              <a:extLst>
                <a:ext uri="{FF2B5EF4-FFF2-40B4-BE49-F238E27FC236}">
                  <a16:creationId xmlns:a16="http://schemas.microsoft.com/office/drawing/2014/main" id="{ABD15EBF-C4DB-4B56-B912-4E2983C65C4F}"/>
                </a:ext>
              </a:extLst>
            </p:cNvPr>
            <p:cNvSpPr/>
            <p:nvPr/>
          </p:nvSpPr>
          <p:spPr>
            <a:xfrm>
              <a:off x="6448968" y="894042"/>
              <a:ext cx="3263467" cy="881713"/>
            </a:xfrm>
            <a:prstGeom prst="roundRect">
              <a:avLst/>
            </a:prstGeom>
            <a:solidFill>
              <a:schemeClr val="tx1">
                <a:lumMod val="95000"/>
                <a:lumOff val="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矩形 61">
              <a:extLst>
                <a:ext uri="{FF2B5EF4-FFF2-40B4-BE49-F238E27FC236}">
                  <a16:creationId xmlns:a16="http://schemas.microsoft.com/office/drawing/2014/main" id="{C993F873-87EB-45D2-A783-AD2751F2F6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8968" y="1017095"/>
              <a:ext cx="3263467" cy="711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辅助资源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cxnSp>
        <p:nvCxnSpPr>
          <p:cNvPr id="63" name="直接箭头连接符 62">
            <a:extLst>
              <a:ext uri="{FF2B5EF4-FFF2-40B4-BE49-F238E27FC236}">
                <a16:creationId xmlns:a16="http://schemas.microsoft.com/office/drawing/2014/main" id="{28EB3015-D757-427E-A00C-8FF0B4901FA4}"/>
              </a:ext>
            </a:extLst>
          </p:cNvPr>
          <p:cNvCxnSpPr>
            <a:cxnSpLocks/>
          </p:cNvCxnSpPr>
          <p:nvPr/>
        </p:nvCxnSpPr>
        <p:spPr>
          <a:xfrm>
            <a:off x="6124942" y="4514406"/>
            <a:ext cx="0" cy="334825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5" name="组合 64">
            <a:extLst>
              <a:ext uri="{FF2B5EF4-FFF2-40B4-BE49-F238E27FC236}">
                <a16:creationId xmlns:a16="http://schemas.microsoft.com/office/drawing/2014/main" id="{4D8F855F-3AF6-4D46-BFB3-CFBB7286C4F8}"/>
              </a:ext>
            </a:extLst>
          </p:cNvPr>
          <p:cNvGrpSpPr/>
          <p:nvPr/>
        </p:nvGrpSpPr>
        <p:grpSpPr>
          <a:xfrm>
            <a:off x="5397219" y="4848808"/>
            <a:ext cx="1455445" cy="447180"/>
            <a:chOff x="6448968" y="894042"/>
            <a:chExt cx="3263467" cy="881713"/>
          </a:xfrm>
        </p:grpSpPr>
        <p:sp>
          <p:nvSpPr>
            <p:cNvPr id="66" name="矩形: 圆角 65">
              <a:extLst>
                <a:ext uri="{FF2B5EF4-FFF2-40B4-BE49-F238E27FC236}">
                  <a16:creationId xmlns:a16="http://schemas.microsoft.com/office/drawing/2014/main" id="{4325C65B-D5C4-4826-8C9B-0FB739DFCA43}"/>
                </a:ext>
              </a:extLst>
            </p:cNvPr>
            <p:cNvSpPr/>
            <p:nvPr/>
          </p:nvSpPr>
          <p:spPr>
            <a:xfrm>
              <a:off x="6448968" y="894042"/>
              <a:ext cx="3263467" cy="881713"/>
            </a:xfrm>
            <a:prstGeom prst="roundRect">
              <a:avLst/>
            </a:prstGeom>
            <a:solidFill>
              <a:schemeClr val="tx1">
                <a:lumMod val="95000"/>
                <a:lumOff val="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矩形 66">
              <a:extLst>
                <a:ext uri="{FF2B5EF4-FFF2-40B4-BE49-F238E27FC236}">
                  <a16:creationId xmlns:a16="http://schemas.microsoft.com/office/drawing/2014/main" id="{223322EB-DEE3-4600-A827-5D3B9B727B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8968" y="982034"/>
              <a:ext cx="3263467" cy="711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资源检索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79584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4" grpId="0" animBg="1"/>
      <p:bldP spid="35" grpId="0" animBg="1"/>
      <p:bldP spid="36" grpId="0" animBg="1"/>
      <p:bldP spid="3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88AF9CE0-B426-4DD2-A332-5529FCA1A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3646" y="2027677"/>
            <a:ext cx="1072989" cy="279221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zh-CN" dirty="0"/>
              <a:t>Emerald</a:t>
            </a:r>
            <a:r>
              <a:rPr lang="zh-CN" altLang="it-IT" dirty="0"/>
              <a:t>平台</a:t>
            </a:r>
            <a:r>
              <a:rPr lang="zh-CN" altLang="it-IT" dirty="0">
                <a:solidFill>
                  <a:srgbClr val="00B050"/>
                </a:solidFill>
              </a:rPr>
              <a:t>主要</a:t>
            </a:r>
            <a:r>
              <a:rPr lang="zh-CN" altLang="it-IT" dirty="0"/>
              <a:t>功能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838200" y="5338617"/>
            <a:ext cx="10515600" cy="1339273"/>
          </a:xfrm>
        </p:spPr>
        <p:txBody>
          <a:bodyPr>
            <a:no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在使用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Emerald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平台上遇到任何问题随时联系</a:t>
            </a:r>
            <a:endParaRPr lang="en-US" altLang="zh-CN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Email: service@emeraldinsight.com.cn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QQ: 2565962796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Tel: 010-82250212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8C69448-A753-40C4-AE0A-B33E360D78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854" y="1834096"/>
            <a:ext cx="2977137" cy="297713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108263A-7607-46EA-B059-4B811E7D3B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067" y="1834096"/>
            <a:ext cx="2977137" cy="297713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AAF89AE-48E5-4CB0-8638-59F9DA89EE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9800" y="2103883"/>
            <a:ext cx="1072989" cy="263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6002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>
            <a:extLst>
              <a:ext uri="{FF2B5EF4-FFF2-40B4-BE49-F238E27FC236}">
                <a16:creationId xmlns:a16="http://schemas.microsoft.com/office/drawing/2014/main" id="{FB246FB7-DA8E-4716-8DB7-2C62C7C72009}"/>
              </a:ext>
            </a:extLst>
          </p:cNvPr>
          <p:cNvSpPr/>
          <p:nvPr/>
        </p:nvSpPr>
        <p:spPr>
          <a:xfrm>
            <a:off x="-12112" y="-1"/>
            <a:ext cx="12204112" cy="6858001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1460AC-0965-4DDC-A4BD-1CBEC3495FA4}"/>
              </a:ext>
            </a:extLst>
          </p:cNvPr>
          <p:cNvGrpSpPr/>
          <p:nvPr/>
        </p:nvGrpSpPr>
        <p:grpSpPr>
          <a:xfrm>
            <a:off x="4721119" y="1617351"/>
            <a:ext cx="2737650" cy="753460"/>
            <a:chOff x="6448968" y="894042"/>
            <a:chExt cx="3263467" cy="881713"/>
          </a:xfrm>
        </p:grpSpPr>
        <p:sp>
          <p:nvSpPr>
            <p:cNvPr id="24" name="矩形: 圆角 23">
              <a:extLst>
                <a:ext uri="{FF2B5EF4-FFF2-40B4-BE49-F238E27FC236}">
                  <a16:creationId xmlns:a16="http://schemas.microsoft.com/office/drawing/2014/main" id="{BE6CDB6A-2153-41B0-963F-35633B0FC1B1}"/>
                </a:ext>
              </a:extLst>
            </p:cNvPr>
            <p:cNvSpPr/>
            <p:nvPr/>
          </p:nvSpPr>
          <p:spPr>
            <a:xfrm>
              <a:off x="6448968" y="894042"/>
              <a:ext cx="3263467" cy="881713"/>
            </a:xfrm>
            <a:prstGeom prst="roundRect">
              <a:avLst/>
            </a:prstGeom>
            <a:solidFill>
              <a:schemeClr val="tx1">
                <a:lumMod val="95000"/>
                <a:lumOff val="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8274BAE9-1135-4031-B77A-6B8BC7ABBC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8968" y="982034"/>
              <a:ext cx="3263467" cy="711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检索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-Search</a:t>
              </a:r>
            </a:p>
          </p:txBody>
        </p:sp>
      </p:grpSp>
      <p:sp useBgFill="1">
        <p:nvSpPr>
          <p:cNvPr id="17" name="矩形: 圆角 16">
            <a:extLst>
              <a:ext uri="{FF2B5EF4-FFF2-40B4-BE49-F238E27FC236}">
                <a16:creationId xmlns:a16="http://schemas.microsoft.com/office/drawing/2014/main" id="{352BAB94-3647-4D46-9689-E655CBC95E51}"/>
              </a:ext>
            </a:extLst>
          </p:cNvPr>
          <p:cNvSpPr/>
          <p:nvPr/>
        </p:nvSpPr>
        <p:spPr>
          <a:xfrm>
            <a:off x="3463441" y="3838494"/>
            <a:ext cx="5265118" cy="385086"/>
          </a:xfrm>
          <a:prstGeom prst="roundRect">
            <a:avLst>
              <a:gd name="adj" fmla="val 4934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1F0A0A10-6003-46C5-A7DA-3148C2905778}"/>
              </a:ext>
            </a:extLst>
          </p:cNvPr>
          <p:cNvCxnSpPr>
            <a:cxnSpLocks/>
          </p:cNvCxnSpPr>
          <p:nvPr/>
        </p:nvCxnSpPr>
        <p:spPr>
          <a:xfrm>
            <a:off x="7329181" y="4407198"/>
            <a:ext cx="0" cy="334825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6160B5D6-573F-471B-B39E-8764813F0DCF}"/>
              </a:ext>
            </a:extLst>
          </p:cNvPr>
          <p:cNvGrpSpPr/>
          <p:nvPr/>
        </p:nvGrpSpPr>
        <p:grpSpPr>
          <a:xfrm>
            <a:off x="6601458" y="4741600"/>
            <a:ext cx="1455445" cy="447180"/>
            <a:chOff x="6448968" y="894042"/>
            <a:chExt cx="3263467" cy="881713"/>
          </a:xfrm>
        </p:grpSpPr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ACBBFFE3-8096-4274-B3D9-F77A312F4FB1}"/>
                </a:ext>
              </a:extLst>
            </p:cNvPr>
            <p:cNvSpPr/>
            <p:nvPr/>
          </p:nvSpPr>
          <p:spPr>
            <a:xfrm>
              <a:off x="6448968" y="894042"/>
              <a:ext cx="3263467" cy="881713"/>
            </a:xfrm>
            <a:prstGeom prst="roundRect">
              <a:avLst/>
            </a:prstGeom>
            <a:solidFill>
              <a:schemeClr val="tx1">
                <a:lumMod val="95000"/>
                <a:lumOff val="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58E29F65-D068-41BC-8DDE-47929121E4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8968" y="982034"/>
              <a:ext cx="3263467" cy="711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高级检索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sp useBgFill="1">
        <p:nvSpPr>
          <p:cNvPr id="11" name="矩形: 圆角 10">
            <a:extLst>
              <a:ext uri="{FF2B5EF4-FFF2-40B4-BE49-F238E27FC236}">
                <a16:creationId xmlns:a16="http://schemas.microsoft.com/office/drawing/2014/main" id="{E556D7B8-81E7-4CC3-A1A5-8AB76777853C}"/>
              </a:ext>
            </a:extLst>
          </p:cNvPr>
          <p:cNvSpPr/>
          <p:nvPr/>
        </p:nvSpPr>
        <p:spPr>
          <a:xfrm>
            <a:off x="6905541" y="4231204"/>
            <a:ext cx="847278" cy="18246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3385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B92D217-E115-4BED-8BC8-A065D6437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高级检索 </a:t>
            </a:r>
            <a:r>
              <a:rPr lang="en-US" altLang="zh-CN" dirty="0"/>
              <a:t>– Advanced Search</a:t>
            </a:r>
            <a:endParaRPr lang="zh-CN" altLang="en-US" dirty="0"/>
          </a:p>
        </p:txBody>
      </p:sp>
      <p:pic>
        <p:nvPicPr>
          <p:cNvPr id="10" name="内容占位符 9" descr="图片包含 屏幕截图&#10;&#10;描述已自动生成">
            <a:extLst>
              <a:ext uri="{FF2B5EF4-FFF2-40B4-BE49-F238E27FC236}">
                <a16:creationId xmlns:a16="http://schemas.microsoft.com/office/drawing/2014/main" id="{036C50E9-182D-4C4C-896A-636BCD179A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196" y="1196046"/>
            <a:ext cx="7972717" cy="543840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4FDB695-1252-4932-A110-639FFBC77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1949" y="2677326"/>
            <a:ext cx="942857" cy="81904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1466FDB6-2C88-498D-A9FD-7A28A6EAC9E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947"/>
          <a:stretch/>
        </p:blipFill>
        <p:spPr>
          <a:xfrm>
            <a:off x="9732532" y="2647921"/>
            <a:ext cx="1504762" cy="1754655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72F08DF0-0223-46DA-994C-FE40C855A34F}"/>
              </a:ext>
            </a:extLst>
          </p:cNvPr>
          <p:cNvSpPr txBox="1"/>
          <p:nvPr/>
        </p:nvSpPr>
        <p:spPr>
          <a:xfrm>
            <a:off x="639255" y="2791384"/>
            <a:ext cx="1307887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支持布尔逻辑运算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153E9C5A-EE5E-4D7B-A076-6700056F0C94}"/>
              </a:ext>
            </a:extLst>
          </p:cNvPr>
          <p:cNvSpPr/>
          <p:nvPr/>
        </p:nvSpPr>
        <p:spPr>
          <a:xfrm>
            <a:off x="9791080" y="2001590"/>
            <a:ext cx="13876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选择检索词出现的范围</a:t>
            </a:r>
            <a:endParaRPr lang="zh-CN" altLang="en-US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FDA93183-5234-45B3-A965-42B77AD7DD91}"/>
              </a:ext>
            </a:extLst>
          </p:cNvPr>
          <p:cNvSpPr txBox="1"/>
          <p:nvPr/>
        </p:nvSpPr>
        <p:spPr>
          <a:xfrm>
            <a:off x="3768054" y="3573615"/>
            <a:ext cx="4095783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点击添加检索项</a:t>
            </a:r>
            <a:r>
              <a:rPr lang="zh-CN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可添加至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10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个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F3E267AA-AF56-448D-BFB1-1442E81438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2982" y="5597983"/>
            <a:ext cx="2733333" cy="733333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AC62A671-7574-425E-97C1-A9ABB304CA42}"/>
              </a:ext>
            </a:extLst>
          </p:cNvPr>
          <p:cNvSpPr txBox="1"/>
          <p:nvPr/>
        </p:nvSpPr>
        <p:spPr>
          <a:xfrm>
            <a:off x="1476919" y="4171791"/>
            <a:ext cx="1307887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出版时间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2D927729-3DDC-428D-A22F-0F906217278A}"/>
              </a:ext>
            </a:extLst>
          </p:cNvPr>
          <p:cNvSpPr txBox="1"/>
          <p:nvPr/>
        </p:nvSpPr>
        <p:spPr>
          <a:xfrm>
            <a:off x="1470709" y="5198983"/>
            <a:ext cx="1307887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权限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范围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8BF020FF-13C2-46E6-ABEC-5394F0A08F36}"/>
              </a:ext>
            </a:extLst>
          </p:cNvPr>
          <p:cNvSpPr txBox="1"/>
          <p:nvPr/>
        </p:nvSpPr>
        <p:spPr>
          <a:xfrm>
            <a:off x="1470708" y="1696144"/>
            <a:ext cx="1307887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资源类型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FD01B362-20E6-449B-9257-F4FF2B5421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6638" y="1690951"/>
            <a:ext cx="6903166" cy="283283"/>
          </a:xfrm>
          <a:prstGeom prst="rect">
            <a:avLst/>
          </a:prstGeom>
          <a:noFill/>
          <a:ln w="9525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" name="矩形: 圆顶角 23">
            <a:extLst>
              <a:ext uri="{FF2B5EF4-FFF2-40B4-BE49-F238E27FC236}">
                <a16:creationId xmlns:a16="http://schemas.microsoft.com/office/drawing/2014/main" id="{9D18B3BD-1405-4ED9-80C6-1223DF00C0A9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3134851" y="2400653"/>
            <a:ext cx="312158" cy="825941"/>
          </a:xfrm>
          <a:prstGeom prst="round2SameRect">
            <a:avLst>
              <a:gd name="adj1" fmla="val 50000"/>
              <a:gd name="adj2" fmla="val 0"/>
            </a:avLst>
          </a:prstGeom>
          <a:noFill/>
          <a:ln w="28575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" name="矩形: 圆顶角 24">
            <a:extLst>
              <a:ext uri="{FF2B5EF4-FFF2-40B4-BE49-F238E27FC236}">
                <a16:creationId xmlns:a16="http://schemas.microsoft.com/office/drawing/2014/main" id="{C91A58C4-EA52-4004-A576-7FD4D058DB90}"/>
              </a:ext>
            </a:extLst>
          </p:cNvPr>
          <p:cNvSpPr>
            <a:spLocks noChangeArrowheads="1"/>
          </p:cNvSpPr>
          <p:nvPr/>
        </p:nvSpPr>
        <p:spPr bwMode="auto">
          <a:xfrm rot="5400000" flipH="1">
            <a:off x="8816007" y="2145699"/>
            <a:ext cx="316660" cy="1340353"/>
          </a:xfrm>
          <a:prstGeom prst="round2SameRect">
            <a:avLst>
              <a:gd name="adj1" fmla="val 50000"/>
              <a:gd name="adj2" fmla="val 0"/>
            </a:avLst>
          </a:prstGeom>
          <a:noFill/>
          <a:ln w="28575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1455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0" grpId="0"/>
      <p:bldP spid="21" grpId="0"/>
      <p:bldP spid="22" grpId="0"/>
      <p:bldP spid="23" grpId="0" animBg="1"/>
      <p:bldP spid="24" grpId="0" animBg="1"/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>
            <a:extLst>
              <a:ext uri="{FF2B5EF4-FFF2-40B4-BE49-F238E27FC236}">
                <a16:creationId xmlns:a16="http://schemas.microsoft.com/office/drawing/2014/main" id="{B10EE18B-B137-4994-8C42-A4E810FDBE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4" t="932" r="6317" b="1"/>
          <a:stretch/>
        </p:blipFill>
        <p:spPr>
          <a:xfrm>
            <a:off x="6741696" y="1418358"/>
            <a:ext cx="4315143" cy="2585796"/>
          </a:xfrm>
          <a:prstGeom prst="rect">
            <a:avLst/>
          </a:prstGeom>
          <a:effectLst/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1D55624-603E-4F20-B87C-554DBE7B47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7" r="15172"/>
          <a:stretch/>
        </p:blipFill>
        <p:spPr>
          <a:xfrm>
            <a:off x="1159222" y="1418358"/>
            <a:ext cx="4315146" cy="2585796"/>
          </a:xfrm>
          <a:prstGeom prst="rect">
            <a:avLst/>
          </a:prstGeom>
          <a:effectLst/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11F85B2D-17B8-4333-849F-E51FF9396B23}"/>
              </a:ext>
            </a:extLst>
          </p:cNvPr>
          <p:cNvSpPr/>
          <p:nvPr/>
        </p:nvSpPr>
        <p:spPr>
          <a:xfrm>
            <a:off x="1279539" y="4351781"/>
            <a:ext cx="3978034" cy="427686"/>
          </a:xfrm>
          <a:prstGeom prst="rect">
            <a:avLst/>
          </a:prstGeom>
          <a:solidFill>
            <a:srgbClr val="194347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Emerald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资源介绍</a:t>
            </a:r>
          </a:p>
        </p:txBody>
      </p:sp>
      <p:sp>
        <p:nvSpPr>
          <p:cNvPr id="169" name="矩形 168">
            <a:extLst>
              <a:ext uri="{FF2B5EF4-FFF2-40B4-BE49-F238E27FC236}">
                <a16:creationId xmlns:a16="http://schemas.microsoft.com/office/drawing/2014/main" id="{B9BAA283-C68C-4D39-9751-4364668BF385}"/>
              </a:ext>
            </a:extLst>
          </p:cNvPr>
          <p:cNvSpPr/>
          <p:nvPr/>
        </p:nvSpPr>
        <p:spPr>
          <a:xfrm>
            <a:off x="6741696" y="4351782"/>
            <a:ext cx="4315143" cy="427687"/>
          </a:xfrm>
          <a:prstGeom prst="rect">
            <a:avLst/>
          </a:prstGeom>
          <a:solidFill>
            <a:srgbClr val="194347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数据库平台使用</a:t>
            </a:r>
          </a:p>
        </p:txBody>
      </p:sp>
    </p:spTree>
    <p:extLst>
      <p:ext uri="{BB962C8B-B14F-4D97-AF65-F5344CB8AC3E}">
        <p14:creationId xmlns:p14="http://schemas.microsoft.com/office/powerpoint/2010/main" val="6032960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B3A2D17E-A8CA-4C19-BEEB-326A45C341A0}"/>
              </a:ext>
            </a:extLst>
          </p:cNvPr>
          <p:cNvGrpSpPr/>
          <p:nvPr/>
        </p:nvGrpSpPr>
        <p:grpSpPr>
          <a:xfrm>
            <a:off x="128185" y="1565803"/>
            <a:ext cx="10369030" cy="4892747"/>
            <a:chOff x="128185" y="1934919"/>
            <a:chExt cx="10369030" cy="4892747"/>
          </a:xfrm>
        </p:grpSpPr>
        <p:pic>
          <p:nvPicPr>
            <p:cNvPr id="5" name="图片 4" descr="图片包含 屏幕截图&#10;&#10;描述已自动生成">
              <a:extLst>
                <a:ext uri="{FF2B5EF4-FFF2-40B4-BE49-F238E27FC236}">
                  <a16:creationId xmlns:a16="http://schemas.microsoft.com/office/drawing/2014/main" id="{36E27116-2221-4630-B4C9-5EA90FEF2A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62" t="17751" r="32503" b="3105"/>
            <a:stretch/>
          </p:blipFill>
          <p:spPr>
            <a:xfrm>
              <a:off x="128185" y="1934919"/>
              <a:ext cx="8229268" cy="4532994"/>
            </a:xfrm>
            <a:prstGeom prst="rect">
              <a:avLst/>
            </a:prstGeom>
          </p:spPr>
        </p:pic>
        <p:pic>
          <p:nvPicPr>
            <p:cNvPr id="11" name="图片 10" descr="图片包含 文字&#10;&#10;描述已自动生成">
              <a:extLst>
                <a:ext uri="{FF2B5EF4-FFF2-40B4-BE49-F238E27FC236}">
                  <a16:creationId xmlns:a16="http://schemas.microsoft.com/office/drawing/2014/main" id="{07464A84-3FEC-41E1-97DE-53C8756CD0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63823" y="3346790"/>
              <a:ext cx="2228046" cy="3480876"/>
            </a:xfrm>
            <a:prstGeom prst="rect">
              <a:avLst/>
            </a:prstGeom>
          </p:spPr>
        </p:pic>
        <p:pic>
          <p:nvPicPr>
            <p:cNvPr id="7" name="图片 6" descr="图片包含 屏幕截图&#10;&#10;描述已自动生成">
              <a:extLst>
                <a:ext uri="{FF2B5EF4-FFF2-40B4-BE49-F238E27FC236}">
                  <a16:creationId xmlns:a16="http://schemas.microsoft.com/office/drawing/2014/main" id="{BAFE7BAE-0A39-44A6-AB92-58C03D5ED5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53303" y="2067863"/>
              <a:ext cx="2243912" cy="1285213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检索结果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10515353" y="2042161"/>
            <a:ext cx="1609782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根据相关性与时间顺序排序</a:t>
            </a:r>
          </a:p>
        </p:txBody>
      </p:sp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8260559" y="3074184"/>
            <a:ext cx="2243912" cy="3354436"/>
          </a:xfrm>
          <a:prstGeom prst="rect">
            <a:avLst/>
          </a:prstGeom>
          <a:noFill/>
          <a:ln w="9525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10562978" y="3808063"/>
            <a:ext cx="1639095" cy="968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二次筛选：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权限、发表时间、资源类型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DBD8F95D-C2A6-456F-898F-2959E657F7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60559" y="1675765"/>
            <a:ext cx="2243912" cy="1285213"/>
          </a:xfrm>
          <a:prstGeom prst="rect">
            <a:avLst/>
          </a:prstGeom>
          <a:noFill/>
          <a:ln w="9525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5E576654-2837-48DB-8C78-633F2787C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8234" y="2411942"/>
            <a:ext cx="502441" cy="283283"/>
          </a:xfrm>
          <a:prstGeom prst="rect">
            <a:avLst/>
          </a:prstGeom>
          <a:noFill/>
          <a:ln w="9525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AC56FE61-97A1-43E8-85F4-D2CF637454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5088" y="4394020"/>
            <a:ext cx="1805762" cy="453855"/>
          </a:xfrm>
          <a:prstGeom prst="rect">
            <a:avLst/>
          </a:prstGeom>
          <a:noFill/>
          <a:ln w="28575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40056655-28F9-4AF4-91EA-2CC64A719CAE}"/>
              </a:ext>
            </a:extLst>
          </p:cNvPr>
          <p:cNvSpPr txBox="1"/>
          <p:nvPr/>
        </p:nvSpPr>
        <p:spPr>
          <a:xfrm>
            <a:off x="1668422" y="2462276"/>
            <a:ext cx="2243912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资源类型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2EF059E9-41D1-4F90-AD55-B2A2B79D3C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7434" y="2475987"/>
            <a:ext cx="873207" cy="277587"/>
          </a:xfrm>
          <a:prstGeom prst="rect">
            <a:avLst/>
          </a:prstGeom>
          <a:noFill/>
          <a:ln w="28575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1814814F-86FC-4464-AFA9-7018244D7355}"/>
              </a:ext>
            </a:extLst>
          </p:cNvPr>
          <p:cNvSpPr txBox="1"/>
          <p:nvPr/>
        </p:nvSpPr>
        <p:spPr>
          <a:xfrm>
            <a:off x="7305079" y="2512071"/>
            <a:ext cx="706807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权限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2C973EB0-0059-4446-AC59-7466AE36FE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7313" y="2886226"/>
            <a:ext cx="873207" cy="277587"/>
          </a:xfrm>
          <a:prstGeom prst="rect">
            <a:avLst/>
          </a:prstGeom>
          <a:noFill/>
          <a:ln w="28575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486A9892-6C23-4121-ACDC-664CA53A806B}"/>
              </a:ext>
            </a:extLst>
          </p:cNvPr>
          <p:cNvSpPr txBox="1"/>
          <p:nvPr/>
        </p:nvSpPr>
        <p:spPr>
          <a:xfrm>
            <a:off x="7294958" y="2922310"/>
            <a:ext cx="716928" cy="8402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查看下载</a:t>
            </a:r>
            <a:r>
              <a:rPr lang="en-US" altLang="zh-CN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PDF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B934FF8-D94C-4D51-89F5-A550B19C5B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123877"/>
            <a:ext cx="12192000" cy="509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713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 animBg="1"/>
      <p:bldP spid="24" grpId="0"/>
      <p:bldP spid="28" grpId="0" animBg="1"/>
      <p:bldP spid="29" grpId="0" animBg="1"/>
      <p:bldP spid="30" grpId="0" animBg="1"/>
      <p:bldP spid="33" grpId="0"/>
      <p:bldP spid="37" grpId="0" animBg="1"/>
      <p:bldP spid="38" grpId="0"/>
      <p:bldP spid="39" grpId="0" animBg="1"/>
      <p:bldP spid="4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34" descr="图片包含 屏幕截图&#10;&#10;描述已自动生成">
            <a:extLst>
              <a:ext uri="{FF2B5EF4-FFF2-40B4-BE49-F238E27FC236}">
                <a16:creationId xmlns:a16="http://schemas.microsoft.com/office/drawing/2014/main" id="{ABBEB554-F17B-4FED-9E2A-E304AD0CE5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22" t="50726"/>
          <a:stretch/>
        </p:blipFill>
        <p:spPr>
          <a:xfrm>
            <a:off x="4382729" y="3876649"/>
            <a:ext cx="3114551" cy="2527665"/>
          </a:xfrm>
          <a:prstGeom prst="rect">
            <a:avLst/>
          </a:prstGeom>
        </p:spPr>
      </p:pic>
      <p:pic>
        <p:nvPicPr>
          <p:cNvPr id="37" name="图片 36" descr="图片包含 屏幕截图&#10;&#10;描述已自动生成">
            <a:extLst>
              <a:ext uri="{FF2B5EF4-FFF2-40B4-BE49-F238E27FC236}">
                <a16:creationId xmlns:a16="http://schemas.microsoft.com/office/drawing/2014/main" id="{0579ABFE-DC0C-4E6C-9EE9-AD70F36848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726" r="44647"/>
          <a:stretch/>
        </p:blipFill>
        <p:spPr>
          <a:xfrm>
            <a:off x="324977" y="3687808"/>
            <a:ext cx="4087430" cy="2527664"/>
          </a:xfrm>
          <a:prstGeom prst="rect">
            <a:avLst/>
          </a:prstGeom>
        </p:spPr>
      </p:pic>
      <p:pic>
        <p:nvPicPr>
          <p:cNvPr id="4" name="图片 3" descr="图片包含 屏幕截图&#10;&#10;描述已自动生成">
            <a:extLst>
              <a:ext uri="{FF2B5EF4-FFF2-40B4-BE49-F238E27FC236}">
                <a16:creationId xmlns:a16="http://schemas.microsoft.com/office/drawing/2014/main" id="{9E86F417-B8DB-4DA4-BFAB-20995E17C0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418" b="48084"/>
          <a:stretch/>
        </p:blipFill>
        <p:spPr>
          <a:xfrm>
            <a:off x="324977" y="1118586"/>
            <a:ext cx="5433566" cy="266320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检索结果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5E576654-2837-48DB-8C78-633F2787C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5466" y="5177250"/>
            <a:ext cx="2440505" cy="940521"/>
          </a:xfrm>
          <a:prstGeom prst="rect">
            <a:avLst/>
          </a:prstGeom>
          <a:noFill/>
          <a:ln w="9525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AC56FE61-97A1-43E8-85F4-D2CF637454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255" y="3829326"/>
            <a:ext cx="862601" cy="307245"/>
          </a:xfrm>
          <a:prstGeom prst="rect">
            <a:avLst/>
          </a:prstGeom>
          <a:noFill/>
          <a:ln w="28575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DDA341F5-4EF9-4388-9E15-BF4DE9BEFDDE}"/>
              </a:ext>
            </a:extLst>
          </p:cNvPr>
          <p:cNvSpPr txBox="1"/>
          <p:nvPr/>
        </p:nvSpPr>
        <p:spPr>
          <a:xfrm>
            <a:off x="7292896" y="756084"/>
            <a:ext cx="4484912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noProof="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作者在</a:t>
            </a:r>
            <a:r>
              <a:rPr lang="en-US" altLang="zh-CN" noProof="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Emerald</a:t>
            </a:r>
            <a:r>
              <a:rPr lang="zh-CN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出版的所有文章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40056655-28F9-4AF4-91EA-2CC64A719CAE}"/>
              </a:ext>
            </a:extLst>
          </p:cNvPr>
          <p:cNvSpPr txBox="1"/>
          <p:nvPr/>
        </p:nvSpPr>
        <p:spPr>
          <a:xfrm>
            <a:off x="1445501" y="3812132"/>
            <a:ext cx="1121956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noProof="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完整摘要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A04F9480-F470-4849-A64B-4C7C4CA11A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255" y="2147392"/>
            <a:ext cx="1426457" cy="368570"/>
          </a:xfrm>
          <a:prstGeom prst="rect">
            <a:avLst/>
          </a:prstGeom>
          <a:noFill/>
          <a:ln w="28575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EF9C1A0-8401-470A-BCE6-CE9CE0930F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5466" y="3891838"/>
            <a:ext cx="829420" cy="341632"/>
          </a:xfrm>
          <a:prstGeom prst="rect">
            <a:avLst/>
          </a:prstGeom>
          <a:noFill/>
          <a:ln w="9525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8" name="图片 7" descr="图片包含 屏幕截图&#10;&#10;描述已自动生成">
            <a:extLst>
              <a:ext uri="{FF2B5EF4-FFF2-40B4-BE49-F238E27FC236}">
                <a16:creationId xmlns:a16="http://schemas.microsoft.com/office/drawing/2014/main" id="{FE4F3993-1BB0-426E-9678-7673936D23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191"/>
          <a:stretch/>
        </p:blipFill>
        <p:spPr>
          <a:xfrm>
            <a:off x="7292895" y="1213444"/>
            <a:ext cx="4484913" cy="4048195"/>
          </a:xfrm>
          <a:prstGeom prst="roundRect">
            <a:avLst>
              <a:gd name="adj" fmla="val 6180"/>
            </a:avLst>
          </a:prstGeom>
          <a:ln w="28575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文本框 37">
            <a:extLst>
              <a:ext uri="{FF2B5EF4-FFF2-40B4-BE49-F238E27FC236}">
                <a16:creationId xmlns:a16="http://schemas.microsoft.com/office/drawing/2014/main" id="{6B4E6751-AC50-4B4D-B918-DEE757510227}"/>
              </a:ext>
            </a:extLst>
          </p:cNvPr>
          <p:cNvSpPr txBox="1"/>
          <p:nvPr/>
        </p:nvSpPr>
        <p:spPr>
          <a:xfrm>
            <a:off x="5447945" y="3904727"/>
            <a:ext cx="1121956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noProof="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文章信息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6ECCF5E5-D25C-440C-8DE9-7F6DCE20AFCA}"/>
              </a:ext>
            </a:extLst>
          </p:cNvPr>
          <p:cNvSpPr txBox="1"/>
          <p:nvPr/>
        </p:nvSpPr>
        <p:spPr>
          <a:xfrm>
            <a:off x="7138493" y="5776139"/>
            <a:ext cx="3028763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noProof="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关键词，可直接点击检索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DF7D9251-ECC7-4C1D-B796-EF7A28C5AB6A}"/>
              </a:ext>
            </a:extLst>
          </p:cNvPr>
          <p:cNvCxnSpPr>
            <a:stCxn id="21" idx="3"/>
          </p:cNvCxnSpPr>
          <p:nvPr/>
        </p:nvCxnSpPr>
        <p:spPr>
          <a:xfrm flipV="1">
            <a:off x="1861712" y="2329543"/>
            <a:ext cx="5094259" cy="213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4000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2" grpId="0"/>
      <p:bldP spid="33" grpId="0"/>
      <p:bldP spid="21" grpId="0" animBg="1"/>
      <p:bldP spid="22" grpId="0" animBg="1"/>
      <p:bldP spid="38" grpId="0"/>
      <p:bldP spid="3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包含 屏幕截图&#10;&#10;描述已自动生成">
            <a:extLst>
              <a:ext uri="{FF2B5EF4-FFF2-40B4-BE49-F238E27FC236}">
                <a16:creationId xmlns:a16="http://schemas.microsoft.com/office/drawing/2014/main" id="{3BB2025B-16D8-4778-9542-64E37469BD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51" y="164938"/>
            <a:ext cx="11495315" cy="6517769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328384" y="1909419"/>
            <a:ext cx="1654175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文章所在期刊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2952221" y="1967483"/>
            <a:ext cx="1206118" cy="253204"/>
          </a:xfrm>
          <a:prstGeom prst="rect">
            <a:avLst/>
          </a:prstGeom>
          <a:noFill/>
          <a:ln w="28575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1034138" y="3952842"/>
            <a:ext cx="1807028" cy="2740220"/>
          </a:xfrm>
          <a:prstGeom prst="rect">
            <a:avLst/>
          </a:prstGeom>
          <a:noFill/>
          <a:ln w="28575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034139" y="3338451"/>
            <a:ext cx="1807028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点击文章各部分进行跳读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328384" y="2885111"/>
            <a:ext cx="2303463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查看、下载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PDF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2948859" y="2802597"/>
            <a:ext cx="1206118" cy="506660"/>
          </a:xfrm>
          <a:prstGeom prst="rect">
            <a:avLst/>
          </a:prstGeom>
          <a:noFill/>
          <a:ln w="28575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53EE1025-3B11-4301-BB76-5DBB6E10D6D5}"/>
              </a:ext>
            </a:extLst>
          </p:cNvPr>
          <p:cNvGrpSpPr/>
          <p:nvPr/>
        </p:nvGrpSpPr>
        <p:grpSpPr>
          <a:xfrm>
            <a:off x="2941367" y="1719943"/>
            <a:ext cx="9086433" cy="4967941"/>
            <a:chOff x="2941367" y="1719943"/>
            <a:chExt cx="9086433" cy="4967941"/>
          </a:xfrm>
        </p:grpSpPr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BF644C50-CD1E-4836-8A25-6B50C9B52B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1449"/>
            <a:stretch/>
          </p:blipFill>
          <p:spPr>
            <a:xfrm>
              <a:off x="2941367" y="1719943"/>
              <a:ext cx="9086433" cy="4967941"/>
            </a:xfrm>
            <a:prstGeom prst="rect">
              <a:avLst/>
            </a:prstGeom>
            <a:ln w="9525">
              <a:solidFill>
                <a:schemeClr val="accent2"/>
              </a:solidFill>
            </a:ln>
          </p:spPr>
        </p:pic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E5C4F39F-58B6-4891-8250-2A3B3186A0AC}"/>
                </a:ext>
              </a:extLst>
            </p:cNvPr>
            <p:cNvSpPr txBox="1"/>
            <p:nvPr/>
          </p:nvSpPr>
          <p:spPr>
            <a:xfrm>
              <a:off x="7484583" y="5606539"/>
              <a:ext cx="1244007" cy="7191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期刊编委</a:t>
              </a:r>
              <a:endParaRPr kumimoji="0" lang="en-GB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投稿指南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00576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18" grpId="0" animBg="1"/>
      <p:bldP spid="19" grpId="0"/>
      <p:bldP spid="20" grpId="0"/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屏幕截图&#10;&#10;描述已自动生成">
            <a:extLst>
              <a:ext uri="{FF2B5EF4-FFF2-40B4-BE49-F238E27FC236}">
                <a16:creationId xmlns:a16="http://schemas.microsoft.com/office/drawing/2014/main" id="{D3232E65-8627-4C82-9453-DAAE31B0DE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49"/>
          <a:stretch/>
        </p:blipFill>
        <p:spPr>
          <a:xfrm>
            <a:off x="2836007" y="217714"/>
            <a:ext cx="7595001" cy="5061857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EC2B1598-90B7-44DA-88A7-0C090EE2A500}"/>
              </a:ext>
            </a:extLst>
          </p:cNvPr>
          <p:cNvSpPr txBox="1"/>
          <p:nvPr/>
        </p:nvSpPr>
        <p:spPr>
          <a:xfrm>
            <a:off x="4633184" y="2247425"/>
            <a:ext cx="6392370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导出引文，导入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EndNote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Mendeley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等文献管理软件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86471B8-45CD-4A21-89C2-4A3B7A15F0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2402" y="2247425"/>
            <a:ext cx="1640782" cy="341632"/>
          </a:xfrm>
          <a:prstGeom prst="rect">
            <a:avLst/>
          </a:prstGeom>
          <a:noFill/>
          <a:ln w="28575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" name="图片 5" descr="图片包含 屏幕截图&#10;&#10;描述已自动生成">
            <a:extLst>
              <a:ext uri="{FF2B5EF4-FFF2-40B4-BE49-F238E27FC236}">
                <a16:creationId xmlns:a16="http://schemas.microsoft.com/office/drawing/2014/main" id="{73641AE3-31E5-4518-8FEC-2581D15258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669"/>
          <a:stretch/>
        </p:blipFill>
        <p:spPr>
          <a:xfrm>
            <a:off x="2836007" y="5283798"/>
            <a:ext cx="7595001" cy="1360714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902E4244-6C7D-4AA9-AAE2-014CD521B991}"/>
              </a:ext>
            </a:extLst>
          </p:cNvPr>
          <p:cNvSpPr txBox="1"/>
          <p:nvPr/>
        </p:nvSpPr>
        <p:spPr>
          <a:xfrm>
            <a:off x="5667327" y="4937939"/>
            <a:ext cx="2303463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点击文献，查看详情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E01E69F-8584-4AC2-B636-5056A92A63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3323" y="4937939"/>
            <a:ext cx="1493411" cy="263235"/>
          </a:xfrm>
          <a:prstGeom prst="rect">
            <a:avLst/>
          </a:prstGeom>
          <a:noFill/>
          <a:ln w="9525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19227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7" grpId="0"/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>
            <a:extLst>
              <a:ext uri="{FF2B5EF4-FFF2-40B4-BE49-F238E27FC236}">
                <a16:creationId xmlns:a16="http://schemas.microsoft.com/office/drawing/2014/main" id="{FB246FB7-DA8E-4716-8DB7-2C62C7C72009}"/>
              </a:ext>
            </a:extLst>
          </p:cNvPr>
          <p:cNvSpPr/>
          <p:nvPr/>
        </p:nvSpPr>
        <p:spPr>
          <a:xfrm>
            <a:off x="-12112" y="0"/>
            <a:ext cx="12204112" cy="6858001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1460AC-0965-4DDC-A4BD-1CBEC3495FA4}"/>
              </a:ext>
            </a:extLst>
          </p:cNvPr>
          <p:cNvGrpSpPr/>
          <p:nvPr/>
        </p:nvGrpSpPr>
        <p:grpSpPr>
          <a:xfrm>
            <a:off x="4721119" y="1617351"/>
            <a:ext cx="2737650" cy="753460"/>
            <a:chOff x="6448968" y="894042"/>
            <a:chExt cx="3263467" cy="881713"/>
          </a:xfrm>
        </p:grpSpPr>
        <p:sp>
          <p:nvSpPr>
            <p:cNvPr id="24" name="矩形: 圆角 23">
              <a:extLst>
                <a:ext uri="{FF2B5EF4-FFF2-40B4-BE49-F238E27FC236}">
                  <a16:creationId xmlns:a16="http://schemas.microsoft.com/office/drawing/2014/main" id="{BE6CDB6A-2153-41B0-963F-35633B0FC1B1}"/>
                </a:ext>
              </a:extLst>
            </p:cNvPr>
            <p:cNvSpPr/>
            <p:nvPr/>
          </p:nvSpPr>
          <p:spPr>
            <a:xfrm>
              <a:off x="6448968" y="894042"/>
              <a:ext cx="3263467" cy="881713"/>
            </a:xfrm>
            <a:prstGeom prst="roundRect">
              <a:avLst/>
            </a:prstGeom>
            <a:solidFill>
              <a:schemeClr val="tx1">
                <a:lumMod val="95000"/>
                <a:lumOff val="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8274BAE9-1135-4031-B77A-6B8BC7ABBC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8968" y="982034"/>
              <a:ext cx="3263467" cy="711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32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浏览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-Explore</a:t>
              </a:r>
            </a:p>
          </p:txBody>
        </p:sp>
      </p:grpSp>
      <p:sp useBgFill="1">
        <p:nvSpPr>
          <p:cNvPr id="17" name="矩形: 圆角 16">
            <a:extLst>
              <a:ext uri="{FF2B5EF4-FFF2-40B4-BE49-F238E27FC236}">
                <a16:creationId xmlns:a16="http://schemas.microsoft.com/office/drawing/2014/main" id="{352BAB94-3647-4D46-9689-E655CBC95E51}"/>
              </a:ext>
            </a:extLst>
          </p:cNvPr>
          <p:cNvSpPr/>
          <p:nvPr/>
        </p:nvSpPr>
        <p:spPr>
          <a:xfrm>
            <a:off x="0" y="687782"/>
            <a:ext cx="12204112" cy="385086"/>
          </a:xfrm>
          <a:prstGeom prst="roundRect">
            <a:avLst>
              <a:gd name="adj" fmla="val 2122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 useBgFill="1">
        <p:nvSpPr>
          <p:cNvPr id="12" name="矩形: 圆角 11">
            <a:extLst>
              <a:ext uri="{FF2B5EF4-FFF2-40B4-BE49-F238E27FC236}">
                <a16:creationId xmlns:a16="http://schemas.microsoft.com/office/drawing/2014/main" id="{AC4ACE4F-4BC8-4ECC-AF05-D1390D5BC3A9}"/>
              </a:ext>
            </a:extLst>
          </p:cNvPr>
          <p:cNvSpPr/>
          <p:nvPr/>
        </p:nvSpPr>
        <p:spPr>
          <a:xfrm>
            <a:off x="7751429" y="369006"/>
            <a:ext cx="1272256" cy="27692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4693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390585B-0BDD-4CD0-BFBA-B89D6178F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972707" cy="698806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5E4D755-CE14-486D-BD01-2D82B3FD7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0632" y="0"/>
            <a:ext cx="3220525" cy="6861118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29FF23CE-5ECF-4154-BD54-DAE51432C8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7999" y="183527"/>
            <a:ext cx="2919079" cy="1124278"/>
          </a:xfrm>
          <a:prstGeom prst="rect">
            <a:avLst/>
          </a:prstGeom>
          <a:noFill/>
          <a:ln w="28575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DEA16076-780C-4CAA-8A84-5A3FF3E9EF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7999" y="1661452"/>
            <a:ext cx="2919078" cy="5013021"/>
          </a:xfrm>
          <a:prstGeom prst="rect">
            <a:avLst/>
          </a:prstGeom>
          <a:noFill/>
          <a:ln w="28575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1226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>
            <a:extLst>
              <a:ext uri="{FF2B5EF4-FFF2-40B4-BE49-F238E27FC236}">
                <a16:creationId xmlns:a16="http://schemas.microsoft.com/office/drawing/2014/main" id="{1F229CCB-74BD-4BE7-B9D6-9A6EB740D7F0}"/>
              </a:ext>
            </a:extLst>
          </p:cNvPr>
          <p:cNvSpPr/>
          <p:nvPr/>
        </p:nvSpPr>
        <p:spPr>
          <a:xfrm>
            <a:off x="-12112" y="-1"/>
            <a:ext cx="12204112" cy="6858001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 useBgFill="1">
        <p:nvSpPr>
          <p:cNvPr id="15" name="矩形: 圆角 14">
            <a:extLst>
              <a:ext uri="{FF2B5EF4-FFF2-40B4-BE49-F238E27FC236}">
                <a16:creationId xmlns:a16="http://schemas.microsoft.com/office/drawing/2014/main" id="{6CDA3923-36FF-4421-BE58-02E60413CAE8}"/>
              </a:ext>
            </a:extLst>
          </p:cNvPr>
          <p:cNvSpPr/>
          <p:nvPr/>
        </p:nvSpPr>
        <p:spPr>
          <a:xfrm>
            <a:off x="4164668" y="5606638"/>
            <a:ext cx="708990" cy="114295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DDFA4735-BD26-45CF-AA08-2A692300F64A}"/>
              </a:ext>
            </a:extLst>
          </p:cNvPr>
          <p:cNvGrpSpPr/>
          <p:nvPr/>
        </p:nvGrpSpPr>
        <p:grpSpPr>
          <a:xfrm>
            <a:off x="4951908" y="5950599"/>
            <a:ext cx="1138036" cy="455030"/>
            <a:chOff x="6448968" y="894042"/>
            <a:chExt cx="3263467" cy="881713"/>
          </a:xfrm>
        </p:grpSpPr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id="{DBED0383-17CC-4318-A4D4-49E0EAB1862A}"/>
                </a:ext>
              </a:extLst>
            </p:cNvPr>
            <p:cNvSpPr/>
            <p:nvPr/>
          </p:nvSpPr>
          <p:spPr>
            <a:xfrm>
              <a:off x="6448968" y="894042"/>
              <a:ext cx="3263467" cy="881713"/>
            </a:xfrm>
            <a:prstGeom prst="roundRect">
              <a:avLst/>
            </a:prstGeom>
            <a:solidFill>
              <a:schemeClr val="tx1">
                <a:lumMod val="95000"/>
                <a:lumOff val="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6827C793-83ED-4719-B74B-B8F7B2916C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8968" y="1017095"/>
              <a:ext cx="3263467" cy="711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辅助资源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32C93E4A-E184-4475-8B5E-E55573370D0E}"/>
              </a:ext>
            </a:extLst>
          </p:cNvPr>
          <p:cNvSpPr/>
          <p:nvPr/>
        </p:nvSpPr>
        <p:spPr>
          <a:xfrm>
            <a:off x="905687" y="751323"/>
            <a:ext cx="3290778" cy="2094614"/>
          </a:xfrm>
          <a:prstGeom prst="roundRect">
            <a:avLst/>
          </a:prstGeom>
          <a:solidFill>
            <a:srgbClr val="066E75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8D233DD5-087E-48ED-A617-B8673384288E}"/>
              </a:ext>
            </a:extLst>
          </p:cNvPr>
          <p:cNvSpPr/>
          <p:nvPr/>
        </p:nvSpPr>
        <p:spPr>
          <a:xfrm>
            <a:off x="905686" y="3104662"/>
            <a:ext cx="3290778" cy="2094614"/>
          </a:xfrm>
          <a:prstGeom prst="roundRect">
            <a:avLst/>
          </a:prstGeom>
          <a:solidFill>
            <a:srgbClr val="066E75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B8A9E753-5D44-4932-917F-80FF9446D1D5}"/>
              </a:ext>
            </a:extLst>
          </p:cNvPr>
          <p:cNvSpPr/>
          <p:nvPr/>
        </p:nvSpPr>
        <p:spPr>
          <a:xfrm>
            <a:off x="4444555" y="751323"/>
            <a:ext cx="3290778" cy="2094614"/>
          </a:xfrm>
          <a:prstGeom prst="round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2" name="矩形: 圆角 21">
            <a:extLst>
              <a:ext uri="{FF2B5EF4-FFF2-40B4-BE49-F238E27FC236}">
                <a16:creationId xmlns:a16="http://schemas.microsoft.com/office/drawing/2014/main" id="{E910D210-2D6B-4675-B2D3-D001AC8DE74A}"/>
              </a:ext>
            </a:extLst>
          </p:cNvPr>
          <p:cNvSpPr/>
          <p:nvPr/>
        </p:nvSpPr>
        <p:spPr>
          <a:xfrm>
            <a:off x="4444554" y="3104662"/>
            <a:ext cx="3290778" cy="2094614"/>
          </a:xfrm>
          <a:prstGeom prst="round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3" name="矩形: 圆角 22">
            <a:extLst>
              <a:ext uri="{FF2B5EF4-FFF2-40B4-BE49-F238E27FC236}">
                <a16:creationId xmlns:a16="http://schemas.microsoft.com/office/drawing/2014/main" id="{75E40C21-987C-42FC-B77B-2B5995321FC2}"/>
              </a:ext>
            </a:extLst>
          </p:cNvPr>
          <p:cNvSpPr/>
          <p:nvPr/>
        </p:nvSpPr>
        <p:spPr>
          <a:xfrm>
            <a:off x="7983422" y="751323"/>
            <a:ext cx="3290778" cy="2094614"/>
          </a:xfrm>
          <a:prstGeom prst="roundRect">
            <a:avLst/>
          </a:prstGeom>
          <a:solidFill>
            <a:srgbClr val="441D61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4" name="矩形: 圆角 23">
            <a:extLst>
              <a:ext uri="{FF2B5EF4-FFF2-40B4-BE49-F238E27FC236}">
                <a16:creationId xmlns:a16="http://schemas.microsoft.com/office/drawing/2014/main" id="{EBC33EDB-832C-4193-9DB7-81A5B8701F2C}"/>
              </a:ext>
            </a:extLst>
          </p:cNvPr>
          <p:cNvSpPr/>
          <p:nvPr/>
        </p:nvSpPr>
        <p:spPr>
          <a:xfrm>
            <a:off x="7983422" y="3104662"/>
            <a:ext cx="3290778" cy="2094614"/>
          </a:xfrm>
          <a:prstGeom prst="roundRect">
            <a:avLst/>
          </a:prstGeom>
          <a:solidFill>
            <a:srgbClr val="441D61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A8029E1E-4B33-4C3A-8484-37F3FDC7C66F}"/>
              </a:ext>
            </a:extLst>
          </p:cNvPr>
          <p:cNvSpPr txBox="1"/>
          <p:nvPr/>
        </p:nvSpPr>
        <p:spPr>
          <a:xfrm>
            <a:off x="1035935" y="1375434"/>
            <a:ext cx="303027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For Authors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作者指南、征稿信息、主编访谈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7F2B4AC3-3816-4AB5-B026-31EE4D9641A9}"/>
              </a:ext>
            </a:extLst>
          </p:cNvPr>
          <p:cNvSpPr txBox="1"/>
          <p:nvPr/>
        </p:nvSpPr>
        <p:spPr>
          <a:xfrm>
            <a:off x="1035935" y="3759554"/>
            <a:ext cx="303027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For Librarians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MARC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数据、图情学文章撰写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0FE92E67-A808-4D6D-A30C-1EABD5DB711D}"/>
              </a:ext>
            </a:extLst>
          </p:cNvPr>
          <p:cNvSpPr txBox="1"/>
          <p:nvPr/>
        </p:nvSpPr>
        <p:spPr>
          <a:xfrm>
            <a:off x="4574803" y="1375434"/>
            <a:ext cx="303027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Research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学术基金奖信息及申请指南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F7351497-86A6-431D-A29E-16105B8CBDA0}"/>
              </a:ext>
            </a:extLst>
          </p:cNvPr>
          <p:cNvSpPr txBox="1"/>
          <p:nvPr/>
        </p:nvSpPr>
        <p:spPr>
          <a:xfrm>
            <a:off x="4574803" y="3759554"/>
            <a:ext cx="303027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Student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论文写作指南、研究技巧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B144E4F7-493C-4BFA-AA92-92C90D0E9E23}"/>
              </a:ext>
            </a:extLst>
          </p:cNvPr>
          <p:cNvSpPr txBox="1"/>
          <p:nvPr/>
        </p:nvSpPr>
        <p:spPr>
          <a:xfrm>
            <a:off x="8113671" y="1375434"/>
            <a:ext cx="303027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Teaching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教学探讨、学科名人访谈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252D1D40-3300-42D7-B493-4B7210EFB577}"/>
              </a:ext>
            </a:extLst>
          </p:cNvPr>
          <p:cNvSpPr txBox="1"/>
          <p:nvPr/>
        </p:nvSpPr>
        <p:spPr>
          <a:xfrm>
            <a:off x="8113671" y="3574888"/>
            <a:ext cx="3030279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RealWorld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Research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学科前沿热点、免费电子杂志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2491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BE0E9B-5E0B-4F3A-850E-8D79A53EE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注册账号</a:t>
            </a:r>
          </a:p>
        </p:txBody>
      </p:sp>
      <p:pic>
        <p:nvPicPr>
          <p:cNvPr id="4" name="内容占位符 3">
            <a:extLst>
              <a:ext uri="{FF2B5EF4-FFF2-40B4-BE49-F238E27FC236}">
                <a16:creationId xmlns:a16="http://schemas.microsoft.com/office/drawing/2014/main" id="{49398C14-2981-4CF3-89C8-6B4C272839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470367"/>
            <a:ext cx="3629025" cy="8763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EB0D77D4-0ABC-4F82-8E39-11FD61035AAC}"/>
              </a:ext>
            </a:extLst>
          </p:cNvPr>
          <p:cNvSpPr/>
          <p:nvPr/>
        </p:nvSpPr>
        <p:spPr>
          <a:xfrm>
            <a:off x="4651226" y="1566536"/>
            <a:ext cx="7103227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200"/>
              </a:spcAft>
            </a:pPr>
            <a:r>
              <a:rPr lang="zh-CN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① 点击右上角 </a:t>
            </a:r>
            <a:r>
              <a:rPr lang="en-US" altLang="zh-CN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Register </a:t>
            </a:r>
            <a:r>
              <a:rPr lang="zh-CN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注册，填写姓名、邮箱等信息</a:t>
            </a:r>
            <a:endParaRPr lang="en-US" altLang="zh-CN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Aft>
                <a:spcPts val="1200"/>
              </a:spcAft>
            </a:pPr>
            <a:r>
              <a:rPr lang="zh-CN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② 完成上一步填写注册之后，邮箱会收到一封激活邮件，点击</a:t>
            </a:r>
            <a:r>
              <a:rPr lang="en-US" altLang="zh-CN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Login</a:t>
            </a:r>
            <a:endParaRPr lang="zh-CN" altLang="en-US" dirty="0"/>
          </a:p>
        </p:txBody>
      </p:sp>
      <p:pic>
        <p:nvPicPr>
          <p:cNvPr id="7" name="图片 6" descr="图片包含 屏幕截图&#10;&#10;描述已自动生成">
            <a:extLst>
              <a:ext uri="{FF2B5EF4-FFF2-40B4-BE49-F238E27FC236}">
                <a16:creationId xmlns:a16="http://schemas.microsoft.com/office/drawing/2014/main" id="{F5B6ADB5-B2A0-4D52-84E4-78C3F74ABE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78" y="2836824"/>
            <a:ext cx="4211194" cy="2681143"/>
          </a:xfrm>
          <a:prstGeom prst="rect">
            <a:avLst/>
          </a:prstGeom>
        </p:spPr>
      </p:pic>
      <p:pic>
        <p:nvPicPr>
          <p:cNvPr id="6" name="图片 5" descr="激活邮件">
            <a:extLst>
              <a:ext uri="{FF2B5EF4-FFF2-40B4-BE49-F238E27FC236}">
                <a16:creationId xmlns:a16="http://schemas.microsoft.com/office/drawing/2014/main" id="{66B71BC4-4225-4D8C-AE2E-B05DD1C7DEB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321" t="30072" r="953"/>
          <a:stretch/>
        </p:blipFill>
        <p:spPr>
          <a:xfrm>
            <a:off x="5382936" y="2836824"/>
            <a:ext cx="5531141" cy="2681143"/>
          </a:xfrm>
          <a:prstGeom prst="rect">
            <a:avLst/>
          </a:prstGeom>
          <a:ln w="12700" cmpd="sng">
            <a:noFill/>
            <a:prstDash val="solid"/>
          </a:ln>
        </p:spPr>
      </p:pic>
      <p:sp>
        <p:nvSpPr>
          <p:cNvPr id="8" name="椭圆 7">
            <a:extLst>
              <a:ext uri="{FF2B5EF4-FFF2-40B4-BE49-F238E27FC236}">
                <a16:creationId xmlns:a16="http://schemas.microsoft.com/office/drawing/2014/main" id="{2FC04ADA-1D3C-45D1-93ED-7D8736F00FFA}"/>
              </a:ext>
            </a:extLst>
          </p:cNvPr>
          <p:cNvSpPr/>
          <p:nvPr/>
        </p:nvSpPr>
        <p:spPr>
          <a:xfrm>
            <a:off x="4467225" y="4889466"/>
            <a:ext cx="302436" cy="29890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E78F3CC9-ACF5-434D-85A6-5618994D9A43}"/>
              </a:ext>
            </a:extLst>
          </p:cNvPr>
          <p:cNvSpPr/>
          <p:nvPr/>
        </p:nvSpPr>
        <p:spPr>
          <a:xfrm>
            <a:off x="7709818" y="5173802"/>
            <a:ext cx="302436" cy="29890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箭头: 右 2">
            <a:extLst>
              <a:ext uri="{FF2B5EF4-FFF2-40B4-BE49-F238E27FC236}">
                <a16:creationId xmlns:a16="http://schemas.microsoft.com/office/drawing/2014/main" id="{1890AABB-558D-4454-9CE6-846BA24A385C}"/>
              </a:ext>
            </a:extLst>
          </p:cNvPr>
          <p:cNvSpPr/>
          <p:nvPr/>
        </p:nvSpPr>
        <p:spPr>
          <a:xfrm>
            <a:off x="5017067" y="4071517"/>
            <a:ext cx="330973" cy="211756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7173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>
                <a:sym typeface="+mn-ea"/>
              </a:rPr>
              <a:t>注册账号 </a:t>
            </a:r>
            <a:r>
              <a:rPr lang="en-US" altLang="zh-CN" dirty="0">
                <a:sym typeface="+mn-ea"/>
              </a:rPr>
              <a:t>– </a:t>
            </a:r>
            <a:r>
              <a:rPr lang="zh-CN" altLang="en-US" dirty="0">
                <a:sym typeface="+mn-ea"/>
              </a:rPr>
              <a:t>设置密码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成功激活之后，设置密码</a:t>
            </a: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DEDE6A3B-15A2-4FAA-8FD5-EA187775D64C}"/>
              </a:ext>
            </a:extLst>
          </p:cNvPr>
          <p:cNvGrpSpPr/>
          <p:nvPr/>
        </p:nvGrpSpPr>
        <p:grpSpPr>
          <a:xfrm>
            <a:off x="2901289" y="1964956"/>
            <a:ext cx="6389421" cy="3895261"/>
            <a:chOff x="2901289" y="1964956"/>
            <a:chExt cx="6389421" cy="3895261"/>
          </a:xfrm>
        </p:grpSpPr>
        <p:pic>
          <p:nvPicPr>
            <p:cNvPr id="4" name="图片 3" descr="设置密码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01289" y="1964956"/>
              <a:ext cx="6389421" cy="3895261"/>
            </a:xfrm>
            <a:prstGeom prst="rect">
              <a:avLst/>
            </a:prstGeom>
            <a:ln w="12700" cmpd="sng">
              <a:noFill/>
              <a:prstDash val="solid"/>
            </a:ln>
          </p:spPr>
        </p:pic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168945C4-7E4D-4A1F-9146-15EB2287382C}"/>
                </a:ext>
              </a:extLst>
            </p:cNvPr>
            <p:cNvSpPr/>
            <p:nvPr/>
          </p:nvSpPr>
          <p:spPr>
            <a:xfrm>
              <a:off x="4793381" y="3234088"/>
              <a:ext cx="1915427" cy="194912"/>
            </a:xfrm>
            <a:prstGeom prst="rect">
              <a:avLst/>
            </a:prstGeom>
            <a:solidFill>
              <a:srgbClr val="EEEE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>
                <a:sym typeface="+mn-ea"/>
              </a:rPr>
              <a:t>登录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密码设置完成后，直接跳转登陆状态，显示您的账户和机构名称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CFAD29C0-B57E-4064-9185-B05801DBDA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77"/>
          <a:stretch/>
        </p:blipFill>
        <p:spPr>
          <a:xfrm>
            <a:off x="1567509" y="2660436"/>
            <a:ext cx="9401320" cy="3516528"/>
          </a:xfrm>
          <a:prstGeom prst="rect">
            <a:avLst/>
          </a:prstGeom>
        </p:spPr>
      </p:pic>
      <p:sp>
        <p:nvSpPr>
          <p:cNvPr id="10" name="箭头: 下 9">
            <a:extLst>
              <a:ext uri="{FF2B5EF4-FFF2-40B4-BE49-F238E27FC236}">
                <a16:creationId xmlns:a16="http://schemas.microsoft.com/office/drawing/2014/main" id="{7AAC93BB-EADD-4B8A-B954-97E1D2086357}"/>
              </a:ext>
            </a:extLst>
          </p:cNvPr>
          <p:cNvSpPr/>
          <p:nvPr/>
        </p:nvSpPr>
        <p:spPr>
          <a:xfrm>
            <a:off x="3695812" y="1774568"/>
            <a:ext cx="278074" cy="315179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A16DA55-FC2C-49B0-9EF9-1DE5CD0B3A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507" y="2134127"/>
            <a:ext cx="9401322" cy="523936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8CAF38C2-AC2E-443D-9237-B3B826BFA2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7857" y="2222886"/>
            <a:ext cx="1353985" cy="339839"/>
          </a:xfrm>
          <a:prstGeom prst="rect">
            <a:avLst/>
          </a:prstGeom>
          <a:noFill/>
          <a:ln w="28575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1065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Emerald</a:t>
            </a:r>
            <a:r>
              <a:rPr lang="zh-CN" altLang="en-US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资源介绍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Nurturing Fresh Thinking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AD5A8BC-AC28-482E-88CF-A969643A6B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7" r="15172"/>
          <a:stretch/>
        </p:blipFill>
        <p:spPr>
          <a:xfrm>
            <a:off x="831851" y="1116000"/>
            <a:ext cx="4479452" cy="2684255"/>
          </a:xfrm>
          <a:prstGeom prst="roundRect">
            <a:avLst/>
          </a:prstGeom>
          <a:ln w="3175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288642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61999" y="379446"/>
            <a:ext cx="10515600" cy="753460"/>
          </a:xfrm>
        </p:spPr>
        <p:txBody>
          <a:bodyPr/>
          <a:lstStyle/>
          <a:p>
            <a:r>
              <a:rPr lang="en-US" altLang="zh-CN">
                <a:sym typeface="+mn-ea"/>
              </a:rPr>
              <a:t>Emerald</a:t>
            </a:r>
            <a:r>
              <a:rPr lang="zh-CN" altLang="en-US" dirty="0"/>
              <a:t>远程访问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40077"/>
            <a:ext cx="5054601" cy="341947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000" dirty="0">
                <a:latin typeface="微软雅黑" panose="020B0503020204020204" pitchFamily="34" charset="-122"/>
              </a:rPr>
              <a:t>平台支持用户在机构</a:t>
            </a:r>
            <a:r>
              <a:rPr lang="en-US" altLang="zh-CN" sz="2000" dirty="0">
                <a:latin typeface="微软雅黑" panose="020B0503020204020204" pitchFamily="34" charset="-122"/>
              </a:rPr>
              <a:t>IP</a:t>
            </a:r>
            <a:r>
              <a:rPr lang="zh-CN" altLang="en-US" sz="2000" dirty="0">
                <a:latin typeface="微软雅黑" panose="020B0503020204020204" pitchFamily="34" charset="-122"/>
              </a:rPr>
              <a:t>范围外访问机构订购的</a:t>
            </a:r>
            <a:r>
              <a:rPr lang="en-US" altLang="zh-CN" sz="2000" dirty="0">
                <a:latin typeface="微软雅黑" panose="020B0503020204020204" pitchFamily="34" charset="-122"/>
              </a:rPr>
              <a:t>Emerald</a:t>
            </a:r>
            <a:r>
              <a:rPr lang="zh-CN" altLang="en-US" sz="2000" dirty="0">
                <a:latin typeface="微软雅黑" panose="020B0503020204020204" pitchFamily="34" charset="-122"/>
              </a:rPr>
              <a:t>资源。</a:t>
            </a:r>
            <a:r>
              <a:rPr lang="zh-CN" altLang="en-US" sz="2000">
                <a:latin typeface="微软雅黑" panose="020B0503020204020204" pitchFamily="34" charset="-122"/>
              </a:rPr>
              <a:t>请用户发送信息</a:t>
            </a:r>
            <a:r>
              <a:rPr lang="zh-CN" altLang="en-US" sz="2000" dirty="0">
                <a:latin typeface="微软雅黑" panose="020B0503020204020204" pitchFamily="34" charset="-122"/>
              </a:rPr>
              <a:t>（</a:t>
            </a:r>
            <a:r>
              <a:rPr lang="zh-CN" altLang="en-US" sz="2000">
                <a:latin typeface="微软雅黑" panose="020B0503020204020204" pitchFamily="34" charset="-122"/>
              </a:rPr>
              <a:t>如下）至</a:t>
            </a:r>
            <a:r>
              <a:rPr lang="en-US" altLang="zh-CN" sz="2000" dirty="0">
                <a:latin typeface="微软雅黑" panose="020B0503020204020204" pitchFamily="34" charset="-122"/>
              </a:rPr>
              <a:t>service@emeraldinsight.com.cn</a:t>
            </a:r>
            <a:r>
              <a:rPr lang="zh-CN" altLang="en-US" sz="2000" dirty="0">
                <a:latin typeface="微软雅黑" panose="020B0503020204020204" pitchFamily="34" charset="-122"/>
              </a:rPr>
              <a:t>，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000" dirty="0">
                <a:latin typeface="微软雅黑" panose="020B0503020204020204" pitchFamily="34" charset="-122"/>
                <a:sym typeface="+mn-ea"/>
              </a:rPr>
              <a:t>获取机构码</a:t>
            </a:r>
            <a:r>
              <a:rPr lang="en-US" altLang="zh-CN" sz="2000" dirty="0">
                <a:latin typeface="微软雅黑" panose="020B0503020204020204" pitchFamily="34" charset="-122"/>
                <a:sym typeface="+mn-ea"/>
              </a:rPr>
              <a:t>Organisation Access Number</a:t>
            </a:r>
            <a:r>
              <a:rPr lang="zh-CN" altLang="en-US" sz="2000" dirty="0">
                <a:latin typeface="微软雅黑" panose="020B0503020204020204" pitchFamily="34" charset="-122"/>
                <a:sym typeface="+mn-ea"/>
              </a:rPr>
              <a:t>（</a:t>
            </a:r>
            <a:r>
              <a:rPr lang="en-US" altLang="zh-CN" sz="2000" b="1" dirty="0">
                <a:latin typeface="微软雅黑" panose="020B0503020204020204" pitchFamily="34" charset="-122"/>
                <a:sym typeface="+mn-ea"/>
              </a:rPr>
              <a:t>OAN</a:t>
            </a:r>
            <a:r>
              <a:rPr lang="zh-CN" altLang="en-US" sz="2000" dirty="0">
                <a:latin typeface="微软雅黑" panose="020B0503020204020204" pitchFamily="34" charset="-122"/>
                <a:sym typeface="+mn-ea"/>
              </a:rPr>
              <a:t>）</a:t>
            </a:r>
            <a:endParaRPr lang="en-US" altLang="zh-CN" sz="2000" dirty="0">
              <a:latin typeface="微软雅黑" panose="020B0503020204020204" pitchFamily="34" charset="-122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zh-CN" altLang="en-US" sz="2000" dirty="0">
              <a:latin typeface="微软雅黑" panose="020B0503020204020204" pitchFamily="34" charset="-122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7721314"/>
              </p:ext>
            </p:extLst>
          </p:nvPr>
        </p:nvGraphicFramePr>
        <p:xfrm>
          <a:off x="965201" y="3075512"/>
          <a:ext cx="4801765" cy="2903063"/>
        </p:xfrm>
        <a:graphic>
          <a:graphicData uri="http://schemas.openxmlformats.org/drawingml/2006/table">
            <a:tbl>
              <a:tblPr/>
              <a:tblGrid>
                <a:gridCol w="25094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923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38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机构名称</a:t>
                      </a:r>
                    </a:p>
                  </a:txBody>
                  <a:tcPr marL="91447" marR="91447" marT="45730" marB="45730" anchor="ctr" horzOverflow="overflow">
                    <a:lnL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1447" marR="91447" marT="45730" marB="45730" anchor="ctr" horzOverflow="overflow">
                    <a:lnL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84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学院</a:t>
                      </a:r>
                    </a:p>
                  </a:txBody>
                  <a:tcPr marL="91447" marR="91447" marT="45730" marB="45730" anchor="ctr" horzOverflow="overflow">
                    <a:lnL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F5A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1447" marR="91447" marT="45730" marB="45730" anchor="ctr" horzOverflow="overflow">
                    <a:lnL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F5A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384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姓名</a:t>
                      </a:r>
                    </a:p>
                  </a:txBody>
                  <a:tcPr marL="91447" marR="91447" marT="45730" marB="45730" anchor="ctr" horzOverflow="overflow">
                    <a:lnL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1447" marR="91447" marT="45730" marB="45730" anchor="ctr" horzOverflow="overflow">
                    <a:lnL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384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邮箱</a:t>
                      </a:r>
                    </a:p>
                  </a:txBody>
                  <a:tcPr marL="91447" marR="91447" marT="45730" marB="45730" anchor="ctr" horzOverflow="overflow">
                    <a:lnL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F5A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1447" marR="91447" marT="45730" marB="45730" anchor="ctr" horzOverflow="overflow">
                    <a:lnL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F5A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384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电话</a:t>
                      </a:r>
                    </a:p>
                  </a:txBody>
                  <a:tcPr marL="91447" marR="91447" marT="45730" marB="45730" anchor="ctr" horzOverflow="overflow">
                    <a:lnL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1447" marR="91447" marT="45730" marB="45730" anchor="ctr" horzOverflow="overflow">
                    <a:lnL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38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职称</a:t>
                      </a:r>
                    </a:p>
                  </a:txBody>
                  <a:tcPr marL="91447" marR="91447" marT="45730" marB="45730" anchor="ctr" horzOverflow="overflow">
                    <a:lnL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F5A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 panose="020B0604030504040204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1447" marR="91447" marT="45730" marB="45730" anchor="ctr" horzOverflow="overflow">
                    <a:lnL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F5A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矩形 3">
            <a:extLst>
              <a:ext uri="{FF2B5EF4-FFF2-40B4-BE49-F238E27FC236}">
                <a16:creationId xmlns:a16="http://schemas.microsoft.com/office/drawing/2014/main" id="{4D6EC15B-6A21-4FAD-B519-7C2977DD2314}"/>
              </a:ext>
            </a:extLst>
          </p:cNvPr>
          <p:cNvSpPr/>
          <p:nvPr/>
        </p:nvSpPr>
        <p:spPr>
          <a:xfrm>
            <a:off x="6425035" y="1240077"/>
            <a:ext cx="5439562" cy="7694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登陆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Emerald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个人账户，进入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Profile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，添加获得的机构码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OAN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3" name="图片 12" descr="设置密码之后直接跳转登陆">
            <a:extLst>
              <a:ext uri="{FF2B5EF4-FFF2-40B4-BE49-F238E27FC236}">
                <a16:creationId xmlns:a16="http://schemas.microsoft.com/office/drawing/2014/main" id="{CE789E85-4D2A-4E2D-979E-D3B87918AD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6868" t="1699"/>
          <a:stretch>
            <a:fillRect/>
          </a:stretch>
        </p:blipFill>
        <p:spPr>
          <a:xfrm>
            <a:off x="6564024" y="2009518"/>
            <a:ext cx="4028440" cy="477520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58A8DB5F-2F26-4486-85EF-35730729C8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2398" y="2112560"/>
            <a:ext cx="614589" cy="288214"/>
          </a:xfrm>
          <a:prstGeom prst="rect">
            <a:avLst/>
          </a:prstGeom>
          <a:noFill/>
          <a:ln w="28575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1B27545F-8745-499A-B8FC-B0122BC236CB}"/>
              </a:ext>
            </a:extLst>
          </p:cNvPr>
          <p:cNvGrpSpPr/>
          <p:nvPr/>
        </p:nvGrpSpPr>
        <p:grpSpPr>
          <a:xfrm>
            <a:off x="6425034" y="2560960"/>
            <a:ext cx="4239218" cy="3310563"/>
            <a:chOff x="6425034" y="2560960"/>
            <a:chExt cx="4239218" cy="3310563"/>
          </a:xfrm>
        </p:grpSpPr>
        <p:pic>
          <p:nvPicPr>
            <p:cNvPr id="8" name="图片 7" descr="图片包含 屏幕截图&#10;&#10;描述已自动生成">
              <a:extLst>
                <a:ext uri="{FF2B5EF4-FFF2-40B4-BE49-F238E27FC236}">
                  <a16:creationId xmlns:a16="http://schemas.microsoft.com/office/drawing/2014/main" id="{A04C28B1-7BF0-4D07-A5E1-0BFD921959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553"/>
            <a:stretch/>
          </p:blipFill>
          <p:spPr>
            <a:xfrm>
              <a:off x="6425035" y="2560960"/>
              <a:ext cx="4239217" cy="3056963"/>
            </a:xfrm>
            <a:prstGeom prst="rect">
              <a:avLst/>
            </a:prstGeom>
          </p:spPr>
        </p:pic>
        <p:pic>
          <p:nvPicPr>
            <p:cNvPr id="19" name="图片 18" descr="图片包含 屏幕截图&#10;&#10;描述已自动生成">
              <a:extLst>
                <a:ext uri="{FF2B5EF4-FFF2-40B4-BE49-F238E27FC236}">
                  <a16:creationId xmlns:a16="http://schemas.microsoft.com/office/drawing/2014/main" id="{A856E296-1133-46C9-B7B4-9830572C4D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2362"/>
            <a:stretch/>
          </p:blipFill>
          <p:spPr>
            <a:xfrm>
              <a:off x="6425034" y="5595009"/>
              <a:ext cx="4239217" cy="276514"/>
            </a:xfrm>
            <a:prstGeom prst="rect">
              <a:avLst/>
            </a:prstGeom>
          </p:spPr>
        </p:pic>
      </p:grpSp>
      <p:sp>
        <p:nvSpPr>
          <p:cNvPr id="23" name="矩形 22">
            <a:extLst>
              <a:ext uri="{FF2B5EF4-FFF2-40B4-BE49-F238E27FC236}">
                <a16:creationId xmlns:a16="http://schemas.microsoft.com/office/drawing/2014/main" id="{0E5826C6-B45A-43AF-9B37-0CA00E10F3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2145" y="5558142"/>
            <a:ext cx="2811246" cy="276514"/>
          </a:xfrm>
          <a:prstGeom prst="rect">
            <a:avLst/>
          </a:prstGeom>
          <a:noFill/>
          <a:ln w="28575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箭头: 左 14">
            <a:extLst>
              <a:ext uri="{FF2B5EF4-FFF2-40B4-BE49-F238E27FC236}">
                <a16:creationId xmlns:a16="http://schemas.microsoft.com/office/drawing/2014/main" id="{4B1492C3-666A-4D51-809B-84C3072EB534}"/>
              </a:ext>
            </a:extLst>
          </p:cNvPr>
          <p:cNvSpPr/>
          <p:nvPr/>
        </p:nvSpPr>
        <p:spPr>
          <a:xfrm>
            <a:off x="9439478" y="5597834"/>
            <a:ext cx="322509" cy="216733"/>
          </a:xfrm>
          <a:prstGeom prst="lef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05E40EAC-E213-4207-AF7A-AAC3C6BFA2B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812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AEC1607-E139-48F5-BE8F-1C51AC6CE30D}"/>
              </a:ext>
            </a:extLst>
          </p:cNvPr>
          <p:cNvSpPr txBox="1"/>
          <p:nvPr/>
        </p:nvSpPr>
        <p:spPr>
          <a:xfrm>
            <a:off x="464235" y="1364566"/>
            <a:ext cx="776536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8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Any</a:t>
            </a:r>
          </a:p>
          <a:p>
            <a:r>
              <a:rPr lang="en-US" sz="88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Questions</a:t>
            </a:r>
            <a:endParaRPr lang="en-GB" sz="8800" b="1" dirty="0">
              <a:solidFill>
                <a:schemeClr val="accent3">
                  <a:lumMod val="20000"/>
                  <a:lumOff val="8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4542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064869A-3D82-0B4B-B112-E2E8259D00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7C05562-6C50-B546-8889-A6749315398A}"/>
              </a:ext>
            </a:extLst>
          </p:cNvPr>
          <p:cNvSpPr txBox="1">
            <a:spLocks/>
          </p:cNvSpPr>
          <p:nvPr/>
        </p:nvSpPr>
        <p:spPr>
          <a:xfrm>
            <a:off x="6429080" y="2801635"/>
            <a:ext cx="5762920" cy="11671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007178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THANKS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dirty="0">
                <a:solidFill>
                  <a:srgbClr val="007178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刘铁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178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7178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bm4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7178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@emeraldinsight.com.cn</a:t>
            </a:r>
          </a:p>
        </p:txBody>
      </p:sp>
    </p:spTree>
    <p:extLst>
      <p:ext uri="{BB962C8B-B14F-4D97-AF65-F5344CB8AC3E}">
        <p14:creationId xmlns:p14="http://schemas.microsoft.com/office/powerpoint/2010/main" val="1157957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zh-CN" b="1" dirty="0"/>
              <a:t>Emerald Resources</a:t>
            </a:r>
            <a:endParaRPr lang="zh-CN" altLang="en-US" b="1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025717F-70E0-E614-427B-15BFA5DE0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209" y="1434712"/>
            <a:ext cx="11317581" cy="398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14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Image: Library Studie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0" b="1"/>
          <a:stretch>
            <a:fillRect/>
          </a:stretch>
        </p:blipFill>
        <p:spPr bwMode="auto">
          <a:xfrm>
            <a:off x="6659046" y="3674127"/>
            <a:ext cx="1733477" cy="2220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0" y="0"/>
            <a:ext cx="2142785" cy="6858000"/>
          </a:xfrm>
          <a:prstGeom prst="rect">
            <a:avLst/>
          </a:prstGeom>
          <a:solidFill>
            <a:srgbClr val="4CB2A5">
              <a:alpha val="85000"/>
            </a:srgb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57702" y="365126"/>
            <a:ext cx="6189617" cy="753460"/>
          </a:xfrm>
        </p:spPr>
        <p:txBody>
          <a:bodyPr>
            <a:normAutofit fontScale="90000"/>
          </a:bodyPr>
          <a:lstStyle/>
          <a:p>
            <a:r>
              <a:rPr lang="en-GB" altLang="zh-CN" dirty="0"/>
              <a:t>Emerald </a:t>
            </a:r>
            <a:r>
              <a:rPr lang="zh-CN" altLang="en-US" dirty="0"/>
              <a:t>管理学期刊</a:t>
            </a:r>
            <a:br>
              <a:rPr lang="zh-CN" altLang="en-US" dirty="0"/>
            </a:br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</a:rPr>
              <a:t>A leading library of management research</a:t>
            </a:r>
            <a:endParaRPr lang="zh-CN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209006" y="1771126"/>
            <a:ext cx="5354219" cy="1457849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zh-CN" altLang="en-US" sz="2000" b="1" dirty="0"/>
              <a:t>管理学</a:t>
            </a:r>
            <a:r>
              <a:rPr lang="en-US" altLang="zh-CN" sz="2000" b="1" dirty="0"/>
              <a:t>5</a:t>
            </a:r>
            <a:r>
              <a:rPr lang="zh-CN" altLang="en-US" sz="2000" b="1" dirty="0"/>
              <a:t>大分支学科</a:t>
            </a:r>
            <a:endParaRPr lang="en-US" altLang="zh-CN" sz="2000" dirty="0"/>
          </a:p>
          <a:p>
            <a:pPr marL="0" indent="0">
              <a:buNone/>
            </a:pPr>
            <a:r>
              <a:rPr lang="zh-CN" altLang="en-US" sz="2000" dirty="0"/>
              <a:t>管理科学与工程   工商管理   公共管理</a:t>
            </a:r>
          </a:p>
          <a:p>
            <a:pPr marL="0" indent="0">
              <a:buNone/>
            </a:pPr>
            <a:r>
              <a:rPr lang="zh-CN" altLang="en-US" sz="2000" dirty="0"/>
              <a:t>图书情报学   农林经济管理                   </a:t>
            </a:r>
          </a:p>
        </p:txBody>
      </p:sp>
      <p:pic>
        <p:nvPicPr>
          <p:cNvPr id="3074" name="Picture 2" descr="Image: Information &amp; Knowledge Managemen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2662" y="3671605"/>
            <a:ext cx="1718310" cy="2382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age: Marketi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38" y="3671605"/>
            <a:ext cx="1718310" cy="2382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Image: Operations, Logistics &amp; Qualit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0590" y="3671605"/>
            <a:ext cx="1718310" cy="2382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Image: Business Management &amp; Strategy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887" y="3621943"/>
            <a:ext cx="1718311" cy="2382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矩形 13"/>
          <p:cNvSpPr/>
          <p:nvPr/>
        </p:nvSpPr>
        <p:spPr>
          <a:xfrm>
            <a:off x="64235" y="106363"/>
            <a:ext cx="1990988" cy="664527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泪滴形 5"/>
          <p:cNvSpPr/>
          <p:nvPr/>
        </p:nvSpPr>
        <p:spPr>
          <a:xfrm flipH="1">
            <a:off x="64235" y="106363"/>
            <a:ext cx="948770" cy="948770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solidFill>
                <a:srgbClr val="4CB2A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8" name="图表 17"/>
          <p:cNvGraphicFramePr/>
          <p:nvPr/>
        </p:nvGraphicFramePr>
        <p:xfrm>
          <a:off x="101178" y="1118157"/>
          <a:ext cx="4572000" cy="5522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167364" y="332265"/>
            <a:ext cx="74251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600" b="1" dirty="0">
                <a:solidFill>
                  <a:srgbClr val="4CB2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283</a:t>
            </a:r>
            <a:endParaRPr lang="zh-CN" altLang="en-US" sz="2600" b="1" dirty="0">
              <a:solidFill>
                <a:srgbClr val="4CB2A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>
            <a:extLst>
              <a:ext uri="{FF2B5EF4-FFF2-40B4-BE49-F238E27FC236}">
                <a16:creationId xmlns:a16="http://schemas.microsoft.com/office/drawing/2014/main" id="{32A80FA8-1D0D-5291-EDEB-1DAF03B8D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3276543"/>
          </a:xfrm>
          <a:prstGeom prst="rect">
            <a:avLst/>
          </a:prstGeom>
        </p:spPr>
      </p:pic>
      <p:sp>
        <p:nvSpPr>
          <p:cNvPr id="8" name="标题 3">
            <a:extLst>
              <a:ext uri="{FF2B5EF4-FFF2-40B4-BE49-F238E27FC236}">
                <a16:creationId xmlns:a16="http://schemas.microsoft.com/office/drawing/2014/main" id="{0152D2E2-66EA-97C9-00FC-E2B3E16A588E}"/>
              </a:ext>
            </a:extLst>
          </p:cNvPr>
          <p:cNvSpPr txBox="1">
            <a:spLocks/>
          </p:cNvSpPr>
          <p:nvPr/>
        </p:nvSpPr>
        <p:spPr>
          <a:xfrm>
            <a:off x="426720" y="3437264"/>
            <a:ext cx="10515600" cy="858769"/>
          </a:xfrm>
          <a:prstGeom prst="rect">
            <a:avLst/>
          </a:prstGeom>
        </p:spPr>
        <p:txBody>
          <a:bodyPr/>
          <a:lstStyle>
            <a:lvl1pPr algn="l" defTabSz="91441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n-US" sz="3700" b="0" i="0" u="none" strike="noStrike" kern="1200" cap="none" spc="0" normalizeH="0" baseline="0" dirty="0">
                <a:ln>
                  <a:noFill/>
                </a:ln>
                <a:solidFill>
                  <a:srgbClr val="007178"/>
                </a:solidFill>
                <a:effectLst/>
                <a:uLnTx/>
                <a:uFillTx/>
                <a:latin typeface="Georgia" charset="0"/>
                <a:ea typeface="+mj-ea"/>
                <a:cs typeface="+mj-cs"/>
              </a:defRPr>
            </a:lvl1pPr>
          </a:lstStyle>
          <a:p>
            <a:r>
              <a:rPr lang="zh-CN" altLang="en-US" b="1" dirty="0">
                <a:latin typeface="华文宋体" panose="02010600040101010101" pitchFamily="2" charset="-122"/>
                <a:ea typeface="华文宋体" panose="02010600040101010101" pitchFamily="2" charset="-122"/>
              </a:rPr>
              <a:t>管理学期刊</a:t>
            </a:r>
          </a:p>
        </p:txBody>
      </p:sp>
      <p:sp>
        <p:nvSpPr>
          <p:cNvPr id="9" name="内容占位符 6">
            <a:extLst>
              <a:ext uri="{FF2B5EF4-FFF2-40B4-BE49-F238E27FC236}">
                <a16:creationId xmlns:a16="http://schemas.microsoft.com/office/drawing/2014/main" id="{E4A36FF0-69AB-6AA6-8D75-A18AC40441C9}"/>
              </a:ext>
            </a:extLst>
          </p:cNvPr>
          <p:cNvSpPr txBox="1">
            <a:spLocks/>
          </p:cNvSpPr>
          <p:nvPr/>
        </p:nvSpPr>
        <p:spPr>
          <a:xfrm>
            <a:off x="426720" y="4052667"/>
            <a:ext cx="11338560" cy="2672861"/>
          </a:xfrm>
          <a:prstGeom prst="rect">
            <a:avLst/>
          </a:prstGeom>
        </p:spPr>
        <p:txBody>
          <a:bodyPr numCol="2" spcCol="360000">
            <a:normAutofit fontScale="92500" lnSpcReduction="10000"/>
          </a:bodyPr>
          <a:lstStyle>
            <a:lvl1pPr marL="0" indent="0" algn="l" defTabSz="914411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  <a:defRPr lang="en-US" sz="1600" b="0" kern="1200" dirty="0">
                <a:solidFill>
                  <a:srgbClr val="007178"/>
                </a:solidFill>
                <a:latin typeface="Museo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dirty="0">
                <a:solidFill>
                  <a:schemeClr val="bg2">
                    <a:lumMod val="50000"/>
                  </a:schemeClr>
                </a:solidFill>
                <a:latin typeface="Museo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15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dirty="0">
                <a:solidFill>
                  <a:schemeClr val="bg2">
                    <a:lumMod val="50000"/>
                  </a:schemeClr>
                </a:solidFill>
                <a:latin typeface="Museo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21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dirty="0">
                <a:solidFill>
                  <a:schemeClr val="bg2">
                    <a:lumMod val="50000"/>
                  </a:schemeClr>
                </a:solidFill>
                <a:latin typeface="Museo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27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dirty="0">
                <a:solidFill>
                  <a:schemeClr val="bg2">
                    <a:lumMod val="50000"/>
                  </a:schemeClr>
                </a:solidFill>
                <a:latin typeface="Museo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32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8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4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GB" altLang="zh-CN" sz="2000" dirty="0">
                <a:solidFill>
                  <a:schemeClr val="tx1"/>
                </a:solidFill>
                <a:latin typeface="Calibri" panose="020F0502020204030204" pitchFamily="34" charset="0"/>
                <a:ea typeface="华文宋体" panose="02010600040101010101" pitchFamily="2" charset="-122"/>
                <a:cs typeface="Calibri" panose="020F0502020204030204" pitchFamily="34" charset="0"/>
              </a:rPr>
              <a:t>50</a:t>
            </a:r>
            <a:r>
              <a:rPr lang="zh-CN" altLang="en-US" sz="2000" dirty="0">
                <a:solidFill>
                  <a:schemeClr val="tx1"/>
                </a:solidFill>
                <a:latin typeface="Calibri" panose="020F0502020204030204" pitchFamily="34" charset="0"/>
                <a:ea typeface="华文宋体" panose="02010600040101010101" pitchFamily="2" charset="-122"/>
                <a:cs typeface="Calibri" panose="020F0502020204030204" pitchFamily="34" charset="0"/>
              </a:rPr>
              <a:t>年前，</a:t>
            </a:r>
            <a:r>
              <a:rPr lang="en-US" altLang="zh-CN" sz="2000" dirty="0">
                <a:solidFill>
                  <a:schemeClr val="tx1"/>
                </a:solidFill>
                <a:latin typeface="Calibri" panose="020F0502020204030204" pitchFamily="34" charset="0"/>
                <a:ea typeface="华文宋体" panose="02010600040101010101" pitchFamily="2" charset="-122"/>
                <a:cs typeface="Calibri" panose="020F0502020204030204" pitchFamily="34" charset="0"/>
              </a:rPr>
              <a:t>Emerald</a:t>
            </a:r>
            <a:r>
              <a:rPr lang="zh-CN" altLang="en-US" sz="2000" dirty="0">
                <a:solidFill>
                  <a:schemeClr val="tx1"/>
                </a:solidFill>
                <a:latin typeface="Calibri" panose="020F0502020204030204" pitchFamily="34" charset="0"/>
                <a:ea typeface="华文宋体" panose="02010600040101010101" pitchFamily="2" charset="-122"/>
                <a:cs typeface="Calibri" panose="020F0502020204030204" pitchFamily="34" charset="0"/>
              </a:rPr>
              <a:t>出版发行了我们的第一本期刊</a:t>
            </a:r>
            <a:r>
              <a:rPr lang="en-GB" altLang="zh-CN" sz="2000" i="1" dirty="0">
                <a:solidFill>
                  <a:schemeClr val="tx1"/>
                </a:solidFill>
                <a:latin typeface="Calibri" panose="020F0502020204030204" pitchFamily="34" charset="0"/>
                <a:ea typeface="华文宋体" panose="02010600040101010101" pitchFamily="2" charset="-122"/>
                <a:cs typeface="Calibri" panose="020F0502020204030204" pitchFamily="34" charset="0"/>
              </a:rPr>
              <a:t>M</a:t>
            </a:r>
            <a:r>
              <a:rPr lang="en-US" altLang="zh-CN" sz="2000" i="1" dirty="0" err="1">
                <a:solidFill>
                  <a:schemeClr val="tx1"/>
                </a:solidFill>
                <a:latin typeface="Calibri" panose="020F0502020204030204" pitchFamily="34" charset="0"/>
                <a:ea typeface="华文宋体" panose="02010600040101010101" pitchFamily="2" charset="-122"/>
                <a:cs typeface="Calibri" panose="020F0502020204030204" pitchFamily="34" charset="0"/>
              </a:rPr>
              <a:t>anagement</a:t>
            </a:r>
            <a:r>
              <a:rPr lang="en-US" altLang="zh-CN" sz="2000" i="1" dirty="0">
                <a:solidFill>
                  <a:schemeClr val="tx1"/>
                </a:solidFill>
                <a:latin typeface="Calibri" panose="020F0502020204030204" pitchFamily="34" charset="0"/>
                <a:ea typeface="华文宋体" panose="02010600040101010101" pitchFamily="2" charset="-122"/>
                <a:cs typeface="Calibri" panose="020F0502020204030204" pitchFamily="34" charset="0"/>
              </a:rPr>
              <a:t> Decision</a:t>
            </a:r>
            <a:r>
              <a:rPr lang="zh-CN" altLang="en-US" sz="2000" dirty="0">
                <a:solidFill>
                  <a:schemeClr val="tx1"/>
                </a:solidFill>
                <a:latin typeface="Calibri" panose="020F0502020204030204" pitchFamily="34" charset="0"/>
                <a:ea typeface="华文宋体" panose="02010600040101010101" pitchFamily="2" charset="-122"/>
                <a:cs typeface="Calibri" panose="020F0502020204030204" pitchFamily="34" charset="0"/>
              </a:rPr>
              <a:t>；现在，我们的管理学合集已经发展壮大到</a:t>
            </a:r>
            <a:r>
              <a:rPr lang="en-GB" altLang="zh-CN" sz="2000" dirty="0">
                <a:solidFill>
                  <a:schemeClr val="tx1"/>
                </a:solidFill>
                <a:latin typeface="Calibri" panose="020F0502020204030204" pitchFamily="34" charset="0"/>
                <a:ea typeface="华文宋体" panose="02010600040101010101" pitchFamily="2" charset="-122"/>
                <a:cs typeface="Calibri" panose="020F0502020204030204" pitchFamily="34" charset="0"/>
              </a:rPr>
              <a:t>200</a:t>
            </a:r>
            <a:r>
              <a:rPr lang="zh-CN" altLang="en-US" sz="2000" dirty="0">
                <a:solidFill>
                  <a:schemeClr val="tx1"/>
                </a:solidFill>
                <a:latin typeface="Calibri" panose="020F0502020204030204" pitchFamily="34" charset="0"/>
                <a:ea typeface="华文宋体" panose="02010600040101010101" pitchFamily="2" charset="-122"/>
                <a:cs typeface="Calibri" panose="020F0502020204030204" pitchFamily="34" charset="0"/>
              </a:rPr>
              <a:t>余本，我们持续出版高质量的管理学学术文章，推动学界发展，给社会带来更深远的影响。</a:t>
            </a:r>
            <a:endParaRPr lang="en-GB" altLang="zh-CN" sz="2000" dirty="0">
              <a:solidFill>
                <a:schemeClr val="tx1"/>
              </a:solidFill>
              <a:latin typeface="Calibri" panose="020F0502020204030204" pitchFamily="34" charset="0"/>
              <a:ea typeface="华文宋体" panose="02010600040101010101" pitchFamily="2" charset="-122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endParaRPr lang="en-US" altLang="zh-CN" sz="2000" dirty="0">
              <a:solidFill>
                <a:schemeClr val="tx1"/>
              </a:solidFill>
              <a:latin typeface="Calibri" panose="020F0502020204030204" pitchFamily="34" charset="0"/>
              <a:ea typeface="华文宋体" panose="02010600040101010101" pitchFamily="2" charset="-122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000" dirty="0">
                <a:solidFill>
                  <a:schemeClr val="tx1"/>
                </a:solidFill>
                <a:latin typeface="Calibri" panose="020F0502020204030204" pitchFamily="34" charset="0"/>
                <a:ea typeface="华文宋体" panose="02010600040101010101" pitchFamily="2" charset="-122"/>
                <a:cs typeface="Calibri" panose="020F0502020204030204" pitchFamily="34" charset="0"/>
              </a:rPr>
              <a:t>Emerald</a:t>
            </a:r>
            <a:r>
              <a:rPr lang="zh-CN" altLang="en-US" sz="2000" dirty="0">
                <a:solidFill>
                  <a:schemeClr val="tx1"/>
                </a:solidFill>
                <a:latin typeface="Calibri" panose="020F0502020204030204" pitchFamily="34" charset="0"/>
                <a:ea typeface="华文宋体" panose="02010600040101010101" pitchFamily="2" charset="-122"/>
                <a:cs typeface="Calibri" panose="020F0502020204030204" pitchFamily="34" charset="0"/>
              </a:rPr>
              <a:t>管理学期刊是世界范围内最大的管理学期刊合集之一，不仅基于传统管理学研究，为现实产业提供最新管理视角，更是引入应对当今社会问题，如环境变化、社会不平等问题、国际争端等的最新视角，积极探讨解决办法与策略。</a:t>
            </a:r>
          </a:p>
        </p:txBody>
      </p:sp>
    </p:spTree>
    <p:extLst>
      <p:ext uri="{BB962C8B-B14F-4D97-AF65-F5344CB8AC3E}">
        <p14:creationId xmlns:p14="http://schemas.microsoft.com/office/powerpoint/2010/main" val="934734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713469"/>
            <a:ext cx="10515600" cy="753460"/>
          </a:xfrm>
        </p:spPr>
        <p:txBody>
          <a:bodyPr>
            <a:normAutofit/>
          </a:bodyPr>
          <a:lstStyle/>
          <a:p>
            <a:r>
              <a:rPr lang="en-GB" altLang="zh-CN" sz="2800" dirty="0"/>
              <a:t>E</a:t>
            </a:r>
            <a:r>
              <a:rPr lang="en-US" altLang="zh-CN" sz="2800" dirty="0" err="1"/>
              <a:t>merald</a:t>
            </a:r>
            <a:r>
              <a:rPr lang="en-US" altLang="zh-CN" sz="2800" dirty="0"/>
              <a:t> </a:t>
            </a:r>
            <a:r>
              <a:rPr lang="zh-CN" altLang="en-US" sz="2800" dirty="0"/>
              <a:t>管理学核心期刊</a:t>
            </a:r>
            <a:endParaRPr lang="en-GB" altLang="zh-CN" sz="2800" dirty="0"/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EB449DB1-9849-C81B-FB66-7635343D08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2318"/>
            <a:ext cx="4945745" cy="3773363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</a:pPr>
            <a:endParaRPr lang="en-US" altLang="zh-CN" dirty="0"/>
          </a:p>
          <a:p>
            <a:pPr>
              <a:lnSpc>
                <a:spcPct val="170000"/>
              </a:lnSpc>
            </a:pPr>
            <a:r>
              <a:rPr lang="en-US" altLang="zh-CN" dirty="0"/>
              <a:t>Emerald</a:t>
            </a:r>
            <a:r>
              <a:rPr lang="zh-CN" altLang="en-US" dirty="0"/>
              <a:t>管理学核心刊物有</a:t>
            </a:r>
            <a:r>
              <a:rPr lang="en-US" altLang="zh-CN" dirty="0"/>
              <a:t>77</a:t>
            </a:r>
            <a:r>
              <a:rPr lang="zh-CN" altLang="en-US" dirty="0"/>
              <a:t>本，其中，</a:t>
            </a:r>
            <a:r>
              <a:rPr lang="en-US" altLang="zh-CN" dirty="0"/>
              <a:t>Q1</a:t>
            </a:r>
            <a:r>
              <a:rPr lang="zh-CN" altLang="en-US" dirty="0"/>
              <a:t>区刊物有</a:t>
            </a:r>
            <a:r>
              <a:rPr lang="en-US" altLang="zh-CN" b="1" dirty="0">
                <a:solidFill>
                  <a:srgbClr val="066E75"/>
                </a:solidFill>
              </a:rPr>
              <a:t>17</a:t>
            </a:r>
            <a:r>
              <a:rPr lang="zh-CN" altLang="en-US" b="1" dirty="0">
                <a:solidFill>
                  <a:srgbClr val="066E75"/>
                </a:solidFill>
              </a:rPr>
              <a:t>本</a:t>
            </a:r>
            <a:r>
              <a:rPr lang="zh-CN" altLang="en-US" dirty="0"/>
              <a:t>，</a:t>
            </a:r>
            <a:r>
              <a:rPr lang="en-US" altLang="zh-CN" dirty="0"/>
              <a:t>Q2</a:t>
            </a:r>
            <a:r>
              <a:rPr lang="zh-CN" altLang="en-US" dirty="0"/>
              <a:t>区刊物有</a:t>
            </a:r>
            <a:r>
              <a:rPr lang="en-US" altLang="zh-CN" b="1" dirty="0">
                <a:solidFill>
                  <a:srgbClr val="066E75"/>
                </a:solidFill>
              </a:rPr>
              <a:t>28</a:t>
            </a:r>
            <a:r>
              <a:rPr lang="zh-CN" altLang="en-US" b="1" dirty="0">
                <a:solidFill>
                  <a:srgbClr val="066E75"/>
                </a:solidFill>
              </a:rPr>
              <a:t>本</a:t>
            </a:r>
            <a:r>
              <a:rPr lang="zh-CN" altLang="en-US" dirty="0"/>
              <a:t>；</a:t>
            </a:r>
            <a:endParaRPr lang="en-US" altLang="zh-CN" dirty="0"/>
          </a:p>
          <a:p>
            <a:pPr>
              <a:lnSpc>
                <a:spcPct val="170000"/>
              </a:lnSpc>
            </a:pPr>
            <a:r>
              <a:rPr lang="en-US" altLang="zh-CN" dirty="0"/>
              <a:t>Emerald</a:t>
            </a:r>
            <a:r>
              <a:rPr lang="zh-CN" altLang="en-US" dirty="0"/>
              <a:t>期刊大部分为主题性期刊，综合性期刊较少；</a:t>
            </a:r>
          </a:p>
        </p:txBody>
      </p:sp>
      <p:pic>
        <p:nvPicPr>
          <p:cNvPr id="24" name="图形 23" descr="翻开的书、台灯、书、钢笔和铅笔">
            <a:extLst>
              <a:ext uri="{FF2B5EF4-FFF2-40B4-BE49-F238E27FC236}">
                <a16:creationId xmlns:a16="http://schemas.microsoft.com/office/drawing/2014/main" id="{821218F4-7B61-A1D4-140C-BA39B3C2FA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16306" y="501929"/>
            <a:ext cx="6023522" cy="6023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890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5681" y="1591825"/>
            <a:ext cx="2961162" cy="4218029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zh-CN" altLang="en-US" sz="1800" b="1" dirty="0"/>
              <a:t>运营物流与质量管理</a:t>
            </a:r>
            <a:r>
              <a:rPr lang="zh-CN" altLang="en-US" sz="1800" dirty="0"/>
              <a:t>学科合集所有期刊均为</a:t>
            </a:r>
            <a:r>
              <a:rPr lang="en-US" altLang="zh-CN" sz="1800" dirty="0"/>
              <a:t>Scopus</a:t>
            </a:r>
            <a:r>
              <a:rPr lang="zh-CN" altLang="en-US" sz="1800" dirty="0"/>
              <a:t>收录，其中</a:t>
            </a:r>
            <a:r>
              <a:rPr lang="en-US" altLang="zh-CN" sz="1800" dirty="0"/>
              <a:t>87%</a:t>
            </a:r>
            <a:r>
              <a:rPr lang="zh-CN" altLang="en-US" sz="1800" dirty="0"/>
              <a:t>期刊为</a:t>
            </a:r>
            <a:r>
              <a:rPr lang="en-US" altLang="zh-CN" sz="1800" dirty="0"/>
              <a:t>WOS</a:t>
            </a:r>
            <a:r>
              <a:rPr lang="zh-CN" altLang="en-US" sz="1800" dirty="0"/>
              <a:t>收录，文章年均下载量高达</a:t>
            </a:r>
            <a:r>
              <a:rPr lang="en-US" altLang="zh-CN" sz="1800" dirty="0"/>
              <a:t>320</a:t>
            </a:r>
            <a:r>
              <a:rPr lang="zh-CN" altLang="en-US" sz="1800" dirty="0"/>
              <a:t>万次；</a:t>
            </a:r>
            <a:endParaRPr lang="en-US" altLang="zh-CN" sz="1800" dirty="0"/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endParaRPr lang="en-US" altLang="zh-CN" sz="1800" dirty="0"/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zh-CN" altLang="en-US" sz="1800" dirty="0"/>
              <a:t>主题范围覆盖：供应链管理、质量控制、生产管理、冷链管理、绿色供应链、服务管理、技术管理等。</a:t>
            </a:r>
          </a:p>
        </p:txBody>
      </p:sp>
      <p:sp>
        <p:nvSpPr>
          <p:cNvPr id="25" name="文本框 18"/>
          <p:cNvSpPr txBox="1">
            <a:spLocks noChangeArrowheads="1"/>
          </p:cNvSpPr>
          <p:nvPr/>
        </p:nvSpPr>
        <p:spPr bwMode="auto">
          <a:xfrm>
            <a:off x="5189609" y="1881853"/>
            <a:ext cx="249548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1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International Journal of Operations &amp; Production Management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经营与生产管理国际期刊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altLang="zh-CN" sz="14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2022 IF: 9.9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6" name="文本框 27"/>
          <p:cNvSpPr txBox="1">
            <a:spLocks noChangeArrowheads="1"/>
          </p:cNvSpPr>
          <p:nvPr/>
        </p:nvSpPr>
        <p:spPr bwMode="auto">
          <a:xfrm>
            <a:off x="9029393" y="1989575"/>
            <a:ext cx="286738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1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Journal of Manufacturing Technology Management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生产工艺管理杂志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altLang="zh-CN" sz="14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2022 IF: 7.6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文本框 27">
            <a:extLst>
              <a:ext uri="{FF2B5EF4-FFF2-40B4-BE49-F238E27FC236}">
                <a16:creationId xmlns:a16="http://schemas.microsoft.com/office/drawing/2014/main" id="{BBBE6C4A-2E77-FA3A-412E-F2C089DF4A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9923" y="4722605"/>
            <a:ext cx="2318379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1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Supply Chain Management: An International Journal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供应链管理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altLang="zh-CN" sz="14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2022 IF: 7.5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文本框 27">
            <a:extLst>
              <a:ext uri="{FF2B5EF4-FFF2-40B4-BE49-F238E27FC236}">
                <a16:creationId xmlns:a16="http://schemas.microsoft.com/office/drawing/2014/main" id="{F01C40B8-908F-3585-C03A-BF4107BEA4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8266" y="4722605"/>
            <a:ext cx="2809637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1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The International Journal of Logistics Management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物流管理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altLang="zh-CN" sz="14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2022 IF: 11.1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" name="标题 1">
            <a:extLst>
              <a:ext uri="{FF2B5EF4-FFF2-40B4-BE49-F238E27FC236}">
                <a16:creationId xmlns:a16="http://schemas.microsoft.com/office/drawing/2014/main" id="{DC7B8109-3E5D-44DC-63C3-08F310218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453" y="294686"/>
            <a:ext cx="3959571" cy="753460"/>
          </a:xfrm>
        </p:spPr>
        <p:txBody>
          <a:bodyPr>
            <a:normAutofit/>
          </a:bodyPr>
          <a:lstStyle/>
          <a:p>
            <a:r>
              <a:rPr lang="zh-CN" altLang="en-US" sz="2400" dirty="0"/>
              <a:t>管理学</a:t>
            </a:r>
            <a:r>
              <a:rPr lang="en-GB" altLang="zh-CN" sz="2400" dirty="0"/>
              <a:t>Q1</a:t>
            </a:r>
            <a:r>
              <a:rPr lang="zh-CN" altLang="en-US" sz="2400" dirty="0"/>
              <a:t>核心刊物推荐 </a:t>
            </a:r>
            <a:r>
              <a:rPr lang="en-US" altLang="zh-CN" sz="2400" dirty="0"/>
              <a:t>(1)</a:t>
            </a:r>
            <a:endParaRPr lang="zh-CN" altLang="en-US" sz="2400" dirty="0"/>
          </a:p>
        </p:txBody>
      </p:sp>
      <p:sp>
        <p:nvSpPr>
          <p:cNvPr id="13" name="内容占位符 2">
            <a:extLst>
              <a:ext uri="{FF2B5EF4-FFF2-40B4-BE49-F238E27FC236}">
                <a16:creationId xmlns:a16="http://schemas.microsoft.com/office/drawing/2014/main" id="{16DD91C2-26E2-2126-7858-5F3C41DC93CC}"/>
              </a:ext>
            </a:extLst>
          </p:cNvPr>
          <p:cNvSpPr txBox="1">
            <a:spLocks/>
          </p:cNvSpPr>
          <p:nvPr/>
        </p:nvSpPr>
        <p:spPr>
          <a:xfrm>
            <a:off x="351453" y="749224"/>
            <a:ext cx="3726677" cy="4799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altLang="zh-CN" sz="1800" dirty="0">
                <a:solidFill>
                  <a:schemeClr val="bg2">
                    <a:lumMod val="50000"/>
                  </a:schemeClr>
                </a:solidFill>
              </a:rPr>
              <a:t>Operations, Logistics &amp; Quality</a:t>
            </a:r>
            <a:endParaRPr lang="zh-CN" altLang="en-US" sz="18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F1F744F6-CD9E-83C2-9830-1BEE84F04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6939" y="1767177"/>
            <a:ext cx="1378630" cy="1898443"/>
          </a:xfrm>
          <a:prstGeom prst="rect">
            <a:avLst/>
          </a:prstGeom>
          <a:effectLst>
            <a:outerShdw blurRad="88900" sx="102000" sy="102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2CF00B79-0D2D-07AE-57E5-1856126861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7609" y="1767179"/>
            <a:ext cx="1378630" cy="1898441"/>
          </a:xfrm>
          <a:prstGeom prst="rect">
            <a:avLst/>
          </a:prstGeom>
          <a:effectLst>
            <a:outerShdw blurRad="76200" sx="102000" sy="102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5122" name="Picture 2" descr="Cover of Supply Chain Management">
            <a:extLst>
              <a:ext uri="{FF2B5EF4-FFF2-40B4-BE49-F238E27FC236}">
                <a16:creationId xmlns:a16="http://schemas.microsoft.com/office/drawing/2014/main" id="{05CBFF2A-2096-E9C1-242A-1331360B3E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832" y="4277167"/>
            <a:ext cx="1411091" cy="1830604"/>
          </a:xfrm>
          <a:prstGeom prst="rect">
            <a:avLst/>
          </a:prstGeom>
          <a:noFill/>
          <a:effectLst>
            <a:outerShdw blurRad="139700" sx="102000" sy="102000" algn="ctr" rotWithShape="0">
              <a:schemeClr val="tx1">
                <a:alpha val="7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434939DA-5232-879D-DE51-093F6227E5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05148" y="4277167"/>
            <a:ext cx="1411091" cy="1943142"/>
          </a:xfrm>
          <a:prstGeom prst="rect">
            <a:avLst/>
          </a:prstGeom>
          <a:effectLst>
            <a:outerShdw blurRad="76200" sx="102000" sy="102000" algn="ctr" rotWithShape="0">
              <a:schemeClr val="tx1">
                <a:alpha val="70000"/>
              </a:schemeClr>
            </a:outerShdw>
          </a:effectLst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1.2|1.1|1.1|1.2|1.1"/>
</p:tagLst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merald" id="{6F4C9945-46FE-4133-9D46-E6476B92AEB0}" vid="{D4867E98-20EA-4FAC-9CD3-8659397BCF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FFFFFF"/>
    </a:accent3>
    <a:accent4>
      <a:srgbClr val="000000"/>
    </a:accent4>
    <a:accent5>
      <a:srgbClr val="B2C1DB"/>
    </a:accent5>
    <a:accent6>
      <a:srgbClr val="AE4845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6880</TotalTime>
  <Words>2250</Words>
  <Application>Microsoft Office PowerPoint</Application>
  <PresentationFormat>宽屏</PresentationFormat>
  <Paragraphs>373</Paragraphs>
  <Slides>42</Slides>
  <Notes>23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42</vt:i4>
      </vt:variant>
    </vt:vector>
  </HeadingPairs>
  <TitlesOfParts>
    <vt:vector size="55" baseType="lpstr">
      <vt:lpstr>等线</vt:lpstr>
      <vt:lpstr>等线 Light</vt:lpstr>
      <vt:lpstr>华文宋体</vt:lpstr>
      <vt:lpstr>宋体</vt:lpstr>
      <vt:lpstr>微软雅黑</vt:lpstr>
      <vt:lpstr>造字工房言宋（非商用）常规体</vt:lpstr>
      <vt:lpstr>Arial</vt:lpstr>
      <vt:lpstr>Calibri</vt:lpstr>
      <vt:lpstr>Calibri Light</vt:lpstr>
      <vt:lpstr>Verdana</vt:lpstr>
      <vt:lpstr>Wingdings</vt:lpstr>
      <vt:lpstr>1_Office 主题​​</vt:lpstr>
      <vt:lpstr>Office Theme</vt:lpstr>
      <vt:lpstr>Emerald资源介绍与平台使用</vt:lpstr>
      <vt:lpstr>Emerald Overview</vt:lpstr>
      <vt:lpstr>PowerPoint 演示文稿</vt:lpstr>
      <vt:lpstr>Emerald资源介绍</vt:lpstr>
      <vt:lpstr>Emerald Resources</vt:lpstr>
      <vt:lpstr>Emerald 管理学期刊 A leading library of management research</vt:lpstr>
      <vt:lpstr>PowerPoint 演示文稿</vt:lpstr>
      <vt:lpstr>Emerald 管理学核心期刊</vt:lpstr>
      <vt:lpstr>管理学Q1核心刊物推荐 (1)</vt:lpstr>
      <vt:lpstr>管理学Q1核心刊物推荐 (2)</vt:lpstr>
      <vt:lpstr>管理学Q1核心刊物推荐 (3)</vt:lpstr>
      <vt:lpstr>管理学Q1核心刊物推荐 (4)</vt:lpstr>
      <vt:lpstr>管理学Q1核心刊物推荐 (5)</vt:lpstr>
      <vt:lpstr>管理学Q1核心刊物推荐 (6)</vt:lpstr>
      <vt:lpstr>PowerPoint 演示文稿</vt:lpstr>
      <vt:lpstr>PowerPoint 演示文稿</vt:lpstr>
      <vt:lpstr>图书情报与信息科学期刊</vt:lpstr>
      <vt:lpstr>Emerald 工程学电子期刊库 A high-quality specialist portfolio closely connected to the industry</vt:lpstr>
      <vt:lpstr>PowerPoint 演示文稿</vt:lpstr>
      <vt:lpstr>Emerald 全文期刊回溯库 Preserving over 100 years of management research online</vt:lpstr>
      <vt:lpstr>Emerald 英文图书 High quality, cutting-edge research across a range of subjects</vt:lpstr>
      <vt:lpstr>Emerald 案例集（2800+） Authentic business scenarios for the classroom</vt:lpstr>
      <vt:lpstr>数据库平台使用</vt:lpstr>
      <vt:lpstr>PowerPoint 演示文稿</vt:lpstr>
      <vt:lpstr>PowerPoint 演示文稿</vt:lpstr>
      <vt:lpstr>PowerPoint 演示文稿</vt:lpstr>
      <vt:lpstr>Emerald平台主要功能</vt:lpstr>
      <vt:lpstr>PowerPoint 演示文稿</vt:lpstr>
      <vt:lpstr>高级检索 – Advanced Search</vt:lpstr>
      <vt:lpstr>检索结果</vt:lpstr>
      <vt:lpstr>检索结果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注册账号</vt:lpstr>
      <vt:lpstr>注册账号 – 设置密码</vt:lpstr>
      <vt:lpstr>登录</vt:lpstr>
      <vt:lpstr>Emerald远程访问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Emerald资源使用与投稿交流</dc:title>
  <dc:creator>Juno Xu</dc:creator>
  <cp:lastModifiedBy>Tony Liu</cp:lastModifiedBy>
  <cp:revision>467</cp:revision>
  <dcterms:created xsi:type="dcterms:W3CDTF">2019-01-10T07:54:13Z</dcterms:created>
  <dcterms:modified xsi:type="dcterms:W3CDTF">2024-02-26T04:04:44Z</dcterms:modified>
</cp:coreProperties>
</file>