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notesSlides/notesSlide15.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notesSlides/notesSlide16.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notesSlides/notesSlide22.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23.xml" ContentType="application/vnd.openxmlformats-officedocument.presentationml.notesSlide+xml"/>
  <Override PartName="/ppt/tags/tag88.xml" ContentType="application/vnd.openxmlformats-officedocument.presentationml.tags+xml"/>
  <Override PartName="/ppt/notesSlides/notesSlide24.xml" ContentType="application/vnd.openxmlformats-officedocument.presentationml.notesSlide+xml"/>
  <Override PartName="/ppt/tags/tag89.xml" ContentType="application/vnd.openxmlformats-officedocument.presentationml.tags+xml"/>
  <Override PartName="/ppt/tags/tag90.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4272" r:id="rId2"/>
  </p:sldMasterIdLst>
  <p:notesMasterIdLst>
    <p:notesMasterId r:id="rId57"/>
  </p:notesMasterIdLst>
  <p:handoutMasterIdLst>
    <p:handoutMasterId r:id="rId58"/>
  </p:handoutMasterIdLst>
  <p:sldIdLst>
    <p:sldId id="8854" r:id="rId3"/>
    <p:sldId id="8860" r:id="rId4"/>
    <p:sldId id="262" r:id="rId5"/>
    <p:sldId id="4829" r:id="rId6"/>
    <p:sldId id="8853" r:id="rId7"/>
    <p:sldId id="4810" r:id="rId8"/>
    <p:sldId id="4811" r:id="rId9"/>
    <p:sldId id="4831" r:id="rId10"/>
    <p:sldId id="3260" r:id="rId11"/>
    <p:sldId id="8859" r:id="rId12"/>
    <p:sldId id="8852" r:id="rId13"/>
    <p:sldId id="8864" r:id="rId14"/>
    <p:sldId id="8865" r:id="rId15"/>
    <p:sldId id="8850" r:id="rId16"/>
    <p:sldId id="8870" r:id="rId17"/>
    <p:sldId id="8873" r:id="rId18"/>
    <p:sldId id="3194" r:id="rId19"/>
    <p:sldId id="8872" r:id="rId20"/>
    <p:sldId id="8849" r:id="rId21"/>
    <p:sldId id="509" r:id="rId22"/>
    <p:sldId id="3195" r:id="rId23"/>
    <p:sldId id="8874" r:id="rId24"/>
    <p:sldId id="491" r:id="rId25"/>
    <p:sldId id="506" r:id="rId26"/>
    <p:sldId id="3217" r:id="rId27"/>
    <p:sldId id="584" r:id="rId28"/>
    <p:sldId id="487" r:id="rId29"/>
    <p:sldId id="532" r:id="rId30"/>
    <p:sldId id="533" r:id="rId31"/>
    <p:sldId id="534" r:id="rId32"/>
    <p:sldId id="535" r:id="rId33"/>
    <p:sldId id="3271" r:id="rId34"/>
    <p:sldId id="3272" r:id="rId35"/>
    <p:sldId id="8828" r:id="rId36"/>
    <p:sldId id="8851" r:id="rId37"/>
    <p:sldId id="8813" r:id="rId38"/>
    <p:sldId id="3239" r:id="rId39"/>
    <p:sldId id="8868" r:id="rId40"/>
    <p:sldId id="8833" r:id="rId41"/>
    <p:sldId id="8834" r:id="rId42"/>
    <p:sldId id="8835" r:id="rId43"/>
    <p:sldId id="8836" r:id="rId44"/>
    <p:sldId id="8840" r:id="rId45"/>
    <p:sldId id="8837" r:id="rId46"/>
    <p:sldId id="8838" r:id="rId47"/>
    <p:sldId id="8841" r:id="rId48"/>
    <p:sldId id="8842" r:id="rId49"/>
    <p:sldId id="8843" r:id="rId50"/>
    <p:sldId id="3258" r:id="rId51"/>
    <p:sldId id="8845" r:id="rId52"/>
    <p:sldId id="3259" r:id="rId53"/>
    <p:sldId id="8863" r:id="rId54"/>
    <p:sldId id="4800" r:id="rId55"/>
    <p:sldId id="8867" r:id="rId56"/>
  </p:sldIdLst>
  <p:sldSz cx="12858750" cy="7232650"/>
  <p:notesSz cx="6858000" cy="9144000"/>
  <p:defaultTex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4365" userDrawn="1">
          <p15:clr>
            <a:srgbClr val="A4A3A4"/>
          </p15:clr>
        </p15:guide>
        <p15:guide id="2" pos="4050">
          <p15:clr>
            <a:srgbClr val="A4A3A4"/>
          </p15:clr>
        </p15:guide>
        <p15:guide id="3" pos="3143" userDrawn="1">
          <p15:clr>
            <a:srgbClr val="A4A3A4"/>
          </p15:clr>
        </p15:guide>
        <p15:guide id="4" orient="horz" pos="4183">
          <p15:clr>
            <a:srgbClr val="A4A3A4"/>
          </p15:clr>
        </p15:guide>
        <p15:guide id="5" pos="7497">
          <p15:clr>
            <a:srgbClr val="A4A3A4"/>
          </p15:clr>
        </p15:guide>
        <p15:guide id="6" pos="690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E9A"/>
    <a:srgbClr val="FFFFFF"/>
    <a:srgbClr val="151515"/>
    <a:srgbClr val="1A505D"/>
    <a:srgbClr val="E3F3FF"/>
    <a:srgbClr val="00204F"/>
    <a:srgbClr val="4182C6"/>
    <a:srgbClr val="4B86C6"/>
    <a:srgbClr val="3F80C3"/>
    <a:srgbClr val="5D92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282" autoAdjust="0"/>
    <p:restoredTop sz="87500" autoAdjust="0"/>
  </p:normalViewPr>
  <p:slideViewPr>
    <p:cSldViewPr>
      <p:cViewPr varScale="1">
        <p:scale>
          <a:sx n="52" d="100"/>
          <a:sy n="52" d="100"/>
        </p:scale>
        <p:origin x="964" y="44"/>
      </p:cViewPr>
      <p:guideLst>
        <p:guide orient="horz" pos="4365"/>
        <p:guide pos="4050"/>
        <p:guide pos="3143"/>
        <p:guide orient="horz" pos="4183"/>
        <p:guide pos="7497"/>
        <p:guide pos="6908"/>
      </p:guideLst>
    </p:cSldViewPr>
  </p:slideViewPr>
  <p:outlineViewPr>
    <p:cViewPr>
      <p:scale>
        <a:sx n="100" d="100"/>
        <a:sy n="100" d="100"/>
      </p:scale>
      <p:origin x="0" y="0"/>
    </p:cViewPr>
  </p:outlineViewPr>
  <p:notesTextViewPr>
    <p:cViewPr>
      <p:scale>
        <a:sx n="1" d="1"/>
        <a:sy n="1" d="1"/>
      </p:scale>
      <p:origin x="0" y="0"/>
    </p:cViewPr>
  </p:notesTextViewPr>
  <p:sorterViewPr>
    <p:cViewPr>
      <p:scale>
        <a:sx n="33" d="100"/>
        <a:sy n="33" d="100"/>
      </p:scale>
      <p:origin x="0" y="0"/>
    </p:cViewPr>
  </p:sorterViewPr>
  <p:notesViewPr>
    <p:cSldViewPr>
      <p:cViewPr varScale="1">
        <p:scale>
          <a:sx n="48" d="100"/>
          <a:sy n="48" d="100"/>
        </p:scale>
        <p:origin x="1828" y="2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7AE19F7-C7BB-46B0-9990-16878D69E812}" type="doc">
      <dgm:prSet loTypeId="urn:microsoft.com/office/officeart/2005/8/layout/process2" loCatId="process" qsTypeId="urn:microsoft.com/office/officeart/2005/8/quickstyle/3d5" qsCatId="3D" csTypeId="urn:microsoft.com/office/officeart/2005/8/colors/accent3_2" csCatId="accent3" phldr="1"/>
      <dgm:spPr/>
      <dgm:t>
        <a:bodyPr/>
        <a:lstStyle/>
        <a:p>
          <a:endParaRPr lang="zh-CN" altLang="en-US"/>
        </a:p>
      </dgm:t>
    </dgm:pt>
    <dgm:pt modelId="{919A70B8-BAC8-4639-8173-84C073953509}">
      <dgm:prSet phldrT="[文本]"/>
      <dgm:spPr>
        <a:solidFill>
          <a:srgbClr val="004E9A"/>
        </a:solidFill>
      </dgm:spPr>
      <dgm:t>
        <a:bodyPr/>
        <a:lstStyle/>
        <a:p>
          <a:r>
            <a:rPr lang="zh-CN" altLang="en-US" dirty="0"/>
            <a:t>图书馆</a:t>
          </a:r>
          <a:endParaRPr lang="en-US" altLang="zh-CN" dirty="0"/>
        </a:p>
        <a:p>
          <a:r>
            <a:rPr lang="zh-CN" altLang="en-US" dirty="0"/>
            <a:t>首页</a:t>
          </a:r>
        </a:p>
      </dgm:t>
    </dgm:pt>
    <dgm:pt modelId="{5462E8E6-3C21-4474-843B-601DA6C4105C}" type="parTrans" cxnId="{6C33FC3F-29B3-4835-9597-769BF1A6C854}">
      <dgm:prSet/>
      <dgm:spPr/>
      <dgm:t>
        <a:bodyPr/>
        <a:lstStyle/>
        <a:p>
          <a:endParaRPr lang="zh-CN" altLang="en-US"/>
        </a:p>
      </dgm:t>
    </dgm:pt>
    <dgm:pt modelId="{4196B12E-BDFE-4C6D-8539-25A07FBCDFCD}" type="sibTrans" cxnId="{6C33FC3F-29B3-4835-9597-769BF1A6C854}">
      <dgm:prSet/>
      <dgm:spPr/>
      <dgm:t>
        <a:bodyPr/>
        <a:lstStyle/>
        <a:p>
          <a:endParaRPr lang="zh-CN" altLang="en-US"/>
        </a:p>
      </dgm:t>
    </dgm:pt>
    <dgm:pt modelId="{D6D7A111-1CE2-47EB-B7E8-105FAAB6A4BE}">
      <dgm:prSet phldrT="[文本]"/>
      <dgm:spPr>
        <a:solidFill>
          <a:srgbClr val="004E9A"/>
        </a:solidFill>
      </dgm:spPr>
      <dgm:t>
        <a:bodyPr/>
        <a:lstStyle/>
        <a:p>
          <a:r>
            <a:rPr lang="zh-CN" altLang="en-US" dirty="0"/>
            <a:t>国研网</a:t>
          </a:r>
        </a:p>
      </dgm:t>
    </dgm:pt>
    <dgm:pt modelId="{6D3EBCAB-1D16-44F8-9742-D1F1B09A771A}" type="sibTrans" cxnId="{B4882FC2-CD45-4886-B276-B39E132065DC}">
      <dgm:prSet/>
      <dgm:spPr/>
      <dgm:t>
        <a:bodyPr/>
        <a:lstStyle/>
        <a:p>
          <a:endParaRPr lang="zh-CN" altLang="en-US"/>
        </a:p>
      </dgm:t>
    </dgm:pt>
    <dgm:pt modelId="{F428DFE5-2BCD-4206-8864-5F2140973CF1}" type="parTrans" cxnId="{B4882FC2-CD45-4886-B276-B39E132065DC}">
      <dgm:prSet/>
      <dgm:spPr/>
      <dgm:t>
        <a:bodyPr/>
        <a:lstStyle/>
        <a:p>
          <a:endParaRPr lang="zh-CN" altLang="en-US"/>
        </a:p>
      </dgm:t>
    </dgm:pt>
    <dgm:pt modelId="{AE0EA243-F2FF-4E4D-8AA0-4ADD6A4A6E68}">
      <dgm:prSet phldrT="[文本]"/>
      <dgm:spPr>
        <a:solidFill>
          <a:srgbClr val="004E9A"/>
        </a:solidFill>
      </dgm:spPr>
      <dgm:t>
        <a:bodyPr/>
        <a:lstStyle/>
        <a:p>
          <a:r>
            <a:rPr lang="zh-CN" altLang="en-US" dirty="0"/>
            <a:t>资  源</a:t>
          </a:r>
        </a:p>
      </dgm:t>
    </dgm:pt>
    <dgm:pt modelId="{6CD8366F-7923-40DC-BBD5-29A7B89BFDDD}" type="parTrans" cxnId="{57FB1ECF-0BB1-498C-95F6-C24AA2D37C0A}">
      <dgm:prSet/>
      <dgm:spPr/>
      <dgm:t>
        <a:bodyPr/>
        <a:lstStyle/>
        <a:p>
          <a:endParaRPr lang="zh-CN" altLang="en-US"/>
        </a:p>
      </dgm:t>
    </dgm:pt>
    <dgm:pt modelId="{3189D3F5-5580-4E30-B675-7DF32DB01B9F}" type="sibTrans" cxnId="{57FB1ECF-0BB1-498C-95F6-C24AA2D37C0A}">
      <dgm:prSet/>
      <dgm:spPr/>
      <dgm:t>
        <a:bodyPr/>
        <a:lstStyle/>
        <a:p>
          <a:endParaRPr lang="zh-CN" altLang="en-US"/>
        </a:p>
      </dgm:t>
    </dgm:pt>
    <dgm:pt modelId="{3194FB04-9300-447D-9566-5899AD1A47B7}" type="pres">
      <dgm:prSet presAssocID="{A7AE19F7-C7BB-46B0-9990-16878D69E812}" presName="linearFlow" presStyleCnt="0">
        <dgm:presLayoutVars>
          <dgm:resizeHandles val="exact"/>
        </dgm:presLayoutVars>
      </dgm:prSet>
      <dgm:spPr/>
    </dgm:pt>
    <dgm:pt modelId="{738EDC65-20E2-4D12-A7C6-B23136EAD6E2}" type="pres">
      <dgm:prSet presAssocID="{919A70B8-BAC8-4639-8173-84C073953509}" presName="node" presStyleLbl="node1" presStyleIdx="0" presStyleCnt="3">
        <dgm:presLayoutVars>
          <dgm:bulletEnabled val="1"/>
        </dgm:presLayoutVars>
      </dgm:prSet>
      <dgm:spPr/>
    </dgm:pt>
    <dgm:pt modelId="{EE905955-EAC5-4E4C-B8A9-9C53714CAD50}" type="pres">
      <dgm:prSet presAssocID="{4196B12E-BDFE-4C6D-8539-25A07FBCDFCD}" presName="sibTrans" presStyleLbl="sibTrans2D1" presStyleIdx="0" presStyleCnt="2"/>
      <dgm:spPr/>
    </dgm:pt>
    <dgm:pt modelId="{9FA231DE-5D37-46A7-8D88-FBE5AECDEA82}" type="pres">
      <dgm:prSet presAssocID="{4196B12E-BDFE-4C6D-8539-25A07FBCDFCD}" presName="connectorText" presStyleLbl="sibTrans2D1" presStyleIdx="0" presStyleCnt="2"/>
      <dgm:spPr/>
    </dgm:pt>
    <dgm:pt modelId="{B616A1BF-31EF-411F-96EA-DD5F4AF702E6}" type="pres">
      <dgm:prSet presAssocID="{AE0EA243-F2FF-4E4D-8AA0-4ADD6A4A6E68}" presName="node" presStyleLbl="node1" presStyleIdx="1" presStyleCnt="3" custScaleX="99362">
        <dgm:presLayoutVars>
          <dgm:bulletEnabled val="1"/>
        </dgm:presLayoutVars>
      </dgm:prSet>
      <dgm:spPr/>
    </dgm:pt>
    <dgm:pt modelId="{E2B0FFD0-55AE-42AD-875A-C79D41C648C7}" type="pres">
      <dgm:prSet presAssocID="{3189D3F5-5580-4E30-B675-7DF32DB01B9F}" presName="sibTrans" presStyleLbl="sibTrans2D1" presStyleIdx="1" presStyleCnt="2"/>
      <dgm:spPr/>
    </dgm:pt>
    <dgm:pt modelId="{3E7A3AA0-421E-464D-A28D-172E4DB33036}" type="pres">
      <dgm:prSet presAssocID="{3189D3F5-5580-4E30-B675-7DF32DB01B9F}" presName="connectorText" presStyleLbl="sibTrans2D1" presStyleIdx="1" presStyleCnt="2"/>
      <dgm:spPr/>
    </dgm:pt>
    <dgm:pt modelId="{D0803012-73D6-4CA4-91E7-D15BD68A07C3}" type="pres">
      <dgm:prSet presAssocID="{D6D7A111-1CE2-47EB-B7E8-105FAAB6A4BE}" presName="node" presStyleLbl="node1" presStyleIdx="2" presStyleCnt="3" custScaleX="99362">
        <dgm:presLayoutVars>
          <dgm:bulletEnabled val="1"/>
        </dgm:presLayoutVars>
      </dgm:prSet>
      <dgm:spPr/>
    </dgm:pt>
  </dgm:ptLst>
  <dgm:cxnLst>
    <dgm:cxn modelId="{6353720E-CBDF-4B56-BACE-3FD63B08CC77}" type="presOf" srcId="{919A70B8-BAC8-4639-8173-84C073953509}" destId="{738EDC65-20E2-4D12-A7C6-B23136EAD6E2}" srcOrd="0" destOrd="0" presId="urn:microsoft.com/office/officeart/2005/8/layout/process2"/>
    <dgm:cxn modelId="{00049018-3BE7-4C10-A977-B655E903F4E4}" type="presOf" srcId="{D6D7A111-1CE2-47EB-B7E8-105FAAB6A4BE}" destId="{D0803012-73D6-4CA4-91E7-D15BD68A07C3}" srcOrd="0" destOrd="0" presId="urn:microsoft.com/office/officeart/2005/8/layout/process2"/>
    <dgm:cxn modelId="{2D5EF827-F0F0-46C5-9862-7E014D49B2C2}" type="presOf" srcId="{4196B12E-BDFE-4C6D-8539-25A07FBCDFCD}" destId="{9FA231DE-5D37-46A7-8D88-FBE5AECDEA82}" srcOrd="1" destOrd="0" presId="urn:microsoft.com/office/officeart/2005/8/layout/process2"/>
    <dgm:cxn modelId="{6C33FC3F-29B3-4835-9597-769BF1A6C854}" srcId="{A7AE19F7-C7BB-46B0-9990-16878D69E812}" destId="{919A70B8-BAC8-4639-8173-84C073953509}" srcOrd="0" destOrd="0" parTransId="{5462E8E6-3C21-4474-843B-601DA6C4105C}" sibTransId="{4196B12E-BDFE-4C6D-8539-25A07FBCDFCD}"/>
    <dgm:cxn modelId="{11D46A64-90BB-4942-8014-573E0227EE32}" type="presOf" srcId="{4196B12E-BDFE-4C6D-8539-25A07FBCDFCD}" destId="{EE905955-EAC5-4E4C-B8A9-9C53714CAD50}" srcOrd="0" destOrd="0" presId="urn:microsoft.com/office/officeart/2005/8/layout/process2"/>
    <dgm:cxn modelId="{BFB83893-6AF3-48A3-853A-783CCDC0F840}" type="presOf" srcId="{A7AE19F7-C7BB-46B0-9990-16878D69E812}" destId="{3194FB04-9300-447D-9566-5899AD1A47B7}" srcOrd="0" destOrd="0" presId="urn:microsoft.com/office/officeart/2005/8/layout/process2"/>
    <dgm:cxn modelId="{DE58A7AA-6891-485B-83A7-829A32A24862}" type="presOf" srcId="{AE0EA243-F2FF-4E4D-8AA0-4ADD6A4A6E68}" destId="{B616A1BF-31EF-411F-96EA-DD5F4AF702E6}" srcOrd="0" destOrd="0" presId="urn:microsoft.com/office/officeart/2005/8/layout/process2"/>
    <dgm:cxn modelId="{B4882FC2-CD45-4886-B276-B39E132065DC}" srcId="{A7AE19F7-C7BB-46B0-9990-16878D69E812}" destId="{D6D7A111-1CE2-47EB-B7E8-105FAAB6A4BE}" srcOrd="2" destOrd="0" parTransId="{F428DFE5-2BCD-4206-8864-5F2140973CF1}" sibTransId="{6D3EBCAB-1D16-44F8-9742-D1F1B09A771A}"/>
    <dgm:cxn modelId="{57FB1ECF-0BB1-498C-95F6-C24AA2D37C0A}" srcId="{A7AE19F7-C7BB-46B0-9990-16878D69E812}" destId="{AE0EA243-F2FF-4E4D-8AA0-4ADD6A4A6E68}" srcOrd="1" destOrd="0" parTransId="{6CD8366F-7923-40DC-BBD5-29A7B89BFDDD}" sibTransId="{3189D3F5-5580-4E30-B675-7DF32DB01B9F}"/>
    <dgm:cxn modelId="{BE2C07DF-0665-4A90-B560-695260388E84}" type="presOf" srcId="{3189D3F5-5580-4E30-B675-7DF32DB01B9F}" destId="{3E7A3AA0-421E-464D-A28D-172E4DB33036}" srcOrd="1" destOrd="0" presId="urn:microsoft.com/office/officeart/2005/8/layout/process2"/>
    <dgm:cxn modelId="{DC2715FF-98AD-4182-90DC-1BAD94A9E966}" type="presOf" srcId="{3189D3F5-5580-4E30-B675-7DF32DB01B9F}" destId="{E2B0FFD0-55AE-42AD-875A-C79D41C648C7}" srcOrd="0" destOrd="0" presId="urn:microsoft.com/office/officeart/2005/8/layout/process2"/>
    <dgm:cxn modelId="{898A4408-99A8-4AE2-90DE-1C2619224525}" type="presParOf" srcId="{3194FB04-9300-447D-9566-5899AD1A47B7}" destId="{738EDC65-20E2-4D12-A7C6-B23136EAD6E2}" srcOrd="0" destOrd="0" presId="urn:microsoft.com/office/officeart/2005/8/layout/process2"/>
    <dgm:cxn modelId="{DC50D9D2-B7B7-4CF2-928D-B90B5A3B521F}" type="presParOf" srcId="{3194FB04-9300-447D-9566-5899AD1A47B7}" destId="{EE905955-EAC5-4E4C-B8A9-9C53714CAD50}" srcOrd="1" destOrd="0" presId="urn:microsoft.com/office/officeart/2005/8/layout/process2"/>
    <dgm:cxn modelId="{EE451A64-4056-42DF-982C-243EFFA8773C}" type="presParOf" srcId="{EE905955-EAC5-4E4C-B8A9-9C53714CAD50}" destId="{9FA231DE-5D37-46A7-8D88-FBE5AECDEA82}" srcOrd="0" destOrd="0" presId="urn:microsoft.com/office/officeart/2005/8/layout/process2"/>
    <dgm:cxn modelId="{AEDB9D6E-3FBA-4724-99D0-087F04D5BF8E}" type="presParOf" srcId="{3194FB04-9300-447D-9566-5899AD1A47B7}" destId="{B616A1BF-31EF-411F-96EA-DD5F4AF702E6}" srcOrd="2" destOrd="0" presId="urn:microsoft.com/office/officeart/2005/8/layout/process2"/>
    <dgm:cxn modelId="{31D3FD6D-08F1-49B5-A6AB-5AAC6F94CF3D}" type="presParOf" srcId="{3194FB04-9300-447D-9566-5899AD1A47B7}" destId="{E2B0FFD0-55AE-42AD-875A-C79D41C648C7}" srcOrd="3" destOrd="0" presId="urn:microsoft.com/office/officeart/2005/8/layout/process2"/>
    <dgm:cxn modelId="{0F560751-BB1A-4E28-BC4C-012A1E469A03}" type="presParOf" srcId="{E2B0FFD0-55AE-42AD-875A-C79D41C648C7}" destId="{3E7A3AA0-421E-464D-A28D-172E4DB33036}" srcOrd="0" destOrd="0" presId="urn:microsoft.com/office/officeart/2005/8/layout/process2"/>
    <dgm:cxn modelId="{B1255FD8-35A9-414B-A3AB-ECFDD4EEDF0A}" type="presParOf" srcId="{3194FB04-9300-447D-9566-5899AD1A47B7}" destId="{D0803012-73D6-4CA4-91E7-D15BD68A07C3}" srcOrd="4"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8EDC65-20E2-4D12-A7C6-B23136EAD6E2}">
      <dsp:nvSpPr>
        <dsp:cNvPr id="0" name=""/>
        <dsp:cNvSpPr/>
      </dsp:nvSpPr>
      <dsp:spPr>
        <a:xfrm>
          <a:off x="1479797" y="0"/>
          <a:ext cx="2657028" cy="1476127"/>
        </a:xfrm>
        <a:prstGeom prst="roundRect">
          <a:avLst>
            <a:gd name="adj" fmla="val 10000"/>
          </a:avLst>
        </a:prstGeom>
        <a:solidFill>
          <a:srgbClr val="004E9A"/>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zh-CN" altLang="en-US" sz="3200" kern="1200" dirty="0"/>
            <a:t>图书馆</a:t>
          </a:r>
          <a:endParaRPr lang="en-US" altLang="zh-CN" sz="3200" kern="1200" dirty="0"/>
        </a:p>
        <a:p>
          <a:pPr marL="0" lvl="0" indent="0" algn="ctr" defTabSz="1422400">
            <a:lnSpc>
              <a:spcPct val="90000"/>
            </a:lnSpc>
            <a:spcBef>
              <a:spcPct val="0"/>
            </a:spcBef>
            <a:spcAft>
              <a:spcPct val="35000"/>
            </a:spcAft>
            <a:buNone/>
          </a:pPr>
          <a:r>
            <a:rPr lang="zh-CN" altLang="en-US" sz="3200" kern="1200" dirty="0"/>
            <a:t>首页</a:t>
          </a:r>
        </a:p>
      </dsp:txBody>
      <dsp:txXfrm>
        <a:off x="1523031" y="43234"/>
        <a:ext cx="2570560" cy="1389659"/>
      </dsp:txXfrm>
    </dsp:sp>
    <dsp:sp modelId="{EE905955-EAC5-4E4C-B8A9-9C53714CAD50}">
      <dsp:nvSpPr>
        <dsp:cNvPr id="0" name=""/>
        <dsp:cNvSpPr/>
      </dsp:nvSpPr>
      <dsp:spPr>
        <a:xfrm rot="5400000">
          <a:off x="2531538" y="1513030"/>
          <a:ext cx="553547" cy="664257"/>
        </a:xfrm>
        <a:prstGeom prst="rightArrow">
          <a:avLst>
            <a:gd name="adj1" fmla="val 60000"/>
            <a:gd name="adj2" fmla="val 50000"/>
          </a:avLst>
        </a:prstGeom>
        <a:solidFill>
          <a:schemeClr val="accent3">
            <a:tint val="60000"/>
            <a:hueOff val="0"/>
            <a:satOff val="0"/>
            <a:lumOff val="0"/>
            <a:alphaOff val="0"/>
          </a:schemeClr>
        </a:solidFill>
        <a:ln>
          <a:noFill/>
        </a:ln>
        <a:effectLst/>
        <a:sp3d z="-52400" extrusionH="1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endParaRPr lang="zh-CN" altLang="en-US" sz="2600" kern="1200"/>
        </a:p>
      </dsp:txBody>
      <dsp:txXfrm rot="-5400000">
        <a:off x="2609034" y="1568385"/>
        <a:ext cx="398555" cy="387483"/>
      </dsp:txXfrm>
    </dsp:sp>
    <dsp:sp modelId="{B616A1BF-31EF-411F-96EA-DD5F4AF702E6}">
      <dsp:nvSpPr>
        <dsp:cNvPr id="0" name=""/>
        <dsp:cNvSpPr/>
      </dsp:nvSpPr>
      <dsp:spPr>
        <a:xfrm>
          <a:off x="1488273" y="2214190"/>
          <a:ext cx="2640076" cy="1476127"/>
        </a:xfrm>
        <a:prstGeom prst="roundRect">
          <a:avLst>
            <a:gd name="adj" fmla="val 10000"/>
          </a:avLst>
        </a:prstGeom>
        <a:solidFill>
          <a:srgbClr val="004E9A"/>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zh-CN" altLang="en-US" sz="3200" kern="1200" dirty="0"/>
            <a:t>资  源</a:t>
          </a:r>
        </a:p>
      </dsp:txBody>
      <dsp:txXfrm>
        <a:off x="1531507" y="2257424"/>
        <a:ext cx="2553608" cy="1389659"/>
      </dsp:txXfrm>
    </dsp:sp>
    <dsp:sp modelId="{E2B0FFD0-55AE-42AD-875A-C79D41C648C7}">
      <dsp:nvSpPr>
        <dsp:cNvPr id="0" name=""/>
        <dsp:cNvSpPr/>
      </dsp:nvSpPr>
      <dsp:spPr>
        <a:xfrm rot="5400000">
          <a:off x="2531538" y="3727220"/>
          <a:ext cx="553547" cy="664257"/>
        </a:xfrm>
        <a:prstGeom prst="rightArrow">
          <a:avLst>
            <a:gd name="adj1" fmla="val 60000"/>
            <a:gd name="adj2" fmla="val 50000"/>
          </a:avLst>
        </a:prstGeom>
        <a:solidFill>
          <a:schemeClr val="accent3">
            <a:tint val="60000"/>
            <a:hueOff val="0"/>
            <a:satOff val="0"/>
            <a:lumOff val="0"/>
            <a:alphaOff val="0"/>
          </a:schemeClr>
        </a:solidFill>
        <a:ln>
          <a:noFill/>
        </a:ln>
        <a:effectLst/>
        <a:sp3d z="-52400" extrusionH="1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endParaRPr lang="zh-CN" altLang="en-US" sz="2600" kern="1200"/>
        </a:p>
      </dsp:txBody>
      <dsp:txXfrm rot="-5400000">
        <a:off x="2609034" y="3782575"/>
        <a:ext cx="398555" cy="387483"/>
      </dsp:txXfrm>
    </dsp:sp>
    <dsp:sp modelId="{D0803012-73D6-4CA4-91E7-D15BD68A07C3}">
      <dsp:nvSpPr>
        <dsp:cNvPr id="0" name=""/>
        <dsp:cNvSpPr/>
      </dsp:nvSpPr>
      <dsp:spPr>
        <a:xfrm>
          <a:off x="1488273" y="4428381"/>
          <a:ext cx="2640076" cy="1476127"/>
        </a:xfrm>
        <a:prstGeom prst="roundRect">
          <a:avLst>
            <a:gd name="adj" fmla="val 10000"/>
          </a:avLst>
        </a:prstGeom>
        <a:solidFill>
          <a:srgbClr val="004E9A"/>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zh-CN" altLang="en-US" sz="3200" kern="1200" dirty="0"/>
            <a:t>国研网</a:t>
          </a:r>
        </a:p>
      </dsp:txBody>
      <dsp:txXfrm>
        <a:off x="1531507" y="4471615"/>
        <a:ext cx="2553608" cy="1389659"/>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9630DBF-D010-4114-9DE3-41E342A27C18}" type="datetimeFigureOut">
              <a:rPr lang="zh-CN" altLang="en-US" smtClean="0"/>
              <a:t>2026/3/13</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4D1D107-4CC9-43CA-8CA8-36E1DF70D5F2}" type="slidenum">
              <a:rPr lang="zh-CN" altLang="en-US" smtClean="0"/>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06024D97-E667-405D-B634-E583E2108D71}" type="datetimeFigureOut">
              <a:rPr lang="zh-CN" altLang="en-US"/>
              <a:t>2026/3/13</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lstStyle>
            <a:lvl1pPr algn="r">
              <a:defRPr sz="1200"/>
            </a:lvl1pPr>
          </a:lstStyle>
          <a:p>
            <a:fld id="{418F03C3-53C1-4F10-8DAF-D1F318E96C6E}" type="slidenum">
              <a:rPr lang="zh-CN" altLang="en-US"/>
              <a:t>‹#›</a:t>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300" kern="1200">
        <a:solidFill>
          <a:schemeClr val="tx1"/>
        </a:solidFill>
        <a:latin typeface="+mn-lt"/>
        <a:ea typeface="+mn-ea"/>
        <a:cs typeface="+mn-cs"/>
      </a:defRPr>
    </a:lvl1pPr>
    <a:lvl2pPr marL="455930" algn="l" rtl="0" eaLnBrk="0" fontAlgn="base" hangingPunct="0">
      <a:spcBef>
        <a:spcPct val="30000"/>
      </a:spcBef>
      <a:spcAft>
        <a:spcPct val="0"/>
      </a:spcAft>
      <a:defRPr sz="1300" kern="1200">
        <a:solidFill>
          <a:schemeClr val="tx1"/>
        </a:solidFill>
        <a:latin typeface="+mn-lt"/>
        <a:ea typeface="+mn-ea"/>
        <a:cs typeface="+mn-cs"/>
      </a:defRPr>
    </a:lvl2pPr>
    <a:lvl3pPr marL="913130" algn="l" rtl="0" eaLnBrk="0" fontAlgn="base" hangingPunct="0">
      <a:spcBef>
        <a:spcPct val="30000"/>
      </a:spcBef>
      <a:spcAft>
        <a:spcPct val="0"/>
      </a:spcAft>
      <a:defRPr sz="1300" kern="1200">
        <a:solidFill>
          <a:schemeClr val="tx1"/>
        </a:solidFill>
        <a:latin typeface="+mn-lt"/>
        <a:ea typeface="+mn-ea"/>
        <a:cs typeface="+mn-cs"/>
      </a:defRPr>
    </a:lvl3pPr>
    <a:lvl4pPr marL="1370330" algn="l" rtl="0" eaLnBrk="0" fontAlgn="base" hangingPunct="0">
      <a:spcBef>
        <a:spcPct val="30000"/>
      </a:spcBef>
      <a:spcAft>
        <a:spcPct val="0"/>
      </a:spcAft>
      <a:defRPr sz="1300" kern="1200">
        <a:solidFill>
          <a:schemeClr val="tx1"/>
        </a:solidFill>
        <a:latin typeface="+mn-lt"/>
        <a:ea typeface="+mn-ea"/>
        <a:cs typeface="+mn-cs"/>
      </a:defRPr>
    </a:lvl4pPr>
    <a:lvl5pPr marL="1827530" algn="l" rtl="0" eaLnBrk="0" fontAlgn="base" hangingPunct="0">
      <a:spcBef>
        <a:spcPct val="30000"/>
      </a:spcBef>
      <a:spcAft>
        <a:spcPct val="0"/>
      </a:spcAft>
      <a:defRPr sz="1300" kern="1200">
        <a:solidFill>
          <a:schemeClr val="tx1"/>
        </a:solidFill>
        <a:latin typeface="+mn-lt"/>
        <a:ea typeface="+mn-ea"/>
        <a:cs typeface="+mn-cs"/>
      </a:defRPr>
    </a:lvl5pPr>
    <a:lvl6pPr marL="2285365" algn="l" defTabSz="913765" rtl="0" eaLnBrk="1" latinLnBrk="0" hangingPunct="1">
      <a:defRPr sz="1300" kern="1200">
        <a:solidFill>
          <a:schemeClr val="tx1"/>
        </a:solidFill>
        <a:latin typeface="+mn-lt"/>
        <a:ea typeface="+mn-ea"/>
        <a:cs typeface="+mn-cs"/>
      </a:defRPr>
    </a:lvl6pPr>
    <a:lvl7pPr marL="2742565" algn="l" defTabSz="913765" rtl="0" eaLnBrk="1" latinLnBrk="0" hangingPunct="1">
      <a:defRPr sz="1300" kern="1200">
        <a:solidFill>
          <a:schemeClr val="tx1"/>
        </a:solidFill>
        <a:latin typeface="+mn-lt"/>
        <a:ea typeface="+mn-ea"/>
        <a:cs typeface="+mn-cs"/>
      </a:defRPr>
    </a:lvl7pPr>
    <a:lvl8pPr marL="3199765" algn="l" defTabSz="913765" rtl="0" eaLnBrk="1" latinLnBrk="0" hangingPunct="1">
      <a:defRPr sz="1300" kern="1200">
        <a:solidFill>
          <a:schemeClr val="tx1"/>
        </a:solidFill>
        <a:latin typeface="+mn-lt"/>
        <a:ea typeface="+mn-ea"/>
        <a:cs typeface="+mn-cs"/>
      </a:defRPr>
    </a:lvl8pPr>
    <a:lvl9pPr marL="3656965" algn="l" defTabSz="913765" rtl="0" eaLnBrk="1" latinLnBrk="0" hangingPunct="1">
      <a:defRPr sz="13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rtlCol="0"/>
          <a:lstStyle/>
          <a:p>
            <a:pPr rtl="0"/>
            <a:endParaRPr lang="zh-CN" altLang="en-US" dirty="0">
              <a:latin typeface="微软雅黑" panose="020B0503020204020204" pitchFamily="34" charset="-122"/>
              <a:ea typeface="微软雅黑" panose="020B0503020204020204" pitchFamily="34" charset="-122"/>
            </a:endParaRPr>
          </a:p>
        </p:txBody>
      </p:sp>
      <p:sp>
        <p:nvSpPr>
          <p:cNvPr id="4" name="幻灯片编号占位符 3"/>
          <p:cNvSpPr>
            <a:spLocks noGrp="1"/>
          </p:cNvSpPr>
          <p:nvPr>
            <p:ph type="sldNum" sz="quarter" idx="10"/>
          </p:nvPr>
        </p:nvSpPr>
        <p:spPr/>
        <p:txBody>
          <a:bodyPr rtlCol="0"/>
          <a:lstStyle/>
          <a:p>
            <a:pPr rtl="0"/>
            <a:fld id="{1B9A179D-2D27-49E2-B022-8EDDA2EFE682}" type="slidenum">
              <a:rPr lang="en-US" altLang="zh-CN" smtClean="0"/>
              <a:t>1</a:t>
            </a:fld>
            <a:endParaRPr lang="zh-CN" altLang="en-US" dirty="0"/>
          </a:p>
        </p:txBody>
      </p:sp>
    </p:spTree>
    <p:extLst>
      <p:ext uri="{BB962C8B-B14F-4D97-AF65-F5344CB8AC3E}">
        <p14:creationId xmlns:p14="http://schemas.microsoft.com/office/powerpoint/2010/main" val="15424225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72151-B4E8-90DB-7BA1-011D535545F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56DE6B05-32C5-16AE-3B54-16C9165E2B72}"/>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85A88000-D2E6-3287-589E-6B27EBD2146F}"/>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CE979CFF-A3A3-75BF-577F-BABE162F4421}"/>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16D6A01-66A6-41DB-92CC-920FC3B03F6E}"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37450866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31133773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47AE692-284F-4FF0-8422-AD7D3BAEF799}" type="slidenum">
              <a:rPr lang="en-US" smtClean="0"/>
              <a:t>26</a:t>
            </a:fld>
            <a:endParaRPr lang="en-US"/>
          </a:p>
        </p:txBody>
      </p:sp>
    </p:spTree>
    <p:extLst>
      <p:ext uri="{BB962C8B-B14F-4D97-AF65-F5344CB8AC3E}">
        <p14:creationId xmlns:p14="http://schemas.microsoft.com/office/powerpoint/2010/main" val="11502219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24051162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zh-CN" altLang="en-US" sz="1200" dirty="0">
              <a:ea typeface="+mn-lt"/>
              <a:sym typeface="+mn-ea"/>
            </a:endParaRPr>
          </a:p>
        </p:txBody>
      </p:sp>
      <p:sp>
        <p:nvSpPr>
          <p:cNvPr id="4" name="灯片编号占位符 3"/>
          <p:cNvSpPr>
            <a:spLocks noGrp="1"/>
          </p:cNvSpPr>
          <p:nvPr>
            <p:ph type="sldNum" sz="quarter" idx="5"/>
          </p:nvPr>
        </p:nvSpPr>
        <p:spPr/>
        <p:txBody>
          <a:bodyPr/>
          <a:lstStyle/>
          <a:p>
            <a:fld id="{547AE692-284F-4FF0-8422-AD7D3BAEF799}" type="slidenum">
              <a:rPr lang="en-US" smtClean="0"/>
              <a:t>31</a:t>
            </a:fld>
            <a:endParaRPr lang="en-US"/>
          </a:p>
        </p:txBody>
      </p:sp>
    </p:spTree>
    <p:extLst>
      <p:ext uri="{BB962C8B-B14F-4D97-AF65-F5344CB8AC3E}">
        <p14:creationId xmlns:p14="http://schemas.microsoft.com/office/powerpoint/2010/main" val="9482068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14811469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2815645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37217-4136-9E47-1132-35C70D2C8BF6}"/>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5114A44A-7826-EC06-2EAF-972DAF0542C6}"/>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FD80327B-EF6E-8E62-7CAB-D39E911B007C}"/>
              </a:ext>
            </a:extLst>
          </p:cNvPr>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26831700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33D0C-B344-C00B-8709-77C98151C1A8}"/>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87185D9C-0B39-B40F-E761-53AC07509776}"/>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5D5ED5B5-F512-BCAC-AA16-6EEDD5C81894}"/>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05467E3B-2BE6-AA08-F2A6-0DD0D76B496F}"/>
              </a:ext>
            </a:extLst>
          </p:cNvPr>
          <p:cNvSpPr>
            <a:spLocks noGrp="1"/>
          </p:cNvSpPr>
          <p:nvPr>
            <p:ph type="sldNum" sz="quarter" idx="5"/>
          </p:nvPr>
        </p:nvSpPr>
        <p:spPr/>
        <p:txBody>
          <a:bodyPr/>
          <a:lstStyle/>
          <a:p>
            <a:fld id="{418F03C3-53C1-4F10-8DAF-D1F318E96C6E}" type="slidenum">
              <a:rPr lang="zh-CN" altLang="en-US" smtClean="0"/>
              <a:t>36</a:t>
            </a:fld>
            <a:endParaRPr lang="zh-CN" altLang="en-US"/>
          </a:p>
        </p:txBody>
      </p:sp>
    </p:spTree>
    <p:extLst>
      <p:ext uri="{BB962C8B-B14F-4D97-AF65-F5344CB8AC3E}">
        <p14:creationId xmlns:p14="http://schemas.microsoft.com/office/powerpoint/2010/main" val="22951072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政经社科类信息服务平台</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418F03C3-53C1-4F10-8DAF-D1F318E96C6E}" type="slidenum">
              <a:rPr lang="zh-CN" altLang="en-US" smtClean="0"/>
              <a:t>39</a:t>
            </a:fld>
            <a:endParaRPr lang="zh-CN" altLang="en-US"/>
          </a:p>
        </p:txBody>
      </p:sp>
    </p:spTree>
    <p:extLst>
      <p:ext uri="{BB962C8B-B14F-4D97-AF65-F5344CB8AC3E}">
        <p14:creationId xmlns:p14="http://schemas.microsoft.com/office/powerpoint/2010/main" val="8363868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DE43F8-4863-55FA-6F46-9B860FAA64BB}"/>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1BD77348-02BA-C38F-04A4-76F336BC603E}"/>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47D33882-AABE-5064-851F-65E2FC44B091}"/>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7087F06F-BED2-2ABD-EC20-76DA6BE28E06}"/>
              </a:ext>
            </a:extLst>
          </p:cNvPr>
          <p:cNvSpPr>
            <a:spLocks noGrp="1"/>
          </p:cNvSpPr>
          <p:nvPr>
            <p:ph type="sldNum" sz="quarter" idx="5"/>
          </p:nvPr>
        </p:nvSpPr>
        <p:spPr/>
        <p:txBody>
          <a:bodyPr/>
          <a:lstStyle/>
          <a:p>
            <a:fld id="{418F03C3-53C1-4F10-8DAF-D1F318E96C6E}" type="slidenum">
              <a:rPr lang="zh-CN" altLang="en-US" smtClean="0"/>
              <a:t>40</a:t>
            </a:fld>
            <a:endParaRPr lang="zh-CN" altLang="en-US"/>
          </a:p>
        </p:txBody>
      </p:sp>
    </p:spTree>
    <p:extLst>
      <p:ext uri="{BB962C8B-B14F-4D97-AF65-F5344CB8AC3E}">
        <p14:creationId xmlns:p14="http://schemas.microsoft.com/office/powerpoint/2010/main" val="7675217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418F03C3-53C1-4F10-8DAF-D1F318E96C6E}" type="slidenum">
              <a:rPr lang="zh-CN" altLang="en-US" smtClean="0"/>
              <a:t>42</a:t>
            </a:fld>
            <a:endParaRPr lang="zh-CN" altLang="en-US"/>
          </a:p>
        </p:txBody>
      </p:sp>
    </p:spTree>
    <p:extLst>
      <p:ext uri="{BB962C8B-B14F-4D97-AF65-F5344CB8AC3E}">
        <p14:creationId xmlns:p14="http://schemas.microsoft.com/office/powerpoint/2010/main" val="4830639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400" dirty="0">
                <a:solidFill>
                  <a:srgbClr val="0C0C0C"/>
                </a:solidFill>
                <a:latin typeface="微软雅黑" panose="020B0503020204020204" pitchFamily="34" charset="-122"/>
                <a:ea typeface="微软雅黑" panose="020B0503020204020204" pitchFamily="34" charset="-122"/>
                <a:cs typeface="+mn-lt"/>
              </a:rPr>
              <a:t>折线图</a:t>
            </a:r>
            <a:r>
              <a:rPr lang="en-US" altLang="zh-CN" sz="1400" dirty="0">
                <a:solidFill>
                  <a:srgbClr val="0C0C0C"/>
                </a:solidFill>
                <a:latin typeface="微软雅黑" panose="020B0503020204020204" pitchFamily="34" charset="-122"/>
                <a:ea typeface="微软雅黑" panose="020B0503020204020204" pitchFamily="34" charset="-122"/>
                <a:cs typeface="+mn-lt"/>
              </a:rPr>
              <a:t>/</a:t>
            </a:r>
            <a:r>
              <a:rPr lang="zh-CN" altLang="en-US" sz="1400" dirty="0">
                <a:solidFill>
                  <a:srgbClr val="0C0C0C"/>
                </a:solidFill>
                <a:latin typeface="微软雅黑" panose="020B0503020204020204" pitchFamily="34" charset="-122"/>
                <a:ea typeface="微软雅黑" panose="020B0503020204020204" pitchFamily="34" charset="-122"/>
                <a:cs typeface="+mn-lt"/>
              </a:rPr>
              <a:t>柱状图</a:t>
            </a:r>
            <a:r>
              <a:rPr lang="en-US" altLang="zh-CN" sz="1400" dirty="0">
                <a:solidFill>
                  <a:srgbClr val="0C0C0C"/>
                </a:solidFill>
                <a:latin typeface="微软雅黑" panose="020B0503020204020204" pitchFamily="34" charset="-122"/>
                <a:ea typeface="微软雅黑" panose="020B0503020204020204" pitchFamily="34" charset="-122"/>
                <a:cs typeface="+mn-lt"/>
              </a:rPr>
              <a:t>/</a:t>
            </a:r>
            <a:r>
              <a:rPr lang="zh-CN" altLang="en-US" sz="1400" dirty="0">
                <a:solidFill>
                  <a:srgbClr val="0C0C0C"/>
                </a:solidFill>
                <a:latin typeface="微软雅黑" panose="020B0503020204020204" pitchFamily="34" charset="-122"/>
                <a:ea typeface="微软雅黑" panose="020B0503020204020204" pitchFamily="34" charset="-122"/>
                <a:cs typeface="+mn-lt"/>
              </a:rPr>
              <a:t>面积图一键切换</a:t>
            </a:r>
            <a:endParaRPr lang="zh-CN" altLang="en-US" dirty="0"/>
          </a:p>
        </p:txBody>
      </p:sp>
      <p:sp>
        <p:nvSpPr>
          <p:cNvPr id="4" name="灯片编号占位符 3"/>
          <p:cNvSpPr>
            <a:spLocks noGrp="1"/>
          </p:cNvSpPr>
          <p:nvPr>
            <p:ph type="sldNum" sz="quarter" idx="5"/>
          </p:nvPr>
        </p:nvSpPr>
        <p:spPr/>
        <p:txBody>
          <a:bodyPr/>
          <a:lstStyle/>
          <a:p>
            <a:fld id="{418F03C3-53C1-4F10-8DAF-D1F318E96C6E}" type="slidenum">
              <a:rPr lang="zh-CN" altLang="en-US" smtClean="0"/>
              <a:t>48</a:t>
            </a:fld>
            <a:endParaRPr lang="zh-CN" altLang="en-US"/>
          </a:p>
        </p:txBody>
      </p:sp>
    </p:spTree>
    <p:extLst>
      <p:ext uri="{BB962C8B-B14F-4D97-AF65-F5344CB8AC3E}">
        <p14:creationId xmlns:p14="http://schemas.microsoft.com/office/powerpoint/2010/main" val="13826518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ECCCD-13A5-4B79-E880-3571893ABBAB}"/>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7BE01FB7-E831-8227-1FA6-CF717ADCC6E4}"/>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F952623B-6820-E718-6EAE-5D0F2F276A45}"/>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5965B183-748D-AE18-F705-AB175B25D205}"/>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16D6A01-66A6-41DB-92CC-920FC3B03F6E}"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52</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10659915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53</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418F03C3-53C1-4F10-8DAF-D1F318E96C6E}" type="slidenum">
              <a:rPr lang="zh-CN" altLang="en-US" smtClean="0"/>
              <a:t>4</a:t>
            </a:fld>
            <a:endParaRPr lang="zh-CN" altLang="en-US"/>
          </a:p>
        </p:txBody>
      </p:sp>
    </p:spTree>
    <p:extLst>
      <p:ext uri="{BB962C8B-B14F-4D97-AF65-F5344CB8AC3E}">
        <p14:creationId xmlns:p14="http://schemas.microsoft.com/office/powerpoint/2010/main" val="9554269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F49BD9C-8D64-41B1-A226-4301BEE886DA}" type="slidenum">
              <a:rPr lang="zh-CN" altLang="en-US" smtClean="0"/>
              <a:t>6</a:t>
            </a:fld>
            <a:endParaRPr lang="zh-CN" altLang="en-US"/>
          </a:p>
        </p:txBody>
      </p:sp>
    </p:spTree>
    <p:extLst>
      <p:ext uri="{BB962C8B-B14F-4D97-AF65-F5344CB8AC3E}">
        <p14:creationId xmlns:p14="http://schemas.microsoft.com/office/powerpoint/2010/main" val="9427917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92798F-0AFC-0322-DB02-158A5D620806}"/>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D35E8568-39DE-4999-3526-2A6C45EDE8BC}"/>
              </a:ext>
            </a:extLst>
          </p:cNvPr>
          <p:cNvSpPr>
            <a:spLocks noGrp="1" noRot="1" noChangeAspect="1"/>
          </p:cNvSpPr>
          <p:nvPr>
            <p:ph type="sldImg" idx="2"/>
          </p:nvPr>
        </p:nvSpPr>
        <p:spPr/>
      </p:sp>
      <p:sp>
        <p:nvSpPr>
          <p:cNvPr id="3" name="文本占位符 2">
            <a:extLst>
              <a:ext uri="{FF2B5EF4-FFF2-40B4-BE49-F238E27FC236}">
                <a16:creationId xmlns:a16="http://schemas.microsoft.com/office/drawing/2014/main" id="{4E35086D-9524-2FD6-9C49-A9A58266095A}"/>
              </a:ext>
            </a:extLst>
          </p:cNvPr>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41890117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418F03C3-53C1-4F10-8DAF-D1F318E96C6E}" type="slidenum">
              <a:rPr lang="zh-CN" altLang="en-US" smtClean="0"/>
              <a:t>14</a:t>
            </a:fld>
            <a:endParaRPr lang="zh-CN" altLang="en-US"/>
          </a:p>
        </p:txBody>
      </p:sp>
    </p:spTree>
    <p:extLst>
      <p:ext uri="{BB962C8B-B14F-4D97-AF65-F5344CB8AC3E}">
        <p14:creationId xmlns:p14="http://schemas.microsoft.com/office/powerpoint/2010/main" val="13272594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61E35-DE61-C579-A789-6B732815842B}"/>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9398E9C-B922-0999-F5E0-EE4DF743BFEF}"/>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4F6F3548-C5A5-B00E-DC57-6EAE47BB32AF}"/>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A3A71A82-EBE7-9301-84D2-169F30BD4570}"/>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16D6A01-66A6-41DB-92CC-920FC3B03F6E}"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9943575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418F03C3-53C1-4F10-8DAF-D1F318E96C6E}" type="slidenum">
              <a:rPr lang="zh-CN" altLang="en-US" smtClean="0"/>
              <a:t>18</a:t>
            </a:fld>
            <a:endParaRPr lang="zh-CN" altLang="en-US"/>
          </a:p>
        </p:txBody>
      </p:sp>
    </p:spTree>
    <p:extLst>
      <p:ext uri="{BB962C8B-B14F-4D97-AF65-F5344CB8AC3E}">
        <p14:creationId xmlns:p14="http://schemas.microsoft.com/office/powerpoint/2010/main" val="16624804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6_自定义版式">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79346C5-A49E-5B50-3DFE-D90347450410}"/>
              </a:ext>
            </a:extLst>
          </p:cNvPr>
          <p:cNvSpPr>
            <a:spLocks noGrp="1"/>
          </p:cNvSpPr>
          <p:nvPr>
            <p:ph type="title"/>
          </p:nvPr>
        </p:nvSpPr>
        <p:spPr>
          <a:xfrm>
            <a:off x="884238" y="385763"/>
            <a:ext cx="11090275" cy="926306"/>
          </a:xfrm>
        </p:spPr>
        <p:txBody>
          <a:bodyPr/>
          <a:lstStyle>
            <a:lvl1pPr>
              <a:defRPr>
                <a:latin typeface="华文行楷" panose="02010800040101010101" pitchFamily="2" charset="-122"/>
                <a:ea typeface="华文行楷" panose="02010800040101010101" pitchFamily="2" charset="-122"/>
              </a:defRPr>
            </a:lvl1pPr>
          </a:lstStyle>
          <a:p>
            <a:r>
              <a:rPr lang="zh-CN" altLang="en-US" dirty="0"/>
              <a:t>单击此处编辑母版标题样式</a:t>
            </a:r>
          </a:p>
        </p:txBody>
      </p:sp>
    </p:spTree>
    <p:extLst>
      <p:ext uri="{BB962C8B-B14F-4D97-AF65-F5344CB8AC3E}">
        <p14:creationId xmlns:p14="http://schemas.microsoft.com/office/powerpoint/2010/main" val="39754496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9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39600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0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96568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61514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49864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14192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4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47371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D1CC966-453C-065F-AD3D-24148C59838D}"/>
              </a:ext>
            </a:extLst>
          </p:cNvPr>
          <p:cNvSpPr>
            <a:spLocks noGrp="1"/>
          </p:cNvSpPr>
          <p:nvPr>
            <p:ph type="title"/>
          </p:nvPr>
        </p:nvSpPr>
        <p:spPr/>
        <p:txBody>
          <a:bodyPr/>
          <a:lstStyle/>
          <a:p>
            <a:r>
              <a:rPr kumimoji="1" lang="zh-CN" altLang="en-US"/>
              <a:t>单击此处编辑母版标题样式</a:t>
            </a:r>
          </a:p>
        </p:txBody>
      </p:sp>
    </p:spTree>
    <p:extLst>
      <p:ext uri="{BB962C8B-B14F-4D97-AF65-F5344CB8AC3E}">
        <p14:creationId xmlns:p14="http://schemas.microsoft.com/office/powerpoint/2010/main" val="19260821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78045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节标题">
    <p:spTree>
      <p:nvGrpSpPr>
        <p:cNvPr id="1" name=""/>
        <p:cNvGrpSpPr/>
        <p:nvPr/>
      </p:nvGrpSpPr>
      <p:grpSpPr>
        <a:xfrm>
          <a:off x="0" y="0"/>
          <a:ext cx="0" cy="0"/>
          <a:chOff x="0" y="0"/>
          <a:chExt cx="0" cy="0"/>
        </a:xfrm>
      </p:grpSpPr>
      <p:sp>
        <p:nvSpPr>
          <p:cNvPr id="4" name="矩形 3"/>
          <p:cNvSpPr/>
          <p:nvPr userDrawn="1"/>
        </p:nvSpPr>
        <p:spPr>
          <a:xfrm>
            <a:off x="308695" y="6791646"/>
            <a:ext cx="775136" cy="253916"/>
          </a:xfrm>
          <a:prstGeom prst="rect">
            <a:avLst/>
          </a:prstGeom>
        </p:spPr>
        <p:txBody>
          <a:bodyPr wrap="square">
            <a:spAutoFit/>
          </a:bodyPr>
          <a:lstStyle/>
          <a:p>
            <a:pPr fontAlgn="auto">
              <a:spcBef>
                <a:spcPts val="0"/>
              </a:spcBef>
              <a:spcAft>
                <a:spcPts val="0"/>
              </a:spcAft>
            </a:pPr>
            <a:r>
              <a:rPr lang="en-US" altLang="zh-CN" sz="105" dirty="0">
                <a:solidFill>
                  <a:prstClr val="white"/>
                </a:solidFill>
                <a:latin typeface="Calibri"/>
                <a:ea typeface="宋体"/>
              </a:rPr>
              <a:t>PPT</a:t>
            </a:r>
            <a:r>
              <a:rPr lang="zh-CN" altLang="en-US" sz="105" dirty="0">
                <a:solidFill>
                  <a:prstClr val="white"/>
                </a:solidFill>
                <a:latin typeface="Calibri"/>
                <a:ea typeface="宋体"/>
              </a:rPr>
              <a:t>模板下载：</a:t>
            </a:r>
            <a:r>
              <a:rPr lang="en-US" altLang="zh-CN" sz="105" dirty="0">
                <a:solidFill>
                  <a:prstClr val="white"/>
                </a:solidFill>
                <a:latin typeface="Calibri"/>
                <a:ea typeface="宋体"/>
              </a:rPr>
              <a:t>www.1ppt.com/moban/     </a:t>
            </a:r>
            <a:r>
              <a:rPr lang="zh-CN" altLang="en-US" sz="105" dirty="0">
                <a:solidFill>
                  <a:prstClr val="white"/>
                </a:solidFill>
                <a:latin typeface="Calibri"/>
                <a:ea typeface="宋体"/>
              </a:rPr>
              <a:t>行业</a:t>
            </a:r>
            <a:r>
              <a:rPr lang="en-US" altLang="zh-CN" sz="105" dirty="0">
                <a:solidFill>
                  <a:prstClr val="white"/>
                </a:solidFill>
                <a:latin typeface="Calibri"/>
                <a:ea typeface="宋体"/>
              </a:rPr>
              <a:t>PPT</a:t>
            </a:r>
            <a:r>
              <a:rPr lang="zh-CN" altLang="en-US" sz="105" dirty="0">
                <a:solidFill>
                  <a:prstClr val="white"/>
                </a:solidFill>
                <a:latin typeface="Calibri"/>
                <a:ea typeface="宋体"/>
              </a:rPr>
              <a:t>模板：</a:t>
            </a:r>
            <a:r>
              <a:rPr lang="en-US" altLang="zh-CN" sz="105" dirty="0">
                <a:solidFill>
                  <a:prstClr val="white"/>
                </a:solidFill>
                <a:latin typeface="Calibri"/>
                <a:ea typeface="宋体"/>
              </a:rPr>
              <a:t>www.1ppt.com/hangye/ </a:t>
            </a:r>
          </a:p>
          <a:p>
            <a:pPr fontAlgn="auto">
              <a:spcBef>
                <a:spcPts val="0"/>
              </a:spcBef>
              <a:spcAft>
                <a:spcPts val="0"/>
              </a:spcAft>
            </a:pPr>
            <a:r>
              <a:rPr lang="zh-CN" altLang="en-US" sz="105" dirty="0">
                <a:solidFill>
                  <a:prstClr val="white"/>
                </a:solidFill>
                <a:latin typeface="Calibri"/>
                <a:ea typeface="宋体"/>
              </a:rPr>
              <a:t>节日</a:t>
            </a:r>
            <a:r>
              <a:rPr lang="en-US" altLang="zh-CN" sz="105" dirty="0">
                <a:solidFill>
                  <a:prstClr val="white"/>
                </a:solidFill>
                <a:latin typeface="Calibri"/>
                <a:ea typeface="宋体"/>
              </a:rPr>
              <a:t>PPT</a:t>
            </a:r>
            <a:r>
              <a:rPr lang="zh-CN" altLang="en-US" sz="105" dirty="0">
                <a:solidFill>
                  <a:prstClr val="white"/>
                </a:solidFill>
                <a:latin typeface="Calibri"/>
                <a:ea typeface="宋体"/>
              </a:rPr>
              <a:t>模板：</a:t>
            </a:r>
            <a:r>
              <a:rPr lang="en-US" altLang="zh-CN" sz="105" dirty="0">
                <a:solidFill>
                  <a:prstClr val="white"/>
                </a:solidFill>
                <a:latin typeface="Calibri"/>
                <a:ea typeface="宋体"/>
              </a:rPr>
              <a:t>www.1ppt.com/jieri/           PPT</a:t>
            </a:r>
            <a:r>
              <a:rPr lang="zh-CN" altLang="en-US" sz="105" dirty="0">
                <a:solidFill>
                  <a:prstClr val="white"/>
                </a:solidFill>
                <a:latin typeface="Calibri"/>
                <a:ea typeface="宋体"/>
              </a:rPr>
              <a:t>素材下载：</a:t>
            </a:r>
            <a:r>
              <a:rPr lang="en-US" altLang="zh-CN" sz="105" dirty="0">
                <a:solidFill>
                  <a:prstClr val="white"/>
                </a:solidFill>
                <a:latin typeface="Calibri"/>
                <a:ea typeface="宋体"/>
              </a:rPr>
              <a:t>www.1ppt.com/sucai/</a:t>
            </a:r>
          </a:p>
          <a:p>
            <a:pPr fontAlgn="auto">
              <a:spcBef>
                <a:spcPts val="0"/>
              </a:spcBef>
              <a:spcAft>
                <a:spcPts val="0"/>
              </a:spcAft>
            </a:pPr>
            <a:r>
              <a:rPr lang="en-US" altLang="zh-CN" sz="105" dirty="0">
                <a:solidFill>
                  <a:prstClr val="white"/>
                </a:solidFill>
                <a:latin typeface="Calibri"/>
                <a:ea typeface="宋体"/>
              </a:rPr>
              <a:t>PPT</a:t>
            </a:r>
            <a:r>
              <a:rPr lang="zh-CN" altLang="en-US" sz="105" dirty="0">
                <a:solidFill>
                  <a:prstClr val="white"/>
                </a:solidFill>
                <a:latin typeface="Calibri"/>
                <a:ea typeface="宋体"/>
              </a:rPr>
              <a:t>背景图片：</a:t>
            </a:r>
            <a:r>
              <a:rPr lang="en-US" altLang="zh-CN" sz="105" dirty="0">
                <a:solidFill>
                  <a:prstClr val="white"/>
                </a:solidFill>
                <a:latin typeface="Calibri"/>
                <a:ea typeface="宋体"/>
              </a:rPr>
              <a:t>www.1ppt.com/beijing/      PPT</a:t>
            </a:r>
            <a:r>
              <a:rPr lang="zh-CN" altLang="en-US" sz="105" dirty="0">
                <a:solidFill>
                  <a:prstClr val="white"/>
                </a:solidFill>
                <a:latin typeface="Calibri"/>
                <a:ea typeface="宋体"/>
              </a:rPr>
              <a:t>图表下载：</a:t>
            </a:r>
            <a:r>
              <a:rPr lang="en-US" altLang="zh-CN" sz="105" dirty="0">
                <a:solidFill>
                  <a:prstClr val="white"/>
                </a:solidFill>
                <a:latin typeface="Calibri"/>
                <a:ea typeface="宋体"/>
              </a:rPr>
              <a:t>www.1ppt.com/tubiao/      </a:t>
            </a:r>
          </a:p>
          <a:p>
            <a:pPr fontAlgn="auto">
              <a:spcBef>
                <a:spcPts val="0"/>
              </a:spcBef>
              <a:spcAft>
                <a:spcPts val="0"/>
              </a:spcAft>
            </a:pPr>
            <a:r>
              <a:rPr lang="zh-CN" altLang="en-US" sz="105" dirty="0">
                <a:solidFill>
                  <a:prstClr val="white"/>
                </a:solidFill>
                <a:latin typeface="Calibri"/>
                <a:ea typeface="宋体"/>
              </a:rPr>
              <a:t>优秀</a:t>
            </a:r>
            <a:r>
              <a:rPr lang="en-US" altLang="zh-CN" sz="105" dirty="0">
                <a:solidFill>
                  <a:prstClr val="white"/>
                </a:solidFill>
                <a:latin typeface="Calibri"/>
                <a:ea typeface="宋体"/>
              </a:rPr>
              <a:t>PPT</a:t>
            </a:r>
            <a:r>
              <a:rPr lang="zh-CN" altLang="en-US" sz="105" dirty="0">
                <a:solidFill>
                  <a:prstClr val="white"/>
                </a:solidFill>
                <a:latin typeface="Calibri"/>
                <a:ea typeface="宋体"/>
              </a:rPr>
              <a:t>下载：</a:t>
            </a:r>
            <a:r>
              <a:rPr lang="en-US" altLang="zh-CN" sz="105" dirty="0">
                <a:solidFill>
                  <a:prstClr val="white"/>
                </a:solidFill>
                <a:latin typeface="Calibri"/>
                <a:ea typeface="宋体"/>
              </a:rPr>
              <a:t>www.1ppt.com/xiazai/        PPT</a:t>
            </a:r>
            <a:r>
              <a:rPr lang="zh-CN" altLang="en-US" sz="105" dirty="0">
                <a:solidFill>
                  <a:prstClr val="white"/>
                </a:solidFill>
                <a:latin typeface="Calibri"/>
                <a:ea typeface="宋体"/>
              </a:rPr>
              <a:t>教程： </a:t>
            </a:r>
            <a:r>
              <a:rPr lang="en-US" altLang="zh-CN" sz="105" dirty="0">
                <a:solidFill>
                  <a:prstClr val="white"/>
                </a:solidFill>
                <a:latin typeface="Calibri"/>
                <a:ea typeface="宋体"/>
              </a:rPr>
              <a:t>www.1ppt.com/powerpoint/      </a:t>
            </a:r>
          </a:p>
          <a:p>
            <a:pPr fontAlgn="auto">
              <a:spcBef>
                <a:spcPts val="0"/>
              </a:spcBef>
              <a:spcAft>
                <a:spcPts val="0"/>
              </a:spcAft>
            </a:pPr>
            <a:r>
              <a:rPr lang="en-US" altLang="zh-CN" sz="105" dirty="0">
                <a:solidFill>
                  <a:prstClr val="white"/>
                </a:solidFill>
                <a:latin typeface="Calibri"/>
                <a:ea typeface="宋体"/>
              </a:rPr>
              <a:t>Word</a:t>
            </a:r>
            <a:r>
              <a:rPr lang="zh-CN" altLang="en-US" sz="105" dirty="0">
                <a:solidFill>
                  <a:prstClr val="white"/>
                </a:solidFill>
                <a:latin typeface="Calibri"/>
                <a:ea typeface="宋体"/>
              </a:rPr>
              <a:t>教程： </a:t>
            </a:r>
            <a:r>
              <a:rPr lang="en-US" altLang="zh-CN" sz="105" dirty="0">
                <a:solidFill>
                  <a:prstClr val="white"/>
                </a:solidFill>
                <a:latin typeface="Calibri"/>
                <a:ea typeface="宋体"/>
              </a:rPr>
              <a:t>www.1ppt.com/word/              Excel</a:t>
            </a:r>
            <a:r>
              <a:rPr lang="zh-CN" altLang="en-US" sz="105" dirty="0">
                <a:solidFill>
                  <a:prstClr val="white"/>
                </a:solidFill>
                <a:latin typeface="Calibri"/>
                <a:ea typeface="宋体"/>
              </a:rPr>
              <a:t>教程：</a:t>
            </a:r>
            <a:r>
              <a:rPr lang="en-US" altLang="zh-CN" sz="105" dirty="0">
                <a:solidFill>
                  <a:prstClr val="white"/>
                </a:solidFill>
                <a:latin typeface="Calibri"/>
                <a:ea typeface="宋体"/>
              </a:rPr>
              <a:t>www.1ppt.com/excel/  </a:t>
            </a:r>
          </a:p>
          <a:p>
            <a:pPr fontAlgn="auto">
              <a:spcBef>
                <a:spcPts val="0"/>
              </a:spcBef>
              <a:spcAft>
                <a:spcPts val="0"/>
              </a:spcAft>
            </a:pPr>
            <a:r>
              <a:rPr lang="zh-CN" altLang="en-US" sz="105" dirty="0">
                <a:solidFill>
                  <a:prstClr val="white"/>
                </a:solidFill>
                <a:latin typeface="Calibri"/>
                <a:ea typeface="宋体"/>
              </a:rPr>
              <a:t>资料下载：</a:t>
            </a:r>
            <a:r>
              <a:rPr lang="en-US" altLang="zh-CN" sz="105" dirty="0">
                <a:solidFill>
                  <a:prstClr val="white"/>
                </a:solidFill>
                <a:latin typeface="Calibri"/>
                <a:ea typeface="宋体"/>
              </a:rPr>
              <a:t>www.1ppt.com/ziliao/                PPT</a:t>
            </a:r>
            <a:r>
              <a:rPr lang="zh-CN" altLang="en-US" sz="105" dirty="0">
                <a:solidFill>
                  <a:prstClr val="white"/>
                </a:solidFill>
                <a:latin typeface="Calibri"/>
                <a:ea typeface="宋体"/>
              </a:rPr>
              <a:t>课件下载：</a:t>
            </a:r>
            <a:r>
              <a:rPr lang="en-US" altLang="zh-CN" sz="105" dirty="0">
                <a:solidFill>
                  <a:prstClr val="white"/>
                </a:solidFill>
                <a:latin typeface="Calibri"/>
                <a:ea typeface="宋体"/>
              </a:rPr>
              <a:t>www.1ppt.com/kejian/ </a:t>
            </a:r>
          </a:p>
          <a:p>
            <a:pPr fontAlgn="auto">
              <a:spcBef>
                <a:spcPts val="0"/>
              </a:spcBef>
              <a:spcAft>
                <a:spcPts val="0"/>
              </a:spcAft>
            </a:pPr>
            <a:r>
              <a:rPr lang="zh-CN" altLang="en-US" sz="105" dirty="0">
                <a:solidFill>
                  <a:prstClr val="white"/>
                </a:solidFill>
                <a:latin typeface="Calibri"/>
                <a:ea typeface="宋体"/>
              </a:rPr>
              <a:t>范文下载：</a:t>
            </a:r>
            <a:r>
              <a:rPr lang="en-US" altLang="zh-CN" sz="105" dirty="0">
                <a:solidFill>
                  <a:prstClr val="white"/>
                </a:solidFill>
                <a:latin typeface="Calibri"/>
                <a:ea typeface="宋体"/>
              </a:rPr>
              <a:t>www.1ppt.com/fanwen/             </a:t>
            </a:r>
            <a:r>
              <a:rPr lang="zh-CN" altLang="en-US" sz="105" dirty="0">
                <a:solidFill>
                  <a:prstClr val="white"/>
                </a:solidFill>
                <a:latin typeface="Calibri"/>
                <a:ea typeface="宋体"/>
              </a:rPr>
              <a:t>试卷下载：</a:t>
            </a:r>
            <a:r>
              <a:rPr lang="en-US" altLang="zh-CN" sz="105" dirty="0">
                <a:solidFill>
                  <a:prstClr val="white"/>
                </a:solidFill>
                <a:latin typeface="Calibri"/>
                <a:ea typeface="宋体"/>
              </a:rPr>
              <a:t>www.1ppt.com/shiti/  </a:t>
            </a:r>
          </a:p>
          <a:p>
            <a:pPr fontAlgn="auto">
              <a:spcBef>
                <a:spcPts val="0"/>
              </a:spcBef>
              <a:spcAft>
                <a:spcPts val="0"/>
              </a:spcAft>
            </a:pPr>
            <a:r>
              <a:rPr lang="zh-CN" altLang="en-US" sz="105" dirty="0">
                <a:solidFill>
                  <a:prstClr val="white"/>
                </a:solidFill>
                <a:latin typeface="Calibri"/>
                <a:ea typeface="宋体"/>
              </a:rPr>
              <a:t>教案下载：</a:t>
            </a:r>
            <a:r>
              <a:rPr lang="en-US" altLang="zh-CN" sz="105" dirty="0">
                <a:solidFill>
                  <a:prstClr val="white"/>
                </a:solidFill>
                <a:latin typeface="Calibri"/>
                <a:ea typeface="宋体"/>
              </a:rPr>
              <a:t>www.1ppt.com/jiaoan/        </a:t>
            </a:r>
          </a:p>
          <a:p>
            <a:pPr fontAlgn="auto">
              <a:spcBef>
                <a:spcPts val="0"/>
              </a:spcBef>
              <a:spcAft>
                <a:spcPts val="0"/>
              </a:spcAft>
            </a:pPr>
            <a:r>
              <a:rPr lang="zh-CN" altLang="en-US" sz="105" dirty="0">
                <a:solidFill>
                  <a:prstClr val="white"/>
                </a:solidFill>
                <a:latin typeface="Calibri"/>
                <a:ea typeface="宋体"/>
              </a:rPr>
              <a:t>字体下载：</a:t>
            </a:r>
            <a:r>
              <a:rPr lang="en-US" altLang="zh-CN" sz="105" dirty="0">
                <a:solidFill>
                  <a:prstClr val="white"/>
                </a:solidFill>
                <a:latin typeface="Calibri"/>
                <a:ea typeface="宋体"/>
              </a:rPr>
              <a:t>www.1ppt.com/ziti/</a:t>
            </a:r>
          </a:p>
          <a:p>
            <a:pPr fontAlgn="auto">
              <a:spcBef>
                <a:spcPts val="0"/>
              </a:spcBef>
              <a:spcAft>
                <a:spcPts val="0"/>
              </a:spcAft>
            </a:pPr>
            <a:r>
              <a:rPr lang="en-US" altLang="zh-CN" sz="105" dirty="0">
                <a:solidFill>
                  <a:prstClr val="white"/>
                </a:solidFill>
                <a:latin typeface="Calibri"/>
                <a:ea typeface="宋体"/>
              </a:rPr>
              <a:t> </a:t>
            </a:r>
            <a:endParaRPr lang="zh-CN" altLang="en-US" sz="105" dirty="0">
              <a:solidFill>
                <a:prstClr val="white"/>
              </a:solidFill>
              <a:latin typeface="Calibri"/>
              <a:ea typeface="宋体"/>
            </a:endParaRPr>
          </a:p>
        </p:txBody>
      </p:sp>
      <p:pic>
        <p:nvPicPr>
          <p:cNvPr id="2" name="Picture 2" descr="C:\Users\Admin\Desktop\shutterstock_129456278 [转换].jpg"/>
          <p:cNvPicPr>
            <a:picLocks noChangeAspect="1" noChangeArrowheads="1"/>
          </p:cNvPicPr>
          <p:nvPr userDrawn="1"/>
        </p:nvPicPr>
        <p:blipFill rotWithShape="1">
          <a:blip r:embed="rId2" cstate="email">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a:ext>
            </a:extLst>
          </a:blip>
          <a:srcRect/>
          <a:stretch/>
        </p:blipFill>
        <p:spPr bwMode="auto">
          <a:xfrm>
            <a:off x="-1526" y="1"/>
            <a:ext cx="12860277" cy="72348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4372357"/>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cSld name="包含图片的标题幻灯片">
    <p:spTree>
      <p:nvGrpSpPr>
        <p:cNvPr id="1" name=""/>
        <p:cNvGrpSpPr/>
        <p:nvPr/>
      </p:nvGrpSpPr>
      <p:grpSpPr>
        <a:xfrm>
          <a:off x="0" y="0"/>
          <a:ext cx="0" cy="0"/>
          <a:chOff x="0" y="0"/>
          <a:chExt cx="0" cy="0"/>
        </a:xfrm>
      </p:grpSpPr>
      <p:sp>
        <p:nvSpPr>
          <p:cNvPr id="10" name="矩形 5"/>
          <p:cNvSpPr>
            <a:spLocks noChangeArrowheads="1"/>
          </p:cNvSpPr>
          <p:nvPr/>
        </p:nvSpPr>
        <p:spPr bwMode="white">
          <a:xfrm>
            <a:off x="6898187" y="0"/>
            <a:ext cx="5960562" cy="7232650"/>
          </a:xfrm>
          <a:custGeom>
            <a:avLst/>
            <a:gdLst/>
            <a:ahLst/>
            <a:cxnLst/>
            <a:rect l="l" t="t" r="r" b="b"/>
            <a:pathLst>
              <a:path w="4238622" h="6858000">
                <a:moveTo>
                  <a:pt x="0" y="0"/>
                </a:moveTo>
                <a:lnTo>
                  <a:pt x="4086222" y="0"/>
                </a:lnTo>
                <a:lnTo>
                  <a:pt x="4237035" y="0"/>
                </a:lnTo>
                <a:lnTo>
                  <a:pt x="4238622" y="0"/>
                </a:lnTo>
                <a:lnTo>
                  <a:pt x="4238622" y="6858000"/>
                </a:lnTo>
                <a:lnTo>
                  <a:pt x="4237035" y="6858000"/>
                </a:lnTo>
                <a:lnTo>
                  <a:pt x="4086222" y="6858000"/>
                </a:lnTo>
                <a:lnTo>
                  <a:pt x="254000" y="6858000"/>
                </a:lnTo>
                <a:lnTo>
                  <a:pt x="892175" y="4337050"/>
                </a:lnTo>
                <a:close/>
              </a:path>
            </a:pathLst>
          </a:custGeom>
          <a:solidFill>
            <a:schemeClr val="tx1"/>
          </a:solidFill>
          <a:ln>
            <a:noFill/>
          </a:ln>
        </p:spPr>
        <p:txBody>
          <a:bodyPr vert="horz" wrap="square" lIns="96435" tIns="48218" rIns="96435" bIns="48218" numCol="1" rtlCol="0" anchor="t" anchorCtr="0" compatLnSpc="1">
            <a:prstTxWarp prst="textNoShape">
              <a:avLst/>
            </a:prstTxWarp>
          </a:bodyPr>
          <a:lstStyle/>
          <a:p>
            <a:pPr rtl="0"/>
            <a:endParaRPr lang="zh-CN" altLang="en-US" sz="1898" noProof="0" dirty="0">
              <a:latin typeface="宋体" panose="02010600030101010101" pitchFamily="2" charset="-122"/>
              <a:ea typeface="宋体" panose="02010600030101010101" pitchFamily="2" charset="-122"/>
            </a:endParaRPr>
          </a:p>
        </p:txBody>
      </p:sp>
      <p:sp>
        <p:nvSpPr>
          <p:cNvPr id="11" name="任意多边形 6"/>
          <p:cNvSpPr>
            <a:spLocks/>
          </p:cNvSpPr>
          <p:nvPr/>
        </p:nvSpPr>
        <p:spPr bwMode="auto">
          <a:xfrm>
            <a:off x="6599041" y="0"/>
            <a:ext cx="1763616" cy="7232650"/>
          </a:xfrm>
          <a:custGeom>
            <a:avLst/>
            <a:gdLst/>
            <a:ahLst/>
            <a:cxnLst/>
            <a:rect l="l" t="t" r="r" b="b"/>
            <a:pathLst>
              <a:path w="1254127" h="6858000">
                <a:moveTo>
                  <a:pt x="0" y="0"/>
                </a:moveTo>
                <a:lnTo>
                  <a:pt x="365127" y="0"/>
                </a:lnTo>
                <a:lnTo>
                  <a:pt x="1254127" y="4337050"/>
                </a:lnTo>
                <a:lnTo>
                  <a:pt x="619127" y="6858000"/>
                </a:lnTo>
                <a:lnTo>
                  <a:pt x="257175" y="6858000"/>
                </a:lnTo>
                <a:lnTo>
                  <a:pt x="892175" y="4337050"/>
                </a:lnTo>
                <a:close/>
              </a:path>
            </a:pathLst>
          </a:custGeom>
          <a:solidFill>
            <a:schemeClr val="accent2"/>
          </a:solidFill>
          <a:ln>
            <a:noFill/>
          </a:ln>
          <a:effectLst>
            <a:innerShdw blurRad="63500" dist="50800" dir="10800000">
              <a:prstClr val="black">
                <a:alpha val="50000"/>
              </a:prstClr>
            </a:innerShdw>
          </a:effectLst>
        </p:spPr>
        <p:txBody>
          <a:bodyPr vert="horz" wrap="square" lIns="96435" tIns="48218" rIns="96435" bIns="48218" numCol="1" rtlCol="0" anchor="t" anchorCtr="0" compatLnSpc="1">
            <a:prstTxWarp prst="textNoShape">
              <a:avLst/>
            </a:prstTxWarp>
          </a:bodyPr>
          <a:lstStyle/>
          <a:p>
            <a:pPr lvl="0" rtl="0"/>
            <a:endParaRPr lang="zh-CN" altLang="en-US" sz="1898" noProof="0" dirty="0">
              <a:latin typeface="宋体" panose="02010600030101010101" pitchFamily="2" charset="-122"/>
              <a:ea typeface="宋体" panose="02010600030101010101" pitchFamily="2" charset="-122"/>
            </a:endParaRPr>
          </a:p>
        </p:txBody>
      </p:sp>
      <p:sp>
        <p:nvSpPr>
          <p:cNvPr id="12" name="任意多边形 7"/>
          <p:cNvSpPr>
            <a:spLocks/>
          </p:cNvSpPr>
          <p:nvPr/>
        </p:nvSpPr>
        <p:spPr bwMode="auto">
          <a:xfrm>
            <a:off x="6393659" y="0"/>
            <a:ext cx="1611807" cy="7232650"/>
          </a:xfrm>
          <a:custGeom>
            <a:avLst/>
            <a:gdLst/>
            <a:ahLst/>
            <a:cxnLst/>
            <a:rect l="l" t="t" r="r" b="b"/>
            <a:pathLst>
              <a:path w="1146174" h="6858000">
                <a:moveTo>
                  <a:pt x="0" y="0"/>
                </a:moveTo>
                <a:lnTo>
                  <a:pt x="253999" y="0"/>
                </a:lnTo>
                <a:lnTo>
                  <a:pt x="1146174" y="4337050"/>
                </a:lnTo>
                <a:lnTo>
                  <a:pt x="511174" y="6858000"/>
                </a:lnTo>
                <a:lnTo>
                  <a:pt x="254000" y="6858000"/>
                </a:lnTo>
                <a:lnTo>
                  <a:pt x="892175" y="4337050"/>
                </a:lnTo>
                <a:close/>
              </a:path>
            </a:pathLst>
          </a:custGeom>
          <a:solidFill>
            <a:schemeClr val="accent1"/>
          </a:solidFill>
          <a:ln>
            <a:noFill/>
          </a:ln>
          <a:effectLst>
            <a:innerShdw blurRad="177800" dist="50800" dir="10800000">
              <a:prstClr val="black">
                <a:alpha val="50000"/>
              </a:prstClr>
            </a:innerShdw>
          </a:effectLst>
        </p:spPr>
        <p:txBody>
          <a:bodyPr vert="horz" wrap="square" lIns="96435" tIns="48218" rIns="96435" bIns="48218" numCol="1" rtlCol="0" anchor="t" anchorCtr="0" compatLnSpc="1">
            <a:prstTxWarp prst="textNoShape">
              <a:avLst/>
            </a:prstTxWarp>
          </a:bodyPr>
          <a:lstStyle/>
          <a:p>
            <a:pPr lvl="0" rtl="0"/>
            <a:endParaRPr lang="zh-CN" altLang="en-US" sz="1898" noProof="0" dirty="0">
              <a:latin typeface="宋体" panose="02010600030101010101" pitchFamily="2" charset="-122"/>
              <a:ea typeface="宋体" panose="02010600030101010101" pitchFamily="2" charset="-122"/>
            </a:endParaRPr>
          </a:p>
        </p:txBody>
      </p:sp>
      <p:sp>
        <p:nvSpPr>
          <p:cNvPr id="2" name="标题 1"/>
          <p:cNvSpPr>
            <a:spLocks noGrp="1"/>
          </p:cNvSpPr>
          <p:nvPr>
            <p:ph type="ctrTitle"/>
          </p:nvPr>
        </p:nvSpPr>
        <p:spPr>
          <a:xfrm>
            <a:off x="1366243" y="1975937"/>
            <a:ext cx="5400675" cy="2700189"/>
          </a:xfrm>
        </p:spPr>
        <p:txBody>
          <a:bodyPr rtlCol="0" anchor="b">
            <a:normAutofit/>
          </a:bodyPr>
          <a:lstStyle>
            <a:lvl1pPr algn="l">
              <a:defRPr sz="4218">
                <a:solidFill>
                  <a:schemeClr val="tx1"/>
                </a:solidFill>
                <a:latin typeface="宋体" panose="02010600030101010101" pitchFamily="2" charset="-122"/>
                <a:ea typeface="宋体" panose="02010600030101010101" pitchFamily="2" charset="-122"/>
              </a:defRPr>
            </a:lvl1pPr>
          </a:lstStyle>
          <a:p>
            <a:pPr rtl="0"/>
            <a:r>
              <a:rPr lang="zh-CN" altLang="en-US" noProof="0"/>
              <a:t>单击此处编辑母版标题样式</a:t>
            </a:r>
            <a:endParaRPr lang="zh-CN" altLang="en-US" noProof="0" dirty="0"/>
          </a:p>
        </p:txBody>
      </p:sp>
      <p:sp>
        <p:nvSpPr>
          <p:cNvPr id="15" name="图片占位符 14" descr="为添加图像预留的空占位符。单击占位符，选择要添加的图像。"/>
          <p:cNvSpPr>
            <a:spLocks noGrp="1"/>
          </p:cNvSpPr>
          <p:nvPr>
            <p:ph type="pic" sz="quarter" idx="10"/>
          </p:nvPr>
        </p:nvSpPr>
        <p:spPr>
          <a:xfrm>
            <a:off x="7112500" y="0"/>
            <a:ext cx="5746251" cy="7232650"/>
          </a:xfrm>
          <a:custGeom>
            <a:avLst/>
            <a:gdLst>
              <a:gd name="connsiteX0" fmla="*/ 0 w 5448297"/>
              <a:gd name="connsiteY0" fmla="*/ 0 h 6858000"/>
              <a:gd name="connsiteX1" fmla="*/ 5448297 w 5448297"/>
              <a:gd name="connsiteY1" fmla="*/ 0 h 6858000"/>
              <a:gd name="connsiteX2" fmla="*/ 5448297 w 5448297"/>
              <a:gd name="connsiteY2" fmla="*/ 6858000 h 6858000"/>
              <a:gd name="connsiteX3" fmla="*/ 338667 w 5448297"/>
              <a:gd name="connsiteY3" fmla="*/ 6858000 h 6858000"/>
              <a:gd name="connsiteX4" fmla="*/ 1185333 w 5448297"/>
              <a:gd name="connsiteY4" fmla="*/ 433705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48297" h="6858000">
                <a:moveTo>
                  <a:pt x="0" y="0"/>
                </a:moveTo>
                <a:lnTo>
                  <a:pt x="5448297" y="0"/>
                </a:lnTo>
                <a:lnTo>
                  <a:pt x="5448297" y="6858000"/>
                </a:lnTo>
                <a:lnTo>
                  <a:pt x="338667" y="6858000"/>
                </a:lnTo>
                <a:lnTo>
                  <a:pt x="1185333" y="4337050"/>
                </a:lnTo>
                <a:close/>
              </a:path>
            </a:pathLst>
          </a:custGeom>
          <a:noFill/>
          <a:ln>
            <a:noFill/>
          </a:ln>
        </p:spPr>
        <p:txBody>
          <a:bodyPr wrap="square" tIns="365760" rtlCol="0">
            <a:noAutofit/>
          </a:bodyPr>
          <a:lstStyle>
            <a:lvl1pPr marL="0" indent="0" algn="ctr">
              <a:buNone/>
              <a:defRPr sz="2953">
                <a:solidFill>
                  <a:schemeClr val="bg1"/>
                </a:solidFill>
                <a:latin typeface="宋体" panose="02010600030101010101" pitchFamily="2" charset="-122"/>
                <a:ea typeface="宋体" panose="02010600030101010101" pitchFamily="2" charset="-122"/>
              </a:defRPr>
            </a:lvl1pPr>
          </a:lstStyle>
          <a:p>
            <a:pPr rtl="0"/>
            <a:r>
              <a:rPr lang="zh-CN" altLang="en-US" noProof="0"/>
              <a:t>单击图标添加图片</a:t>
            </a:r>
            <a:endParaRPr lang="zh-CN" altLang="en-US" noProof="0" dirty="0"/>
          </a:p>
        </p:txBody>
      </p:sp>
      <p:sp>
        <p:nvSpPr>
          <p:cNvPr id="3" name="副标题 2"/>
          <p:cNvSpPr>
            <a:spLocks noGrp="1"/>
          </p:cNvSpPr>
          <p:nvPr>
            <p:ph type="subTitle" idx="1"/>
          </p:nvPr>
        </p:nvSpPr>
        <p:spPr>
          <a:xfrm>
            <a:off x="1366243" y="4821767"/>
            <a:ext cx="5400675" cy="1687618"/>
          </a:xfrm>
        </p:spPr>
        <p:txBody>
          <a:bodyPr rtlCol="0"/>
          <a:lstStyle>
            <a:lvl1pPr marL="0" indent="0" algn="l">
              <a:buNone/>
              <a:defRPr sz="2531">
                <a:latin typeface="宋体" panose="02010600030101010101" pitchFamily="2" charset="-122"/>
                <a:ea typeface="宋体" panose="02010600030101010101" pitchFamily="2" charset="-122"/>
              </a:defRPr>
            </a:lvl1pPr>
            <a:lvl2pPr marL="482163" indent="0" algn="ctr">
              <a:buNone/>
              <a:defRPr sz="2109"/>
            </a:lvl2pPr>
            <a:lvl3pPr marL="964326" indent="0" algn="ctr">
              <a:buNone/>
              <a:defRPr sz="1898"/>
            </a:lvl3pPr>
            <a:lvl4pPr marL="1446489" indent="0" algn="ctr">
              <a:buNone/>
              <a:defRPr sz="1687"/>
            </a:lvl4pPr>
            <a:lvl5pPr marL="1928652" indent="0" algn="ctr">
              <a:buNone/>
              <a:defRPr sz="1687"/>
            </a:lvl5pPr>
            <a:lvl6pPr marL="2410816" indent="0" algn="ctr">
              <a:buNone/>
              <a:defRPr sz="1687"/>
            </a:lvl6pPr>
            <a:lvl7pPr marL="2892979" indent="0" algn="ctr">
              <a:buNone/>
              <a:defRPr sz="1687"/>
            </a:lvl7pPr>
            <a:lvl8pPr marL="3375142" indent="0" algn="ctr">
              <a:buNone/>
              <a:defRPr sz="1687"/>
            </a:lvl8pPr>
            <a:lvl9pPr marL="3857305" indent="0" algn="ctr">
              <a:buNone/>
              <a:defRPr sz="1687"/>
            </a:lvl9pPr>
          </a:lstStyle>
          <a:p>
            <a:pPr rtl="0"/>
            <a:r>
              <a:rPr lang="zh-CN" altLang="en-US" noProof="0"/>
              <a:t>单击此处编辑母版副标题样式</a:t>
            </a:r>
            <a:endParaRPr lang="zh-CN" altLang="en-US" noProof="0" dirty="0"/>
          </a:p>
        </p:txBody>
      </p:sp>
    </p:spTree>
    <p:extLst>
      <p:ext uri="{BB962C8B-B14F-4D97-AF65-F5344CB8AC3E}">
        <p14:creationId xmlns:p14="http://schemas.microsoft.com/office/powerpoint/2010/main" val="2260821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E412F7E-30AB-7DA7-5286-65017DB29CFE}"/>
              </a:ext>
            </a:extLst>
          </p:cNvPr>
          <p:cNvSpPr>
            <a:spLocks noGrp="1"/>
          </p:cNvSpPr>
          <p:nvPr>
            <p:ph type="title"/>
          </p:nvPr>
        </p:nvSpPr>
        <p:spPr/>
        <p:txBody>
          <a:bodyPr/>
          <a:lstStyle>
            <a:lvl1pPr>
              <a:defRPr>
                <a:solidFill>
                  <a:srgbClr val="002060"/>
                </a:solidFill>
                <a:latin typeface="华文行楷" panose="02010800040101010101" pitchFamily="2" charset="-122"/>
                <a:ea typeface="华文行楷" panose="02010800040101010101" pitchFamily="2" charset="-122"/>
              </a:defRPr>
            </a:lvl1pPr>
          </a:lstStyle>
          <a:p>
            <a:r>
              <a:rPr lang="zh-CN" altLang="en-US" dirty="0"/>
              <a:t>单击此处编辑母版标题样式</a:t>
            </a:r>
          </a:p>
        </p:txBody>
      </p:sp>
      <p:sp>
        <p:nvSpPr>
          <p:cNvPr id="3" name="内容占位符 2">
            <a:extLst>
              <a:ext uri="{FF2B5EF4-FFF2-40B4-BE49-F238E27FC236}">
                <a16:creationId xmlns:a16="http://schemas.microsoft.com/office/drawing/2014/main" id="{2BAE3ED9-A98D-F4EE-0C89-DE464993880D}"/>
              </a:ext>
            </a:extLst>
          </p:cNvPr>
          <p:cNvSpPr>
            <a:spLocks noGrp="1"/>
          </p:cNvSpPr>
          <p:nvPr>
            <p:ph idx="1" hasCustomPrompt="1"/>
          </p:nvPr>
        </p:nvSpPr>
        <p:spPr/>
        <p:txBody>
          <a:bodyPr/>
          <a:lstStyle>
            <a:lvl2pPr marL="723245" marR="0" indent="-241082" algn="l" defTabSz="964326" rtl="0" eaLnBrk="1" fontAlgn="auto" latinLnBrk="0" hangingPunct="1">
              <a:lnSpc>
                <a:spcPct val="90000"/>
              </a:lnSpc>
              <a:spcBef>
                <a:spcPts val="527"/>
              </a:spcBef>
              <a:spcAft>
                <a:spcPts val="0"/>
              </a:spcAft>
              <a:buClrTx/>
              <a:buSzTx/>
              <a:buFont typeface="Arial" panose="020B0604020202020204" pitchFamily="34" charset="0"/>
              <a:buChar char="•"/>
              <a:tabLst/>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marL="723245" marR="0" lvl="1" indent="-241082" algn="l" defTabSz="964326" rtl="0" eaLnBrk="1" fontAlgn="auto" latinLnBrk="0" hangingPunct="1">
              <a:lnSpc>
                <a:spcPct val="90000"/>
              </a:lnSpc>
              <a:spcBef>
                <a:spcPts val="527"/>
              </a:spcBef>
              <a:spcAft>
                <a:spcPts val="0"/>
              </a:spcAft>
              <a:buClrTx/>
              <a:buSzTx/>
              <a:buFont typeface="Arial" panose="020B0604020202020204" pitchFamily="34" charset="0"/>
              <a:buChar char="•"/>
              <a:tabLst/>
              <a:defRPr/>
            </a:pPr>
            <a:r>
              <a:rPr lang="zh-CN" altLang="en-US" dirty="0"/>
              <a:t>二单击此处编辑母版文本样式</a:t>
            </a:r>
          </a:p>
          <a:p>
            <a:pPr lvl="1"/>
            <a:r>
              <a:rPr lang="zh-CN" altLang="en-US" dirty="0"/>
              <a:t>级</a:t>
            </a:r>
          </a:p>
          <a:p>
            <a:pPr lvl="2"/>
            <a:r>
              <a:rPr lang="zh-CN" altLang="en-US" dirty="0"/>
              <a:t>三级</a:t>
            </a:r>
          </a:p>
          <a:p>
            <a:pPr lvl="3"/>
            <a:r>
              <a:rPr lang="zh-CN" altLang="en-US" dirty="0"/>
              <a:t>四级</a:t>
            </a:r>
          </a:p>
          <a:p>
            <a:pPr lvl="4"/>
            <a:r>
              <a:rPr lang="zh-CN" altLang="en-US" dirty="0"/>
              <a:t>五级</a:t>
            </a:r>
          </a:p>
        </p:txBody>
      </p:sp>
    </p:spTree>
    <p:extLst>
      <p:ext uri="{BB962C8B-B14F-4D97-AF65-F5344CB8AC3E}">
        <p14:creationId xmlns:p14="http://schemas.microsoft.com/office/powerpoint/2010/main" val="26064202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2" name="Title 1"/>
          <p:cNvSpPr>
            <a:spLocks noGrp="1"/>
          </p:cNvSpPr>
          <p:nvPr>
            <p:ph type="title"/>
          </p:nvPr>
        </p:nvSpPr>
        <p:spPr>
          <a:xfrm>
            <a:off x="857250" y="264529"/>
            <a:ext cx="11090672" cy="592674"/>
          </a:xfrm>
        </p:spPr>
        <p:txBody>
          <a:bodyPr>
            <a:normAutofit/>
          </a:bodyPr>
          <a:lstStyle>
            <a:lvl1pPr>
              <a:defRPr sz="3797"/>
            </a:lvl1pPr>
          </a:lstStyle>
          <a:p>
            <a:r>
              <a:rPr lang="en-US"/>
              <a:t>Click to edit Master title style</a:t>
            </a:r>
            <a:endParaRPr lang="en-US" dirty="0"/>
          </a:p>
        </p:txBody>
      </p:sp>
      <p:sp>
        <p:nvSpPr>
          <p:cNvPr id="3" name="Date Placeholder 2"/>
          <p:cNvSpPr>
            <a:spLocks noGrp="1"/>
          </p:cNvSpPr>
          <p:nvPr>
            <p:ph type="dt" sz="half" idx="10"/>
          </p:nvPr>
        </p:nvSpPr>
        <p:spPr>
          <a:xfrm>
            <a:off x="884039" y="6703596"/>
            <a:ext cx="2893219" cy="385072"/>
          </a:xfrm>
          <a:prstGeom prst="rect">
            <a:avLst/>
          </a:prstGeom>
        </p:spPr>
        <p:txBody>
          <a:bodyPr/>
          <a:lstStyle/>
          <a:p>
            <a:endParaRPr lang="en-US"/>
          </a:p>
        </p:txBody>
      </p:sp>
      <p:sp>
        <p:nvSpPr>
          <p:cNvPr id="4" name="Footer Placeholder 3"/>
          <p:cNvSpPr>
            <a:spLocks noGrp="1"/>
          </p:cNvSpPr>
          <p:nvPr>
            <p:ph type="ftr" sz="quarter" idx="11"/>
          </p:nvPr>
        </p:nvSpPr>
        <p:spPr>
          <a:xfrm>
            <a:off x="4259461" y="6703596"/>
            <a:ext cx="4339828" cy="385072"/>
          </a:xfrm>
          <a:prstGeom prst="rect">
            <a:avLst/>
          </a:prstGeom>
        </p:spPr>
        <p:txBody>
          <a:bodyPr/>
          <a:lstStyle/>
          <a:p>
            <a:r>
              <a:rPr lang="en-US"/>
              <a:t>www.domain.com</a:t>
            </a:r>
          </a:p>
        </p:txBody>
      </p:sp>
      <p:sp>
        <p:nvSpPr>
          <p:cNvPr id="5" name="Slide Number Placeholder 4"/>
          <p:cNvSpPr>
            <a:spLocks noGrp="1"/>
          </p:cNvSpPr>
          <p:nvPr>
            <p:ph type="sldNum" sz="quarter" idx="12"/>
          </p:nvPr>
        </p:nvSpPr>
        <p:spPr>
          <a:xfrm>
            <a:off x="9081492" y="6703596"/>
            <a:ext cx="2893219" cy="385072"/>
          </a:xfrm>
          <a:prstGeom prst="rect">
            <a:avLst/>
          </a:prstGeom>
        </p:spPr>
        <p:txBody>
          <a:bodyPr/>
          <a:lstStyle/>
          <a:p>
            <a:fld id="{95E218FF-4BA7-4265-ACB0-1BCFECF4FD34}" type="slidenum">
              <a:rPr lang="en-US" smtClean="0"/>
              <a:t>‹#›</a:t>
            </a:fld>
            <a:endParaRPr lang="en-US"/>
          </a:p>
        </p:txBody>
      </p:sp>
      <p:sp>
        <p:nvSpPr>
          <p:cNvPr id="8" name="Text Placeholder 7"/>
          <p:cNvSpPr>
            <a:spLocks noGrp="1"/>
          </p:cNvSpPr>
          <p:nvPr>
            <p:ph type="body" sz="quarter" idx="13"/>
          </p:nvPr>
        </p:nvSpPr>
        <p:spPr>
          <a:xfrm>
            <a:off x="884039" y="790234"/>
            <a:ext cx="11090672" cy="441995"/>
          </a:xfrm>
        </p:spPr>
        <p:txBody>
          <a:bodyPr>
            <a:noAutofit/>
          </a:bodyPr>
          <a:lstStyle>
            <a:lvl1pPr marL="0" indent="0">
              <a:buNone/>
              <a:defRPr sz="1687"/>
            </a:lvl1pPr>
          </a:lstStyle>
          <a:p>
            <a:pPr lvl="0"/>
            <a:r>
              <a:rPr lang="en-US" dirty="0"/>
              <a:t>Click to edit Master text styles</a:t>
            </a:r>
          </a:p>
        </p:txBody>
      </p:sp>
      <p:sp>
        <p:nvSpPr>
          <p:cNvPr id="7" name="Picture Placeholder 8"/>
          <p:cNvSpPr>
            <a:spLocks noGrp="1"/>
          </p:cNvSpPr>
          <p:nvPr>
            <p:ph type="pic" sz="quarter" idx="14" hasCustomPrompt="1"/>
          </p:nvPr>
        </p:nvSpPr>
        <p:spPr>
          <a:xfrm>
            <a:off x="0" y="1419742"/>
            <a:ext cx="12858750" cy="3254693"/>
          </a:xfrm>
        </p:spPr>
        <p:txBody>
          <a:bodyPr>
            <a:normAutofit/>
          </a:bodyPr>
          <a:lstStyle>
            <a:lvl1pPr marL="241093" marR="0" indent="-241093" algn="l" defTabSz="964372" rtl="0" eaLnBrk="1" fontAlgn="auto" latinLnBrk="0" hangingPunct="1">
              <a:lnSpc>
                <a:spcPct val="90000"/>
              </a:lnSpc>
              <a:spcBef>
                <a:spcPts val="1055"/>
              </a:spcBef>
              <a:spcAft>
                <a:spcPts val="0"/>
              </a:spcAft>
              <a:buClrTx/>
              <a:buSzTx/>
              <a:buFont typeface="Arial" panose="020B0604020202020204" pitchFamily="34" charset="0"/>
              <a:buChar char="•"/>
              <a:defRPr sz="1406"/>
            </a:lvl1pPr>
          </a:lstStyle>
          <a:p>
            <a:pPr marL="241093" marR="0" lvl="0" indent="-241093" algn="l" defTabSz="964372" rtl="0" eaLnBrk="1" fontAlgn="auto" latinLnBrk="0" hangingPunct="1">
              <a:lnSpc>
                <a:spcPct val="90000"/>
              </a:lnSpc>
              <a:spcBef>
                <a:spcPts val="1055"/>
              </a:spcBef>
              <a:spcAft>
                <a:spcPts val="0"/>
              </a:spcAft>
              <a:buClrTx/>
              <a:buSzTx/>
              <a:buFont typeface="Arial" panose="020B0604020202020204" pitchFamily="34" charset="0"/>
              <a:buChar char="•"/>
              <a:defRPr/>
            </a:pPr>
            <a:r>
              <a:rPr lang="zh-CN" altLang="en-US" dirty="0"/>
              <a:t>请把图片从文件夹拖拽到此处，或点击下部的小图标添加图片</a:t>
            </a:r>
            <a:endParaRPr lang="en-US" dirty="0"/>
          </a:p>
          <a:p>
            <a:endParaRPr lang="en-US" dirty="0"/>
          </a:p>
          <a:p>
            <a:endParaRPr lang="en-US" dirty="0"/>
          </a:p>
        </p:txBody>
      </p:sp>
    </p:spTree>
    <p:extLst>
      <p:ext uri="{BB962C8B-B14F-4D97-AF65-F5344CB8AC3E}">
        <p14:creationId xmlns:p14="http://schemas.microsoft.com/office/powerpoint/2010/main" val="4818882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57250" y="264529"/>
            <a:ext cx="11090672" cy="592674"/>
          </a:xfrm>
        </p:spPr>
        <p:txBody>
          <a:bodyPr>
            <a:normAutofit/>
          </a:bodyPr>
          <a:lstStyle>
            <a:lvl1pPr>
              <a:defRPr sz="3797"/>
            </a:lvl1pPr>
          </a:lstStyle>
          <a:p>
            <a:r>
              <a:rPr lang="en-US"/>
              <a:t>Click to edit Master title style</a:t>
            </a:r>
            <a:endParaRPr lang="en-US" dirty="0"/>
          </a:p>
        </p:txBody>
      </p:sp>
      <p:sp>
        <p:nvSpPr>
          <p:cNvPr id="8" name="Text Placeholder 7"/>
          <p:cNvSpPr>
            <a:spLocks noGrp="1"/>
          </p:cNvSpPr>
          <p:nvPr>
            <p:ph type="body" sz="quarter" idx="13"/>
          </p:nvPr>
        </p:nvSpPr>
        <p:spPr>
          <a:xfrm>
            <a:off x="884039" y="790234"/>
            <a:ext cx="11090672" cy="441995"/>
          </a:xfrm>
        </p:spPr>
        <p:txBody>
          <a:bodyPr>
            <a:noAutofit/>
          </a:bodyPr>
          <a:lstStyle>
            <a:lvl1pPr marL="0" indent="0">
              <a:buNone/>
              <a:defRPr sz="1687"/>
            </a:lvl1pPr>
          </a:lstStyle>
          <a:p>
            <a:pPr lvl="0"/>
            <a:r>
              <a:rPr lang="en-US" dirty="0"/>
              <a:t>Click to edit Master text styles</a:t>
            </a:r>
          </a:p>
        </p:txBody>
      </p:sp>
    </p:spTree>
    <p:extLst>
      <p:ext uri="{BB962C8B-B14F-4D97-AF65-F5344CB8AC3E}">
        <p14:creationId xmlns:p14="http://schemas.microsoft.com/office/powerpoint/2010/main" val="39353960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6_自定义版式">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79346C5-A49E-5B50-3DFE-D90347450410}"/>
              </a:ext>
            </a:extLst>
          </p:cNvPr>
          <p:cNvSpPr>
            <a:spLocks noGrp="1"/>
          </p:cNvSpPr>
          <p:nvPr>
            <p:ph type="title"/>
          </p:nvPr>
        </p:nvSpPr>
        <p:spPr>
          <a:xfrm>
            <a:off x="884238" y="385763"/>
            <a:ext cx="11090275" cy="926306"/>
          </a:xfrm>
        </p:spPr>
        <p:txBody>
          <a:bodyPr/>
          <a:lstStyle>
            <a:lvl1pPr>
              <a:defRPr>
                <a:latin typeface="华文行楷" panose="02010800040101010101" pitchFamily="2" charset="-122"/>
                <a:ea typeface="华文行楷" panose="02010800040101010101" pitchFamily="2" charset="-122"/>
              </a:defRPr>
            </a:lvl1pPr>
          </a:lstStyle>
          <a:p>
            <a:r>
              <a:rPr lang="zh-CN" altLang="en-US" dirty="0"/>
              <a:t>单击此处编辑母版标题样式</a:t>
            </a:r>
          </a:p>
        </p:txBody>
      </p:sp>
    </p:spTree>
    <p:extLst>
      <p:ext uri="{BB962C8B-B14F-4D97-AF65-F5344CB8AC3E}">
        <p14:creationId xmlns:p14="http://schemas.microsoft.com/office/powerpoint/2010/main" val="6362188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88000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57740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6168186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4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16890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83487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6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84575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36235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7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77244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8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8809819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9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46382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0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321061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77321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95259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049378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4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250404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D1CC966-453C-065F-AD3D-24148C59838D}"/>
              </a:ext>
            </a:extLst>
          </p:cNvPr>
          <p:cNvSpPr>
            <a:spLocks noGrp="1"/>
          </p:cNvSpPr>
          <p:nvPr>
            <p:ph type="title"/>
          </p:nvPr>
        </p:nvSpPr>
        <p:spPr/>
        <p:txBody>
          <a:bodyPr/>
          <a:lstStyle/>
          <a:p>
            <a:r>
              <a:rPr kumimoji="1" lang="zh-CN" altLang="en-US"/>
              <a:t>单击此处编辑母版标题样式</a:t>
            </a:r>
          </a:p>
        </p:txBody>
      </p:sp>
    </p:spTree>
    <p:extLst>
      <p:ext uri="{BB962C8B-B14F-4D97-AF65-F5344CB8AC3E}">
        <p14:creationId xmlns:p14="http://schemas.microsoft.com/office/powerpoint/2010/main" val="398785181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5507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826845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节标题">
    <p:spTree>
      <p:nvGrpSpPr>
        <p:cNvPr id="1" name=""/>
        <p:cNvGrpSpPr/>
        <p:nvPr/>
      </p:nvGrpSpPr>
      <p:grpSpPr>
        <a:xfrm>
          <a:off x="0" y="0"/>
          <a:ext cx="0" cy="0"/>
          <a:chOff x="0" y="0"/>
          <a:chExt cx="0" cy="0"/>
        </a:xfrm>
      </p:grpSpPr>
      <p:sp>
        <p:nvSpPr>
          <p:cNvPr id="4" name="矩形 3"/>
          <p:cNvSpPr/>
          <p:nvPr userDrawn="1"/>
        </p:nvSpPr>
        <p:spPr>
          <a:xfrm>
            <a:off x="308695" y="6791646"/>
            <a:ext cx="775136" cy="253916"/>
          </a:xfrm>
          <a:prstGeom prst="rect">
            <a:avLst/>
          </a:prstGeom>
        </p:spPr>
        <p:txBody>
          <a:bodyPr wrap="square">
            <a:spAutoFit/>
          </a:bodyPr>
          <a:lstStyle/>
          <a:p>
            <a:pPr fontAlgn="auto">
              <a:spcBef>
                <a:spcPts val="0"/>
              </a:spcBef>
              <a:spcAft>
                <a:spcPts val="0"/>
              </a:spcAft>
            </a:pPr>
            <a:r>
              <a:rPr lang="en-US" altLang="zh-CN" sz="105" dirty="0">
                <a:solidFill>
                  <a:prstClr val="white"/>
                </a:solidFill>
                <a:latin typeface="Calibri"/>
                <a:ea typeface="宋体"/>
              </a:rPr>
              <a:t>PPT</a:t>
            </a:r>
            <a:r>
              <a:rPr lang="zh-CN" altLang="en-US" sz="105" dirty="0">
                <a:solidFill>
                  <a:prstClr val="white"/>
                </a:solidFill>
                <a:latin typeface="Calibri"/>
                <a:ea typeface="宋体"/>
              </a:rPr>
              <a:t>模板下载：</a:t>
            </a:r>
            <a:r>
              <a:rPr lang="en-US" altLang="zh-CN" sz="105" dirty="0">
                <a:solidFill>
                  <a:prstClr val="white"/>
                </a:solidFill>
                <a:latin typeface="Calibri"/>
                <a:ea typeface="宋体"/>
              </a:rPr>
              <a:t>www.1ppt.com/moban/     </a:t>
            </a:r>
            <a:r>
              <a:rPr lang="zh-CN" altLang="en-US" sz="105" dirty="0">
                <a:solidFill>
                  <a:prstClr val="white"/>
                </a:solidFill>
                <a:latin typeface="Calibri"/>
                <a:ea typeface="宋体"/>
              </a:rPr>
              <a:t>行业</a:t>
            </a:r>
            <a:r>
              <a:rPr lang="en-US" altLang="zh-CN" sz="105" dirty="0">
                <a:solidFill>
                  <a:prstClr val="white"/>
                </a:solidFill>
                <a:latin typeface="Calibri"/>
                <a:ea typeface="宋体"/>
              </a:rPr>
              <a:t>PPT</a:t>
            </a:r>
            <a:r>
              <a:rPr lang="zh-CN" altLang="en-US" sz="105" dirty="0">
                <a:solidFill>
                  <a:prstClr val="white"/>
                </a:solidFill>
                <a:latin typeface="Calibri"/>
                <a:ea typeface="宋体"/>
              </a:rPr>
              <a:t>模板：</a:t>
            </a:r>
            <a:r>
              <a:rPr lang="en-US" altLang="zh-CN" sz="105" dirty="0">
                <a:solidFill>
                  <a:prstClr val="white"/>
                </a:solidFill>
                <a:latin typeface="Calibri"/>
                <a:ea typeface="宋体"/>
              </a:rPr>
              <a:t>www.1ppt.com/hangye/ </a:t>
            </a:r>
          </a:p>
          <a:p>
            <a:pPr fontAlgn="auto">
              <a:spcBef>
                <a:spcPts val="0"/>
              </a:spcBef>
              <a:spcAft>
                <a:spcPts val="0"/>
              </a:spcAft>
            </a:pPr>
            <a:r>
              <a:rPr lang="zh-CN" altLang="en-US" sz="105" dirty="0">
                <a:solidFill>
                  <a:prstClr val="white"/>
                </a:solidFill>
                <a:latin typeface="Calibri"/>
                <a:ea typeface="宋体"/>
              </a:rPr>
              <a:t>节日</a:t>
            </a:r>
            <a:r>
              <a:rPr lang="en-US" altLang="zh-CN" sz="105" dirty="0">
                <a:solidFill>
                  <a:prstClr val="white"/>
                </a:solidFill>
                <a:latin typeface="Calibri"/>
                <a:ea typeface="宋体"/>
              </a:rPr>
              <a:t>PPT</a:t>
            </a:r>
            <a:r>
              <a:rPr lang="zh-CN" altLang="en-US" sz="105" dirty="0">
                <a:solidFill>
                  <a:prstClr val="white"/>
                </a:solidFill>
                <a:latin typeface="Calibri"/>
                <a:ea typeface="宋体"/>
              </a:rPr>
              <a:t>模板：</a:t>
            </a:r>
            <a:r>
              <a:rPr lang="en-US" altLang="zh-CN" sz="105" dirty="0">
                <a:solidFill>
                  <a:prstClr val="white"/>
                </a:solidFill>
                <a:latin typeface="Calibri"/>
                <a:ea typeface="宋体"/>
              </a:rPr>
              <a:t>www.1ppt.com/jieri/           PPT</a:t>
            </a:r>
            <a:r>
              <a:rPr lang="zh-CN" altLang="en-US" sz="105" dirty="0">
                <a:solidFill>
                  <a:prstClr val="white"/>
                </a:solidFill>
                <a:latin typeface="Calibri"/>
                <a:ea typeface="宋体"/>
              </a:rPr>
              <a:t>素材下载：</a:t>
            </a:r>
            <a:r>
              <a:rPr lang="en-US" altLang="zh-CN" sz="105" dirty="0">
                <a:solidFill>
                  <a:prstClr val="white"/>
                </a:solidFill>
                <a:latin typeface="Calibri"/>
                <a:ea typeface="宋体"/>
              </a:rPr>
              <a:t>www.1ppt.com/sucai/</a:t>
            </a:r>
          </a:p>
          <a:p>
            <a:pPr fontAlgn="auto">
              <a:spcBef>
                <a:spcPts val="0"/>
              </a:spcBef>
              <a:spcAft>
                <a:spcPts val="0"/>
              </a:spcAft>
            </a:pPr>
            <a:r>
              <a:rPr lang="en-US" altLang="zh-CN" sz="105" dirty="0">
                <a:solidFill>
                  <a:prstClr val="white"/>
                </a:solidFill>
                <a:latin typeface="Calibri"/>
                <a:ea typeface="宋体"/>
              </a:rPr>
              <a:t>PPT</a:t>
            </a:r>
            <a:r>
              <a:rPr lang="zh-CN" altLang="en-US" sz="105" dirty="0">
                <a:solidFill>
                  <a:prstClr val="white"/>
                </a:solidFill>
                <a:latin typeface="Calibri"/>
                <a:ea typeface="宋体"/>
              </a:rPr>
              <a:t>背景图片：</a:t>
            </a:r>
            <a:r>
              <a:rPr lang="en-US" altLang="zh-CN" sz="105" dirty="0">
                <a:solidFill>
                  <a:prstClr val="white"/>
                </a:solidFill>
                <a:latin typeface="Calibri"/>
                <a:ea typeface="宋体"/>
              </a:rPr>
              <a:t>www.1ppt.com/beijing/      PPT</a:t>
            </a:r>
            <a:r>
              <a:rPr lang="zh-CN" altLang="en-US" sz="105" dirty="0">
                <a:solidFill>
                  <a:prstClr val="white"/>
                </a:solidFill>
                <a:latin typeface="Calibri"/>
                <a:ea typeface="宋体"/>
              </a:rPr>
              <a:t>图表下载：</a:t>
            </a:r>
            <a:r>
              <a:rPr lang="en-US" altLang="zh-CN" sz="105" dirty="0">
                <a:solidFill>
                  <a:prstClr val="white"/>
                </a:solidFill>
                <a:latin typeface="Calibri"/>
                <a:ea typeface="宋体"/>
              </a:rPr>
              <a:t>www.1ppt.com/tubiao/      </a:t>
            </a:r>
          </a:p>
          <a:p>
            <a:pPr fontAlgn="auto">
              <a:spcBef>
                <a:spcPts val="0"/>
              </a:spcBef>
              <a:spcAft>
                <a:spcPts val="0"/>
              </a:spcAft>
            </a:pPr>
            <a:r>
              <a:rPr lang="zh-CN" altLang="en-US" sz="105" dirty="0">
                <a:solidFill>
                  <a:prstClr val="white"/>
                </a:solidFill>
                <a:latin typeface="Calibri"/>
                <a:ea typeface="宋体"/>
              </a:rPr>
              <a:t>优秀</a:t>
            </a:r>
            <a:r>
              <a:rPr lang="en-US" altLang="zh-CN" sz="105" dirty="0">
                <a:solidFill>
                  <a:prstClr val="white"/>
                </a:solidFill>
                <a:latin typeface="Calibri"/>
                <a:ea typeface="宋体"/>
              </a:rPr>
              <a:t>PPT</a:t>
            </a:r>
            <a:r>
              <a:rPr lang="zh-CN" altLang="en-US" sz="105" dirty="0">
                <a:solidFill>
                  <a:prstClr val="white"/>
                </a:solidFill>
                <a:latin typeface="Calibri"/>
                <a:ea typeface="宋体"/>
              </a:rPr>
              <a:t>下载：</a:t>
            </a:r>
            <a:r>
              <a:rPr lang="en-US" altLang="zh-CN" sz="105" dirty="0">
                <a:solidFill>
                  <a:prstClr val="white"/>
                </a:solidFill>
                <a:latin typeface="Calibri"/>
                <a:ea typeface="宋体"/>
              </a:rPr>
              <a:t>www.1ppt.com/xiazai/        PPT</a:t>
            </a:r>
            <a:r>
              <a:rPr lang="zh-CN" altLang="en-US" sz="105" dirty="0">
                <a:solidFill>
                  <a:prstClr val="white"/>
                </a:solidFill>
                <a:latin typeface="Calibri"/>
                <a:ea typeface="宋体"/>
              </a:rPr>
              <a:t>教程： </a:t>
            </a:r>
            <a:r>
              <a:rPr lang="en-US" altLang="zh-CN" sz="105" dirty="0">
                <a:solidFill>
                  <a:prstClr val="white"/>
                </a:solidFill>
                <a:latin typeface="Calibri"/>
                <a:ea typeface="宋体"/>
              </a:rPr>
              <a:t>www.1ppt.com/powerpoint/      </a:t>
            </a:r>
          </a:p>
          <a:p>
            <a:pPr fontAlgn="auto">
              <a:spcBef>
                <a:spcPts val="0"/>
              </a:spcBef>
              <a:spcAft>
                <a:spcPts val="0"/>
              </a:spcAft>
            </a:pPr>
            <a:r>
              <a:rPr lang="en-US" altLang="zh-CN" sz="105" dirty="0">
                <a:solidFill>
                  <a:prstClr val="white"/>
                </a:solidFill>
                <a:latin typeface="Calibri"/>
                <a:ea typeface="宋体"/>
              </a:rPr>
              <a:t>Word</a:t>
            </a:r>
            <a:r>
              <a:rPr lang="zh-CN" altLang="en-US" sz="105" dirty="0">
                <a:solidFill>
                  <a:prstClr val="white"/>
                </a:solidFill>
                <a:latin typeface="Calibri"/>
                <a:ea typeface="宋体"/>
              </a:rPr>
              <a:t>教程： </a:t>
            </a:r>
            <a:r>
              <a:rPr lang="en-US" altLang="zh-CN" sz="105" dirty="0">
                <a:solidFill>
                  <a:prstClr val="white"/>
                </a:solidFill>
                <a:latin typeface="Calibri"/>
                <a:ea typeface="宋体"/>
              </a:rPr>
              <a:t>www.1ppt.com/word/              Excel</a:t>
            </a:r>
            <a:r>
              <a:rPr lang="zh-CN" altLang="en-US" sz="105" dirty="0">
                <a:solidFill>
                  <a:prstClr val="white"/>
                </a:solidFill>
                <a:latin typeface="Calibri"/>
                <a:ea typeface="宋体"/>
              </a:rPr>
              <a:t>教程：</a:t>
            </a:r>
            <a:r>
              <a:rPr lang="en-US" altLang="zh-CN" sz="105" dirty="0">
                <a:solidFill>
                  <a:prstClr val="white"/>
                </a:solidFill>
                <a:latin typeface="Calibri"/>
                <a:ea typeface="宋体"/>
              </a:rPr>
              <a:t>www.1ppt.com/excel/  </a:t>
            </a:r>
          </a:p>
          <a:p>
            <a:pPr fontAlgn="auto">
              <a:spcBef>
                <a:spcPts val="0"/>
              </a:spcBef>
              <a:spcAft>
                <a:spcPts val="0"/>
              </a:spcAft>
            </a:pPr>
            <a:r>
              <a:rPr lang="zh-CN" altLang="en-US" sz="105" dirty="0">
                <a:solidFill>
                  <a:prstClr val="white"/>
                </a:solidFill>
                <a:latin typeface="Calibri"/>
                <a:ea typeface="宋体"/>
              </a:rPr>
              <a:t>资料下载：</a:t>
            </a:r>
            <a:r>
              <a:rPr lang="en-US" altLang="zh-CN" sz="105" dirty="0">
                <a:solidFill>
                  <a:prstClr val="white"/>
                </a:solidFill>
                <a:latin typeface="Calibri"/>
                <a:ea typeface="宋体"/>
              </a:rPr>
              <a:t>www.1ppt.com/ziliao/                PPT</a:t>
            </a:r>
            <a:r>
              <a:rPr lang="zh-CN" altLang="en-US" sz="105" dirty="0">
                <a:solidFill>
                  <a:prstClr val="white"/>
                </a:solidFill>
                <a:latin typeface="Calibri"/>
                <a:ea typeface="宋体"/>
              </a:rPr>
              <a:t>课件下载：</a:t>
            </a:r>
            <a:r>
              <a:rPr lang="en-US" altLang="zh-CN" sz="105" dirty="0">
                <a:solidFill>
                  <a:prstClr val="white"/>
                </a:solidFill>
                <a:latin typeface="Calibri"/>
                <a:ea typeface="宋体"/>
              </a:rPr>
              <a:t>www.1ppt.com/kejian/ </a:t>
            </a:r>
          </a:p>
          <a:p>
            <a:pPr fontAlgn="auto">
              <a:spcBef>
                <a:spcPts val="0"/>
              </a:spcBef>
              <a:spcAft>
                <a:spcPts val="0"/>
              </a:spcAft>
            </a:pPr>
            <a:r>
              <a:rPr lang="zh-CN" altLang="en-US" sz="105" dirty="0">
                <a:solidFill>
                  <a:prstClr val="white"/>
                </a:solidFill>
                <a:latin typeface="Calibri"/>
                <a:ea typeface="宋体"/>
              </a:rPr>
              <a:t>范文下载：</a:t>
            </a:r>
            <a:r>
              <a:rPr lang="en-US" altLang="zh-CN" sz="105" dirty="0">
                <a:solidFill>
                  <a:prstClr val="white"/>
                </a:solidFill>
                <a:latin typeface="Calibri"/>
                <a:ea typeface="宋体"/>
              </a:rPr>
              <a:t>www.1ppt.com/fanwen/             </a:t>
            </a:r>
            <a:r>
              <a:rPr lang="zh-CN" altLang="en-US" sz="105" dirty="0">
                <a:solidFill>
                  <a:prstClr val="white"/>
                </a:solidFill>
                <a:latin typeface="Calibri"/>
                <a:ea typeface="宋体"/>
              </a:rPr>
              <a:t>试卷下载：</a:t>
            </a:r>
            <a:r>
              <a:rPr lang="en-US" altLang="zh-CN" sz="105" dirty="0">
                <a:solidFill>
                  <a:prstClr val="white"/>
                </a:solidFill>
                <a:latin typeface="Calibri"/>
                <a:ea typeface="宋体"/>
              </a:rPr>
              <a:t>www.1ppt.com/shiti/  </a:t>
            </a:r>
          </a:p>
          <a:p>
            <a:pPr fontAlgn="auto">
              <a:spcBef>
                <a:spcPts val="0"/>
              </a:spcBef>
              <a:spcAft>
                <a:spcPts val="0"/>
              </a:spcAft>
            </a:pPr>
            <a:r>
              <a:rPr lang="zh-CN" altLang="en-US" sz="105" dirty="0">
                <a:solidFill>
                  <a:prstClr val="white"/>
                </a:solidFill>
                <a:latin typeface="Calibri"/>
                <a:ea typeface="宋体"/>
              </a:rPr>
              <a:t>教案下载：</a:t>
            </a:r>
            <a:r>
              <a:rPr lang="en-US" altLang="zh-CN" sz="105" dirty="0">
                <a:solidFill>
                  <a:prstClr val="white"/>
                </a:solidFill>
                <a:latin typeface="Calibri"/>
                <a:ea typeface="宋体"/>
              </a:rPr>
              <a:t>www.1ppt.com/jiaoan/        </a:t>
            </a:r>
          </a:p>
          <a:p>
            <a:pPr fontAlgn="auto">
              <a:spcBef>
                <a:spcPts val="0"/>
              </a:spcBef>
              <a:spcAft>
                <a:spcPts val="0"/>
              </a:spcAft>
            </a:pPr>
            <a:r>
              <a:rPr lang="zh-CN" altLang="en-US" sz="105" dirty="0">
                <a:solidFill>
                  <a:prstClr val="white"/>
                </a:solidFill>
                <a:latin typeface="Calibri"/>
                <a:ea typeface="宋体"/>
              </a:rPr>
              <a:t>字体下载：</a:t>
            </a:r>
            <a:r>
              <a:rPr lang="en-US" altLang="zh-CN" sz="105" dirty="0">
                <a:solidFill>
                  <a:prstClr val="white"/>
                </a:solidFill>
                <a:latin typeface="Calibri"/>
                <a:ea typeface="宋体"/>
              </a:rPr>
              <a:t>www.1ppt.com/ziti/</a:t>
            </a:r>
          </a:p>
          <a:p>
            <a:pPr fontAlgn="auto">
              <a:spcBef>
                <a:spcPts val="0"/>
              </a:spcBef>
              <a:spcAft>
                <a:spcPts val="0"/>
              </a:spcAft>
            </a:pPr>
            <a:r>
              <a:rPr lang="en-US" altLang="zh-CN" sz="105" dirty="0">
                <a:solidFill>
                  <a:prstClr val="white"/>
                </a:solidFill>
                <a:latin typeface="Calibri"/>
                <a:ea typeface="宋体"/>
              </a:rPr>
              <a:t> </a:t>
            </a:r>
            <a:endParaRPr lang="zh-CN" altLang="en-US" sz="105" dirty="0">
              <a:solidFill>
                <a:prstClr val="white"/>
              </a:solidFill>
              <a:latin typeface="Calibri"/>
              <a:ea typeface="宋体"/>
            </a:endParaRPr>
          </a:p>
        </p:txBody>
      </p:sp>
      <p:pic>
        <p:nvPicPr>
          <p:cNvPr id="2" name="Picture 2" descr="C:\Users\Admin\Desktop\shutterstock_129456278 [转换].jpg"/>
          <p:cNvPicPr>
            <a:picLocks noChangeAspect="1" noChangeArrowheads="1"/>
          </p:cNvPicPr>
          <p:nvPr userDrawn="1"/>
        </p:nvPicPr>
        <p:blipFill rotWithShape="1">
          <a:blip r:embed="rId2" cstate="email">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a:ext>
            </a:extLst>
          </a:blip>
          <a:srcRect/>
          <a:stretch/>
        </p:blipFill>
        <p:spPr bwMode="auto">
          <a:xfrm>
            <a:off x="-1526" y="1"/>
            <a:ext cx="12860277" cy="72348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6554472"/>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5010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4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7536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2429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6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59536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8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3410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image" Target="../media/image1.pn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19" Type="http://schemas.openxmlformats.org/officeDocument/2006/relationships/theme" Target="../theme/theme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5000">
              <a:schemeClr val="bg1"/>
            </a:gs>
            <a:gs pos="100000">
              <a:srgbClr val="C1E5FE"/>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84238" y="385763"/>
            <a:ext cx="11090275" cy="1397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84238" y="1925638"/>
            <a:ext cx="11090275" cy="4589462"/>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pic>
        <p:nvPicPr>
          <p:cNvPr id="5" name="图片 4">
            <a:extLst>
              <a:ext uri="{FF2B5EF4-FFF2-40B4-BE49-F238E27FC236}">
                <a16:creationId xmlns:a16="http://schemas.microsoft.com/office/drawing/2014/main" id="{45E8BB14-5C58-6172-D970-FDAFEB7EC105}"/>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11202864" y="68185"/>
            <a:ext cx="1543296" cy="523804"/>
          </a:xfrm>
          <a:prstGeom prst="rect">
            <a:avLst/>
          </a:prstGeom>
        </p:spPr>
      </p:pic>
    </p:spTree>
  </p:cSld>
  <p:clrMap bg1="lt1" tx1="dk1" bg2="lt2" tx2="dk2" accent1="accent1" accent2="accent2" accent3="accent3" accent4="accent4" accent5="accent5" accent6="accent6" hlink="hlink" folHlink="folHlink"/>
  <p:sldLayoutIdLst>
    <p:sldLayoutId id="2147484267" r:id="rId1"/>
    <p:sldLayoutId id="2147483650" r:id="rId2"/>
    <p:sldLayoutId id="2147483664" r:id="rId3"/>
    <p:sldLayoutId id="2147483825" r:id="rId4"/>
    <p:sldLayoutId id="2147483838" r:id="rId5"/>
    <p:sldLayoutId id="2147483851" r:id="rId6"/>
    <p:sldLayoutId id="2147484009" r:id="rId7"/>
    <p:sldLayoutId id="2147484022" r:id="rId8"/>
    <p:sldLayoutId id="2147484126" r:id="rId9"/>
    <p:sldLayoutId id="2147484139" r:id="rId10"/>
    <p:sldLayoutId id="2147484152" r:id="rId11"/>
    <p:sldLayoutId id="2147484165" r:id="rId12"/>
    <p:sldLayoutId id="2147484178" r:id="rId13"/>
    <p:sldLayoutId id="2147484191" r:id="rId14"/>
    <p:sldLayoutId id="2147484243" r:id="rId15"/>
    <p:sldLayoutId id="2147484261" r:id="rId16"/>
    <p:sldLayoutId id="2147484256" r:id="rId17"/>
    <p:sldLayoutId id="2147484269" r:id="rId18"/>
    <p:sldLayoutId id="2147484292" r:id="rId19"/>
    <p:sldLayoutId id="2147484293" r:id="rId20"/>
    <p:sldLayoutId id="2147484294" r:id="rId21"/>
    <p:sldLayoutId id="2147484295" r:id="rId2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278" userDrawn="1">
          <p15:clr>
            <a:srgbClr val="F26B43"/>
          </p15:clr>
        </p15:guide>
        <p15:guide id="2" pos="405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5000">
              <a:schemeClr val="bg1"/>
            </a:gs>
            <a:gs pos="100000">
              <a:srgbClr val="C1E5FE"/>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84238" y="385763"/>
            <a:ext cx="11090275" cy="1397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84238" y="1925638"/>
            <a:ext cx="11090275" cy="4589462"/>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pic>
        <p:nvPicPr>
          <p:cNvPr id="5" name="图片 4">
            <a:extLst>
              <a:ext uri="{FF2B5EF4-FFF2-40B4-BE49-F238E27FC236}">
                <a16:creationId xmlns:a16="http://schemas.microsoft.com/office/drawing/2014/main" id="{45E8BB14-5C58-6172-D970-FDAFEB7EC105}"/>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11202864" y="68185"/>
            <a:ext cx="1543296" cy="523804"/>
          </a:xfrm>
          <a:prstGeom prst="rect">
            <a:avLst/>
          </a:prstGeom>
        </p:spPr>
      </p:pic>
    </p:spTree>
    <p:extLst>
      <p:ext uri="{BB962C8B-B14F-4D97-AF65-F5344CB8AC3E}">
        <p14:creationId xmlns:p14="http://schemas.microsoft.com/office/powerpoint/2010/main" val="1365579535"/>
      </p:ext>
    </p:extLst>
  </p:cSld>
  <p:clrMap bg1="lt1" tx1="dk1" bg2="lt2" tx2="dk2" accent1="accent1" accent2="accent2" accent3="accent3" accent4="accent4" accent5="accent5" accent6="accent6" hlink="hlink" folHlink="folHlink"/>
  <p:sldLayoutIdLst>
    <p:sldLayoutId id="2147484273" r:id="rId1"/>
    <p:sldLayoutId id="2147484275" r:id="rId2"/>
    <p:sldLayoutId id="2147484276" r:id="rId3"/>
    <p:sldLayoutId id="2147484277" r:id="rId4"/>
    <p:sldLayoutId id="2147484278" r:id="rId5"/>
    <p:sldLayoutId id="2147484279" r:id="rId6"/>
    <p:sldLayoutId id="2147484280" r:id="rId7"/>
    <p:sldLayoutId id="2147484281" r:id="rId8"/>
    <p:sldLayoutId id="2147484282" r:id="rId9"/>
    <p:sldLayoutId id="2147484283" r:id="rId10"/>
    <p:sldLayoutId id="2147484284" r:id="rId11"/>
    <p:sldLayoutId id="2147484285" r:id="rId12"/>
    <p:sldLayoutId id="2147484286" r:id="rId13"/>
    <p:sldLayoutId id="2147484287" r:id="rId14"/>
    <p:sldLayoutId id="2147484288" r:id="rId15"/>
    <p:sldLayoutId id="2147484289" r:id="rId16"/>
    <p:sldLayoutId id="2147484290" r:id="rId17"/>
    <p:sldLayoutId id="2147484291" r:id="rId18"/>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278">
          <p15:clr>
            <a:srgbClr val="F26B43"/>
          </p15:clr>
        </p15:guide>
        <p15:guide id="2" pos="405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9.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hyperlink" Target="https://pxhere.com/zh/photo/683196"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6.xml"/><Relationship Id="rId1" Type="http://schemas.openxmlformats.org/officeDocument/2006/relationships/tags" Target="../tags/tag23.xml"/><Relationship Id="rId6" Type="http://schemas.openxmlformats.org/officeDocument/2006/relationships/image" Target="../media/image23.tmp"/><Relationship Id="rId5" Type="http://schemas.openxmlformats.org/officeDocument/2006/relationships/hyperlink" Target="&#22269;&#30740;&#32593;&#26816;&#32034;&#65288;&#25991;&#26053;&#25253;&#21578;&#65289;.pdf" TargetMode="External"/><Relationship Id="rId4" Type="http://schemas.openxmlformats.org/officeDocument/2006/relationships/image" Target="../media/image22.tmp"/></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image" Target="../media/image24.tmp"/><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5.tmp"/><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6.tmp"/><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29.tmp"/><Relationship Id="rId2" Type="http://schemas.openxmlformats.org/officeDocument/2006/relationships/image" Target="../media/image28.tmp"/><Relationship Id="rId1" Type="http://schemas.openxmlformats.org/officeDocument/2006/relationships/slideLayout" Target="../slideLayouts/slideLayout11.xml"/><Relationship Id="rId4" Type="http://schemas.openxmlformats.org/officeDocument/2006/relationships/image" Target="../media/image30.tmp"/></Relationships>
</file>

<file path=ppt/slides/_rels/slide16.xml.rels><?xml version="1.0" encoding="UTF-8" standalone="yes"?>
<Relationships xmlns="http://schemas.openxmlformats.org/package/2006/relationships"><Relationship Id="rId2" Type="http://schemas.openxmlformats.org/officeDocument/2006/relationships/image" Target="../media/image31.tmp"/><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8" Type="http://schemas.openxmlformats.org/officeDocument/2006/relationships/image" Target="../media/image37.tmp"/><Relationship Id="rId3" Type="http://schemas.openxmlformats.org/officeDocument/2006/relationships/image" Target="../media/image32.tmp"/><Relationship Id="rId7"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image" Target="../media/image35.tmp"/><Relationship Id="rId5" Type="http://schemas.openxmlformats.org/officeDocument/2006/relationships/image" Target="../media/image34.tmp"/><Relationship Id="rId4" Type="http://schemas.openxmlformats.org/officeDocument/2006/relationships/image" Target="../media/image33.tmp"/></Relationships>
</file>

<file path=ppt/slides/_rels/slide18.xml.rels><?xml version="1.0" encoding="UTF-8" standalone="yes"?>
<Relationships xmlns="http://schemas.openxmlformats.org/package/2006/relationships"><Relationship Id="rId3" Type="http://schemas.openxmlformats.org/officeDocument/2006/relationships/image" Target="../media/image38.tmp"/><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40.tmp"/><Relationship Id="rId2" Type="http://schemas.openxmlformats.org/officeDocument/2006/relationships/image" Target="../media/image39.png"/><Relationship Id="rId1" Type="http://schemas.openxmlformats.org/officeDocument/2006/relationships/slideLayout" Target="../slideLayouts/slideLayout11.xml"/><Relationship Id="rId6" Type="http://schemas.openxmlformats.org/officeDocument/2006/relationships/image" Target="../media/image43.tmp"/><Relationship Id="rId5" Type="http://schemas.openxmlformats.org/officeDocument/2006/relationships/image" Target="../media/image42.svg"/><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image" Target="../media/image6.tmp"/><Relationship Id="rId1" Type="http://schemas.openxmlformats.org/officeDocument/2006/relationships/slideLayout" Target="../slideLayouts/slideLayout2.xml"/><Relationship Id="rId4" Type="http://schemas.openxmlformats.org/officeDocument/2006/relationships/image" Target="../media/image8.tmp"/></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tmp"/><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46.tmp"/><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47.png"/></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1.xml"/><Relationship Id="rId5" Type="http://schemas.openxmlformats.org/officeDocument/2006/relationships/image" Target="../media/image51.png"/><Relationship Id="rId4" Type="http://schemas.openxmlformats.org/officeDocument/2006/relationships/image" Target="../media/image50.png"/></Relationships>
</file>

<file path=ppt/slides/_rels/slide2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8" Type="http://schemas.openxmlformats.org/officeDocument/2006/relationships/tags" Target="../tags/tag31.xml"/><Relationship Id="rId13" Type="http://schemas.openxmlformats.org/officeDocument/2006/relationships/tags" Target="../tags/tag36.xml"/><Relationship Id="rId18" Type="http://schemas.openxmlformats.org/officeDocument/2006/relationships/tags" Target="../tags/tag41.xml"/><Relationship Id="rId26" Type="http://schemas.openxmlformats.org/officeDocument/2006/relationships/tags" Target="../tags/tag49.xml"/><Relationship Id="rId39" Type="http://schemas.openxmlformats.org/officeDocument/2006/relationships/tags" Target="../tags/tag62.xml"/><Relationship Id="rId3" Type="http://schemas.openxmlformats.org/officeDocument/2006/relationships/tags" Target="../tags/tag26.xml"/><Relationship Id="rId21" Type="http://schemas.openxmlformats.org/officeDocument/2006/relationships/tags" Target="../tags/tag44.xml"/><Relationship Id="rId34" Type="http://schemas.openxmlformats.org/officeDocument/2006/relationships/tags" Target="../tags/tag57.xml"/><Relationship Id="rId42" Type="http://schemas.openxmlformats.org/officeDocument/2006/relationships/tags" Target="../tags/tag65.xml"/><Relationship Id="rId47" Type="http://schemas.openxmlformats.org/officeDocument/2006/relationships/slideLayout" Target="../slideLayouts/slideLayout16.xml"/><Relationship Id="rId7" Type="http://schemas.openxmlformats.org/officeDocument/2006/relationships/tags" Target="../tags/tag30.xml"/><Relationship Id="rId12" Type="http://schemas.openxmlformats.org/officeDocument/2006/relationships/tags" Target="../tags/tag35.xml"/><Relationship Id="rId17" Type="http://schemas.openxmlformats.org/officeDocument/2006/relationships/tags" Target="../tags/tag40.xml"/><Relationship Id="rId25" Type="http://schemas.openxmlformats.org/officeDocument/2006/relationships/tags" Target="../tags/tag48.xml"/><Relationship Id="rId33" Type="http://schemas.openxmlformats.org/officeDocument/2006/relationships/tags" Target="../tags/tag56.xml"/><Relationship Id="rId38" Type="http://schemas.openxmlformats.org/officeDocument/2006/relationships/tags" Target="../tags/tag61.xml"/><Relationship Id="rId46" Type="http://schemas.openxmlformats.org/officeDocument/2006/relationships/tags" Target="../tags/tag69.xml"/><Relationship Id="rId2" Type="http://schemas.openxmlformats.org/officeDocument/2006/relationships/tags" Target="../tags/tag25.xml"/><Relationship Id="rId16" Type="http://schemas.openxmlformats.org/officeDocument/2006/relationships/tags" Target="../tags/tag39.xml"/><Relationship Id="rId20" Type="http://schemas.openxmlformats.org/officeDocument/2006/relationships/tags" Target="../tags/tag43.xml"/><Relationship Id="rId29" Type="http://schemas.openxmlformats.org/officeDocument/2006/relationships/tags" Target="../tags/tag52.xml"/><Relationship Id="rId41" Type="http://schemas.openxmlformats.org/officeDocument/2006/relationships/tags" Target="../tags/tag64.xml"/><Relationship Id="rId1" Type="http://schemas.openxmlformats.org/officeDocument/2006/relationships/tags" Target="../tags/tag24.xml"/><Relationship Id="rId6" Type="http://schemas.openxmlformats.org/officeDocument/2006/relationships/tags" Target="../tags/tag29.xml"/><Relationship Id="rId11" Type="http://schemas.openxmlformats.org/officeDocument/2006/relationships/tags" Target="../tags/tag34.xml"/><Relationship Id="rId24" Type="http://schemas.openxmlformats.org/officeDocument/2006/relationships/tags" Target="../tags/tag47.xml"/><Relationship Id="rId32" Type="http://schemas.openxmlformats.org/officeDocument/2006/relationships/tags" Target="../tags/tag55.xml"/><Relationship Id="rId37" Type="http://schemas.openxmlformats.org/officeDocument/2006/relationships/tags" Target="../tags/tag60.xml"/><Relationship Id="rId40" Type="http://schemas.openxmlformats.org/officeDocument/2006/relationships/tags" Target="../tags/tag63.xml"/><Relationship Id="rId45" Type="http://schemas.openxmlformats.org/officeDocument/2006/relationships/tags" Target="../tags/tag68.xml"/><Relationship Id="rId5" Type="http://schemas.openxmlformats.org/officeDocument/2006/relationships/tags" Target="../tags/tag28.xml"/><Relationship Id="rId15" Type="http://schemas.openxmlformats.org/officeDocument/2006/relationships/tags" Target="../tags/tag38.xml"/><Relationship Id="rId23" Type="http://schemas.openxmlformats.org/officeDocument/2006/relationships/tags" Target="../tags/tag46.xml"/><Relationship Id="rId28" Type="http://schemas.openxmlformats.org/officeDocument/2006/relationships/tags" Target="../tags/tag51.xml"/><Relationship Id="rId36" Type="http://schemas.openxmlformats.org/officeDocument/2006/relationships/tags" Target="../tags/tag59.xml"/><Relationship Id="rId10" Type="http://schemas.openxmlformats.org/officeDocument/2006/relationships/tags" Target="../tags/tag33.xml"/><Relationship Id="rId19" Type="http://schemas.openxmlformats.org/officeDocument/2006/relationships/tags" Target="../tags/tag42.xml"/><Relationship Id="rId31" Type="http://schemas.openxmlformats.org/officeDocument/2006/relationships/tags" Target="../tags/tag54.xml"/><Relationship Id="rId44" Type="http://schemas.openxmlformats.org/officeDocument/2006/relationships/tags" Target="../tags/tag67.xml"/><Relationship Id="rId4" Type="http://schemas.openxmlformats.org/officeDocument/2006/relationships/tags" Target="../tags/tag27.xml"/><Relationship Id="rId9" Type="http://schemas.openxmlformats.org/officeDocument/2006/relationships/tags" Target="../tags/tag32.xml"/><Relationship Id="rId14" Type="http://schemas.openxmlformats.org/officeDocument/2006/relationships/tags" Target="../tags/tag37.xml"/><Relationship Id="rId22" Type="http://schemas.openxmlformats.org/officeDocument/2006/relationships/tags" Target="../tags/tag45.xml"/><Relationship Id="rId27" Type="http://schemas.openxmlformats.org/officeDocument/2006/relationships/tags" Target="../tags/tag50.xml"/><Relationship Id="rId30" Type="http://schemas.openxmlformats.org/officeDocument/2006/relationships/tags" Target="../tags/tag53.xml"/><Relationship Id="rId35" Type="http://schemas.openxmlformats.org/officeDocument/2006/relationships/tags" Target="../tags/tag58.xml"/><Relationship Id="rId43" Type="http://schemas.openxmlformats.org/officeDocument/2006/relationships/tags" Target="../tags/tag66.xml"/><Relationship Id="rId48" Type="http://schemas.openxmlformats.org/officeDocument/2006/relationships/notesSlide" Target="../notesSlides/notesSlide11.xml"/></Relationships>
</file>

<file path=ppt/slides/_rels/slide2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2.xml"/><Relationship Id="rId1" Type="http://schemas.openxmlformats.org/officeDocument/2006/relationships/slideLayout" Target="../slideLayouts/slideLayout21.xml"/><Relationship Id="rId4" Type="http://schemas.openxmlformats.org/officeDocument/2006/relationships/image" Target="../media/image54.png"/></Relationships>
</file>

<file path=ppt/slides/_rels/slide2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3.xml"/><Relationship Id="rId1" Type="http://schemas.openxmlformats.org/officeDocument/2006/relationships/slideLayout" Target="../slideLayouts/slideLayout21.xml"/><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tags" Target="../tags/tag3.xml"/><Relationship Id="rId7" Type="http://schemas.openxmlformats.org/officeDocument/2006/relationships/tags" Target="../tags/tag7.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10.png"/><Relationship Id="rId5" Type="http://schemas.openxmlformats.org/officeDocument/2006/relationships/tags" Target="../tags/tag5.xml"/><Relationship Id="rId10" Type="http://schemas.openxmlformats.org/officeDocument/2006/relationships/image" Target="../media/image9.png"/><Relationship Id="rId4" Type="http://schemas.openxmlformats.org/officeDocument/2006/relationships/tags" Target="../tags/tag4.xml"/><Relationship Id="rId9"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1.xml"/><Relationship Id="rId4" Type="http://schemas.openxmlformats.org/officeDocument/2006/relationships/image" Target="../media/image63.png"/></Relationships>
</file>

<file path=ppt/slides/_rels/slide31.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notesSlide" Target="../notesSlides/notesSlide14.xml"/><Relationship Id="rId1" Type="http://schemas.openxmlformats.org/officeDocument/2006/relationships/slideLayout" Target="../slideLayouts/slideLayout21.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71.xml"/><Relationship Id="rId1" Type="http://schemas.openxmlformats.org/officeDocument/2006/relationships/tags" Target="../tags/tag70.xml"/><Relationship Id="rId5" Type="http://schemas.openxmlformats.org/officeDocument/2006/relationships/image" Target="../media/image69.png"/><Relationship Id="rId4" Type="http://schemas.openxmlformats.org/officeDocument/2006/relationships/notesSlide" Target="../notesSlides/notesSlide15.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73.xml"/><Relationship Id="rId1" Type="http://schemas.openxmlformats.org/officeDocument/2006/relationships/tags" Target="../tags/tag72.xml"/><Relationship Id="rId5" Type="http://schemas.openxmlformats.org/officeDocument/2006/relationships/image" Target="../media/image70.png"/><Relationship Id="rId4" Type="http://schemas.openxmlformats.org/officeDocument/2006/relationships/notesSlide" Target="../notesSlides/notesSlide16.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75.xml"/><Relationship Id="rId1" Type="http://schemas.openxmlformats.org/officeDocument/2006/relationships/tags" Target="../tags/tag74.xml"/><Relationship Id="rId5" Type="http://schemas.openxmlformats.org/officeDocument/2006/relationships/image" Target="../media/image71.tmp"/><Relationship Id="rId4" Type="http://schemas.openxmlformats.org/officeDocument/2006/relationships/notesSlide" Target="../notesSlides/notesSlide17.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0.xml"/></Relationships>
</file>

<file path=ppt/slides/_rels/slide36.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72.png"/><Relationship Id="rId7" Type="http://schemas.openxmlformats.org/officeDocument/2006/relationships/image" Target="../media/image76.svg"/><Relationship Id="rId2" Type="http://schemas.openxmlformats.org/officeDocument/2006/relationships/notesSlide" Target="../notesSlides/notesSlide18.xml"/><Relationship Id="rId1" Type="http://schemas.openxmlformats.org/officeDocument/2006/relationships/slideLayout" Target="../slideLayouts/slideLayout17.xml"/><Relationship Id="rId6" Type="http://schemas.openxmlformats.org/officeDocument/2006/relationships/image" Target="../media/image75.png"/><Relationship Id="rId5" Type="http://schemas.openxmlformats.org/officeDocument/2006/relationships/image" Target="../media/image74.svg"/><Relationship Id="rId4" Type="http://schemas.openxmlformats.org/officeDocument/2006/relationships/image" Target="../media/image73.png"/><Relationship Id="rId9" Type="http://schemas.openxmlformats.org/officeDocument/2006/relationships/image" Target="../media/image78.sv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77.xml"/><Relationship Id="rId1" Type="http://schemas.openxmlformats.org/officeDocument/2006/relationships/tags" Target="../tags/tag76.xml"/><Relationship Id="rId5" Type="http://schemas.openxmlformats.org/officeDocument/2006/relationships/image" Target="../media/image79.png"/><Relationship Id="rId4" Type="http://schemas.openxmlformats.org/officeDocument/2006/relationships/notesSlide" Target="../notesSlides/notesSlide19.xml"/></Relationships>
</file>

<file path=ppt/slides/_rels/slide38.xml.rels><?xml version="1.0" encoding="UTF-8" standalone="yes"?>
<Relationships xmlns="http://schemas.openxmlformats.org/package/2006/relationships"><Relationship Id="rId2" Type="http://schemas.openxmlformats.org/officeDocument/2006/relationships/image" Target="../media/image80.tmp"/><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20.xml"/><Relationship Id="rId1" Type="http://schemas.openxmlformats.org/officeDocument/2006/relationships/slideLayout" Target="../slideLayouts/slideLayout15.xml"/><Relationship Id="rId4" Type="http://schemas.openxmlformats.org/officeDocument/2006/relationships/image" Target="../media/image8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40.xml.rels><?xml version="1.0" encoding="UTF-8" standalone="yes"?>
<Relationships xmlns="http://schemas.openxmlformats.org/package/2006/relationships"><Relationship Id="rId3" Type="http://schemas.openxmlformats.org/officeDocument/2006/relationships/image" Target="../media/image83.tmp"/><Relationship Id="rId2" Type="http://schemas.openxmlformats.org/officeDocument/2006/relationships/notesSlide" Target="../notesSlides/notesSlide21.xml"/><Relationship Id="rId1" Type="http://schemas.openxmlformats.org/officeDocument/2006/relationships/slideLayout" Target="../slideLayouts/slideLayout15.xml"/><Relationship Id="rId5" Type="http://schemas.openxmlformats.org/officeDocument/2006/relationships/image" Target="../media/image85.png"/><Relationship Id="rId4" Type="http://schemas.openxmlformats.org/officeDocument/2006/relationships/image" Target="../media/image84.png"/></Relationships>
</file>

<file path=ppt/slides/_rels/slide4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slideLayout" Target="../slideLayouts/slideLayout17.xml"/><Relationship Id="rId1" Type="http://schemas.openxmlformats.org/officeDocument/2006/relationships/tags" Target="../tags/tag78.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7.xml"/><Relationship Id="rId1" Type="http://schemas.openxmlformats.org/officeDocument/2006/relationships/tags" Target="../tags/tag79.xml"/><Relationship Id="rId4" Type="http://schemas.openxmlformats.org/officeDocument/2006/relationships/image" Target="../media/image87.png"/></Relationships>
</file>

<file path=ppt/slides/_rels/slide43.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slideLayout" Target="../slideLayouts/slideLayout17.xml"/><Relationship Id="rId1" Type="http://schemas.openxmlformats.org/officeDocument/2006/relationships/tags" Target="../tags/tag80.xml"/></Relationships>
</file>

<file path=ppt/slides/_rels/slide44.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slideLayout" Target="../slideLayouts/slideLayout17.xml"/><Relationship Id="rId1" Type="http://schemas.openxmlformats.org/officeDocument/2006/relationships/tags" Target="../tags/tag81.xml"/></Relationships>
</file>

<file path=ppt/slides/_rels/slide46.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slideLayout" Target="../slideLayouts/slideLayout17.xml"/><Relationship Id="rId1" Type="http://schemas.openxmlformats.org/officeDocument/2006/relationships/tags" Target="../tags/tag82.xml"/></Relationships>
</file>

<file path=ppt/slides/_rels/slide47.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slideLayout" Target="../slideLayouts/slideLayout17.xml"/><Relationship Id="rId1" Type="http://schemas.openxmlformats.org/officeDocument/2006/relationships/tags" Target="../tags/tag83.xml"/></Relationships>
</file>

<file path=ppt/slides/_rels/slide48.xml.rels><?xml version="1.0" encoding="UTF-8" standalone="yes"?>
<Relationships xmlns="http://schemas.openxmlformats.org/package/2006/relationships"><Relationship Id="rId3" Type="http://schemas.openxmlformats.org/officeDocument/2006/relationships/tags" Target="../tags/tag86.xml"/><Relationship Id="rId7" Type="http://schemas.openxmlformats.org/officeDocument/2006/relationships/image" Target="../media/image94.png"/><Relationship Id="rId2" Type="http://schemas.openxmlformats.org/officeDocument/2006/relationships/tags" Target="../tags/tag85.xml"/><Relationship Id="rId1" Type="http://schemas.openxmlformats.org/officeDocument/2006/relationships/tags" Target="../tags/tag84.xml"/><Relationship Id="rId6" Type="http://schemas.openxmlformats.org/officeDocument/2006/relationships/notesSlide" Target="../notesSlides/notesSlide23.xml"/><Relationship Id="rId5" Type="http://schemas.openxmlformats.org/officeDocument/2006/relationships/slideLayout" Target="../slideLayouts/slideLayout17.xml"/><Relationship Id="rId4" Type="http://schemas.openxmlformats.org/officeDocument/2006/relationships/tags" Target="../tags/tag87.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6.xml"/><Relationship Id="rId1" Type="http://schemas.openxmlformats.org/officeDocument/2006/relationships/tags" Target="../tags/tag88.xml"/><Relationship Id="rId4" Type="http://schemas.openxmlformats.org/officeDocument/2006/relationships/image" Target="../media/image95.png"/></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0.xml"/></Relationships>
</file>

<file path=ppt/slides/_rels/slide50.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slideLayout" Target="../slideLayouts/slideLayout17.xml"/><Relationship Id="rId1" Type="http://schemas.openxmlformats.org/officeDocument/2006/relationships/tags" Target="../tags/tag89.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6.xml"/><Relationship Id="rId1" Type="http://schemas.openxmlformats.org/officeDocument/2006/relationships/tags" Target="../tags/tag90.xml"/><Relationship Id="rId4" Type="http://schemas.openxmlformats.org/officeDocument/2006/relationships/image" Target="../media/image97.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99.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2" Type="http://schemas.openxmlformats.org/officeDocument/2006/relationships/image" Target="../media/image14.tmp"/><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tags" Target="../tags/tag15.xml"/><Relationship Id="rId13" Type="http://schemas.openxmlformats.org/officeDocument/2006/relationships/tags" Target="../tags/tag20.xml"/><Relationship Id="rId18" Type="http://schemas.openxmlformats.org/officeDocument/2006/relationships/image" Target="../media/image16.png"/><Relationship Id="rId3" Type="http://schemas.openxmlformats.org/officeDocument/2006/relationships/tags" Target="../tags/tag10.xml"/><Relationship Id="rId21" Type="http://schemas.openxmlformats.org/officeDocument/2006/relationships/image" Target="../media/image19.svg"/><Relationship Id="rId7" Type="http://schemas.openxmlformats.org/officeDocument/2006/relationships/tags" Target="../tags/tag14.xml"/><Relationship Id="rId12" Type="http://schemas.openxmlformats.org/officeDocument/2006/relationships/tags" Target="../tags/tag19.xml"/><Relationship Id="rId17" Type="http://schemas.openxmlformats.org/officeDocument/2006/relationships/notesSlide" Target="../notesSlides/notesSlide5.xml"/><Relationship Id="rId2" Type="http://schemas.openxmlformats.org/officeDocument/2006/relationships/tags" Target="../tags/tag9.xml"/><Relationship Id="rId16" Type="http://schemas.openxmlformats.org/officeDocument/2006/relationships/slideLayout" Target="../slideLayouts/slideLayout16.xml"/><Relationship Id="rId20" Type="http://schemas.openxmlformats.org/officeDocument/2006/relationships/image" Target="../media/image18.png"/><Relationship Id="rId1" Type="http://schemas.openxmlformats.org/officeDocument/2006/relationships/tags" Target="../tags/tag8.xml"/><Relationship Id="rId6" Type="http://schemas.openxmlformats.org/officeDocument/2006/relationships/tags" Target="../tags/tag13.xml"/><Relationship Id="rId11" Type="http://schemas.openxmlformats.org/officeDocument/2006/relationships/tags" Target="../tags/tag18.xml"/><Relationship Id="rId5" Type="http://schemas.openxmlformats.org/officeDocument/2006/relationships/tags" Target="../tags/tag12.xml"/><Relationship Id="rId15" Type="http://schemas.openxmlformats.org/officeDocument/2006/relationships/tags" Target="../tags/tag22.xml"/><Relationship Id="rId23" Type="http://schemas.openxmlformats.org/officeDocument/2006/relationships/image" Target="../media/image21.svg"/><Relationship Id="rId10" Type="http://schemas.openxmlformats.org/officeDocument/2006/relationships/tags" Target="../tags/tag17.xml"/><Relationship Id="rId19" Type="http://schemas.openxmlformats.org/officeDocument/2006/relationships/image" Target="../media/image17.svg"/><Relationship Id="rId4" Type="http://schemas.openxmlformats.org/officeDocument/2006/relationships/tags" Target="../tags/tag11.xml"/><Relationship Id="rId9" Type="http://schemas.openxmlformats.org/officeDocument/2006/relationships/tags" Target="../tags/tag16.xml"/><Relationship Id="rId14" Type="http://schemas.openxmlformats.org/officeDocument/2006/relationships/tags" Target="../tags/tag21.xml"/><Relationship Id="rId2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占位符 4"/>
          <p:cNvPicPr>
            <a:picLocks noGrp="1" noChangeAspect="1"/>
          </p:cNvPicPr>
          <p:nvPr>
            <p:ph type="pic" sz="quarter" idx="10"/>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3517" r="23517"/>
          <a:stretch/>
        </p:blipFill>
        <p:spPr>
          <a:xfrm>
            <a:off x="7114607" y="-5520"/>
            <a:ext cx="5746251" cy="7232650"/>
          </a:xfrm>
          <a:blipFill>
            <a:blip r:embed="rId5">
              <a:extLst>
                <a:ext uri="{96DAC541-7B7A-43D3-8B79-37D633B846F1}">
                  <asvg:svgBlip xmlns:asvg="http://schemas.microsoft.com/office/drawing/2016/SVG/main" r:embed="rId6"/>
                </a:ext>
              </a:extLst>
            </a:blip>
            <a:stretch>
              <a:fillRect/>
            </a:stretch>
          </a:blipFill>
        </p:spPr>
      </p:pic>
      <p:sp>
        <p:nvSpPr>
          <p:cNvPr id="13" name="标题 12">
            <a:extLst>
              <a:ext uri="{FF2B5EF4-FFF2-40B4-BE49-F238E27FC236}">
                <a16:creationId xmlns:a16="http://schemas.microsoft.com/office/drawing/2014/main" id="{6449C21F-8F08-9140-4754-518F6E73AF3B}"/>
              </a:ext>
            </a:extLst>
          </p:cNvPr>
          <p:cNvSpPr>
            <a:spLocks noGrp="1"/>
          </p:cNvSpPr>
          <p:nvPr>
            <p:ph type="ctrTitle"/>
          </p:nvPr>
        </p:nvSpPr>
        <p:spPr>
          <a:xfrm>
            <a:off x="596727" y="1960141"/>
            <a:ext cx="8272394" cy="2069538"/>
          </a:xfrm>
        </p:spPr>
        <p:txBody>
          <a:bodyPr>
            <a:normAutofit/>
          </a:bodyPr>
          <a:lstStyle/>
          <a:p>
            <a:pPr>
              <a:lnSpc>
                <a:spcPct val="150000"/>
              </a:lnSpc>
            </a:pPr>
            <a:r>
              <a:rPr lang="zh-CN" altLang="en-US" sz="4400" b="1"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国研网</a:t>
            </a:r>
            <a:r>
              <a:rPr lang="en-US" altLang="zh-CN" sz="4400" b="1"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AI</a:t>
            </a:r>
            <a:r>
              <a:rPr lang="zh-CN" altLang="en-US" sz="4400" b="1"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研学助手</a:t>
            </a:r>
            <a:br>
              <a:rPr lang="en-US" altLang="zh-CN" sz="4400" b="1"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br>
            <a:r>
              <a:rPr lang="en-US" altLang="zh-CN" sz="4400" b="1"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  </a:t>
            </a:r>
            <a:r>
              <a:rPr lang="zh-CN" altLang="en-US" sz="4400" b="1"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  赋能教研智能化升级</a:t>
            </a:r>
          </a:p>
        </p:txBody>
      </p:sp>
      <p:sp>
        <p:nvSpPr>
          <p:cNvPr id="4" name="副标题 3">
            <a:extLst>
              <a:ext uri="{FF2B5EF4-FFF2-40B4-BE49-F238E27FC236}">
                <a16:creationId xmlns:a16="http://schemas.microsoft.com/office/drawing/2014/main" id="{D43F8527-3C3E-8BF8-5E4B-7253B4E81822}"/>
              </a:ext>
            </a:extLst>
          </p:cNvPr>
          <p:cNvSpPr>
            <a:spLocks noGrp="1"/>
          </p:cNvSpPr>
          <p:nvPr>
            <p:ph type="subTitle" idx="1"/>
          </p:nvPr>
        </p:nvSpPr>
        <p:spPr>
          <a:xfrm>
            <a:off x="3468446" y="4952078"/>
            <a:ext cx="5400675" cy="1687618"/>
          </a:xfrm>
        </p:spPr>
        <p:txBody>
          <a:bodyPr/>
          <a:lstStyle/>
          <a:p>
            <a:pPr>
              <a:lnSpc>
                <a:spcPct val="150000"/>
              </a:lnSpc>
            </a:pPr>
            <a:r>
              <a:rPr lang="en-US" altLang="zh-CN" sz="2800" b="1"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a:t>
            </a:r>
            <a:r>
              <a:rPr lang="zh-CN" altLang="en-US" sz="2800" b="1"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智慧学习新范式</a:t>
            </a:r>
            <a:endParaRPr lang="zh-CN" altLang="en-US" dirty="0">
              <a:solidFill>
                <a:srgbClr val="00206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3957656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21687-D7EB-41D6-F0BA-397DCF765DD0}"/>
            </a:ext>
          </a:extLst>
        </p:cNvPr>
        <p:cNvGrpSpPr/>
        <p:nvPr/>
      </p:nvGrpSpPr>
      <p:grpSpPr>
        <a:xfrm>
          <a:off x="0" y="0"/>
          <a:ext cx="0" cy="0"/>
          <a:chOff x="0" y="0"/>
          <a:chExt cx="0" cy="0"/>
        </a:xfrm>
      </p:grpSpPr>
      <p:sp>
        <p:nvSpPr>
          <p:cNvPr id="36" name="TextBox 51">
            <a:extLst>
              <a:ext uri="{FF2B5EF4-FFF2-40B4-BE49-F238E27FC236}">
                <a16:creationId xmlns:a16="http://schemas.microsoft.com/office/drawing/2014/main" id="{9C95ADA7-603B-FD0C-B04B-1BC4B7B8DF52}"/>
              </a:ext>
            </a:extLst>
          </p:cNvPr>
          <p:cNvSpPr txBox="1"/>
          <p:nvPr/>
        </p:nvSpPr>
        <p:spPr>
          <a:xfrm>
            <a:off x="1087432" y="227285"/>
            <a:ext cx="1521570" cy="611706"/>
          </a:xfrm>
          <a:prstGeom prst="rect">
            <a:avLst/>
          </a:prstGeom>
          <a:noFill/>
        </p:spPr>
        <p:txBody>
          <a:bodyPr wrap="none" rtlCol="0">
            <a:spAutoFit/>
          </a:bodyPr>
          <a:lstStyle/>
          <a:p>
            <a:pPr defTabSz="914101"/>
            <a:r>
              <a:rPr lang="en-US" altLang="zh-CN" sz="3375" b="1" dirty="0">
                <a:solidFill>
                  <a:srgbClr val="002060"/>
                </a:solidFill>
                <a:latin typeface="微软雅黑" panose="020B0503020204020204" pitchFamily="34" charset="-122"/>
                <a:ea typeface="微软雅黑" panose="020B0503020204020204" pitchFamily="34" charset="-122"/>
                <a:cs typeface="+mn-ea"/>
                <a:sym typeface="+mn-ea"/>
              </a:rPr>
              <a:t>AI</a:t>
            </a:r>
            <a:r>
              <a:rPr lang="zh-CN" altLang="en-US" sz="3375" b="1" dirty="0">
                <a:solidFill>
                  <a:srgbClr val="002060"/>
                </a:solidFill>
                <a:latin typeface="微软雅黑" panose="020B0503020204020204" pitchFamily="34" charset="-122"/>
                <a:ea typeface="微软雅黑" panose="020B0503020204020204" pitchFamily="34" charset="-122"/>
                <a:cs typeface="+mn-ea"/>
                <a:sym typeface="+mn-ea"/>
              </a:rPr>
              <a:t>检索</a:t>
            </a:r>
            <a:endParaRPr lang="zh-CN" altLang="en-US" sz="3375" b="1" dirty="0">
              <a:solidFill>
                <a:srgbClr val="002060"/>
              </a:solidFill>
              <a:latin typeface="微软雅黑" panose="020B0503020204020204" pitchFamily="34" charset="-122"/>
              <a:ea typeface="微软雅黑" panose="020B0503020204020204" pitchFamily="34" charset="-122"/>
            </a:endParaRPr>
          </a:p>
        </p:txBody>
      </p:sp>
      <p:cxnSp>
        <p:nvCxnSpPr>
          <p:cNvPr id="37" name="直接连接符 36">
            <a:extLst>
              <a:ext uri="{FF2B5EF4-FFF2-40B4-BE49-F238E27FC236}">
                <a16:creationId xmlns:a16="http://schemas.microsoft.com/office/drawing/2014/main" id="{C8ACD15B-68B0-9DCF-5BC6-912D525C4154}"/>
              </a:ext>
            </a:extLst>
          </p:cNvPr>
          <p:cNvCxnSpPr/>
          <p:nvPr/>
        </p:nvCxnSpPr>
        <p:spPr bwMode="auto">
          <a:xfrm flipH="1">
            <a:off x="381035" y="838958"/>
            <a:ext cx="12096680"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8" name="等腰三角形 37">
            <a:extLst>
              <a:ext uri="{FF2B5EF4-FFF2-40B4-BE49-F238E27FC236}">
                <a16:creationId xmlns:a16="http://schemas.microsoft.com/office/drawing/2014/main" id="{EA95AACF-EE4F-B2D7-7A76-F4E1057185DB}"/>
              </a:ext>
            </a:extLst>
          </p:cNvPr>
          <p:cNvSpPr/>
          <p:nvPr/>
        </p:nvSpPr>
        <p:spPr>
          <a:xfrm rot="5400000">
            <a:off x="574007" y="389114"/>
            <a:ext cx="334099" cy="288016"/>
          </a:xfrm>
          <a:prstGeom prst="triangle">
            <a:avLst/>
          </a:prstGeom>
          <a:solidFill>
            <a:schemeClr val="accent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101"/>
            <a:endParaRPr lang="zh-CN" altLang="en-US" sz="1798">
              <a:solidFill>
                <a:prstClr val="white"/>
              </a:solidFill>
              <a:latin typeface="Calibri" panose="020F0502020204030204"/>
              <a:ea typeface="宋体" panose="02010600030101010101" pitchFamily="2" charset="-122"/>
            </a:endParaRPr>
          </a:p>
        </p:txBody>
      </p:sp>
      <p:pic>
        <p:nvPicPr>
          <p:cNvPr id="8" name="图片 7">
            <a:extLst>
              <a:ext uri="{FF2B5EF4-FFF2-40B4-BE49-F238E27FC236}">
                <a16:creationId xmlns:a16="http://schemas.microsoft.com/office/drawing/2014/main" id="{A1657D55-E75A-AA6B-5D95-2C27D014CC56}"/>
              </a:ext>
            </a:extLst>
          </p:cNvPr>
          <p:cNvPicPr>
            <a:picLocks noChangeAspect="1"/>
          </p:cNvPicPr>
          <p:nvPr/>
        </p:nvPicPr>
        <p:blipFill>
          <a:blip r:embed="rId4" cstate="print">
            <a:extLst>
              <a:ext uri="{28A0092B-C50C-407E-A947-70E740481C1C}">
                <a14:useLocalDpi xmlns:a14="http://schemas.microsoft.com/office/drawing/2010/main" val="0"/>
              </a:ext>
            </a:extLst>
          </a:blip>
          <a:srcRect l="7959" t="32386" r="5628" b="7537"/>
          <a:stretch>
            <a:fillRect/>
          </a:stretch>
        </p:blipFill>
        <p:spPr>
          <a:xfrm>
            <a:off x="348205" y="1450632"/>
            <a:ext cx="12271873" cy="4525067"/>
          </a:xfrm>
          <a:prstGeom prst="rect">
            <a:avLst/>
          </a:prstGeom>
        </p:spPr>
      </p:pic>
      <p:pic>
        <p:nvPicPr>
          <p:cNvPr id="3" name="图片 2">
            <a:hlinkClick r:id="rId5" action="ppaction://hlinkfile"/>
            <a:extLst>
              <a:ext uri="{FF2B5EF4-FFF2-40B4-BE49-F238E27FC236}">
                <a16:creationId xmlns:a16="http://schemas.microsoft.com/office/drawing/2014/main" id="{D740CF65-425B-8A91-87CB-465D08D5C65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10960" y="776099"/>
            <a:ext cx="10009118" cy="6229266"/>
          </a:xfrm>
          <a:prstGeom prst="rect">
            <a:avLst/>
          </a:prstGeom>
        </p:spPr>
      </p:pic>
    </p:spTree>
    <p:custDataLst>
      <p:tags r:id="rId1"/>
    </p:custDataLst>
    <p:extLst>
      <p:ext uri="{BB962C8B-B14F-4D97-AF65-F5344CB8AC3E}">
        <p14:creationId xmlns:p14="http://schemas.microsoft.com/office/powerpoint/2010/main" val="17679610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984C0-5EF9-161F-AF5A-BE467707025D}"/>
            </a:ext>
          </a:extLst>
        </p:cNvPr>
        <p:cNvGrpSpPr/>
        <p:nvPr/>
      </p:nvGrpSpPr>
      <p:grpSpPr>
        <a:xfrm>
          <a:off x="0" y="0"/>
          <a:ext cx="0" cy="0"/>
          <a:chOff x="0" y="0"/>
          <a:chExt cx="0" cy="0"/>
        </a:xfrm>
      </p:grpSpPr>
      <p:grpSp>
        <p:nvGrpSpPr>
          <p:cNvPr id="11" name="组合 13">
            <a:extLst>
              <a:ext uri="{FF2B5EF4-FFF2-40B4-BE49-F238E27FC236}">
                <a16:creationId xmlns:a16="http://schemas.microsoft.com/office/drawing/2014/main" id="{FA826E0C-FE3F-52C3-5A10-09DB5A0116A2}"/>
              </a:ext>
            </a:extLst>
          </p:cNvPr>
          <p:cNvGrpSpPr>
            <a:grpSpLocks noChangeAspect="1"/>
          </p:cNvGrpSpPr>
          <p:nvPr/>
        </p:nvGrpSpPr>
        <p:grpSpPr bwMode="auto">
          <a:xfrm>
            <a:off x="353" y="5485074"/>
            <a:ext cx="12842724" cy="3776618"/>
            <a:chOff x="0" y="230480"/>
            <a:chExt cx="5318129" cy="3092503"/>
          </a:xfrm>
        </p:grpSpPr>
        <p:pic>
          <p:nvPicPr>
            <p:cNvPr id="12" name="图片 11">
              <a:extLst>
                <a:ext uri="{FF2B5EF4-FFF2-40B4-BE49-F238E27FC236}">
                  <a16:creationId xmlns:a16="http://schemas.microsoft.com/office/drawing/2014/main" id="{0599ECED-172B-E390-25FE-04ED8F0C02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52040"/>
            <a:stretch>
              <a:fillRect/>
            </a:stretch>
          </p:blipFill>
          <p:spPr bwMode="auto">
            <a:xfrm>
              <a:off x="0" y="230480"/>
              <a:ext cx="5318129" cy="1411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2">
              <a:extLst>
                <a:ext uri="{FF2B5EF4-FFF2-40B4-BE49-F238E27FC236}">
                  <a16:creationId xmlns:a16="http://schemas.microsoft.com/office/drawing/2014/main" id="{AC0C6177-C3EB-EA2A-E8CC-D33498B00E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50633" r="2628"/>
            <a:stretch>
              <a:fillRect/>
            </a:stretch>
          </p:blipFill>
          <p:spPr bwMode="auto">
            <a:xfrm>
              <a:off x="0" y="1632435"/>
              <a:ext cx="5178427" cy="1690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矩形 9">
            <a:extLst>
              <a:ext uri="{FF2B5EF4-FFF2-40B4-BE49-F238E27FC236}">
                <a16:creationId xmlns:a16="http://schemas.microsoft.com/office/drawing/2014/main" id="{3817A72D-F3BB-C3CC-2ACA-B8D6C7DEF9A5}"/>
              </a:ext>
            </a:extLst>
          </p:cNvPr>
          <p:cNvSpPr/>
          <p:nvPr/>
        </p:nvSpPr>
        <p:spPr>
          <a:xfrm>
            <a:off x="1460823" y="2654153"/>
            <a:ext cx="10190583" cy="1020707"/>
          </a:xfrm>
          <a:prstGeom prst="rect">
            <a:avLst/>
          </a:prstGeom>
          <a:noFill/>
          <a:ln w="66675">
            <a:gradFill flip="none" rotWithShape="1">
              <a:gsLst>
                <a:gs pos="0">
                  <a:schemeClr val="accent1">
                    <a:lumMod val="5000"/>
                    <a:lumOff val="95000"/>
                  </a:schemeClr>
                </a:gs>
                <a:gs pos="100000">
                  <a:srgbClr val="0099FF">
                    <a:lumMod val="100000"/>
                  </a:srgbClr>
                </a:gs>
              </a:gsLst>
              <a:lin ang="2700000" scaled="1"/>
              <a:tileRect/>
            </a:gradFill>
          </a:ln>
        </p:spPr>
        <p:txBody>
          <a:bodyPr wrap="square" lIns="96435" tIns="48218" rIns="96435" bIns="48218">
            <a:spAutoFit/>
          </a:bodyPr>
          <a:lstStyle/>
          <a:p>
            <a:pPr algn="ctr"/>
            <a:r>
              <a:rPr lang="en-US" altLang="zh-CN" sz="5695" b="1" dirty="0">
                <a:ln w="13462">
                  <a:solidFill>
                    <a:schemeClr val="bg1"/>
                  </a:solidFill>
                  <a:prstDash val="solid"/>
                </a:ln>
                <a:solidFill>
                  <a:srgbClr val="002060"/>
                </a:solidFill>
                <a:effectLst>
                  <a:outerShdw dist="38100" dir="2700000" algn="bl" rotWithShape="0">
                    <a:schemeClr val="accent5"/>
                  </a:outerShdw>
                </a:effectLst>
                <a:latin typeface="微软雅黑" panose="020B0503020204020204" pitchFamily="34" charset="-122"/>
                <a:ea typeface="微软雅黑" panose="020B0503020204020204" pitchFamily="34" charset="-122"/>
              </a:rPr>
              <a:t>2</a:t>
            </a:r>
            <a:r>
              <a:rPr lang="zh-CN" altLang="en-US" sz="5695" b="1" dirty="0">
                <a:ln w="13462">
                  <a:solidFill>
                    <a:schemeClr val="bg1"/>
                  </a:solidFill>
                  <a:prstDash val="solid"/>
                </a:ln>
                <a:solidFill>
                  <a:srgbClr val="002060"/>
                </a:solidFill>
                <a:effectLst>
                  <a:outerShdw dist="38100" dir="2700000" algn="bl" rotWithShape="0">
                    <a:schemeClr val="accent5"/>
                  </a:outerShdw>
                </a:effectLst>
                <a:latin typeface="微软雅黑" panose="020B0503020204020204" pitchFamily="34" charset="-122"/>
                <a:ea typeface="微软雅黑" panose="020B0503020204020204" pitchFamily="34" charset="-122"/>
              </a:rPr>
              <a:t>、</a:t>
            </a:r>
            <a:r>
              <a:rPr lang="zh-CN" altLang="en-US" sz="6000" b="1" dirty="0">
                <a:ln w="13462">
                  <a:solidFill>
                    <a:schemeClr val="bg1"/>
                  </a:solidFill>
                  <a:prstDash val="solid"/>
                </a:ln>
                <a:solidFill>
                  <a:srgbClr val="002060"/>
                </a:solidFill>
                <a:effectLst>
                  <a:outerShdw dist="38100" dir="2700000" algn="bl" rotWithShape="0">
                    <a:schemeClr val="accent5"/>
                  </a:outerShdw>
                </a:effectLst>
                <a:latin typeface="微软雅黑" panose="020B0503020204020204" pitchFamily="34" charset="-122"/>
                <a:ea typeface="微软雅黑" panose="020B0503020204020204" pitchFamily="34" charset="-122"/>
              </a:rPr>
              <a:t>国研网专题文献简介</a:t>
            </a:r>
            <a:endParaRPr lang="zh-CN" altLang="en-US" sz="5695" b="1" dirty="0">
              <a:ln w="13462">
                <a:solidFill>
                  <a:schemeClr val="bg1"/>
                </a:solidFill>
                <a:prstDash val="solid"/>
              </a:ln>
              <a:solidFill>
                <a:srgbClr val="002060"/>
              </a:solidFill>
              <a:effectLst>
                <a:outerShdw dist="38100" dir="2700000" algn="bl" rotWithShape="0">
                  <a:schemeClr val="accent5"/>
                </a:outerShdw>
              </a:effectLst>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3857214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0">
                                            <p:bg/>
                                          </p:spTgt>
                                        </p:tgtEl>
                                        <p:attrNameLst>
                                          <p:attrName>style.visibility</p:attrName>
                                        </p:attrNameLst>
                                      </p:cBhvr>
                                      <p:to>
                                        <p:strVal val="visible"/>
                                      </p:to>
                                    </p:set>
                                    <p:animEffect transition="in" filter="wipe(up)">
                                      <p:cBhvr>
                                        <p:cTn id="7" dur="500"/>
                                        <p:tgtEl>
                                          <p:spTgt spid="10">
                                            <p:bg/>
                                          </p:spTgt>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animEffect transition="in" filter="wipe(up)">
                                      <p:cBhvr>
                                        <p:cTn id="11"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D4C61808-0F1F-DC6B-06F9-5746C3388E9A}"/>
              </a:ext>
            </a:extLst>
          </p:cNvPr>
          <p:cNvPicPr>
            <a:picLocks noChangeAspect="1"/>
          </p:cNvPicPr>
          <p:nvPr/>
        </p:nvPicPr>
        <p:blipFill>
          <a:blip r:embed="rId2">
            <a:extLst>
              <a:ext uri="{28A0092B-C50C-407E-A947-70E740481C1C}">
                <a14:useLocalDpi xmlns:a14="http://schemas.microsoft.com/office/drawing/2010/main" val="0"/>
              </a:ext>
            </a:extLst>
          </a:blip>
          <a:srcRect l="4045" r="9208"/>
          <a:stretch>
            <a:fillRect/>
          </a:stretch>
        </p:blipFill>
        <p:spPr>
          <a:xfrm>
            <a:off x="-8675" y="0"/>
            <a:ext cx="12867425" cy="7232650"/>
          </a:xfrm>
          <a:prstGeom prst="rect">
            <a:avLst/>
          </a:prstGeom>
        </p:spPr>
      </p:pic>
    </p:spTree>
    <p:extLst>
      <p:ext uri="{BB962C8B-B14F-4D97-AF65-F5344CB8AC3E}">
        <p14:creationId xmlns:p14="http://schemas.microsoft.com/office/powerpoint/2010/main" val="18004895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BA9CA7B6-8725-B07D-C4F1-7239286211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73" y="60"/>
            <a:ext cx="8537491" cy="7232590"/>
          </a:xfrm>
          <a:prstGeom prst="rect">
            <a:avLst/>
          </a:prstGeom>
        </p:spPr>
      </p:pic>
      <p:graphicFrame>
        <p:nvGraphicFramePr>
          <p:cNvPr id="6" name="图示 5">
            <a:extLst>
              <a:ext uri="{FF2B5EF4-FFF2-40B4-BE49-F238E27FC236}">
                <a16:creationId xmlns:a16="http://schemas.microsoft.com/office/drawing/2014/main" id="{D3A9F2C0-BE51-608F-44B9-09908FEE361D}"/>
              </a:ext>
            </a:extLst>
          </p:cNvPr>
          <p:cNvGraphicFramePr/>
          <p:nvPr>
            <p:extLst>
              <p:ext uri="{D42A27DB-BD31-4B8C-83A1-F6EECF244321}">
                <p14:modId xmlns:p14="http://schemas.microsoft.com/office/powerpoint/2010/main" val="1683294536"/>
              </p:ext>
            </p:extLst>
          </p:nvPr>
        </p:nvGraphicFramePr>
        <p:xfrm>
          <a:off x="7365479" y="736005"/>
          <a:ext cx="5616624" cy="59045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51082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40E5DD91-4DD4-A752-9AFD-5E400A4F280B}"/>
              </a:ext>
            </a:extLst>
          </p:cNvPr>
          <p:cNvGrpSpPr/>
          <p:nvPr/>
        </p:nvGrpSpPr>
        <p:grpSpPr>
          <a:xfrm>
            <a:off x="384903" y="166939"/>
            <a:ext cx="11805111" cy="6762499"/>
            <a:chOff x="740743" y="30354"/>
            <a:chExt cx="5359565" cy="3686602"/>
          </a:xfrm>
        </p:grpSpPr>
        <p:pic>
          <p:nvPicPr>
            <p:cNvPr id="5" name="图片 4">
              <a:extLst>
                <a:ext uri="{FF2B5EF4-FFF2-40B4-BE49-F238E27FC236}">
                  <a16:creationId xmlns:a16="http://schemas.microsoft.com/office/drawing/2014/main" id="{B0D55588-B58F-D52F-5BFE-9A77F6F4CCF9}"/>
                </a:ext>
              </a:extLst>
            </p:cNvPr>
            <p:cNvPicPr>
              <a:picLocks noChangeAspect="1"/>
            </p:cNvPicPr>
            <p:nvPr/>
          </p:nvPicPr>
          <p:blipFill>
            <a:blip r:embed="rId3">
              <a:extLst>
                <a:ext uri="{28A0092B-C50C-407E-A947-70E740481C1C}">
                  <a14:useLocalDpi xmlns:a14="http://schemas.microsoft.com/office/drawing/2010/main" val="0"/>
                </a:ext>
              </a:extLst>
            </a:blip>
            <a:srcRect l="16218" t="-656" r="-1" b="13817"/>
            <a:stretch>
              <a:fillRect/>
            </a:stretch>
          </p:blipFill>
          <p:spPr>
            <a:xfrm>
              <a:off x="740743" y="30354"/>
              <a:ext cx="5359565" cy="3686602"/>
            </a:xfrm>
            <a:prstGeom prst="rect">
              <a:avLst/>
            </a:prstGeom>
          </p:spPr>
        </p:pic>
        <p:pic>
          <p:nvPicPr>
            <p:cNvPr id="3" name="图片 2">
              <a:extLst>
                <a:ext uri="{FF2B5EF4-FFF2-40B4-BE49-F238E27FC236}">
                  <a16:creationId xmlns:a16="http://schemas.microsoft.com/office/drawing/2014/main" id="{9D861426-7D7B-AE0C-9E81-203B57E9D7B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8236" y="2176165"/>
              <a:ext cx="5272071" cy="1453262"/>
            </a:xfrm>
            <a:prstGeom prst="rect">
              <a:avLst/>
            </a:prstGeom>
          </p:spPr>
        </p:pic>
      </p:grpSp>
    </p:spTree>
    <p:extLst>
      <p:ext uri="{BB962C8B-B14F-4D97-AF65-F5344CB8AC3E}">
        <p14:creationId xmlns:p14="http://schemas.microsoft.com/office/powerpoint/2010/main" val="772369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6A24F0CB-BC36-8E35-1AB6-64277E776A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691" y="230799"/>
            <a:ext cx="12313368" cy="6771051"/>
          </a:xfrm>
          <a:prstGeom prst="rect">
            <a:avLst/>
          </a:prstGeom>
        </p:spPr>
      </p:pic>
      <p:grpSp>
        <p:nvGrpSpPr>
          <p:cNvPr id="9" name="组合 8">
            <a:extLst>
              <a:ext uri="{FF2B5EF4-FFF2-40B4-BE49-F238E27FC236}">
                <a16:creationId xmlns:a16="http://schemas.microsoft.com/office/drawing/2014/main" id="{5DAC87C5-37DD-F0B6-EDC3-D17CFE754D5D}"/>
              </a:ext>
            </a:extLst>
          </p:cNvPr>
          <p:cNvGrpSpPr/>
          <p:nvPr/>
        </p:nvGrpSpPr>
        <p:grpSpPr>
          <a:xfrm>
            <a:off x="288471" y="280252"/>
            <a:ext cx="12297588" cy="6721598"/>
            <a:chOff x="272691" y="233809"/>
            <a:chExt cx="8287177" cy="6140765"/>
          </a:xfrm>
        </p:grpSpPr>
        <p:pic>
          <p:nvPicPr>
            <p:cNvPr id="6" name="图片 5">
              <a:extLst>
                <a:ext uri="{FF2B5EF4-FFF2-40B4-BE49-F238E27FC236}">
                  <a16:creationId xmlns:a16="http://schemas.microsoft.com/office/drawing/2014/main" id="{806EC16D-C8A2-79A2-16D7-9171621AA1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691" y="233809"/>
              <a:ext cx="8287176" cy="3352972"/>
            </a:xfrm>
            <a:prstGeom prst="rect">
              <a:avLst/>
            </a:prstGeom>
          </p:spPr>
        </p:pic>
        <p:pic>
          <p:nvPicPr>
            <p:cNvPr id="8" name="图片 7">
              <a:extLst>
                <a:ext uri="{FF2B5EF4-FFF2-40B4-BE49-F238E27FC236}">
                  <a16:creationId xmlns:a16="http://schemas.microsoft.com/office/drawing/2014/main" id="{A2E0E945-7288-EE6F-2BF2-DE6A40558578}"/>
                </a:ext>
              </a:extLst>
            </p:cNvPr>
            <p:cNvPicPr>
              <a:picLocks noChangeAspect="1"/>
            </p:cNvPicPr>
            <p:nvPr/>
          </p:nvPicPr>
          <p:blipFill>
            <a:blip r:embed="rId4">
              <a:extLst>
                <a:ext uri="{28A0092B-C50C-407E-A947-70E740481C1C}">
                  <a14:useLocalDpi xmlns:a14="http://schemas.microsoft.com/office/drawing/2010/main" val="0"/>
                </a:ext>
              </a:extLst>
            </a:blip>
            <a:srcRect r="2466"/>
            <a:stretch>
              <a:fillRect/>
            </a:stretch>
          </p:blipFill>
          <p:spPr>
            <a:xfrm>
              <a:off x="272692" y="3586781"/>
              <a:ext cx="8287176" cy="2787793"/>
            </a:xfrm>
            <a:prstGeom prst="rect">
              <a:avLst/>
            </a:prstGeom>
          </p:spPr>
        </p:pic>
      </p:grpSp>
    </p:spTree>
    <p:extLst>
      <p:ext uri="{BB962C8B-B14F-4D97-AF65-F5344CB8AC3E}">
        <p14:creationId xmlns:p14="http://schemas.microsoft.com/office/powerpoint/2010/main" val="1137543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DC521A5C-ED21-6575-6E9D-74682D4BC6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691" y="267005"/>
            <a:ext cx="12313368" cy="6698640"/>
          </a:xfrm>
          <a:prstGeom prst="rect">
            <a:avLst/>
          </a:prstGeom>
        </p:spPr>
      </p:pic>
    </p:spTree>
    <p:extLst>
      <p:ext uri="{BB962C8B-B14F-4D97-AF65-F5344CB8AC3E}">
        <p14:creationId xmlns:p14="http://schemas.microsoft.com/office/powerpoint/2010/main" val="4757453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6C9744-6341-C2D2-8BBD-7E32E1FBD93E}"/>
            </a:ext>
          </a:extLst>
        </p:cNvPr>
        <p:cNvGrpSpPr/>
        <p:nvPr/>
      </p:nvGrpSpPr>
      <p:grpSpPr>
        <a:xfrm>
          <a:off x="0" y="0"/>
          <a:ext cx="0" cy="0"/>
          <a:chOff x="0" y="0"/>
          <a:chExt cx="0" cy="0"/>
        </a:xfrm>
      </p:grpSpPr>
      <p:grpSp>
        <p:nvGrpSpPr>
          <p:cNvPr id="5" name="组合 4">
            <a:extLst>
              <a:ext uri="{FF2B5EF4-FFF2-40B4-BE49-F238E27FC236}">
                <a16:creationId xmlns:a16="http://schemas.microsoft.com/office/drawing/2014/main" id="{28A24520-7983-DA1A-CE52-CF15BDA978A0}"/>
              </a:ext>
            </a:extLst>
          </p:cNvPr>
          <p:cNvGrpSpPr/>
          <p:nvPr/>
        </p:nvGrpSpPr>
        <p:grpSpPr>
          <a:xfrm>
            <a:off x="2309942" y="1214879"/>
            <a:ext cx="8566590" cy="5080261"/>
            <a:chOff x="953420" y="1079090"/>
            <a:chExt cx="8566590" cy="5080261"/>
          </a:xfrm>
        </p:grpSpPr>
        <p:pic>
          <p:nvPicPr>
            <p:cNvPr id="3" name="图片 2">
              <a:extLst>
                <a:ext uri="{FF2B5EF4-FFF2-40B4-BE49-F238E27FC236}">
                  <a16:creationId xmlns:a16="http://schemas.microsoft.com/office/drawing/2014/main" id="{12B5D60F-ECC3-522B-7856-486FEFE150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3420" y="1079090"/>
              <a:ext cx="8566590" cy="5080261"/>
            </a:xfrm>
            <a:prstGeom prst="rect">
              <a:avLst/>
            </a:prstGeom>
          </p:spPr>
        </p:pic>
        <p:sp>
          <p:nvSpPr>
            <p:cNvPr id="4" name="矩形: 圆角 3">
              <a:extLst>
                <a:ext uri="{FF2B5EF4-FFF2-40B4-BE49-F238E27FC236}">
                  <a16:creationId xmlns:a16="http://schemas.microsoft.com/office/drawing/2014/main" id="{2899B8BD-C535-055F-A26D-2F049F5782D1}"/>
                </a:ext>
              </a:extLst>
            </p:cNvPr>
            <p:cNvSpPr/>
            <p:nvPr/>
          </p:nvSpPr>
          <p:spPr>
            <a:xfrm>
              <a:off x="5400835" y="1297143"/>
              <a:ext cx="4032448" cy="432048"/>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8" name="图片 7">
            <a:extLst>
              <a:ext uri="{FF2B5EF4-FFF2-40B4-BE49-F238E27FC236}">
                <a16:creationId xmlns:a16="http://schemas.microsoft.com/office/drawing/2014/main" id="{AEA72D9A-5C64-E3B0-189B-937634AC8C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44439" y="1193690"/>
            <a:ext cx="9169871" cy="5061210"/>
          </a:xfrm>
          <a:prstGeom prst="rect">
            <a:avLst/>
          </a:prstGeom>
        </p:spPr>
      </p:pic>
      <p:sp>
        <p:nvSpPr>
          <p:cNvPr id="36" name="TextBox 51">
            <a:extLst>
              <a:ext uri="{FF2B5EF4-FFF2-40B4-BE49-F238E27FC236}">
                <a16:creationId xmlns:a16="http://schemas.microsoft.com/office/drawing/2014/main" id="{D8E4AB04-E76A-1211-541E-8407ADBD3D3F}"/>
              </a:ext>
            </a:extLst>
          </p:cNvPr>
          <p:cNvSpPr txBox="1"/>
          <p:nvPr/>
        </p:nvSpPr>
        <p:spPr>
          <a:xfrm>
            <a:off x="1087433" y="227285"/>
            <a:ext cx="1915909" cy="611706"/>
          </a:xfrm>
          <a:prstGeom prst="rect">
            <a:avLst/>
          </a:prstGeom>
          <a:noFill/>
        </p:spPr>
        <p:txBody>
          <a:bodyPr wrap="none" rtlCol="0">
            <a:spAutoFit/>
          </a:bodyPr>
          <a:lstStyle/>
          <a:p>
            <a:pPr defTabSz="914278"/>
            <a:r>
              <a:rPr lang="zh-CN" altLang="en-US" sz="3375" b="1" dirty="0">
                <a:solidFill>
                  <a:srgbClr val="002060"/>
                </a:solidFill>
                <a:latin typeface="微软雅黑"/>
                <a:ea typeface="微软雅黑"/>
              </a:rPr>
              <a:t>文献检索</a:t>
            </a:r>
          </a:p>
        </p:txBody>
      </p:sp>
      <p:cxnSp>
        <p:nvCxnSpPr>
          <p:cNvPr id="37" name="直接连接符 36">
            <a:extLst>
              <a:ext uri="{FF2B5EF4-FFF2-40B4-BE49-F238E27FC236}">
                <a16:creationId xmlns:a16="http://schemas.microsoft.com/office/drawing/2014/main" id="{D21581A7-E9A1-6D27-A612-AB118A6C9CDE}"/>
              </a:ext>
            </a:extLst>
          </p:cNvPr>
          <p:cNvCxnSpPr/>
          <p:nvPr/>
        </p:nvCxnSpPr>
        <p:spPr bwMode="auto">
          <a:xfrm flipH="1">
            <a:off x="381035" y="838958"/>
            <a:ext cx="12096680"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8" name="等腰三角形 37">
            <a:extLst>
              <a:ext uri="{FF2B5EF4-FFF2-40B4-BE49-F238E27FC236}">
                <a16:creationId xmlns:a16="http://schemas.microsoft.com/office/drawing/2014/main" id="{7D8C929F-51AA-552C-0226-7BFBCB17323B}"/>
              </a:ext>
            </a:extLst>
          </p:cNvPr>
          <p:cNvSpPr/>
          <p:nvPr/>
        </p:nvSpPr>
        <p:spPr>
          <a:xfrm rot="5400000">
            <a:off x="574007" y="389114"/>
            <a:ext cx="334099" cy="288016"/>
          </a:xfrm>
          <a:prstGeom prst="triangle">
            <a:avLst/>
          </a:prstGeom>
          <a:solidFill>
            <a:schemeClr val="accent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278"/>
            <a:endParaRPr lang="zh-CN" altLang="en-US">
              <a:solidFill>
                <a:prstClr val="white"/>
              </a:solidFill>
              <a:latin typeface="Calibri" panose="020F0502020204030204"/>
              <a:ea typeface="宋体" panose="02010600030101010101" pitchFamily="2" charset="-122"/>
            </a:endParaRPr>
          </a:p>
        </p:txBody>
      </p:sp>
      <p:grpSp>
        <p:nvGrpSpPr>
          <p:cNvPr id="14" name="组合 13">
            <a:extLst>
              <a:ext uri="{FF2B5EF4-FFF2-40B4-BE49-F238E27FC236}">
                <a16:creationId xmlns:a16="http://schemas.microsoft.com/office/drawing/2014/main" id="{5C7A8FE5-F560-EE8C-7106-05F925A9D3F4}"/>
              </a:ext>
            </a:extLst>
          </p:cNvPr>
          <p:cNvGrpSpPr/>
          <p:nvPr/>
        </p:nvGrpSpPr>
        <p:grpSpPr>
          <a:xfrm>
            <a:off x="-21353" y="5096563"/>
            <a:ext cx="2745733" cy="2019617"/>
            <a:chOff x="-21353" y="5096563"/>
            <a:chExt cx="2745733" cy="2019617"/>
          </a:xfrm>
        </p:grpSpPr>
        <p:pic>
          <p:nvPicPr>
            <p:cNvPr id="27" name="图片 26">
              <a:extLst>
                <a:ext uri="{FF2B5EF4-FFF2-40B4-BE49-F238E27FC236}">
                  <a16:creationId xmlns:a16="http://schemas.microsoft.com/office/drawing/2014/main" id="{8D27BD5C-231C-BBED-FAFC-48417737C5D5}"/>
                </a:ext>
              </a:extLst>
            </p:cNvPr>
            <p:cNvPicPr>
              <a:picLocks noChangeAspect="1"/>
            </p:cNvPicPr>
            <p:nvPr/>
          </p:nvPicPr>
          <p:blipFill>
            <a:blip r:embed="rId5">
              <a:extLst>
                <a:ext uri="{28A0092B-C50C-407E-A947-70E740481C1C}">
                  <a14:useLocalDpi xmlns:a14="http://schemas.microsoft.com/office/drawing/2010/main" val="0"/>
                </a:ext>
              </a:extLst>
            </a:blip>
            <a:srcRect b="48329"/>
            <a:stretch>
              <a:fillRect/>
            </a:stretch>
          </p:blipFill>
          <p:spPr>
            <a:xfrm>
              <a:off x="-21353" y="5096563"/>
              <a:ext cx="2420789" cy="2000182"/>
            </a:xfrm>
            <a:prstGeom prst="rect">
              <a:avLst/>
            </a:prstGeom>
            <a:effectLst>
              <a:outerShdw blurRad="50800" dist="38100" algn="l" rotWithShape="0">
                <a:prstClr val="black">
                  <a:alpha val="40000"/>
                </a:prstClr>
              </a:outerShdw>
            </a:effectLst>
          </p:spPr>
        </p:pic>
        <p:sp>
          <p:nvSpPr>
            <p:cNvPr id="19" name="Freeform 7">
              <a:extLst>
                <a:ext uri="{FF2B5EF4-FFF2-40B4-BE49-F238E27FC236}">
                  <a16:creationId xmlns:a16="http://schemas.microsoft.com/office/drawing/2014/main" id="{451C5A29-BC51-5FEC-0AD0-622BA7FC1230}"/>
                </a:ext>
              </a:extLst>
            </p:cNvPr>
            <p:cNvSpPr>
              <a:spLocks/>
            </p:cNvSpPr>
            <p:nvPr/>
          </p:nvSpPr>
          <p:spPr bwMode="gray">
            <a:xfrm rot="8019512" flipV="1">
              <a:off x="1353114" y="5744913"/>
              <a:ext cx="1913656" cy="828877"/>
            </a:xfrm>
            <a:custGeom>
              <a:avLst/>
              <a:gdLst/>
              <a:ahLst/>
              <a:cxnLst>
                <a:cxn ang="0">
                  <a:pos x="0" y="774"/>
                </a:cxn>
                <a:cxn ang="0">
                  <a:pos x="2" y="770"/>
                </a:cxn>
                <a:cxn ang="0">
                  <a:pos x="8" y="754"/>
                </a:cxn>
                <a:cxn ang="0">
                  <a:pos x="16" y="730"/>
                </a:cxn>
                <a:cxn ang="0">
                  <a:pos x="32" y="698"/>
                </a:cxn>
                <a:cxn ang="0">
                  <a:pos x="50" y="660"/>
                </a:cxn>
                <a:cxn ang="0">
                  <a:pos x="76" y="618"/>
                </a:cxn>
                <a:cxn ang="0">
                  <a:pos x="106" y="574"/>
                </a:cxn>
                <a:cxn ang="0">
                  <a:pos x="142" y="528"/>
                </a:cxn>
                <a:cxn ang="0">
                  <a:pos x="186" y="482"/>
                </a:cxn>
                <a:cxn ang="0">
                  <a:pos x="236" y="438"/>
                </a:cxn>
                <a:cxn ang="0">
                  <a:pos x="294" y="398"/>
                </a:cxn>
                <a:cxn ang="0">
                  <a:pos x="360" y="360"/>
                </a:cxn>
                <a:cxn ang="0">
                  <a:pos x="426" y="332"/>
                </a:cxn>
                <a:cxn ang="0">
                  <a:pos x="488" y="314"/>
                </a:cxn>
                <a:cxn ang="0">
                  <a:pos x="544" y="304"/>
                </a:cxn>
                <a:cxn ang="0">
                  <a:pos x="594" y="300"/>
                </a:cxn>
                <a:cxn ang="0">
                  <a:pos x="638" y="300"/>
                </a:cxn>
                <a:cxn ang="0">
                  <a:pos x="678" y="304"/>
                </a:cxn>
                <a:cxn ang="0">
                  <a:pos x="710" y="312"/>
                </a:cxn>
                <a:cxn ang="0">
                  <a:pos x="736" y="320"/>
                </a:cxn>
                <a:cxn ang="0">
                  <a:pos x="754" y="326"/>
                </a:cxn>
                <a:cxn ang="0">
                  <a:pos x="766" y="332"/>
                </a:cxn>
                <a:cxn ang="0">
                  <a:pos x="770" y="334"/>
                </a:cxn>
                <a:cxn ang="0">
                  <a:pos x="680" y="476"/>
                </a:cxn>
                <a:cxn ang="0">
                  <a:pos x="982" y="370"/>
                </a:cxn>
                <a:cxn ang="0">
                  <a:pos x="912" y="0"/>
                </a:cxn>
                <a:cxn ang="0">
                  <a:pos x="854" y="150"/>
                </a:cxn>
                <a:cxn ang="0">
                  <a:pos x="850" y="148"/>
                </a:cxn>
                <a:cxn ang="0">
                  <a:pos x="838" y="142"/>
                </a:cxn>
                <a:cxn ang="0">
                  <a:pos x="822" y="134"/>
                </a:cxn>
                <a:cxn ang="0">
                  <a:pos x="798" y="126"/>
                </a:cxn>
                <a:cxn ang="0">
                  <a:pos x="768" y="120"/>
                </a:cxn>
                <a:cxn ang="0">
                  <a:pos x="732" y="114"/>
                </a:cxn>
                <a:cxn ang="0">
                  <a:pos x="692" y="110"/>
                </a:cxn>
                <a:cxn ang="0">
                  <a:pos x="646" y="110"/>
                </a:cxn>
                <a:cxn ang="0">
                  <a:pos x="596" y="116"/>
                </a:cxn>
                <a:cxn ang="0">
                  <a:pos x="540" y="126"/>
                </a:cxn>
                <a:cxn ang="0">
                  <a:pos x="482" y="146"/>
                </a:cxn>
                <a:cxn ang="0">
                  <a:pos x="422" y="172"/>
                </a:cxn>
                <a:cxn ang="0">
                  <a:pos x="356" y="210"/>
                </a:cxn>
                <a:cxn ang="0">
                  <a:pos x="290" y="258"/>
                </a:cxn>
                <a:cxn ang="0">
                  <a:pos x="230" y="310"/>
                </a:cxn>
                <a:cxn ang="0">
                  <a:pos x="178" y="364"/>
                </a:cxn>
                <a:cxn ang="0">
                  <a:pos x="136" y="422"/>
                </a:cxn>
                <a:cxn ang="0">
                  <a:pos x="100" y="480"/>
                </a:cxn>
                <a:cxn ang="0">
                  <a:pos x="72" y="536"/>
                </a:cxn>
                <a:cxn ang="0">
                  <a:pos x="48" y="590"/>
                </a:cxn>
                <a:cxn ang="0">
                  <a:pos x="30" y="640"/>
                </a:cxn>
                <a:cxn ang="0">
                  <a:pos x="18" y="684"/>
                </a:cxn>
                <a:cxn ang="0">
                  <a:pos x="8" y="722"/>
                </a:cxn>
                <a:cxn ang="0">
                  <a:pos x="4" y="750"/>
                </a:cxn>
                <a:cxn ang="0">
                  <a:pos x="0" y="768"/>
                </a:cxn>
                <a:cxn ang="0">
                  <a:pos x="0" y="774"/>
                </a:cxn>
              </a:cxnLst>
              <a:rect l="0" t="0" r="r" b="b"/>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flip="none" rotWithShape="1">
              <a:gsLst>
                <a:gs pos="29000">
                  <a:srgbClr val="F9C0C4">
                    <a:alpha val="50000"/>
                  </a:srgbClr>
                </a:gs>
                <a:gs pos="0">
                  <a:schemeClr val="accent1">
                    <a:lumMod val="5000"/>
                    <a:lumOff val="95000"/>
                    <a:alpha val="20000"/>
                  </a:schemeClr>
                </a:gs>
                <a:gs pos="49000">
                  <a:schemeClr val="accent1">
                    <a:lumMod val="45000"/>
                    <a:lumOff val="55000"/>
                    <a:alpha val="95000"/>
                  </a:schemeClr>
                </a:gs>
                <a:gs pos="100000">
                  <a:srgbClr val="C00000"/>
                </a:gs>
              </a:gsLst>
              <a:lin ang="18000000" scaled="0"/>
              <a:tileRect/>
            </a:gradFill>
            <a:ln w="12700">
              <a:noFill/>
              <a:prstDash val="solid"/>
              <a:round/>
              <a:headEnd/>
              <a:tailEnd/>
            </a:ln>
          </p:spPr>
          <p:txBody>
            <a:bodyPr/>
            <a:lstStyle/>
            <a:p>
              <a:pPr defTabSz="914278"/>
              <a:endParaRPr lang="zh-CN" altLang="en-US">
                <a:solidFill>
                  <a:prstClr val="black"/>
                </a:solidFill>
              </a:endParaRPr>
            </a:p>
          </p:txBody>
        </p:sp>
      </p:grpSp>
      <p:grpSp>
        <p:nvGrpSpPr>
          <p:cNvPr id="7" name="组合 6">
            <a:extLst>
              <a:ext uri="{FF2B5EF4-FFF2-40B4-BE49-F238E27FC236}">
                <a16:creationId xmlns:a16="http://schemas.microsoft.com/office/drawing/2014/main" id="{259303D4-CE79-0E38-217D-1305FFF41A3B}"/>
              </a:ext>
            </a:extLst>
          </p:cNvPr>
          <p:cNvGrpSpPr/>
          <p:nvPr/>
        </p:nvGrpSpPr>
        <p:grpSpPr>
          <a:xfrm>
            <a:off x="6429375" y="3270075"/>
            <a:ext cx="6391320" cy="3352673"/>
            <a:chOff x="6319068" y="3727959"/>
            <a:chExt cx="6391320" cy="3352673"/>
          </a:xfrm>
        </p:grpSpPr>
        <p:pic>
          <p:nvPicPr>
            <p:cNvPr id="29" name="图片 28">
              <a:extLst>
                <a:ext uri="{FF2B5EF4-FFF2-40B4-BE49-F238E27FC236}">
                  <a16:creationId xmlns:a16="http://schemas.microsoft.com/office/drawing/2014/main" id="{DB954468-5594-421F-430A-158A08B8299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89615" y="4388866"/>
              <a:ext cx="4120773" cy="2691766"/>
            </a:xfrm>
            <a:prstGeom prst="rect">
              <a:avLst/>
            </a:prstGeom>
            <a:effectLst>
              <a:outerShdw blurRad="50800" dist="38100" dir="10800000" algn="r" rotWithShape="0">
                <a:prstClr val="black">
                  <a:alpha val="40000"/>
                </a:prstClr>
              </a:outerShdw>
            </a:effectLst>
          </p:spPr>
        </p:pic>
        <p:sp>
          <p:nvSpPr>
            <p:cNvPr id="20" name="Freeform 7">
              <a:extLst>
                <a:ext uri="{FF2B5EF4-FFF2-40B4-BE49-F238E27FC236}">
                  <a16:creationId xmlns:a16="http://schemas.microsoft.com/office/drawing/2014/main" id="{C07E0D56-F852-CD01-E64B-375517E20D60}"/>
                </a:ext>
              </a:extLst>
            </p:cNvPr>
            <p:cNvSpPr>
              <a:spLocks/>
            </p:cNvSpPr>
            <p:nvPr/>
          </p:nvSpPr>
          <p:spPr bwMode="gray">
            <a:xfrm rot="12856305" flipH="1">
              <a:off x="6319068" y="3727959"/>
              <a:ext cx="1913655" cy="828877"/>
            </a:xfrm>
            <a:custGeom>
              <a:avLst/>
              <a:gdLst/>
              <a:ahLst/>
              <a:cxnLst>
                <a:cxn ang="0">
                  <a:pos x="0" y="774"/>
                </a:cxn>
                <a:cxn ang="0">
                  <a:pos x="2" y="770"/>
                </a:cxn>
                <a:cxn ang="0">
                  <a:pos x="8" y="754"/>
                </a:cxn>
                <a:cxn ang="0">
                  <a:pos x="16" y="730"/>
                </a:cxn>
                <a:cxn ang="0">
                  <a:pos x="32" y="698"/>
                </a:cxn>
                <a:cxn ang="0">
                  <a:pos x="50" y="660"/>
                </a:cxn>
                <a:cxn ang="0">
                  <a:pos x="76" y="618"/>
                </a:cxn>
                <a:cxn ang="0">
                  <a:pos x="106" y="574"/>
                </a:cxn>
                <a:cxn ang="0">
                  <a:pos x="142" y="528"/>
                </a:cxn>
                <a:cxn ang="0">
                  <a:pos x="186" y="482"/>
                </a:cxn>
                <a:cxn ang="0">
                  <a:pos x="236" y="438"/>
                </a:cxn>
                <a:cxn ang="0">
                  <a:pos x="294" y="398"/>
                </a:cxn>
                <a:cxn ang="0">
                  <a:pos x="360" y="360"/>
                </a:cxn>
                <a:cxn ang="0">
                  <a:pos x="426" y="332"/>
                </a:cxn>
                <a:cxn ang="0">
                  <a:pos x="488" y="314"/>
                </a:cxn>
                <a:cxn ang="0">
                  <a:pos x="544" y="304"/>
                </a:cxn>
                <a:cxn ang="0">
                  <a:pos x="594" y="300"/>
                </a:cxn>
                <a:cxn ang="0">
                  <a:pos x="638" y="300"/>
                </a:cxn>
                <a:cxn ang="0">
                  <a:pos x="678" y="304"/>
                </a:cxn>
                <a:cxn ang="0">
                  <a:pos x="710" y="312"/>
                </a:cxn>
                <a:cxn ang="0">
                  <a:pos x="736" y="320"/>
                </a:cxn>
                <a:cxn ang="0">
                  <a:pos x="754" y="326"/>
                </a:cxn>
                <a:cxn ang="0">
                  <a:pos x="766" y="332"/>
                </a:cxn>
                <a:cxn ang="0">
                  <a:pos x="770" y="334"/>
                </a:cxn>
                <a:cxn ang="0">
                  <a:pos x="680" y="476"/>
                </a:cxn>
                <a:cxn ang="0">
                  <a:pos x="982" y="370"/>
                </a:cxn>
                <a:cxn ang="0">
                  <a:pos x="912" y="0"/>
                </a:cxn>
                <a:cxn ang="0">
                  <a:pos x="854" y="150"/>
                </a:cxn>
                <a:cxn ang="0">
                  <a:pos x="850" y="148"/>
                </a:cxn>
                <a:cxn ang="0">
                  <a:pos x="838" y="142"/>
                </a:cxn>
                <a:cxn ang="0">
                  <a:pos x="822" y="134"/>
                </a:cxn>
                <a:cxn ang="0">
                  <a:pos x="798" y="126"/>
                </a:cxn>
                <a:cxn ang="0">
                  <a:pos x="768" y="120"/>
                </a:cxn>
                <a:cxn ang="0">
                  <a:pos x="732" y="114"/>
                </a:cxn>
                <a:cxn ang="0">
                  <a:pos x="692" y="110"/>
                </a:cxn>
                <a:cxn ang="0">
                  <a:pos x="646" y="110"/>
                </a:cxn>
                <a:cxn ang="0">
                  <a:pos x="596" y="116"/>
                </a:cxn>
                <a:cxn ang="0">
                  <a:pos x="540" y="126"/>
                </a:cxn>
                <a:cxn ang="0">
                  <a:pos x="482" y="146"/>
                </a:cxn>
                <a:cxn ang="0">
                  <a:pos x="422" y="172"/>
                </a:cxn>
                <a:cxn ang="0">
                  <a:pos x="356" y="210"/>
                </a:cxn>
                <a:cxn ang="0">
                  <a:pos x="290" y="258"/>
                </a:cxn>
                <a:cxn ang="0">
                  <a:pos x="230" y="310"/>
                </a:cxn>
                <a:cxn ang="0">
                  <a:pos x="178" y="364"/>
                </a:cxn>
                <a:cxn ang="0">
                  <a:pos x="136" y="422"/>
                </a:cxn>
                <a:cxn ang="0">
                  <a:pos x="100" y="480"/>
                </a:cxn>
                <a:cxn ang="0">
                  <a:pos x="72" y="536"/>
                </a:cxn>
                <a:cxn ang="0">
                  <a:pos x="48" y="590"/>
                </a:cxn>
                <a:cxn ang="0">
                  <a:pos x="30" y="640"/>
                </a:cxn>
                <a:cxn ang="0">
                  <a:pos x="18" y="684"/>
                </a:cxn>
                <a:cxn ang="0">
                  <a:pos x="8" y="722"/>
                </a:cxn>
                <a:cxn ang="0">
                  <a:pos x="4" y="750"/>
                </a:cxn>
                <a:cxn ang="0">
                  <a:pos x="0" y="768"/>
                </a:cxn>
                <a:cxn ang="0">
                  <a:pos x="0" y="774"/>
                </a:cxn>
              </a:cxnLst>
              <a:rect l="0" t="0" r="r" b="b"/>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flip="none" rotWithShape="1">
              <a:gsLst>
                <a:gs pos="29000">
                  <a:srgbClr val="F9C0C4">
                    <a:alpha val="50000"/>
                  </a:srgbClr>
                </a:gs>
                <a:gs pos="0">
                  <a:schemeClr val="accent1">
                    <a:lumMod val="5000"/>
                    <a:lumOff val="95000"/>
                    <a:alpha val="20000"/>
                  </a:schemeClr>
                </a:gs>
                <a:gs pos="49000">
                  <a:schemeClr val="accent1">
                    <a:lumMod val="45000"/>
                    <a:lumOff val="55000"/>
                    <a:alpha val="95000"/>
                  </a:schemeClr>
                </a:gs>
                <a:gs pos="100000">
                  <a:srgbClr val="C00000"/>
                </a:gs>
              </a:gsLst>
              <a:lin ang="18000000" scaled="0"/>
              <a:tileRect/>
            </a:gradFill>
            <a:ln w="12700">
              <a:noFill/>
              <a:prstDash val="solid"/>
              <a:round/>
              <a:headEnd/>
              <a:tailEnd/>
            </a:ln>
          </p:spPr>
          <p:txBody>
            <a:bodyPr/>
            <a:lstStyle/>
            <a:p>
              <a:pPr defTabSz="914278"/>
              <a:endParaRPr lang="zh-CN" altLang="en-US">
                <a:solidFill>
                  <a:prstClr val="black"/>
                </a:solidFill>
              </a:endParaRPr>
            </a:p>
          </p:txBody>
        </p:sp>
      </p:grpSp>
      <p:grpSp>
        <p:nvGrpSpPr>
          <p:cNvPr id="9" name="组合 8">
            <a:extLst>
              <a:ext uri="{FF2B5EF4-FFF2-40B4-BE49-F238E27FC236}">
                <a16:creationId xmlns:a16="http://schemas.microsoft.com/office/drawing/2014/main" id="{B23AC1EC-5FFC-019A-D181-E308F591406B}"/>
              </a:ext>
            </a:extLst>
          </p:cNvPr>
          <p:cNvGrpSpPr/>
          <p:nvPr/>
        </p:nvGrpSpPr>
        <p:grpSpPr>
          <a:xfrm>
            <a:off x="9805062" y="1214879"/>
            <a:ext cx="3273668" cy="3173985"/>
            <a:chOff x="9599537" y="1099717"/>
            <a:chExt cx="3273668" cy="2487046"/>
          </a:xfrm>
        </p:grpSpPr>
        <p:pic>
          <p:nvPicPr>
            <p:cNvPr id="10" name="图片 9">
              <a:extLst>
                <a:ext uri="{FF2B5EF4-FFF2-40B4-BE49-F238E27FC236}">
                  <a16:creationId xmlns:a16="http://schemas.microsoft.com/office/drawing/2014/main" id="{150ABA5D-5170-8EE7-849A-5AC9367425B4}"/>
                </a:ext>
              </a:extLst>
            </p:cNvPr>
            <p:cNvPicPr>
              <a:picLocks noChangeAspect="1"/>
            </p:cNvPicPr>
            <p:nvPr/>
          </p:nvPicPr>
          <p:blipFill>
            <a:blip r:embed="rId7"/>
            <a:stretch>
              <a:fillRect/>
            </a:stretch>
          </p:blipFill>
          <p:spPr>
            <a:xfrm>
              <a:off x="9781446" y="1099717"/>
              <a:ext cx="3091759" cy="1188250"/>
            </a:xfrm>
            <a:prstGeom prst="rect">
              <a:avLst/>
            </a:prstGeom>
            <a:effectLst>
              <a:outerShdw blurRad="50800" dist="38100" dir="10800000" algn="r" rotWithShape="0">
                <a:prstClr val="black">
                  <a:alpha val="40000"/>
                </a:prstClr>
              </a:outerShdw>
            </a:effectLst>
          </p:spPr>
        </p:pic>
        <p:sp>
          <p:nvSpPr>
            <p:cNvPr id="21" name="Freeform 7">
              <a:extLst>
                <a:ext uri="{FF2B5EF4-FFF2-40B4-BE49-F238E27FC236}">
                  <a16:creationId xmlns:a16="http://schemas.microsoft.com/office/drawing/2014/main" id="{B1EC4973-E5AC-51E8-4288-5718EA29542E}"/>
                </a:ext>
              </a:extLst>
            </p:cNvPr>
            <p:cNvSpPr>
              <a:spLocks/>
            </p:cNvSpPr>
            <p:nvPr/>
          </p:nvSpPr>
          <p:spPr bwMode="gray">
            <a:xfrm rot="7649375" flipH="1">
              <a:off x="9379088" y="2308177"/>
              <a:ext cx="1499035" cy="1058138"/>
            </a:xfrm>
            <a:custGeom>
              <a:avLst/>
              <a:gdLst/>
              <a:ahLst/>
              <a:cxnLst>
                <a:cxn ang="0">
                  <a:pos x="0" y="774"/>
                </a:cxn>
                <a:cxn ang="0">
                  <a:pos x="2" y="770"/>
                </a:cxn>
                <a:cxn ang="0">
                  <a:pos x="8" y="754"/>
                </a:cxn>
                <a:cxn ang="0">
                  <a:pos x="16" y="730"/>
                </a:cxn>
                <a:cxn ang="0">
                  <a:pos x="32" y="698"/>
                </a:cxn>
                <a:cxn ang="0">
                  <a:pos x="50" y="660"/>
                </a:cxn>
                <a:cxn ang="0">
                  <a:pos x="76" y="618"/>
                </a:cxn>
                <a:cxn ang="0">
                  <a:pos x="106" y="574"/>
                </a:cxn>
                <a:cxn ang="0">
                  <a:pos x="142" y="528"/>
                </a:cxn>
                <a:cxn ang="0">
                  <a:pos x="186" y="482"/>
                </a:cxn>
                <a:cxn ang="0">
                  <a:pos x="236" y="438"/>
                </a:cxn>
                <a:cxn ang="0">
                  <a:pos x="294" y="398"/>
                </a:cxn>
                <a:cxn ang="0">
                  <a:pos x="360" y="360"/>
                </a:cxn>
                <a:cxn ang="0">
                  <a:pos x="426" y="332"/>
                </a:cxn>
                <a:cxn ang="0">
                  <a:pos x="488" y="314"/>
                </a:cxn>
                <a:cxn ang="0">
                  <a:pos x="544" y="304"/>
                </a:cxn>
                <a:cxn ang="0">
                  <a:pos x="594" y="300"/>
                </a:cxn>
                <a:cxn ang="0">
                  <a:pos x="638" y="300"/>
                </a:cxn>
                <a:cxn ang="0">
                  <a:pos x="678" y="304"/>
                </a:cxn>
                <a:cxn ang="0">
                  <a:pos x="710" y="312"/>
                </a:cxn>
                <a:cxn ang="0">
                  <a:pos x="736" y="320"/>
                </a:cxn>
                <a:cxn ang="0">
                  <a:pos x="754" y="326"/>
                </a:cxn>
                <a:cxn ang="0">
                  <a:pos x="766" y="332"/>
                </a:cxn>
                <a:cxn ang="0">
                  <a:pos x="770" y="334"/>
                </a:cxn>
                <a:cxn ang="0">
                  <a:pos x="680" y="476"/>
                </a:cxn>
                <a:cxn ang="0">
                  <a:pos x="982" y="370"/>
                </a:cxn>
                <a:cxn ang="0">
                  <a:pos x="912" y="0"/>
                </a:cxn>
                <a:cxn ang="0">
                  <a:pos x="854" y="150"/>
                </a:cxn>
                <a:cxn ang="0">
                  <a:pos x="850" y="148"/>
                </a:cxn>
                <a:cxn ang="0">
                  <a:pos x="838" y="142"/>
                </a:cxn>
                <a:cxn ang="0">
                  <a:pos x="822" y="134"/>
                </a:cxn>
                <a:cxn ang="0">
                  <a:pos x="798" y="126"/>
                </a:cxn>
                <a:cxn ang="0">
                  <a:pos x="768" y="120"/>
                </a:cxn>
                <a:cxn ang="0">
                  <a:pos x="732" y="114"/>
                </a:cxn>
                <a:cxn ang="0">
                  <a:pos x="692" y="110"/>
                </a:cxn>
                <a:cxn ang="0">
                  <a:pos x="646" y="110"/>
                </a:cxn>
                <a:cxn ang="0">
                  <a:pos x="596" y="116"/>
                </a:cxn>
                <a:cxn ang="0">
                  <a:pos x="540" y="126"/>
                </a:cxn>
                <a:cxn ang="0">
                  <a:pos x="482" y="146"/>
                </a:cxn>
                <a:cxn ang="0">
                  <a:pos x="422" y="172"/>
                </a:cxn>
                <a:cxn ang="0">
                  <a:pos x="356" y="210"/>
                </a:cxn>
                <a:cxn ang="0">
                  <a:pos x="290" y="258"/>
                </a:cxn>
                <a:cxn ang="0">
                  <a:pos x="230" y="310"/>
                </a:cxn>
                <a:cxn ang="0">
                  <a:pos x="178" y="364"/>
                </a:cxn>
                <a:cxn ang="0">
                  <a:pos x="136" y="422"/>
                </a:cxn>
                <a:cxn ang="0">
                  <a:pos x="100" y="480"/>
                </a:cxn>
                <a:cxn ang="0">
                  <a:pos x="72" y="536"/>
                </a:cxn>
                <a:cxn ang="0">
                  <a:pos x="48" y="590"/>
                </a:cxn>
                <a:cxn ang="0">
                  <a:pos x="30" y="640"/>
                </a:cxn>
                <a:cxn ang="0">
                  <a:pos x="18" y="684"/>
                </a:cxn>
                <a:cxn ang="0">
                  <a:pos x="8" y="722"/>
                </a:cxn>
                <a:cxn ang="0">
                  <a:pos x="4" y="750"/>
                </a:cxn>
                <a:cxn ang="0">
                  <a:pos x="0" y="768"/>
                </a:cxn>
                <a:cxn ang="0">
                  <a:pos x="0" y="774"/>
                </a:cxn>
              </a:cxnLst>
              <a:rect l="0" t="0" r="r" b="b"/>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flip="none" rotWithShape="1">
              <a:gsLst>
                <a:gs pos="29000">
                  <a:srgbClr val="F9C0C4">
                    <a:alpha val="50000"/>
                  </a:srgbClr>
                </a:gs>
                <a:gs pos="0">
                  <a:schemeClr val="accent1">
                    <a:lumMod val="5000"/>
                    <a:lumOff val="95000"/>
                    <a:alpha val="20000"/>
                  </a:schemeClr>
                </a:gs>
                <a:gs pos="49000">
                  <a:schemeClr val="accent1">
                    <a:lumMod val="45000"/>
                    <a:lumOff val="55000"/>
                    <a:alpha val="95000"/>
                  </a:schemeClr>
                </a:gs>
                <a:gs pos="100000">
                  <a:srgbClr val="C00000"/>
                </a:gs>
              </a:gsLst>
              <a:lin ang="18000000" scaled="0"/>
              <a:tileRect/>
            </a:gradFill>
            <a:ln w="12700">
              <a:noFill/>
              <a:prstDash val="solid"/>
              <a:round/>
              <a:headEnd/>
              <a:tailEnd/>
            </a:ln>
          </p:spPr>
          <p:txBody>
            <a:bodyPr/>
            <a:lstStyle/>
            <a:p>
              <a:pPr defTabSz="914278"/>
              <a:endParaRPr lang="zh-CN" altLang="en-US">
                <a:solidFill>
                  <a:prstClr val="black"/>
                </a:solidFill>
              </a:endParaRPr>
            </a:p>
          </p:txBody>
        </p:sp>
      </p:grpSp>
      <p:pic>
        <p:nvPicPr>
          <p:cNvPr id="31" name="图片 30">
            <a:extLst>
              <a:ext uri="{FF2B5EF4-FFF2-40B4-BE49-F238E27FC236}">
                <a16:creationId xmlns:a16="http://schemas.microsoft.com/office/drawing/2014/main" id="{D84861EC-8E64-2C64-DC1A-22FCB1E3D67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079663" y="5455296"/>
            <a:ext cx="630725" cy="938396"/>
          </a:xfrm>
          <a:prstGeom prst="rect">
            <a:avLst/>
          </a:prstGeom>
        </p:spPr>
      </p:pic>
    </p:spTree>
    <p:extLst>
      <p:ext uri="{BB962C8B-B14F-4D97-AF65-F5344CB8AC3E}">
        <p14:creationId xmlns:p14="http://schemas.microsoft.com/office/powerpoint/2010/main" val="20590260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right)">
                                      <p:cBhvr>
                                        <p:cTn id="11" dur="500"/>
                                        <p:tgtEl>
                                          <p:spTgt spid="14"/>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500"/>
                                        <p:tgtEl>
                                          <p:spTgt spid="7"/>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down)">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6F4BDFB7-D784-D73A-6FE2-9DAFD6D113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568" y="376039"/>
            <a:ext cx="12451614" cy="6480572"/>
          </a:xfrm>
          <a:prstGeom prst="rect">
            <a:avLst/>
          </a:prstGeom>
        </p:spPr>
      </p:pic>
    </p:spTree>
    <p:extLst>
      <p:ext uri="{BB962C8B-B14F-4D97-AF65-F5344CB8AC3E}">
        <p14:creationId xmlns:p14="http://schemas.microsoft.com/office/powerpoint/2010/main" val="36764748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93EEBEDF-D40D-8E77-1DCD-F0F228935FD4}"/>
              </a:ext>
            </a:extLst>
          </p:cNvPr>
          <p:cNvPicPr>
            <a:picLocks noChangeAspect="1"/>
          </p:cNvPicPr>
          <p:nvPr/>
        </p:nvPicPr>
        <p:blipFill>
          <a:blip r:embed="rId2"/>
          <a:stretch>
            <a:fillRect/>
          </a:stretch>
        </p:blipFill>
        <p:spPr>
          <a:xfrm>
            <a:off x="0" y="817481"/>
            <a:ext cx="6258593" cy="2099252"/>
          </a:xfrm>
          <a:prstGeom prst="rect">
            <a:avLst/>
          </a:prstGeom>
        </p:spPr>
      </p:pic>
      <p:pic>
        <p:nvPicPr>
          <p:cNvPr id="9" name="图片 8">
            <a:extLst>
              <a:ext uri="{FF2B5EF4-FFF2-40B4-BE49-F238E27FC236}">
                <a16:creationId xmlns:a16="http://schemas.microsoft.com/office/drawing/2014/main" id="{0BFE12E5-52A9-B300-A139-4D9300D25C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7627" y="3525663"/>
            <a:ext cx="1873346" cy="3403775"/>
          </a:xfrm>
          <a:prstGeom prst="rect">
            <a:avLst/>
          </a:prstGeom>
        </p:spPr>
      </p:pic>
      <p:pic>
        <p:nvPicPr>
          <p:cNvPr id="13" name="图形 12" descr="固定">
            <a:extLst>
              <a:ext uri="{FF2B5EF4-FFF2-40B4-BE49-F238E27FC236}">
                <a16:creationId xmlns:a16="http://schemas.microsoft.com/office/drawing/2014/main" id="{E4C47B39-715E-2139-C186-BF366690550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4443" y="5787227"/>
            <a:ext cx="626368" cy="626368"/>
          </a:xfrm>
          <a:prstGeom prst="rect">
            <a:avLst/>
          </a:prstGeom>
        </p:spPr>
      </p:pic>
      <p:pic>
        <p:nvPicPr>
          <p:cNvPr id="6" name="图片 5">
            <a:extLst>
              <a:ext uri="{FF2B5EF4-FFF2-40B4-BE49-F238E27FC236}">
                <a16:creationId xmlns:a16="http://schemas.microsoft.com/office/drawing/2014/main" id="{0F66562E-48BA-64DA-A41F-21F2E315040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34842" y="1676353"/>
            <a:ext cx="9559259" cy="5534653"/>
          </a:xfrm>
          <a:prstGeom prst="rect">
            <a:avLst/>
          </a:prstGeom>
        </p:spPr>
      </p:pic>
      <p:sp>
        <p:nvSpPr>
          <p:cNvPr id="2" name="TextBox 51">
            <a:extLst>
              <a:ext uri="{FF2B5EF4-FFF2-40B4-BE49-F238E27FC236}">
                <a16:creationId xmlns:a16="http://schemas.microsoft.com/office/drawing/2014/main" id="{3146176C-A09F-C7C6-7920-80700DE120B0}"/>
              </a:ext>
            </a:extLst>
          </p:cNvPr>
          <p:cNvSpPr txBox="1"/>
          <p:nvPr/>
        </p:nvSpPr>
        <p:spPr>
          <a:xfrm>
            <a:off x="1087433" y="227285"/>
            <a:ext cx="7934230" cy="611706"/>
          </a:xfrm>
          <a:prstGeom prst="rect">
            <a:avLst/>
          </a:prstGeom>
          <a:noFill/>
        </p:spPr>
        <p:txBody>
          <a:bodyPr wrap="square" rtlCol="0">
            <a:spAutoFit/>
          </a:bodyPr>
          <a:lstStyle/>
          <a:p>
            <a:pPr defTabSz="914278"/>
            <a:r>
              <a:rPr lang="zh-CN" altLang="en-US" sz="3375" b="1" dirty="0">
                <a:solidFill>
                  <a:srgbClr val="002060"/>
                </a:solidFill>
                <a:latin typeface="微软雅黑"/>
                <a:ea typeface="微软雅黑"/>
              </a:rPr>
              <a:t>高级检索</a:t>
            </a:r>
          </a:p>
        </p:txBody>
      </p:sp>
      <p:cxnSp>
        <p:nvCxnSpPr>
          <p:cNvPr id="3" name="直接连接符 2">
            <a:extLst>
              <a:ext uri="{FF2B5EF4-FFF2-40B4-BE49-F238E27FC236}">
                <a16:creationId xmlns:a16="http://schemas.microsoft.com/office/drawing/2014/main" id="{63D4AFE3-820B-4C72-14F0-E5334F0B8105}"/>
              </a:ext>
            </a:extLst>
          </p:cNvPr>
          <p:cNvCxnSpPr/>
          <p:nvPr/>
        </p:nvCxnSpPr>
        <p:spPr bwMode="auto">
          <a:xfrm flipH="1">
            <a:off x="381035" y="838958"/>
            <a:ext cx="12096680"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 name="等腰三角形 4">
            <a:extLst>
              <a:ext uri="{FF2B5EF4-FFF2-40B4-BE49-F238E27FC236}">
                <a16:creationId xmlns:a16="http://schemas.microsoft.com/office/drawing/2014/main" id="{2C669FE9-3ABC-68AA-5430-1BF60BA0DFB2}"/>
              </a:ext>
            </a:extLst>
          </p:cNvPr>
          <p:cNvSpPr/>
          <p:nvPr/>
        </p:nvSpPr>
        <p:spPr>
          <a:xfrm rot="5400000">
            <a:off x="574007" y="389114"/>
            <a:ext cx="334099" cy="288016"/>
          </a:xfrm>
          <a:prstGeom prst="triangle">
            <a:avLst/>
          </a:prstGeom>
          <a:solidFill>
            <a:schemeClr val="accent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278"/>
            <a:endParaRPr lang="zh-CN" altLang="en-US">
              <a:solidFill>
                <a:prstClr val="white"/>
              </a:solidFill>
              <a:latin typeface="Calibri" panose="020F0502020204030204"/>
              <a:ea typeface="宋体" panose="02010600030101010101" pitchFamily="2" charset="-122"/>
            </a:endParaRPr>
          </a:p>
        </p:txBody>
      </p:sp>
    </p:spTree>
    <p:extLst>
      <p:ext uri="{BB962C8B-B14F-4D97-AF65-F5344CB8AC3E}">
        <p14:creationId xmlns:p14="http://schemas.microsoft.com/office/powerpoint/2010/main" val="398235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42" presetClass="entr" presetSubtype="0" fill="hold" nodeType="afterEffect">
                                  <p:stCondLst>
                                    <p:cond delay="100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anim calcmode="lin" valueType="num">
                                      <p:cBhvr>
                                        <p:cTn id="11" dur="1000" fill="hold"/>
                                        <p:tgtEl>
                                          <p:spTgt spid="6"/>
                                        </p:tgtEl>
                                        <p:attrNameLst>
                                          <p:attrName>ppt_x</p:attrName>
                                        </p:attrNameLst>
                                      </p:cBhvr>
                                      <p:tavLst>
                                        <p:tav tm="0">
                                          <p:val>
                                            <p:strVal val="#ppt_x"/>
                                          </p:val>
                                        </p:tav>
                                        <p:tav tm="100000">
                                          <p:val>
                                            <p:strVal val="#ppt_x"/>
                                          </p:val>
                                        </p:tav>
                                      </p:tavLst>
                                    </p:anim>
                                    <p:anim calcmode="lin" valueType="num">
                                      <p:cBhvr>
                                        <p:cTn id="12" dur="1000" fill="hold"/>
                                        <p:tgtEl>
                                          <p:spTgt spid="6"/>
                                        </p:tgtEl>
                                        <p:attrNameLst>
                                          <p:attrName>ppt_y</p:attrName>
                                        </p:attrNameLst>
                                      </p:cBhvr>
                                      <p:tavLst>
                                        <p:tav tm="0">
                                          <p:val>
                                            <p:strVal val="#ppt_y+.1"/>
                                          </p:val>
                                        </p:tav>
                                        <p:tav tm="100000">
                                          <p:val>
                                            <p:strVal val="#ppt_y"/>
                                          </p:val>
                                        </p:tav>
                                      </p:tavLst>
                                    </p:anim>
                                  </p:childTnLst>
                                </p:cTn>
                              </p:par>
                            </p:childTnLst>
                          </p:cTn>
                        </p:par>
                        <p:par>
                          <p:cTn id="13" fill="hold">
                            <p:stCondLst>
                              <p:cond delay="2000"/>
                            </p:stCondLst>
                            <p:childTnLst>
                              <p:par>
                                <p:cTn id="14" presetID="42" presetClass="entr" presetSubtype="0"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1000"/>
                                        <p:tgtEl>
                                          <p:spTgt spid="9"/>
                                        </p:tgtEl>
                                      </p:cBhvr>
                                    </p:animEffect>
                                    <p:anim calcmode="lin" valueType="num">
                                      <p:cBhvr>
                                        <p:cTn id="17" dur="1000" fill="hold"/>
                                        <p:tgtEl>
                                          <p:spTgt spid="9"/>
                                        </p:tgtEl>
                                        <p:attrNameLst>
                                          <p:attrName>ppt_x</p:attrName>
                                        </p:attrNameLst>
                                      </p:cBhvr>
                                      <p:tavLst>
                                        <p:tav tm="0">
                                          <p:val>
                                            <p:strVal val="#ppt_x"/>
                                          </p:val>
                                        </p:tav>
                                        <p:tav tm="100000">
                                          <p:val>
                                            <p:strVal val="#ppt_x"/>
                                          </p:val>
                                        </p:tav>
                                      </p:tavLst>
                                    </p:anim>
                                    <p:anim calcmode="lin" valueType="num">
                                      <p:cBhvr>
                                        <p:cTn id="18" dur="1000" fill="hold"/>
                                        <p:tgtEl>
                                          <p:spTgt spid="9"/>
                                        </p:tgtEl>
                                        <p:attrNameLst>
                                          <p:attrName>ppt_y</p:attrName>
                                        </p:attrNameLst>
                                      </p:cBhvr>
                                      <p:tavLst>
                                        <p:tav tm="0">
                                          <p:val>
                                            <p:strVal val="#ppt_y+.1"/>
                                          </p:val>
                                        </p:tav>
                                        <p:tav tm="100000">
                                          <p:val>
                                            <p:strVal val="#ppt_y"/>
                                          </p:val>
                                        </p:tav>
                                      </p:tavLst>
                                    </p:anim>
                                  </p:childTnLst>
                                </p:cTn>
                              </p:par>
                            </p:childTnLst>
                          </p:cTn>
                        </p:par>
                        <p:par>
                          <p:cTn id="19" fill="hold">
                            <p:stCondLst>
                              <p:cond delay="3000"/>
                            </p:stCondLst>
                            <p:childTnLst>
                              <p:par>
                                <p:cTn id="20" presetID="20" presetClass="entr" presetSubtype="0"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edge">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33DD617B-35F9-DEFA-55D1-618483524BB2}"/>
              </a:ext>
            </a:extLst>
          </p:cNvPr>
          <p:cNvPicPr>
            <a:picLocks noChangeAspect="1"/>
          </p:cNvPicPr>
          <p:nvPr/>
        </p:nvPicPr>
        <p:blipFill>
          <a:blip r:embed="rId2">
            <a:extLst>
              <a:ext uri="{28A0092B-C50C-407E-A947-70E740481C1C}">
                <a14:useLocalDpi xmlns:a14="http://schemas.microsoft.com/office/drawing/2010/main" val="0"/>
              </a:ext>
            </a:extLst>
          </a:blip>
          <a:srcRect l="5234" r="4917"/>
          <a:stretch>
            <a:fillRect/>
          </a:stretch>
        </p:blipFill>
        <p:spPr>
          <a:xfrm>
            <a:off x="524709" y="87933"/>
            <a:ext cx="6912778" cy="3349760"/>
          </a:xfrm>
          <a:prstGeom prst="rect">
            <a:avLst/>
          </a:prstGeom>
        </p:spPr>
      </p:pic>
      <p:pic>
        <p:nvPicPr>
          <p:cNvPr id="33" name="图片 32">
            <a:extLst>
              <a:ext uri="{FF2B5EF4-FFF2-40B4-BE49-F238E27FC236}">
                <a16:creationId xmlns:a16="http://schemas.microsoft.com/office/drawing/2014/main" id="{D6A3DAA6-A3CD-BA83-0B26-02E5F474DA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6678" y="916025"/>
            <a:ext cx="4462841" cy="5724488"/>
          </a:xfrm>
          <a:prstGeom prst="rect">
            <a:avLst/>
          </a:prstGeom>
          <a:effectLst>
            <a:outerShdw blurRad="50800" dist="38100" dir="5400000" algn="t" rotWithShape="0">
              <a:prstClr val="black">
                <a:alpha val="40000"/>
              </a:prstClr>
            </a:outerShdw>
          </a:effectLst>
          <a:scene3d>
            <a:camera prst="orthographicFront"/>
            <a:lightRig rig="threePt" dir="t"/>
          </a:scene3d>
          <a:sp3d contourW="139700">
            <a:bevelT/>
            <a:contourClr>
              <a:srgbClr val="FFFFFF"/>
            </a:contourClr>
          </a:sp3d>
        </p:spPr>
      </p:pic>
      <p:pic>
        <p:nvPicPr>
          <p:cNvPr id="35" name="图片 34">
            <a:extLst>
              <a:ext uri="{FF2B5EF4-FFF2-40B4-BE49-F238E27FC236}">
                <a16:creationId xmlns:a16="http://schemas.microsoft.com/office/drawing/2014/main" id="{65C5CFFD-04F0-88A5-98AE-36608FC2C5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2751" y="3616325"/>
            <a:ext cx="6359923" cy="3426042"/>
          </a:xfrm>
          <a:prstGeom prst="rect">
            <a:avLst/>
          </a:prstGeom>
        </p:spPr>
      </p:pic>
    </p:spTree>
    <p:extLst>
      <p:ext uri="{BB962C8B-B14F-4D97-AF65-F5344CB8AC3E}">
        <p14:creationId xmlns:p14="http://schemas.microsoft.com/office/powerpoint/2010/main" val="262818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par>
                                <p:cTn id="9" presetID="2" presetClass="entr" presetSubtype="12" fill="hold" nodeType="withEffect">
                                  <p:stCondLst>
                                    <p:cond delay="0"/>
                                  </p:stCondLst>
                                  <p:childTnLst>
                                    <p:set>
                                      <p:cBhvr>
                                        <p:cTn id="10" dur="1" fill="hold">
                                          <p:stCondLst>
                                            <p:cond delay="0"/>
                                          </p:stCondLst>
                                        </p:cTn>
                                        <p:tgtEl>
                                          <p:spTgt spid="35"/>
                                        </p:tgtEl>
                                        <p:attrNameLst>
                                          <p:attrName>style.visibility</p:attrName>
                                        </p:attrNameLst>
                                      </p:cBhvr>
                                      <p:to>
                                        <p:strVal val="visible"/>
                                      </p:to>
                                    </p:set>
                                    <p:anim calcmode="lin" valueType="num">
                                      <p:cBhvr additive="base">
                                        <p:cTn id="11" dur="500" fill="hold"/>
                                        <p:tgtEl>
                                          <p:spTgt spid="35"/>
                                        </p:tgtEl>
                                        <p:attrNameLst>
                                          <p:attrName>ppt_x</p:attrName>
                                        </p:attrNameLst>
                                      </p:cBhvr>
                                      <p:tavLst>
                                        <p:tav tm="0">
                                          <p:val>
                                            <p:strVal val="0-#ppt_w/2"/>
                                          </p:val>
                                        </p:tav>
                                        <p:tav tm="100000">
                                          <p:val>
                                            <p:strVal val="#ppt_x"/>
                                          </p:val>
                                        </p:tav>
                                      </p:tavLst>
                                    </p:anim>
                                    <p:anim calcmode="lin" valueType="num">
                                      <p:cBhvr additive="base">
                                        <p:cTn id="12" dur="500" fill="hold"/>
                                        <p:tgtEl>
                                          <p:spTgt spid="35"/>
                                        </p:tgtEl>
                                        <p:attrNameLst>
                                          <p:attrName>ppt_y</p:attrName>
                                        </p:attrNameLst>
                                      </p:cBhvr>
                                      <p:tavLst>
                                        <p:tav tm="0">
                                          <p:val>
                                            <p:strVal val="1+#ppt_h/2"/>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33"/>
                                        </p:tgtEl>
                                        <p:attrNameLst>
                                          <p:attrName>style.visibility</p:attrName>
                                        </p:attrNameLst>
                                      </p:cBhvr>
                                      <p:to>
                                        <p:strVal val="visible"/>
                                      </p:to>
                                    </p:set>
                                    <p:anim calcmode="lin" valueType="num">
                                      <p:cBhvr additive="base">
                                        <p:cTn id="15" dur="500" fill="hold"/>
                                        <p:tgtEl>
                                          <p:spTgt spid="33"/>
                                        </p:tgtEl>
                                        <p:attrNameLst>
                                          <p:attrName>ppt_x</p:attrName>
                                        </p:attrNameLst>
                                      </p:cBhvr>
                                      <p:tavLst>
                                        <p:tav tm="0">
                                          <p:val>
                                            <p:strVal val="1+#ppt_w/2"/>
                                          </p:val>
                                        </p:tav>
                                        <p:tav tm="100000">
                                          <p:val>
                                            <p:strVal val="#ppt_x"/>
                                          </p:val>
                                        </p:tav>
                                      </p:tavLst>
                                    </p:anim>
                                    <p:anim calcmode="lin" valueType="num">
                                      <p:cBhvr additive="base">
                                        <p:cTn id="16" dur="500" fill="hold"/>
                                        <p:tgtEl>
                                          <p:spTgt spid="3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C508F6AF-FE67-6ECF-AAEF-E96C61498E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1457" y="2473407"/>
            <a:ext cx="2431098" cy="3040548"/>
          </a:xfrm>
          <a:prstGeom prst="rect">
            <a:avLst/>
          </a:prstGeom>
        </p:spPr>
      </p:pic>
      <p:sp>
        <p:nvSpPr>
          <p:cNvPr id="13" name="标注: 双弯曲线形(无边框) 12">
            <a:extLst>
              <a:ext uri="{FF2B5EF4-FFF2-40B4-BE49-F238E27FC236}">
                <a16:creationId xmlns:a16="http://schemas.microsoft.com/office/drawing/2014/main" id="{C975C4D2-C50C-DD72-A44E-77186155CD32}"/>
              </a:ext>
            </a:extLst>
          </p:cNvPr>
          <p:cNvSpPr/>
          <p:nvPr/>
        </p:nvSpPr>
        <p:spPr>
          <a:xfrm>
            <a:off x="4223051" y="1081247"/>
            <a:ext cx="8182421" cy="4631817"/>
          </a:xfrm>
          <a:prstGeom prst="callout3">
            <a:avLst>
              <a:gd name="adj1" fmla="val 47639"/>
              <a:gd name="adj2" fmla="val 936"/>
              <a:gd name="adj3" fmla="val 47724"/>
              <a:gd name="adj4" fmla="val 1308"/>
              <a:gd name="adj5" fmla="val 47418"/>
              <a:gd name="adj6" fmla="val -688"/>
              <a:gd name="adj7" fmla="val 81055"/>
              <a:gd name="adj8" fmla="val -16474"/>
            </a:avLst>
          </a:prstGeom>
          <a:blipFill>
            <a:blip r:embed="rId3"/>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线形标注 1 2">
            <a:extLst>
              <a:ext uri="{FF2B5EF4-FFF2-40B4-BE49-F238E27FC236}">
                <a16:creationId xmlns:a16="http://schemas.microsoft.com/office/drawing/2014/main" id="{68D6A8F3-5219-DA71-077C-47428A6E5266}"/>
              </a:ext>
            </a:extLst>
          </p:cNvPr>
          <p:cNvSpPr/>
          <p:nvPr/>
        </p:nvSpPr>
        <p:spPr>
          <a:xfrm>
            <a:off x="7623820" y="5401049"/>
            <a:ext cx="4016049" cy="1619961"/>
          </a:xfrm>
          <a:prstGeom prst="borderCallout1">
            <a:avLst>
              <a:gd name="adj1" fmla="val 6102"/>
              <a:gd name="adj2" fmla="val -65675"/>
              <a:gd name="adj3" fmla="val 55217"/>
              <a:gd name="adj4" fmla="val -2606"/>
            </a:avLst>
          </a:prstGeom>
        </p:spPr>
        <p:style>
          <a:lnRef idx="1">
            <a:schemeClr val="accent2"/>
          </a:lnRef>
          <a:fillRef idx="2">
            <a:schemeClr val="accent2"/>
          </a:fillRef>
          <a:effectRef idx="1">
            <a:schemeClr val="accent2"/>
          </a:effectRef>
          <a:fontRef idx="minor">
            <a:schemeClr val="dk1"/>
          </a:fontRef>
        </p:style>
        <p:txBody>
          <a:bodyPr anchor="ctr"/>
          <a:lstStyle/>
          <a:p>
            <a:pPr>
              <a:defRPr/>
            </a:pPr>
            <a:r>
              <a:rPr lang="zh-CN" altLang="en-US" sz="2529" dirty="0">
                <a:latin typeface="微软雅黑" pitchFamily="34" charset="-122"/>
                <a:ea typeface="微软雅黑" pitchFamily="34" charset="-122"/>
              </a:rPr>
              <a:t>填写接收邮箱地址和发送频率等信息，保存之后会定期收到检索结果。</a:t>
            </a:r>
          </a:p>
        </p:txBody>
      </p:sp>
      <p:cxnSp>
        <p:nvCxnSpPr>
          <p:cNvPr id="2" name="直接连接符 1">
            <a:extLst>
              <a:ext uri="{FF2B5EF4-FFF2-40B4-BE49-F238E27FC236}">
                <a16:creationId xmlns:a16="http://schemas.microsoft.com/office/drawing/2014/main" id="{5E8F9393-A22D-B6A5-04BC-AA3DF7799025}"/>
              </a:ext>
            </a:extLst>
          </p:cNvPr>
          <p:cNvCxnSpPr/>
          <p:nvPr/>
        </p:nvCxnSpPr>
        <p:spPr bwMode="auto">
          <a:xfrm flipH="1">
            <a:off x="381035" y="838958"/>
            <a:ext cx="12096680"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 name="等腰三角形 2">
            <a:extLst>
              <a:ext uri="{FF2B5EF4-FFF2-40B4-BE49-F238E27FC236}">
                <a16:creationId xmlns:a16="http://schemas.microsoft.com/office/drawing/2014/main" id="{68F08620-2A8F-C28D-9AB9-B5B961517FCA}"/>
              </a:ext>
            </a:extLst>
          </p:cNvPr>
          <p:cNvSpPr/>
          <p:nvPr/>
        </p:nvSpPr>
        <p:spPr>
          <a:xfrm rot="5400000">
            <a:off x="574007" y="389114"/>
            <a:ext cx="334099" cy="288016"/>
          </a:xfrm>
          <a:prstGeom prst="triangle">
            <a:avLst/>
          </a:prstGeom>
          <a:solidFill>
            <a:schemeClr val="accent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278"/>
            <a:endParaRPr lang="zh-CN" altLang="en-US">
              <a:solidFill>
                <a:prstClr val="white"/>
              </a:solidFill>
              <a:latin typeface="Calibri" panose="020F0502020204030204"/>
              <a:ea typeface="宋体" panose="02010600030101010101" pitchFamily="2" charset="-122"/>
            </a:endParaRPr>
          </a:p>
        </p:txBody>
      </p:sp>
      <p:sp>
        <p:nvSpPr>
          <p:cNvPr id="5" name="TextBox 51">
            <a:extLst>
              <a:ext uri="{FF2B5EF4-FFF2-40B4-BE49-F238E27FC236}">
                <a16:creationId xmlns:a16="http://schemas.microsoft.com/office/drawing/2014/main" id="{72CB3DDA-4983-7C0E-433B-212F3E5FA661}"/>
              </a:ext>
            </a:extLst>
          </p:cNvPr>
          <p:cNvSpPr txBox="1"/>
          <p:nvPr/>
        </p:nvSpPr>
        <p:spPr>
          <a:xfrm>
            <a:off x="1087433" y="227285"/>
            <a:ext cx="1915909" cy="611706"/>
          </a:xfrm>
          <a:prstGeom prst="rect">
            <a:avLst/>
          </a:prstGeom>
          <a:noFill/>
        </p:spPr>
        <p:txBody>
          <a:bodyPr wrap="none" rtlCol="0">
            <a:spAutoFit/>
          </a:bodyPr>
          <a:lstStyle/>
          <a:p>
            <a:pPr defTabSz="914278"/>
            <a:r>
              <a:rPr lang="zh-CN" altLang="en-US" sz="3375" b="1" dirty="0">
                <a:solidFill>
                  <a:srgbClr val="002060"/>
                </a:solidFill>
                <a:latin typeface="微软雅黑"/>
                <a:ea typeface="微软雅黑"/>
              </a:rPr>
              <a:t>设置推送</a:t>
            </a:r>
          </a:p>
        </p:txBody>
      </p:sp>
    </p:spTree>
    <p:extLst>
      <p:ext uri="{BB962C8B-B14F-4D97-AF65-F5344CB8AC3E}">
        <p14:creationId xmlns:p14="http://schemas.microsoft.com/office/powerpoint/2010/main" val="1407576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par>
                          <p:cTn id="8" fill="hold">
                            <p:stCondLst>
                              <p:cond delay="500"/>
                            </p:stCondLst>
                            <p:childTnLst>
                              <p:par>
                                <p:cTn id="9" presetID="1" presetClass="entr" presetSubtype="0" fill="hold" grpId="0" nodeType="afterEffect">
                                  <p:stCondLst>
                                    <p:cond delay="100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EF4E4-43DA-87EC-FACB-0E2C1193615B}"/>
            </a:ext>
          </a:extLst>
        </p:cNvPr>
        <p:cNvGrpSpPr/>
        <p:nvPr/>
      </p:nvGrpSpPr>
      <p:grpSpPr>
        <a:xfrm>
          <a:off x="0" y="0"/>
          <a:ext cx="0" cy="0"/>
          <a:chOff x="0" y="0"/>
          <a:chExt cx="0" cy="0"/>
        </a:xfrm>
      </p:grpSpPr>
      <p:pic>
        <p:nvPicPr>
          <p:cNvPr id="3" name="图片 2">
            <a:extLst>
              <a:ext uri="{FF2B5EF4-FFF2-40B4-BE49-F238E27FC236}">
                <a16:creationId xmlns:a16="http://schemas.microsoft.com/office/drawing/2014/main" id="{35C5C555-A05F-0870-ADDB-F484FA646E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10993" y="1888133"/>
            <a:ext cx="6685349" cy="4604802"/>
          </a:xfrm>
          <a:prstGeom prst="rect">
            <a:avLst/>
          </a:prstGeom>
        </p:spPr>
      </p:pic>
      <p:sp>
        <p:nvSpPr>
          <p:cNvPr id="36" name="TextBox 51">
            <a:extLst>
              <a:ext uri="{FF2B5EF4-FFF2-40B4-BE49-F238E27FC236}">
                <a16:creationId xmlns:a16="http://schemas.microsoft.com/office/drawing/2014/main" id="{7EB46F9B-C7CA-54FB-36EF-6A22252D7B4E}"/>
              </a:ext>
            </a:extLst>
          </p:cNvPr>
          <p:cNvSpPr txBox="1"/>
          <p:nvPr/>
        </p:nvSpPr>
        <p:spPr>
          <a:xfrm>
            <a:off x="1087433" y="227285"/>
            <a:ext cx="7934230" cy="611706"/>
          </a:xfrm>
          <a:prstGeom prst="rect">
            <a:avLst/>
          </a:prstGeom>
          <a:noFill/>
        </p:spPr>
        <p:txBody>
          <a:bodyPr wrap="square" rtlCol="0">
            <a:spAutoFit/>
          </a:bodyPr>
          <a:lstStyle/>
          <a:p>
            <a:pPr defTabSz="914278"/>
            <a:r>
              <a:rPr lang="zh-CN" altLang="en-US" sz="3375" b="1" dirty="0">
                <a:solidFill>
                  <a:srgbClr val="002060"/>
                </a:solidFill>
                <a:latin typeface="微软雅黑"/>
                <a:ea typeface="微软雅黑"/>
              </a:rPr>
              <a:t>研究设计与规划</a:t>
            </a:r>
            <a:r>
              <a:rPr lang="en-US" altLang="zh-CN" sz="3375" b="1" dirty="0">
                <a:solidFill>
                  <a:srgbClr val="002060"/>
                </a:solidFill>
                <a:latin typeface="微软雅黑"/>
                <a:ea typeface="微软雅黑"/>
              </a:rPr>
              <a:t>——</a:t>
            </a:r>
            <a:r>
              <a:rPr lang="zh-CN" altLang="en-US" sz="3375" b="1" dirty="0">
                <a:solidFill>
                  <a:srgbClr val="002060"/>
                </a:solidFill>
                <a:latin typeface="微软雅黑"/>
                <a:ea typeface="微软雅黑"/>
              </a:rPr>
              <a:t>高级检索</a:t>
            </a:r>
          </a:p>
        </p:txBody>
      </p:sp>
      <p:cxnSp>
        <p:nvCxnSpPr>
          <p:cNvPr id="37" name="直接连接符 36">
            <a:extLst>
              <a:ext uri="{FF2B5EF4-FFF2-40B4-BE49-F238E27FC236}">
                <a16:creationId xmlns:a16="http://schemas.microsoft.com/office/drawing/2014/main" id="{6C61C506-0E5F-5C52-C0E2-744DA1321E7C}"/>
              </a:ext>
            </a:extLst>
          </p:cNvPr>
          <p:cNvCxnSpPr/>
          <p:nvPr/>
        </p:nvCxnSpPr>
        <p:spPr bwMode="auto">
          <a:xfrm flipH="1">
            <a:off x="381035" y="838958"/>
            <a:ext cx="12096680"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8" name="等腰三角形 37">
            <a:extLst>
              <a:ext uri="{FF2B5EF4-FFF2-40B4-BE49-F238E27FC236}">
                <a16:creationId xmlns:a16="http://schemas.microsoft.com/office/drawing/2014/main" id="{60E69CC8-6802-5084-6794-1E952081B2E6}"/>
              </a:ext>
            </a:extLst>
          </p:cNvPr>
          <p:cNvSpPr/>
          <p:nvPr/>
        </p:nvSpPr>
        <p:spPr>
          <a:xfrm rot="5400000">
            <a:off x="574007" y="389114"/>
            <a:ext cx="334099" cy="288016"/>
          </a:xfrm>
          <a:prstGeom prst="triangle">
            <a:avLst/>
          </a:prstGeom>
          <a:solidFill>
            <a:schemeClr val="accent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278"/>
            <a:endParaRPr lang="zh-CN" altLang="en-US">
              <a:solidFill>
                <a:prstClr val="white"/>
              </a:solidFill>
              <a:latin typeface="Calibri" panose="020F0502020204030204"/>
              <a:ea typeface="宋体" panose="02010600030101010101" pitchFamily="2" charset="-122"/>
            </a:endParaRPr>
          </a:p>
        </p:txBody>
      </p:sp>
      <p:sp>
        <p:nvSpPr>
          <p:cNvPr id="8" name="TextBox 71">
            <a:extLst>
              <a:ext uri="{FF2B5EF4-FFF2-40B4-BE49-F238E27FC236}">
                <a16:creationId xmlns:a16="http://schemas.microsoft.com/office/drawing/2014/main" id="{0AA5028B-3FC6-4F06-2B56-7C41CD8059D0}"/>
              </a:ext>
            </a:extLst>
          </p:cNvPr>
          <p:cNvSpPr txBox="1"/>
          <p:nvPr/>
        </p:nvSpPr>
        <p:spPr>
          <a:xfrm>
            <a:off x="35850" y="1692569"/>
            <a:ext cx="5444261" cy="554500"/>
          </a:xfrm>
          <a:prstGeom prst="rect">
            <a:avLst/>
          </a:prstGeom>
          <a:noFill/>
        </p:spPr>
        <p:txBody>
          <a:bodyPr wrap="square" lIns="121463" tIns="60732" rIns="121463" bIns="60732" rtlCol="0">
            <a:spAutoFit/>
          </a:bodyPr>
          <a:lstStyle/>
          <a:p>
            <a:pPr defTabSz="914278">
              <a:lnSpc>
                <a:spcPct val="125000"/>
              </a:lnSpc>
            </a:pPr>
            <a:r>
              <a:rPr lang="zh-CN" altLang="en-US" sz="2399" b="1" dirty="0">
                <a:solidFill>
                  <a:srgbClr val="C00000"/>
                </a:solidFill>
                <a:latin typeface="华文楷体" panose="02010600040101010101" pitchFamily="2" charset="-122"/>
                <a:ea typeface="华文楷体" panose="02010600040101010101" pitchFamily="2" charset="-122"/>
              </a:rPr>
              <a:t>“有样学样”</a:t>
            </a:r>
            <a:r>
              <a:rPr lang="zh-CN" altLang="en-US" sz="2399" b="1" dirty="0">
                <a:solidFill>
                  <a:prstClr val="black"/>
                </a:solidFill>
                <a:latin typeface="华文楷体" panose="02010600040101010101" pitchFamily="2" charset="-122"/>
                <a:ea typeface="华文楷体" panose="02010600040101010101" pitchFamily="2" charset="-122"/>
              </a:rPr>
              <a:t>：</a:t>
            </a:r>
            <a:r>
              <a:rPr lang="zh-CN" altLang="en-US" sz="2399" b="1" dirty="0">
                <a:solidFill>
                  <a:srgbClr val="002060"/>
                </a:solidFill>
                <a:latin typeface="华文楷体" panose="02010600040101010101" pitchFamily="2" charset="-122"/>
                <a:ea typeface="华文楷体" panose="02010600040101010101" pitchFamily="2" charset="-122"/>
              </a:rPr>
              <a:t>模仿是很好的学习方法。</a:t>
            </a:r>
          </a:p>
        </p:txBody>
      </p:sp>
      <p:pic>
        <p:nvPicPr>
          <p:cNvPr id="13" name="图片 12">
            <a:extLst>
              <a:ext uri="{FF2B5EF4-FFF2-40B4-BE49-F238E27FC236}">
                <a16:creationId xmlns:a16="http://schemas.microsoft.com/office/drawing/2014/main" id="{5A88F601-4B34-9B1E-68E6-A874325B59B0}"/>
              </a:ext>
            </a:extLst>
          </p:cNvPr>
          <p:cNvPicPr>
            <a:picLocks noChangeAspect="1"/>
          </p:cNvPicPr>
          <p:nvPr/>
        </p:nvPicPr>
        <p:blipFill>
          <a:blip r:embed="rId4"/>
          <a:stretch>
            <a:fillRect/>
          </a:stretch>
        </p:blipFill>
        <p:spPr>
          <a:xfrm>
            <a:off x="5997327" y="905404"/>
            <a:ext cx="6479727" cy="848920"/>
          </a:xfrm>
          <a:prstGeom prst="rect">
            <a:avLst/>
          </a:prstGeom>
        </p:spPr>
      </p:pic>
      <p:sp>
        <p:nvSpPr>
          <p:cNvPr id="14" name="Freeform 7">
            <a:extLst>
              <a:ext uri="{FF2B5EF4-FFF2-40B4-BE49-F238E27FC236}">
                <a16:creationId xmlns:a16="http://schemas.microsoft.com/office/drawing/2014/main" id="{848A59B0-D72D-B7E1-D791-CD664A601D86}"/>
              </a:ext>
            </a:extLst>
          </p:cNvPr>
          <p:cNvSpPr>
            <a:spLocks/>
          </p:cNvSpPr>
          <p:nvPr/>
        </p:nvSpPr>
        <p:spPr bwMode="gray">
          <a:xfrm rot="4541774" flipH="1" flipV="1">
            <a:off x="8524276" y="2045753"/>
            <a:ext cx="1458784" cy="873600"/>
          </a:xfrm>
          <a:custGeom>
            <a:avLst/>
            <a:gdLst/>
            <a:ahLst/>
            <a:cxnLst>
              <a:cxn ang="0">
                <a:pos x="0" y="774"/>
              </a:cxn>
              <a:cxn ang="0">
                <a:pos x="2" y="770"/>
              </a:cxn>
              <a:cxn ang="0">
                <a:pos x="8" y="754"/>
              </a:cxn>
              <a:cxn ang="0">
                <a:pos x="16" y="730"/>
              </a:cxn>
              <a:cxn ang="0">
                <a:pos x="32" y="698"/>
              </a:cxn>
              <a:cxn ang="0">
                <a:pos x="50" y="660"/>
              </a:cxn>
              <a:cxn ang="0">
                <a:pos x="76" y="618"/>
              </a:cxn>
              <a:cxn ang="0">
                <a:pos x="106" y="574"/>
              </a:cxn>
              <a:cxn ang="0">
                <a:pos x="142" y="528"/>
              </a:cxn>
              <a:cxn ang="0">
                <a:pos x="186" y="482"/>
              </a:cxn>
              <a:cxn ang="0">
                <a:pos x="236" y="438"/>
              </a:cxn>
              <a:cxn ang="0">
                <a:pos x="294" y="398"/>
              </a:cxn>
              <a:cxn ang="0">
                <a:pos x="360" y="360"/>
              </a:cxn>
              <a:cxn ang="0">
                <a:pos x="426" y="332"/>
              </a:cxn>
              <a:cxn ang="0">
                <a:pos x="488" y="314"/>
              </a:cxn>
              <a:cxn ang="0">
                <a:pos x="544" y="304"/>
              </a:cxn>
              <a:cxn ang="0">
                <a:pos x="594" y="300"/>
              </a:cxn>
              <a:cxn ang="0">
                <a:pos x="638" y="300"/>
              </a:cxn>
              <a:cxn ang="0">
                <a:pos x="678" y="304"/>
              </a:cxn>
              <a:cxn ang="0">
                <a:pos x="710" y="312"/>
              </a:cxn>
              <a:cxn ang="0">
                <a:pos x="736" y="320"/>
              </a:cxn>
              <a:cxn ang="0">
                <a:pos x="754" y="326"/>
              </a:cxn>
              <a:cxn ang="0">
                <a:pos x="766" y="332"/>
              </a:cxn>
              <a:cxn ang="0">
                <a:pos x="770" y="334"/>
              </a:cxn>
              <a:cxn ang="0">
                <a:pos x="680" y="476"/>
              </a:cxn>
              <a:cxn ang="0">
                <a:pos x="982" y="370"/>
              </a:cxn>
              <a:cxn ang="0">
                <a:pos x="912" y="0"/>
              </a:cxn>
              <a:cxn ang="0">
                <a:pos x="854" y="150"/>
              </a:cxn>
              <a:cxn ang="0">
                <a:pos x="850" y="148"/>
              </a:cxn>
              <a:cxn ang="0">
                <a:pos x="838" y="142"/>
              </a:cxn>
              <a:cxn ang="0">
                <a:pos x="822" y="134"/>
              </a:cxn>
              <a:cxn ang="0">
                <a:pos x="798" y="126"/>
              </a:cxn>
              <a:cxn ang="0">
                <a:pos x="768" y="120"/>
              </a:cxn>
              <a:cxn ang="0">
                <a:pos x="732" y="114"/>
              </a:cxn>
              <a:cxn ang="0">
                <a:pos x="692" y="110"/>
              </a:cxn>
              <a:cxn ang="0">
                <a:pos x="646" y="110"/>
              </a:cxn>
              <a:cxn ang="0">
                <a:pos x="596" y="116"/>
              </a:cxn>
              <a:cxn ang="0">
                <a:pos x="540" y="126"/>
              </a:cxn>
              <a:cxn ang="0">
                <a:pos x="482" y="146"/>
              </a:cxn>
              <a:cxn ang="0">
                <a:pos x="422" y="172"/>
              </a:cxn>
              <a:cxn ang="0">
                <a:pos x="356" y="210"/>
              </a:cxn>
              <a:cxn ang="0">
                <a:pos x="290" y="258"/>
              </a:cxn>
              <a:cxn ang="0">
                <a:pos x="230" y="310"/>
              </a:cxn>
              <a:cxn ang="0">
                <a:pos x="178" y="364"/>
              </a:cxn>
              <a:cxn ang="0">
                <a:pos x="136" y="422"/>
              </a:cxn>
              <a:cxn ang="0">
                <a:pos x="100" y="480"/>
              </a:cxn>
              <a:cxn ang="0">
                <a:pos x="72" y="536"/>
              </a:cxn>
              <a:cxn ang="0">
                <a:pos x="48" y="590"/>
              </a:cxn>
              <a:cxn ang="0">
                <a:pos x="30" y="640"/>
              </a:cxn>
              <a:cxn ang="0">
                <a:pos x="18" y="684"/>
              </a:cxn>
              <a:cxn ang="0">
                <a:pos x="8" y="722"/>
              </a:cxn>
              <a:cxn ang="0">
                <a:pos x="4" y="750"/>
              </a:cxn>
              <a:cxn ang="0">
                <a:pos x="0" y="768"/>
              </a:cxn>
              <a:cxn ang="0">
                <a:pos x="0" y="774"/>
              </a:cxn>
            </a:cxnLst>
            <a:rect l="0" t="0" r="r" b="b"/>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flip="none" rotWithShape="1">
            <a:gsLst>
              <a:gs pos="29000">
                <a:srgbClr val="F9C0C4">
                  <a:alpha val="50000"/>
                </a:srgbClr>
              </a:gs>
              <a:gs pos="0">
                <a:schemeClr val="accent1">
                  <a:lumMod val="5000"/>
                  <a:lumOff val="95000"/>
                  <a:alpha val="20000"/>
                </a:schemeClr>
              </a:gs>
              <a:gs pos="49000">
                <a:schemeClr val="accent1">
                  <a:lumMod val="45000"/>
                  <a:lumOff val="55000"/>
                  <a:alpha val="95000"/>
                </a:schemeClr>
              </a:gs>
              <a:gs pos="100000">
                <a:srgbClr val="C00000"/>
              </a:gs>
            </a:gsLst>
            <a:lin ang="18000000" scaled="0"/>
            <a:tileRect/>
          </a:gradFill>
          <a:ln w="12700">
            <a:noFill/>
            <a:prstDash val="solid"/>
            <a:round/>
            <a:headEnd/>
            <a:tailEnd/>
          </a:ln>
        </p:spPr>
        <p:txBody>
          <a:bodyPr/>
          <a:lstStyle/>
          <a:p>
            <a:pPr defTabSz="914278"/>
            <a:endParaRPr lang="zh-CN" altLang="en-US">
              <a:solidFill>
                <a:prstClr val="black"/>
              </a:solidFill>
            </a:endParaRPr>
          </a:p>
        </p:txBody>
      </p:sp>
      <p:sp>
        <p:nvSpPr>
          <p:cNvPr id="15" name="TextBox 71">
            <a:extLst>
              <a:ext uri="{FF2B5EF4-FFF2-40B4-BE49-F238E27FC236}">
                <a16:creationId xmlns:a16="http://schemas.microsoft.com/office/drawing/2014/main" id="{1E81121B-6E68-C2D0-3B16-0383375616AF}"/>
              </a:ext>
            </a:extLst>
          </p:cNvPr>
          <p:cNvSpPr txBox="1"/>
          <p:nvPr/>
        </p:nvSpPr>
        <p:spPr>
          <a:xfrm>
            <a:off x="256672" y="2638422"/>
            <a:ext cx="5444261" cy="3323719"/>
          </a:xfrm>
          <a:prstGeom prst="rect">
            <a:avLst/>
          </a:prstGeom>
          <a:noFill/>
        </p:spPr>
        <p:txBody>
          <a:bodyPr wrap="square" lIns="121463" tIns="60732" rIns="121463" bIns="60732" rtlCol="0">
            <a:spAutoFit/>
          </a:bodyPr>
          <a:lstStyle/>
          <a:p>
            <a:pPr defTabSz="914278">
              <a:lnSpc>
                <a:spcPct val="125000"/>
              </a:lnSpc>
            </a:pPr>
            <a:r>
              <a:rPr lang="zh-CN" altLang="en-US" sz="2399" b="1" dirty="0">
                <a:solidFill>
                  <a:srgbClr val="C00000"/>
                </a:solidFill>
                <a:latin typeface="华文楷体" panose="02010600040101010101" pitchFamily="2" charset="-122"/>
                <a:ea typeface="华文楷体" panose="02010600040101010101" pitchFamily="2" charset="-122"/>
              </a:rPr>
              <a:t>资讯：</a:t>
            </a:r>
            <a:r>
              <a:rPr lang="zh-CN" altLang="en-US" sz="2399" b="1" dirty="0">
                <a:solidFill>
                  <a:srgbClr val="002060"/>
                </a:solidFill>
                <a:latin typeface="华文楷体" panose="02010600040101010101" pitchFamily="2" charset="-122"/>
                <a:ea typeface="华文楷体" panose="02010600040101010101" pitchFamily="2" charset="-122"/>
              </a:rPr>
              <a:t>源于报纸、财经网站的动态信息</a:t>
            </a:r>
            <a:r>
              <a:rPr lang="zh-CN" altLang="en-US" sz="2399" b="1" dirty="0">
                <a:solidFill>
                  <a:srgbClr val="C00000"/>
                </a:solidFill>
                <a:latin typeface="华文楷体" panose="02010600040101010101" pitchFamily="2" charset="-122"/>
                <a:ea typeface="华文楷体" panose="02010600040101010101" pitchFamily="2" charset="-122"/>
              </a:rPr>
              <a:t>论文：</a:t>
            </a:r>
            <a:r>
              <a:rPr lang="zh-CN" altLang="en-US" sz="2399" b="1" dirty="0">
                <a:solidFill>
                  <a:srgbClr val="002060"/>
                </a:solidFill>
                <a:latin typeface="华文楷体" panose="02010600040101010101" pitchFamily="2" charset="-122"/>
                <a:ea typeface="华文楷体" panose="02010600040101010101" pitchFamily="2" charset="-122"/>
              </a:rPr>
              <a:t>主流期刊、会议论坛等发表的学术论文，集中于理论研究</a:t>
            </a:r>
          </a:p>
          <a:p>
            <a:pPr defTabSz="914278">
              <a:lnSpc>
                <a:spcPct val="125000"/>
              </a:lnSpc>
            </a:pPr>
            <a:r>
              <a:rPr lang="zh-CN" altLang="en-US" sz="2399" b="1" dirty="0">
                <a:solidFill>
                  <a:srgbClr val="C00000"/>
                </a:solidFill>
                <a:latin typeface="华文楷体" panose="02010600040101010101" pitchFamily="2" charset="-122"/>
                <a:ea typeface="华文楷体" panose="02010600040101010101" pitchFamily="2" charset="-122"/>
              </a:rPr>
              <a:t>报告：</a:t>
            </a:r>
            <a:r>
              <a:rPr lang="zh-CN" altLang="en-US" sz="2399" b="1" dirty="0">
                <a:solidFill>
                  <a:srgbClr val="002060"/>
                </a:solidFill>
                <a:latin typeface="华文楷体" panose="02010600040101010101" pitchFamily="2" charset="-122"/>
                <a:ea typeface="华文楷体" panose="02010600040101010101" pitchFamily="2" charset="-122"/>
              </a:rPr>
              <a:t>国研中心专家的报告、其他研究机构的报告</a:t>
            </a:r>
            <a:endParaRPr lang="en-US" altLang="zh-CN" sz="2399" b="1" dirty="0">
              <a:solidFill>
                <a:srgbClr val="002060"/>
              </a:solidFill>
              <a:latin typeface="华文楷体" panose="02010600040101010101" pitchFamily="2" charset="-122"/>
              <a:ea typeface="华文楷体" panose="02010600040101010101" pitchFamily="2" charset="-122"/>
            </a:endParaRPr>
          </a:p>
          <a:p>
            <a:pPr defTabSz="914278">
              <a:lnSpc>
                <a:spcPct val="125000"/>
              </a:lnSpc>
            </a:pPr>
            <a:r>
              <a:rPr lang="zh-CN" altLang="en-US" sz="2399" b="1" dirty="0">
                <a:solidFill>
                  <a:srgbClr val="C00000"/>
                </a:solidFill>
                <a:latin typeface="华文楷体" panose="02010600040101010101" pitchFamily="2" charset="-122"/>
                <a:ea typeface="华文楷体" panose="02010600040101010101" pitchFamily="2" charset="-122"/>
              </a:rPr>
              <a:t>案例：</a:t>
            </a:r>
            <a:r>
              <a:rPr lang="zh-CN" altLang="en-US" sz="2399" b="1" dirty="0">
                <a:solidFill>
                  <a:srgbClr val="002060"/>
                </a:solidFill>
                <a:latin typeface="华文楷体" panose="02010600040101010101" pitchFamily="2" charset="-122"/>
                <a:ea typeface="华文楷体" panose="02010600040101010101" pitchFamily="2" charset="-122"/>
              </a:rPr>
              <a:t>政府、企业实体的实践案例</a:t>
            </a:r>
            <a:endParaRPr lang="en-US" altLang="zh-CN" sz="2399" b="1" dirty="0">
              <a:solidFill>
                <a:srgbClr val="002060"/>
              </a:solidFill>
              <a:latin typeface="华文楷体" panose="02010600040101010101" pitchFamily="2" charset="-122"/>
              <a:ea typeface="华文楷体" panose="02010600040101010101" pitchFamily="2" charset="-122"/>
            </a:endParaRPr>
          </a:p>
          <a:p>
            <a:pPr defTabSz="914278">
              <a:lnSpc>
                <a:spcPct val="125000"/>
              </a:lnSpc>
            </a:pPr>
            <a:r>
              <a:rPr lang="zh-CN" altLang="en-US" sz="2399" b="1" dirty="0">
                <a:solidFill>
                  <a:srgbClr val="C00000"/>
                </a:solidFill>
                <a:latin typeface="华文楷体" panose="02010600040101010101" pitchFamily="2" charset="-122"/>
                <a:ea typeface="华文楷体" panose="02010600040101010101" pitchFamily="2" charset="-122"/>
              </a:rPr>
              <a:t>政策：</a:t>
            </a:r>
            <a:r>
              <a:rPr lang="zh-CN" altLang="en-US" sz="2399" b="1" dirty="0">
                <a:solidFill>
                  <a:srgbClr val="002060"/>
                </a:solidFill>
                <a:latin typeface="华文楷体" panose="02010600040101010101" pitchFamily="2" charset="-122"/>
                <a:ea typeface="华文楷体" panose="02010600040101010101" pitchFamily="2" charset="-122"/>
              </a:rPr>
              <a:t>相关的政策发布</a:t>
            </a:r>
          </a:p>
        </p:txBody>
      </p:sp>
      <p:sp>
        <p:nvSpPr>
          <p:cNvPr id="16" name="TextBox 71">
            <a:extLst>
              <a:ext uri="{FF2B5EF4-FFF2-40B4-BE49-F238E27FC236}">
                <a16:creationId xmlns:a16="http://schemas.microsoft.com/office/drawing/2014/main" id="{421D3853-7926-9C60-967C-DB31D3A136D6}"/>
              </a:ext>
            </a:extLst>
          </p:cNvPr>
          <p:cNvSpPr txBox="1"/>
          <p:nvPr/>
        </p:nvSpPr>
        <p:spPr>
          <a:xfrm>
            <a:off x="8650204" y="3423672"/>
            <a:ext cx="2630018" cy="676648"/>
          </a:xfrm>
          <a:prstGeom prst="rect">
            <a:avLst/>
          </a:prstGeom>
          <a:noFill/>
        </p:spPr>
        <p:txBody>
          <a:bodyPr wrap="square" lIns="121463" tIns="60732" rIns="121463" bIns="60732" rtlCol="0">
            <a:spAutoFit/>
          </a:bodyPr>
          <a:lstStyle/>
          <a:p>
            <a:pPr defTabSz="914278"/>
            <a:r>
              <a:rPr lang="zh-CN" altLang="en-US" b="1" dirty="0">
                <a:solidFill>
                  <a:srgbClr val="C00000"/>
                </a:solidFill>
                <a:latin typeface="微软雅黑" pitchFamily="34" charset="-122"/>
                <a:ea typeface="微软雅黑" panose="020B0503020204020204" pitchFamily="34" charset="-122"/>
              </a:rPr>
              <a:t>在研究设计与规划阶段</a:t>
            </a:r>
            <a:endParaRPr lang="en-US" altLang="zh-CN" b="1" dirty="0">
              <a:solidFill>
                <a:srgbClr val="C00000"/>
              </a:solidFill>
              <a:latin typeface="微软雅黑" pitchFamily="34" charset="-122"/>
              <a:ea typeface="微软雅黑" panose="020B0503020204020204" pitchFamily="34" charset="-122"/>
            </a:endParaRPr>
          </a:p>
          <a:p>
            <a:pPr defTabSz="914278"/>
            <a:r>
              <a:rPr lang="zh-CN" altLang="en-US" b="1" dirty="0">
                <a:solidFill>
                  <a:srgbClr val="C00000"/>
                </a:solidFill>
                <a:latin typeface="微软雅黑" pitchFamily="34" charset="-122"/>
                <a:ea typeface="微软雅黑" panose="020B0503020204020204" pitchFamily="34" charset="-122"/>
              </a:rPr>
              <a:t>主要使用论文检索</a:t>
            </a:r>
            <a:endParaRPr lang="en-US" altLang="zh-CN" dirty="0">
              <a:solidFill>
                <a:prstClr val="black"/>
              </a:solidFill>
              <a:latin typeface="微软雅黑" pitchFamily="34" charset="-122"/>
              <a:ea typeface="微软雅黑" panose="020B0503020204020204" pitchFamily="34" charset="-122"/>
            </a:endParaRPr>
          </a:p>
        </p:txBody>
      </p:sp>
    </p:spTree>
    <p:extLst>
      <p:ext uri="{BB962C8B-B14F-4D97-AF65-F5344CB8AC3E}">
        <p14:creationId xmlns:p14="http://schemas.microsoft.com/office/powerpoint/2010/main" val="17661766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A2704-F883-3E62-6169-25C6D919FCF9}"/>
            </a:ext>
          </a:extLst>
        </p:cNvPr>
        <p:cNvGrpSpPr/>
        <p:nvPr/>
      </p:nvGrpSpPr>
      <p:grpSpPr>
        <a:xfrm>
          <a:off x="0" y="0"/>
          <a:ext cx="0" cy="0"/>
          <a:chOff x="0" y="0"/>
          <a:chExt cx="0" cy="0"/>
        </a:xfrm>
      </p:grpSpPr>
      <p:grpSp>
        <p:nvGrpSpPr>
          <p:cNvPr id="11" name="组合 13">
            <a:extLst>
              <a:ext uri="{FF2B5EF4-FFF2-40B4-BE49-F238E27FC236}">
                <a16:creationId xmlns:a16="http://schemas.microsoft.com/office/drawing/2014/main" id="{99983104-213F-04D2-BDC4-B12662231664}"/>
              </a:ext>
            </a:extLst>
          </p:cNvPr>
          <p:cNvGrpSpPr>
            <a:grpSpLocks noChangeAspect="1"/>
          </p:cNvGrpSpPr>
          <p:nvPr/>
        </p:nvGrpSpPr>
        <p:grpSpPr bwMode="auto">
          <a:xfrm>
            <a:off x="353" y="5485074"/>
            <a:ext cx="12842724" cy="3776618"/>
            <a:chOff x="0" y="230480"/>
            <a:chExt cx="5318129" cy="3092503"/>
          </a:xfrm>
        </p:grpSpPr>
        <p:pic>
          <p:nvPicPr>
            <p:cNvPr id="12" name="图片 11">
              <a:extLst>
                <a:ext uri="{FF2B5EF4-FFF2-40B4-BE49-F238E27FC236}">
                  <a16:creationId xmlns:a16="http://schemas.microsoft.com/office/drawing/2014/main" id="{0D7DF470-0049-9E5E-A316-C9A640E95C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52040"/>
            <a:stretch>
              <a:fillRect/>
            </a:stretch>
          </p:blipFill>
          <p:spPr bwMode="auto">
            <a:xfrm>
              <a:off x="0" y="230480"/>
              <a:ext cx="5318129" cy="1411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2">
              <a:extLst>
                <a:ext uri="{FF2B5EF4-FFF2-40B4-BE49-F238E27FC236}">
                  <a16:creationId xmlns:a16="http://schemas.microsoft.com/office/drawing/2014/main" id="{773538E6-646F-500F-F31A-BE593DD987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50633" r="2628"/>
            <a:stretch>
              <a:fillRect/>
            </a:stretch>
          </p:blipFill>
          <p:spPr bwMode="auto">
            <a:xfrm>
              <a:off x="0" y="1632435"/>
              <a:ext cx="5178427" cy="1690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矩形 9">
            <a:extLst>
              <a:ext uri="{FF2B5EF4-FFF2-40B4-BE49-F238E27FC236}">
                <a16:creationId xmlns:a16="http://schemas.microsoft.com/office/drawing/2014/main" id="{15279D3A-D5A2-AB5F-1260-9C1877BF7449}"/>
              </a:ext>
            </a:extLst>
          </p:cNvPr>
          <p:cNvSpPr/>
          <p:nvPr/>
        </p:nvSpPr>
        <p:spPr>
          <a:xfrm>
            <a:off x="1460823" y="2654153"/>
            <a:ext cx="10190583" cy="973772"/>
          </a:xfrm>
          <a:prstGeom prst="rect">
            <a:avLst/>
          </a:prstGeom>
          <a:noFill/>
          <a:ln w="66675">
            <a:gradFill flip="none" rotWithShape="1">
              <a:gsLst>
                <a:gs pos="0">
                  <a:schemeClr val="accent1">
                    <a:lumMod val="5000"/>
                    <a:lumOff val="95000"/>
                  </a:schemeClr>
                </a:gs>
                <a:gs pos="100000">
                  <a:srgbClr val="0099FF">
                    <a:lumMod val="100000"/>
                  </a:srgbClr>
                </a:gs>
              </a:gsLst>
              <a:lin ang="2700000" scaled="1"/>
              <a:tileRect/>
            </a:gradFill>
          </a:ln>
        </p:spPr>
        <p:txBody>
          <a:bodyPr wrap="square" lIns="96435" tIns="48218" rIns="96435" bIns="48218">
            <a:spAutoFit/>
          </a:bodyPr>
          <a:lstStyle/>
          <a:p>
            <a:pPr algn="ctr"/>
            <a:r>
              <a:rPr lang="en-US" altLang="zh-CN" sz="5695" b="1" dirty="0">
                <a:ln w="13462">
                  <a:solidFill>
                    <a:schemeClr val="bg1"/>
                  </a:solidFill>
                  <a:prstDash val="solid"/>
                </a:ln>
                <a:solidFill>
                  <a:srgbClr val="002060"/>
                </a:solidFill>
                <a:effectLst>
                  <a:outerShdw dist="38100" dir="2700000" algn="bl" rotWithShape="0">
                    <a:schemeClr val="accent5"/>
                  </a:outerShdw>
                </a:effectLst>
                <a:latin typeface="微软雅黑" panose="020B0503020204020204" pitchFamily="34" charset="-122"/>
                <a:ea typeface="微软雅黑" panose="020B0503020204020204" pitchFamily="34" charset="-122"/>
              </a:rPr>
              <a:t>3</a:t>
            </a:r>
            <a:r>
              <a:rPr lang="zh-CN" altLang="en-US" sz="5695" b="1" dirty="0">
                <a:ln w="13462">
                  <a:solidFill>
                    <a:schemeClr val="bg1"/>
                  </a:solidFill>
                  <a:prstDash val="solid"/>
                </a:ln>
                <a:solidFill>
                  <a:srgbClr val="002060"/>
                </a:solidFill>
                <a:effectLst>
                  <a:outerShdw dist="38100" dir="2700000" algn="bl" rotWithShape="0">
                    <a:schemeClr val="accent5"/>
                  </a:outerShdw>
                </a:effectLst>
                <a:latin typeface="微软雅黑" panose="020B0503020204020204" pitchFamily="34" charset="-122"/>
                <a:ea typeface="微软雅黑" panose="020B0503020204020204" pitchFamily="34" charset="-122"/>
              </a:rPr>
              <a:t>、新版统计数据库介绍</a:t>
            </a:r>
          </a:p>
        </p:txBody>
      </p:sp>
    </p:spTree>
    <p:extLst>
      <p:ext uri="{BB962C8B-B14F-4D97-AF65-F5344CB8AC3E}">
        <p14:creationId xmlns:p14="http://schemas.microsoft.com/office/powerpoint/2010/main" val="31860341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0">
                                            <p:bg/>
                                          </p:spTgt>
                                        </p:tgtEl>
                                        <p:attrNameLst>
                                          <p:attrName>style.visibility</p:attrName>
                                        </p:attrNameLst>
                                      </p:cBhvr>
                                      <p:to>
                                        <p:strVal val="visible"/>
                                      </p:to>
                                    </p:set>
                                    <p:animEffect transition="in" filter="wipe(up)">
                                      <p:cBhvr>
                                        <p:cTn id="7" dur="500"/>
                                        <p:tgtEl>
                                          <p:spTgt spid="10">
                                            <p:bg/>
                                          </p:spTgt>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animEffect transition="in" filter="wipe(up)">
                                      <p:cBhvr>
                                        <p:cTn id="11"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9868E-56C4-6406-63BE-B89AF4EA3C85}"/>
            </a:ext>
          </a:extLst>
        </p:cNvPr>
        <p:cNvGrpSpPr/>
        <p:nvPr/>
      </p:nvGrpSpPr>
      <p:grpSpPr>
        <a:xfrm>
          <a:off x="0" y="0"/>
          <a:ext cx="0" cy="0"/>
          <a:chOff x="0" y="0"/>
          <a:chExt cx="0" cy="0"/>
        </a:xfrm>
      </p:grpSpPr>
      <p:sp>
        <p:nvSpPr>
          <p:cNvPr id="4" name="Title 9">
            <a:extLst>
              <a:ext uri="{FF2B5EF4-FFF2-40B4-BE49-F238E27FC236}">
                <a16:creationId xmlns:a16="http://schemas.microsoft.com/office/drawing/2014/main" id="{32EDBEDB-4E7C-20FE-7C6C-880977E7F0D8}"/>
              </a:ext>
            </a:extLst>
          </p:cNvPr>
          <p:cNvSpPr>
            <a:spLocks noGrp="1"/>
          </p:cNvSpPr>
          <p:nvPr>
            <p:ph type="title"/>
          </p:nvPr>
        </p:nvSpPr>
        <p:spPr>
          <a:xfrm>
            <a:off x="857556" y="264529"/>
            <a:ext cx="11090063" cy="592674"/>
          </a:xfrm>
        </p:spPr>
        <p:txBody>
          <a:bodyPr>
            <a:normAutofit fontScale="90000"/>
          </a:bodyPr>
          <a:lstStyle/>
          <a:p>
            <a:pPr defTabSz="914101"/>
            <a:r>
              <a:rPr lang="zh-CN" altLang="en-US" sz="4000" b="1" dirty="0">
                <a:solidFill>
                  <a:srgbClr val="002060"/>
                </a:solidFill>
                <a:latin typeface="微软雅黑" panose="020B0503020204020204" pitchFamily="34" charset="-122"/>
                <a:ea typeface="微软雅黑" panose="020B0503020204020204" pitchFamily="34" charset="-122"/>
              </a:rPr>
              <a:t>国研网统计数据查询分析平台四大核心数据库</a:t>
            </a:r>
          </a:p>
        </p:txBody>
      </p:sp>
      <p:pic>
        <p:nvPicPr>
          <p:cNvPr id="38" name="图片 37">
            <a:extLst>
              <a:ext uri="{FF2B5EF4-FFF2-40B4-BE49-F238E27FC236}">
                <a16:creationId xmlns:a16="http://schemas.microsoft.com/office/drawing/2014/main" id="{D6EA104E-0AA0-D898-F931-B4DF33B8D419}"/>
              </a:ext>
            </a:extLst>
          </p:cNvPr>
          <p:cNvPicPr>
            <a:picLocks noChangeAspect="1"/>
          </p:cNvPicPr>
          <p:nvPr/>
        </p:nvPicPr>
        <p:blipFill>
          <a:blip r:embed="rId2"/>
          <a:stretch>
            <a:fillRect/>
          </a:stretch>
        </p:blipFill>
        <p:spPr>
          <a:xfrm>
            <a:off x="3682076" y="3358601"/>
            <a:ext cx="2035857" cy="3381934"/>
          </a:xfrm>
          <a:prstGeom prst="rect">
            <a:avLst/>
          </a:prstGeom>
        </p:spPr>
      </p:pic>
      <p:pic>
        <p:nvPicPr>
          <p:cNvPr id="40" name="图片 39">
            <a:extLst>
              <a:ext uri="{FF2B5EF4-FFF2-40B4-BE49-F238E27FC236}">
                <a16:creationId xmlns:a16="http://schemas.microsoft.com/office/drawing/2014/main" id="{2BFF5B5A-09E2-9757-3A21-D0E368BC7CC2}"/>
              </a:ext>
            </a:extLst>
          </p:cNvPr>
          <p:cNvPicPr>
            <a:picLocks noChangeAspect="1"/>
          </p:cNvPicPr>
          <p:nvPr/>
        </p:nvPicPr>
        <p:blipFill>
          <a:blip r:embed="rId3"/>
          <a:stretch>
            <a:fillRect/>
          </a:stretch>
        </p:blipFill>
        <p:spPr>
          <a:xfrm>
            <a:off x="1088882" y="3358602"/>
            <a:ext cx="2042554" cy="3395327"/>
          </a:xfrm>
          <a:prstGeom prst="rect">
            <a:avLst/>
          </a:prstGeom>
        </p:spPr>
      </p:pic>
      <p:pic>
        <p:nvPicPr>
          <p:cNvPr id="46" name="图片 45">
            <a:extLst>
              <a:ext uri="{FF2B5EF4-FFF2-40B4-BE49-F238E27FC236}">
                <a16:creationId xmlns:a16="http://schemas.microsoft.com/office/drawing/2014/main" id="{14F38B8B-3D85-A59D-24AD-B5E1265F8E6C}"/>
              </a:ext>
            </a:extLst>
          </p:cNvPr>
          <p:cNvPicPr>
            <a:picLocks noChangeAspect="1"/>
          </p:cNvPicPr>
          <p:nvPr/>
        </p:nvPicPr>
        <p:blipFill>
          <a:blip r:embed="rId4"/>
          <a:stretch>
            <a:fillRect/>
          </a:stretch>
        </p:blipFill>
        <p:spPr>
          <a:xfrm>
            <a:off x="6268573" y="3351905"/>
            <a:ext cx="2049251" cy="3388630"/>
          </a:xfrm>
          <a:prstGeom prst="rect">
            <a:avLst/>
          </a:prstGeom>
        </p:spPr>
      </p:pic>
      <p:pic>
        <p:nvPicPr>
          <p:cNvPr id="48" name="图片 47">
            <a:extLst>
              <a:ext uri="{FF2B5EF4-FFF2-40B4-BE49-F238E27FC236}">
                <a16:creationId xmlns:a16="http://schemas.microsoft.com/office/drawing/2014/main" id="{C7D747C0-80DF-E0D9-6D59-C62E951C3FFB}"/>
              </a:ext>
            </a:extLst>
          </p:cNvPr>
          <p:cNvPicPr>
            <a:picLocks noChangeAspect="1"/>
          </p:cNvPicPr>
          <p:nvPr/>
        </p:nvPicPr>
        <p:blipFill>
          <a:blip r:embed="rId5"/>
          <a:stretch>
            <a:fillRect/>
          </a:stretch>
        </p:blipFill>
        <p:spPr>
          <a:xfrm>
            <a:off x="8905671" y="3315684"/>
            <a:ext cx="2055948" cy="3468993"/>
          </a:xfrm>
          <a:prstGeom prst="rect">
            <a:avLst/>
          </a:prstGeom>
        </p:spPr>
      </p:pic>
      <p:sp>
        <p:nvSpPr>
          <p:cNvPr id="52" name="Chevron 5">
            <a:extLst>
              <a:ext uri="{FF2B5EF4-FFF2-40B4-BE49-F238E27FC236}">
                <a16:creationId xmlns:a16="http://schemas.microsoft.com/office/drawing/2014/main" id="{014DC488-065C-F1C7-BC85-730A730D686F}"/>
              </a:ext>
            </a:extLst>
          </p:cNvPr>
          <p:cNvSpPr/>
          <p:nvPr/>
        </p:nvSpPr>
        <p:spPr>
          <a:xfrm>
            <a:off x="8527273" y="3102746"/>
            <a:ext cx="207882" cy="161383"/>
          </a:xfrm>
          <a:prstGeom prst="chevron">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3" name="TextBox 4">
            <a:extLst>
              <a:ext uri="{FF2B5EF4-FFF2-40B4-BE49-F238E27FC236}">
                <a16:creationId xmlns:a16="http://schemas.microsoft.com/office/drawing/2014/main" id="{9816955A-EED8-8171-8F64-F3E7CCFEB836}"/>
              </a:ext>
            </a:extLst>
          </p:cNvPr>
          <p:cNvSpPr txBox="1"/>
          <p:nvPr/>
        </p:nvSpPr>
        <p:spPr>
          <a:xfrm>
            <a:off x="1238672" y="2450578"/>
            <a:ext cx="1550609" cy="649209"/>
          </a:xfrm>
          <a:prstGeom prst="rect">
            <a:avLst/>
          </a:prstGeom>
          <a:noFill/>
        </p:spPr>
        <p:txBody>
          <a:bodyPr wrap="square" lIns="128580" tIns="64290" rIns="128580" bIns="64290" rtlCol="0">
            <a:spAutoFit/>
          </a:bodyPr>
          <a:lstStyle/>
          <a:p>
            <a:r>
              <a:rPr lang="zh-CN" altLang="en-US" sz="1969" b="1" dirty="0"/>
              <a:t> </a:t>
            </a:r>
            <a:r>
              <a:rPr lang="zh-CN" altLang="en-US" sz="1969" b="1" dirty="0">
                <a:latin typeface="微软雅黑" panose="020B0503020204020204" pitchFamily="34" charset="-122"/>
                <a:ea typeface="微软雅黑" panose="020B0503020204020204" pitchFamily="34" charset="-122"/>
              </a:rPr>
              <a:t>中国宏观</a:t>
            </a:r>
            <a:r>
              <a:rPr lang="en-US" sz="1969" b="1" dirty="0">
                <a:latin typeface="微软雅黑" panose="020B0503020204020204" pitchFamily="34" charset="-122"/>
                <a:ea typeface="微软雅黑" panose="020B0503020204020204" pitchFamily="34" charset="-122"/>
              </a:rPr>
              <a:t>  </a:t>
            </a:r>
          </a:p>
          <a:p>
            <a:r>
              <a:rPr lang="en-US" sz="1406" dirty="0">
                <a:latin typeface="微软雅黑" panose="020B0503020204020204" pitchFamily="34" charset="-122"/>
                <a:ea typeface="微软雅黑" panose="020B0503020204020204" pitchFamily="34" charset="-122"/>
              </a:rPr>
              <a:t>40</a:t>
            </a:r>
            <a:r>
              <a:rPr lang="en-US" altLang="zh-CN" sz="1406" dirty="0">
                <a:latin typeface="微软雅黑" panose="020B0503020204020204" pitchFamily="34" charset="-122"/>
                <a:ea typeface="微软雅黑" panose="020B0503020204020204" pitchFamily="34" charset="-122"/>
              </a:rPr>
              <a:t>+</a:t>
            </a:r>
            <a:r>
              <a:rPr lang="zh-CN" altLang="en-US" sz="1406" dirty="0">
                <a:latin typeface="微软雅黑" panose="020B0503020204020204" pitchFamily="34" charset="-122"/>
                <a:ea typeface="微软雅黑" panose="020B0503020204020204" pitchFamily="34" charset="-122"/>
              </a:rPr>
              <a:t>种（信源数）</a:t>
            </a:r>
            <a:endParaRPr lang="en-US" sz="1687" dirty="0">
              <a:latin typeface="微软雅黑" panose="020B0503020204020204" pitchFamily="34" charset="-122"/>
              <a:ea typeface="微软雅黑" panose="020B0503020204020204" pitchFamily="34" charset="-122"/>
            </a:endParaRPr>
          </a:p>
        </p:txBody>
      </p:sp>
      <p:sp>
        <p:nvSpPr>
          <p:cNvPr id="54" name="TextBox 4">
            <a:extLst>
              <a:ext uri="{FF2B5EF4-FFF2-40B4-BE49-F238E27FC236}">
                <a16:creationId xmlns:a16="http://schemas.microsoft.com/office/drawing/2014/main" id="{FD403587-5D0F-B12D-BE32-30D84C96104E}"/>
              </a:ext>
            </a:extLst>
          </p:cNvPr>
          <p:cNvSpPr txBox="1"/>
          <p:nvPr/>
        </p:nvSpPr>
        <p:spPr>
          <a:xfrm>
            <a:off x="6311019" y="2415892"/>
            <a:ext cx="1467547" cy="649209"/>
          </a:xfrm>
          <a:prstGeom prst="rect">
            <a:avLst/>
          </a:prstGeom>
          <a:noFill/>
        </p:spPr>
        <p:txBody>
          <a:bodyPr wrap="square" lIns="128580" tIns="64290" rIns="128580" bIns="64290" rtlCol="0">
            <a:spAutoFit/>
          </a:bodyPr>
          <a:lstStyle/>
          <a:p>
            <a:r>
              <a:rPr lang="zh-CN" altLang="en-US" sz="1969" b="1" dirty="0"/>
              <a:t> </a:t>
            </a:r>
            <a:r>
              <a:rPr lang="zh-CN" altLang="en-US" sz="1969" b="1" dirty="0">
                <a:latin typeface="微软雅黑" panose="020B0503020204020204" pitchFamily="34" charset="-122"/>
                <a:ea typeface="微软雅黑" panose="020B0503020204020204" pitchFamily="34" charset="-122"/>
              </a:rPr>
              <a:t>中国区域</a:t>
            </a:r>
            <a:r>
              <a:rPr lang="en-US" sz="1969" b="1" dirty="0">
                <a:latin typeface="微软雅黑" panose="020B0503020204020204" pitchFamily="34" charset="-122"/>
                <a:ea typeface="微软雅黑" panose="020B0503020204020204" pitchFamily="34" charset="-122"/>
              </a:rPr>
              <a:t> </a:t>
            </a:r>
          </a:p>
          <a:p>
            <a:r>
              <a:rPr lang="en-US" sz="1406" dirty="0">
                <a:latin typeface="微软雅黑" panose="020B0503020204020204" pitchFamily="34" charset="-122"/>
                <a:ea typeface="微软雅黑" panose="020B0503020204020204" pitchFamily="34" charset="-122"/>
              </a:rPr>
              <a:t>6</a:t>
            </a:r>
            <a:r>
              <a:rPr lang="en-US" altLang="zh-CN" sz="1406" dirty="0">
                <a:latin typeface="微软雅黑" panose="020B0503020204020204" pitchFamily="34" charset="-122"/>
                <a:ea typeface="微软雅黑" panose="020B0503020204020204" pitchFamily="34" charset="-122"/>
              </a:rPr>
              <a:t>+</a:t>
            </a:r>
            <a:r>
              <a:rPr lang="zh-CN" altLang="en-US" sz="1406" dirty="0">
                <a:latin typeface="微软雅黑" panose="020B0503020204020204" pitchFamily="34" charset="-122"/>
                <a:ea typeface="微软雅黑" panose="020B0503020204020204" pitchFamily="34" charset="-122"/>
              </a:rPr>
              <a:t>种（信源数）</a:t>
            </a:r>
            <a:endParaRPr lang="en-US" altLang="zh-CN" sz="1406" dirty="0">
              <a:latin typeface="微软雅黑" panose="020B0503020204020204" pitchFamily="34" charset="-122"/>
              <a:ea typeface="微软雅黑" panose="020B0503020204020204" pitchFamily="34" charset="-122"/>
            </a:endParaRPr>
          </a:p>
        </p:txBody>
      </p:sp>
      <p:sp>
        <p:nvSpPr>
          <p:cNvPr id="55" name="TextBox 6">
            <a:extLst>
              <a:ext uri="{FF2B5EF4-FFF2-40B4-BE49-F238E27FC236}">
                <a16:creationId xmlns:a16="http://schemas.microsoft.com/office/drawing/2014/main" id="{70F17B85-E346-A199-B33B-727DC06B0E13}"/>
              </a:ext>
            </a:extLst>
          </p:cNvPr>
          <p:cNvSpPr txBox="1"/>
          <p:nvPr/>
        </p:nvSpPr>
        <p:spPr>
          <a:xfrm>
            <a:off x="8882631" y="2392189"/>
            <a:ext cx="2055948" cy="649209"/>
          </a:xfrm>
          <a:prstGeom prst="rect">
            <a:avLst/>
          </a:prstGeom>
          <a:noFill/>
        </p:spPr>
        <p:txBody>
          <a:bodyPr wrap="square" lIns="128580" tIns="64290" rIns="128580" bIns="64290" rtlCol="0">
            <a:spAutoFit/>
          </a:bodyPr>
          <a:lstStyle/>
          <a:p>
            <a:r>
              <a:rPr lang="zh-CN" altLang="en-US" sz="1969" b="1" dirty="0"/>
              <a:t>  </a:t>
            </a:r>
            <a:r>
              <a:rPr lang="zh-CN" altLang="en-US" sz="1969" b="1" dirty="0">
                <a:latin typeface="微软雅黑" panose="020B0503020204020204" pitchFamily="34" charset="-122"/>
                <a:ea typeface="微软雅黑" panose="020B0503020204020204" pitchFamily="34" charset="-122"/>
              </a:rPr>
              <a:t>世界综合 </a:t>
            </a:r>
            <a:endParaRPr lang="en-US" altLang="zh-CN" sz="1969" b="1" dirty="0">
              <a:latin typeface="微软雅黑" panose="020B0503020204020204" pitchFamily="34" charset="-122"/>
              <a:ea typeface="微软雅黑" panose="020B0503020204020204" pitchFamily="34" charset="-122"/>
            </a:endParaRPr>
          </a:p>
          <a:p>
            <a:r>
              <a:rPr lang="en-US" altLang="zh-CN" sz="1406" dirty="0">
                <a:latin typeface="微软雅黑" panose="020B0503020204020204" pitchFamily="34" charset="-122"/>
                <a:ea typeface="微软雅黑" panose="020B0503020204020204" pitchFamily="34" charset="-122"/>
              </a:rPr>
              <a:t>14+</a:t>
            </a:r>
            <a:r>
              <a:rPr lang="zh-CN" altLang="en-US" sz="1406" dirty="0">
                <a:latin typeface="微软雅黑" panose="020B0503020204020204" pitchFamily="34" charset="-122"/>
                <a:ea typeface="微软雅黑" panose="020B0503020204020204" pitchFamily="34" charset="-122"/>
              </a:rPr>
              <a:t>种（信源数）</a:t>
            </a:r>
            <a:endParaRPr lang="en-US" altLang="zh-CN" sz="1406" dirty="0">
              <a:latin typeface="微软雅黑" panose="020B0503020204020204" pitchFamily="34" charset="-122"/>
              <a:ea typeface="微软雅黑" panose="020B0503020204020204" pitchFamily="34" charset="-122"/>
            </a:endParaRPr>
          </a:p>
        </p:txBody>
      </p:sp>
      <p:sp>
        <p:nvSpPr>
          <p:cNvPr id="56" name="TextBox 6">
            <a:extLst>
              <a:ext uri="{FF2B5EF4-FFF2-40B4-BE49-F238E27FC236}">
                <a16:creationId xmlns:a16="http://schemas.microsoft.com/office/drawing/2014/main" id="{A808EF34-F69C-E6C7-F59C-BABAD26C2FB3}"/>
              </a:ext>
            </a:extLst>
          </p:cNvPr>
          <p:cNvSpPr txBox="1"/>
          <p:nvPr/>
        </p:nvSpPr>
        <p:spPr>
          <a:xfrm>
            <a:off x="3717831" y="2437587"/>
            <a:ext cx="1661172" cy="649209"/>
          </a:xfrm>
          <a:prstGeom prst="rect">
            <a:avLst/>
          </a:prstGeom>
          <a:noFill/>
        </p:spPr>
        <p:txBody>
          <a:bodyPr wrap="square" lIns="128580" tIns="64290" rIns="128580" bIns="64290" rtlCol="0">
            <a:spAutoFit/>
          </a:bodyPr>
          <a:lstStyle/>
          <a:p>
            <a:r>
              <a:rPr lang="zh-CN" altLang="en-US" sz="1969" b="1" dirty="0"/>
              <a:t> </a:t>
            </a:r>
            <a:r>
              <a:rPr lang="zh-CN" altLang="en-US" sz="1969" b="1" dirty="0">
                <a:latin typeface="微软雅黑" panose="020B0503020204020204" pitchFamily="34" charset="-122"/>
                <a:ea typeface="微软雅黑" panose="020B0503020204020204" pitchFamily="34" charset="-122"/>
              </a:rPr>
              <a:t>中国产业 </a:t>
            </a:r>
            <a:r>
              <a:rPr lang="en-US" altLang="zh-CN" sz="1969" b="1" dirty="0">
                <a:latin typeface="微软雅黑" panose="020B0503020204020204" pitchFamily="34" charset="-122"/>
                <a:ea typeface="微软雅黑" panose="020B0503020204020204" pitchFamily="34" charset="-122"/>
              </a:rPr>
              <a:t> </a:t>
            </a:r>
          </a:p>
          <a:p>
            <a:r>
              <a:rPr lang="en-US" altLang="zh-CN" sz="1406" dirty="0">
                <a:latin typeface="微软雅黑" panose="020B0503020204020204" pitchFamily="34" charset="-122"/>
                <a:ea typeface="微软雅黑" panose="020B0503020204020204" pitchFamily="34" charset="-122"/>
              </a:rPr>
              <a:t>63+</a:t>
            </a:r>
            <a:r>
              <a:rPr lang="zh-CN" altLang="en-US" sz="1406" dirty="0">
                <a:latin typeface="微软雅黑" panose="020B0503020204020204" pitchFamily="34" charset="-122"/>
                <a:ea typeface="微软雅黑" panose="020B0503020204020204" pitchFamily="34" charset="-122"/>
              </a:rPr>
              <a:t>种（信源数）</a:t>
            </a:r>
            <a:endParaRPr lang="en-US" altLang="zh-CN" sz="1406" dirty="0">
              <a:latin typeface="微软雅黑" panose="020B0503020204020204" pitchFamily="34" charset="-122"/>
              <a:ea typeface="微软雅黑" panose="020B0503020204020204" pitchFamily="34" charset="-122"/>
            </a:endParaRPr>
          </a:p>
        </p:txBody>
      </p:sp>
      <p:sp>
        <p:nvSpPr>
          <p:cNvPr id="57" name="文本框 56">
            <a:extLst>
              <a:ext uri="{FF2B5EF4-FFF2-40B4-BE49-F238E27FC236}">
                <a16:creationId xmlns:a16="http://schemas.microsoft.com/office/drawing/2014/main" id="{A3917120-C759-1E4E-D813-0B24690D4020}"/>
              </a:ext>
            </a:extLst>
          </p:cNvPr>
          <p:cNvSpPr txBox="1"/>
          <p:nvPr/>
        </p:nvSpPr>
        <p:spPr>
          <a:xfrm>
            <a:off x="974785" y="1014633"/>
            <a:ext cx="10672467" cy="1422954"/>
          </a:xfrm>
          <a:prstGeom prst="rect">
            <a:avLst/>
          </a:prstGeom>
          <a:noFill/>
        </p:spPr>
        <p:txBody>
          <a:bodyPr wrap="square" rtlCol="0">
            <a:spAutoFit/>
          </a:bodyPr>
          <a:lstStyle/>
          <a:p>
            <a:pPr>
              <a:lnSpc>
                <a:spcPct val="150000"/>
              </a:lnSpc>
            </a:pPr>
            <a:r>
              <a:rPr lang="zh-CN" altLang="en-US" sz="2000" dirty="0">
                <a:latin typeface="微软雅黑" panose="020B0503020204020204" pitchFamily="34" charset="-122"/>
                <a:ea typeface="微软雅黑" panose="020B0503020204020204" pitchFamily="34" charset="-122"/>
              </a:rPr>
              <a:t>包括</a:t>
            </a:r>
            <a:r>
              <a:rPr lang="en-US" altLang="zh-CN" sz="2000" dirty="0">
                <a:latin typeface="微软雅黑" panose="020B0503020204020204" pitchFamily="34" charset="-122"/>
                <a:ea typeface="微软雅黑" panose="020B0503020204020204" pitchFamily="34" charset="-122"/>
              </a:rPr>
              <a:t>62</a:t>
            </a:r>
            <a:r>
              <a:rPr lang="zh-CN" altLang="en-US" sz="2000" dirty="0">
                <a:latin typeface="微软雅黑" panose="020B0503020204020204" pitchFamily="34" charset="-122"/>
                <a:ea typeface="微软雅黑" panose="020B0503020204020204" pitchFamily="34" charset="-122"/>
              </a:rPr>
              <a:t>个数据库，</a:t>
            </a:r>
            <a:r>
              <a:rPr lang="en-US" altLang="zh-CN" sz="2000" dirty="0">
                <a:latin typeface="微软雅黑" panose="020B0503020204020204" pitchFamily="34" charset="-122"/>
                <a:ea typeface="微软雅黑" panose="020B0503020204020204" pitchFamily="34" charset="-122"/>
              </a:rPr>
              <a:t>320+</a:t>
            </a:r>
            <a:r>
              <a:rPr lang="zh-CN" altLang="en-US" sz="2000" dirty="0">
                <a:latin typeface="微软雅黑" panose="020B0503020204020204" pitchFamily="34" charset="-122"/>
                <a:ea typeface="微软雅黑" panose="020B0503020204020204" pitchFamily="34" charset="-122"/>
              </a:rPr>
              <a:t>个子库，涉及</a:t>
            </a:r>
            <a:r>
              <a:rPr lang="en-US" altLang="zh-CN" sz="2000" dirty="0">
                <a:latin typeface="微软雅黑" panose="020B0503020204020204" pitchFamily="34" charset="-122"/>
                <a:ea typeface="微软雅黑" panose="020B0503020204020204" pitchFamily="34" charset="-122"/>
              </a:rPr>
              <a:t>50+</a:t>
            </a:r>
            <a:r>
              <a:rPr lang="zh-CN" altLang="en-US" sz="2000" dirty="0">
                <a:latin typeface="微软雅黑" panose="020B0503020204020204" pitchFamily="34" charset="-122"/>
                <a:ea typeface="微软雅黑" panose="020B0503020204020204" pitchFamily="34" charset="-122"/>
              </a:rPr>
              <a:t>领域，</a:t>
            </a:r>
            <a:r>
              <a:rPr lang="en-US" altLang="zh-CN" sz="2000" dirty="0">
                <a:latin typeface="微软雅黑" panose="020B0503020204020204" pitchFamily="34" charset="-122"/>
                <a:ea typeface="微软雅黑" panose="020B0503020204020204" pitchFamily="34" charset="-122"/>
              </a:rPr>
              <a:t>280+</a:t>
            </a:r>
            <a:r>
              <a:rPr lang="zh-CN" altLang="en-US" sz="2000" dirty="0">
                <a:latin typeface="微软雅黑" panose="020B0503020204020204" pitchFamily="34" charset="-122"/>
                <a:ea typeface="微软雅黑" panose="020B0503020204020204" pitchFamily="34" charset="-122"/>
              </a:rPr>
              <a:t>指标类别</a:t>
            </a:r>
            <a:endParaRPr lang="en-US" altLang="zh-CN" sz="2000" dirty="0">
              <a:latin typeface="微软雅黑" panose="020B0503020204020204" pitchFamily="34" charset="-122"/>
              <a:ea typeface="微软雅黑" panose="020B0503020204020204" pitchFamily="34" charset="-122"/>
            </a:endParaRPr>
          </a:p>
          <a:p>
            <a:pPr>
              <a:lnSpc>
                <a:spcPct val="150000"/>
              </a:lnSpc>
            </a:pPr>
            <a:r>
              <a:rPr lang="zh-CN" altLang="en-US" sz="2000" dirty="0">
                <a:latin typeface="微软雅黑" panose="020B0503020204020204" pitchFamily="34" charset="-122"/>
                <a:ea typeface="微软雅黑" panose="020B0503020204020204" pitchFamily="34" charset="-122"/>
              </a:rPr>
              <a:t>除提供基础信息数据查询服务外，还依托先进的大数据架构技术，提供</a:t>
            </a:r>
            <a:r>
              <a:rPr lang="zh-CN" altLang="en-US" sz="2000" b="1" dirty="0">
                <a:latin typeface="微软雅黑" panose="020B0503020204020204" pitchFamily="34" charset="-122"/>
                <a:ea typeface="微软雅黑" panose="020B0503020204020204" pitchFamily="34" charset="-122"/>
              </a:rPr>
              <a:t>统一而规范</a:t>
            </a:r>
            <a:r>
              <a:rPr lang="zh-CN" altLang="en-US" sz="2000" dirty="0">
                <a:latin typeface="微软雅黑" panose="020B0503020204020204" pitchFamily="34" charset="-122"/>
                <a:ea typeface="微软雅黑" panose="020B0503020204020204" pitchFamily="34" charset="-122"/>
              </a:rPr>
              <a:t>的数据输出能力。</a:t>
            </a:r>
          </a:p>
        </p:txBody>
      </p:sp>
      <p:sp>
        <p:nvSpPr>
          <p:cNvPr id="58" name="Chevron 5">
            <a:extLst>
              <a:ext uri="{FF2B5EF4-FFF2-40B4-BE49-F238E27FC236}">
                <a16:creationId xmlns:a16="http://schemas.microsoft.com/office/drawing/2014/main" id="{0AD76A61-622D-9C7C-0392-454064B96A71}"/>
              </a:ext>
            </a:extLst>
          </p:cNvPr>
          <p:cNvSpPr/>
          <p:nvPr/>
        </p:nvSpPr>
        <p:spPr>
          <a:xfrm>
            <a:off x="5899823" y="3128401"/>
            <a:ext cx="207882" cy="161383"/>
          </a:xfrm>
          <a:prstGeom prst="chevron">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9" name="Chevron 5">
            <a:extLst>
              <a:ext uri="{FF2B5EF4-FFF2-40B4-BE49-F238E27FC236}">
                <a16:creationId xmlns:a16="http://schemas.microsoft.com/office/drawing/2014/main" id="{32B14E85-722D-80F0-2531-139BB0B60D0D}"/>
              </a:ext>
            </a:extLst>
          </p:cNvPr>
          <p:cNvSpPr/>
          <p:nvPr/>
        </p:nvSpPr>
        <p:spPr>
          <a:xfrm>
            <a:off x="3308593" y="3145001"/>
            <a:ext cx="207882" cy="161383"/>
          </a:xfrm>
          <a:prstGeom prst="chevron">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0" name="Chevron 5">
            <a:extLst>
              <a:ext uri="{FF2B5EF4-FFF2-40B4-BE49-F238E27FC236}">
                <a16:creationId xmlns:a16="http://schemas.microsoft.com/office/drawing/2014/main" id="{9D9DE34B-153A-2DB8-6E51-46881D17E7B3}"/>
              </a:ext>
            </a:extLst>
          </p:cNvPr>
          <p:cNvSpPr/>
          <p:nvPr/>
        </p:nvSpPr>
        <p:spPr>
          <a:xfrm>
            <a:off x="934681" y="3152545"/>
            <a:ext cx="207882" cy="161383"/>
          </a:xfrm>
          <a:prstGeom prst="chevron">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3" name="直接连接符 2">
            <a:extLst>
              <a:ext uri="{FF2B5EF4-FFF2-40B4-BE49-F238E27FC236}">
                <a16:creationId xmlns:a16="http://schemas.microsoft.com/office/drawing/2014/main" id="{B4E5F403-1178-5F0E-6734-F4B6958D4159}"/>
              </a:ext>
            </a:extLst>
          </p:cNvPr>
          <p:cNvCxnSpPr/>
          <p:nvPr/>
        </p:nvCxnSpPr>
        <p:spPr bwMode="auto">
          <a:xfrm flipH="1">
            <a:off x="381035" y="838958"/>
            <a:ext cx="12096680"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 name="等腰三角形 4">
            <a:extLst>
              <a:ext uri="{FF2B5EF4-FFF2-40B4-BE49-F238E27FC236}">
                <a16:creationId xmlns:a16="http://schemas.microsoft.com/office/drawing/2014/main" id="{FECB60F7-F291-8E76-D337-67201B8A1645}"/>
              </a:ext>
            </a:extLst>
          </p:cNvPr>
          <p:cNvSpPr/>
          <p:nvPr/>
        </p:nvSpPr>
        <p:spPr>
          <a:xfrm rot="5400000">
            <a:off x="574007" y="389114"/>
            <a:ext cx="334099" cy="288016"/>
          </a:xfrm>
          <a:prstGeom prst="triangle">
            <a:avLst/>
          </a:prstGeom>
          <a:solidFill>
            <a:schemeClr val="accent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101"/>
            <a:endParaRPr lang="zh-CN" altLang="en-US" sz="1798">
              <a:solidFill>
                <a:prstClr val="white"/>
              </a:solidFill>
              <a:latin typeface="Calibri" panose="020F0502020204030204"/>
              <a:ea typeface="宋体" panose="02010600030101010101" pitchFamily="2" charset="-122"/>
            </a:endParaRPr>
          </a:p>
        </p:txBody>
      </p:sp>
    </p:spTree>
    <p:extLst>
      <p:ext uri="{BB962C8B-B14F-4D97-AF65-F5344CB8AC3E}">
        <p14:creationId xmlns:p14="http://schemas.microsoft.com/office/powerpoint/2010/main" val="8291446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D35D9-B962-ADAA-BCFE-889B12A956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07378A-F8D7-38A0-9052-19FFAC03F60D}"/>
              </a:ext>
            </a:extLst>
          </p:cNvPr>
          <p:cNvSpPr>
            <a:spLocks noGrp="1"/>
          </p:cNvSpPr>
          <p:nvPr>
            <p:ph type="title"/>
          </p:nvPr>
        </p:nvSpPr>
        <p:spPr>
          <a:xfrm>
            <a:off x="1049611" y="262597"/>
            <a:ext cx="11090672" cy="592674"/>
          </a:xfrm>
        </p:spPr>
        <p:txBody>
          <a:bodyPr>
            <a:normAutofit fontScale="90000"/>
          </a:bodyPr>
          <a:lstStyle/>
          <a:p>
            <a:r>
              <a:rPr lang="zh-CN" altLang="en-US" b="1" dirty="0">
                <a:solidFill>
                  <a:srgbClr val="002060"/>
                </a:solidFill>
                <a:latin typeface="微软雅黑" panose="020B0503020204020204" pitchFamily="34" charset="-122"/>
                <a:ea typeface="微软雅黑" panose="020B0503020204020204" pitchFamily="34" charset="-122"/>
              </a:rPr>
              <a:t>产品特点</a:t>
            </a:r>
            <a:endParaRPr lang="en-US" b="1" dirty="0">
              <a:solidFill>
                <a:srgbClr val="002060"/>
              </a:solidFill>
              <a:latin typeface="微软雅黑" panose="020B0503020204020204" pitchFamily="34" charset="-122"/>
              <a:ea typeface="微软雅黑" panose="020B0503020204020204" pitchFamily="34" charset="-122"/>
            </a:endParaRPr>
          </a:p>
        </p:txBody>
      </p:sp>
      <p:sp>
        <p:nvSpPr>
          <p:cNvPr id="9" name="TextBox 8">
            <a:extLst>
              <a:ext uri="{FF2B5EF4-FFF2-40B4-BE49-F238E27FC236}">
                <a16:creationId xmlns:a16="http://schemas.microsoft.com/office/drawing/2014/main" id="{A5CFB457-06B3-CA32-158C-7D66DF00B815}"/>
              </a:ext>
            </a:extLst>
          </p:cNvPr>
          <p:cNvSpPr txBox="1"/>
          <p:nvPr/>
        </p:nvSpPr>
        <p:spPr>
          <a:xfrm>
            <a:off x="410288" y="988827"/>
            <a:ext cx="885776" cy="464871"/>
          </a:xfrm>
          <a:prstGeom prst="rect">
            <a:avLst/>
          </a:prstGeom>
          <a:noFill/>
        </p:spPr>
        <p:txBody>
          <a:bodyPr wrap="square" rtlCol="0">
            <a:spAutoFit/>
          </a:bodyPr>
          <a:lstStyle/>
          <a:p>
            <a:pPr algn="ctr">
              <a:lnSpc>
                <a:spcPct val="150000"/>
              </a:lnSpc>
            </a:pPr>
            <a:r>
              <a:rPr lang="en-US" b="1" dirty="0">
                <a:solidFill>
                  <a:schemeClr val="accent1"/>
                </a:solidFill>
              </a:rPr>
              <a:t>01</a:t>
            </a:r>
          </a:p>
        </p:txBody>
      </p:sp>
      <p:sp>
        <p:nvSpPr>
          <p:cNvPr id="10" name="TextBox 9">
            <a:extLst>
              <a:ext uri="{FF2B5EF4-FFF2-40B4-BE49-F238E27FC236}">
                <a16:creationId xmlns:a16="http://schemas.microsoft.com/office/drawing/2014/main" id="{5EC9B04C-50F3-619D-F18D-603A1E128487}"/>
              </a:ext>
            </a:extLst>
          </p:cNvPr>
          <p:cNvSpPr txBox="1"/>
          <p:nvPr/>
        </p:nvSpPr>
        <p:spPr>
          <a:xfrm>
            <a:off x="1232929" y="1063302"/>
            <a:ext cx="3027625" cy="458908"/>
          </a:xfrm>
          <a:prstGeom prst="rect">
            <a:avLst/>
          </a:prstGeom>
          <a:noFill/>
        </p:spPr>
        <p:txBody>
          <a:bodyPr wrap="square" rtlCol="0">
            <a:spAutoFit/>
          </a:bodyPr>
          <a:lstStyle/>
          <a:p>
            <a:pPr>
              <a:lnSpc>
                <a:spcPct val="150000"/>
              </a:lnSpc>
            </a:pPr>
            <a:r>
              <a:rPr lang="zh-CN" altLang="zh-CN" b="1" dirty="0">
                <a:solidFill>
                  <a:srgbClr val="002060"/>
                </a:solidFill>
                <a:latin typeface="微软雅黑" panose="020B0503020204020204" pitchFamily="34" charset="-122"/>
                <a:ea typeface="微软雅黑" panose="020B0503020204020204" pitchFamily="34" charset="-122"/>
              </a:rPr>
              <a:t>内容丰富，数据权威</a:t>
            </a:r>
          </a:p>
        </p:txBody>
      </p:sp>
      <p:sp>
        <p:nvSpPr>
          <p:cNvPr id="11" name="TextBox 10">
            <a:extLst>
              <a:ext uri="{FF2B5EF4-FFF2-40B4-BE49-F238E27FC236}">
                <a16:creationId xmlns:a16="http://schemas.microsoft.com/office/drawing/2014/main" id="{ED0B9761-8450-D312-EA37-DCD13C83EDE0}"/>
              </a:ext>
            </a:extLst>
          </p:cNvPr>
          <p:cNvSpPr txBox="1"/>
          <p:nvPr/>
        </p:nvSpPr>
        <p:spPr>
          <a:xfrm>
            <a:off x="1232929" y="1528093"/>
            <a:ext cx="3643559" cy="2120902"/>
          </a:xfrm>
          <a:prstGeom prst="rect">
            <a:avLst/>
          </a:prstGeom>
          <a:noFill/>
        </p:spPr>
        <p:txBody>
          <a:bodyPr wrap="square" rtlCol="0">
            <a:spAutoFit/>
          </a:bodyPr>
          <a:lstStyle/>
          <a:p>
            <a:pPr>
              <a:lnSpc>
                <a:spcPct val="150000"/>
              </a:lnSpc>
            </a:pPr>
            <a:r>
              <a:rPr lang="zh-CN" altLang="zh-CN" dirty="0">
                <a:latin typeface="微软雅黑" panose="020B0503020204020204" pitchFamily="34" charset="-122"/>
                <a:ea typeface="微软雅黑" panose="020B0503020204020204" pitchFamily="34" charset="-122"/>
              </a:rPr>
              <a:t>数据来源广泛权威，数据内容全面丰富，大数据架构技术驱动，统一而规范的数据输出等优势，能够满足金融机构、政府部门、研究人员、企业、高校等多类客户的需求</a:t>
            </a:r>
          </a:p>
        </p:txBody>
      </p:sp>
      <p:sp>
        <p:nvSpPr>
          <p:cNvPr id="12" name="TextBox 11">
            <a:extLst>
              <a:ext uri="{FF2B5EF4-FFF2-40B4-BE49-F238E27FC236}">
                <a16:creationId xmlns:a16="http://schemas.microsoft.com/office/drawing/2014/main" id="{7936DA67-7DDA-C035-7E77-21755474A427}"/>
              </a:ext>
            </a:extLst>
          </p:cNvPr>
          <p:cNvSpPr txBox="1"/>
          <p:nvPr/>
        </p:nvSpPr>
        <p:spPr>
          <a:xfrm>
            <a:off x="410288" y="3807527"/>
            <a:ext cx="885776" cy="464871"/>
          </a:xfrm>
          <a:prstGeom prst="rect">
            <a:avLst/>
          </a:prstGeom>
          <a:noFill/>
        </p:spPr>
        <p:txBody>
          <a:bodyPr wrap="square" rtlCol="0">
            <a:spAutoFit/>
          </a:bodyPr>
          <a:lstStyle/>
          <a:p>
            <a:pPr algn="ctr">
              <a:lnSpc>
                <a:spcPct val="150000"/>
              </a:lnSpc>
            </a:pPr>
            <a:r>
              <a:rPr lang="en-US" b="1" dirty="0">
                <a:solidFill>
                  <a:schemeClr val="accent2"/>
                </a:solidFill>
              </a:rPr>
              <a:t>02</a:t>
            </a:r>
          </a:p>
        </p:txBody>
      </p:sp>
      <p:sp>
        <p:nvSpPr>
          <p:cNvPr id="13" name="TextBox 12">
            <a:extLst>
              <a:ext uri="{FF2B5EF4-FFF2-40B4-BE49-F238E27FC236}">
                <a16:creationId xmlns:a16="http://schemas.microsoft.com/office/drawing/2014/main" id="{A861293B-CC3B-857D-16B0-BB436FD431F7}"/>
              </a:ext>
            </a:extLst>
          </p:cNvPr>
          <p:cNvSpPr txBox="1"/>
          <p:nvPr/>
        </p:nvSpPr>
        <p:spPr>
          <a:xfrm>
            <a:off x="1232929" y="3882002"/>
            <a:ext cx="2697996" cy="458908"/>
          </a:xfrm>
          <a:prstGeom prst="rect">
            <a:avLst/>
          </a:prstGeom>
          <a:noFill/>
        </p:spPr>
        <p:txBody>
          <a:bodyPr wrap="square" rtlCol="0">
            <a:spAutoFit/>
          </a:bodyPr>
          <a:lstStyle/>
          <a:p>
            <a:pPr>
              <a:lnSpc>
                <a:spcPct val="150000"/>
              </a:lnSpc>
            </a:pPr>
            <a:r>
              <a:rPr lang="zh-CN" altLang="zh-CN" b="1" dirty="0">
                <a:solidFill>
                  <a:srgbClr val="002060"/>
                </a:solidFill>
                <a:latin typeface="微软雅黑" panose="020B0503020204020204" pitchFamily="34" charset="-122"/>
                <a:ea typeface="微软雅黑" panose="020B0503020204020204" pitchFamily="34" charset="-122"/>
              </a:rPr>
              <a:t>更新及时，查询灵活</a:t>
            </a:r>
          </a:p>
        </p:txBody>
      </p:sp>
      <p:sp>
        <p:nvSpPr>
          <p:cNvPr id="14" name="TextBox 13">
            <a:extLst>
              <a:ext uri="{FF2B5EF4-FFF2-40B4-BE49-F238E27FC236}">
                <a16:creationId xmlns:a16="http://schemas.microsoft.com/office/drawing/2014/main" id="{874F0C18-1D3A-1627-C41E-513C90662956}"/>
              </a:ext>
            </a:extLst>
          </p:cNvPr>
          <p:cNvSpPr txBox="1"/>
          <p:nvPr/>
        </p:nvSpPr>
        <p:spPr>
          <a:xfrm>
            <a:off x="1232929" y="4375743"/>
            <a:ext cx="3643559" cy="2120902"/>
          </a:xfrm>
          <a:prstGeom prst="rect">
            <a:avLst/>
          </a:prstGeom>
          <a:noFill/>
        </p:spPr>
        <p:txBody>
          <a:bodyPr wrap="square" rtlCol="0">
            <a:spAutoFit/>
          </a:bodyPr>
          <a:lstStyle/>
          <a:p>
            <a:pPr>
              <a:lnSpc>
                <a:spcPct val="150000"/>
              </a:lnSpc>
            </a:pPr>
            <a:r>
              <a:rPr altLang="zh-CN" dirty="0">
                <a:latin typeface="微软雅黑" panose="020B0503020204020204" pitchFamily="34" charset="-122"/>
                <a:ea typeface="微软雅黑" panose="020B0503020204020204" pitchFamily="34" charset="-122"/>
              </a:rPr>
              <a:t>月度、季度、年度数据在都在国家规定的解密时间后及时更新</a:t>
            </a:r>
            <a:r>
              <a:rPr lang="zh-CN" altLang="en-US" dirty="0">
                <a:latin typeface="微软雅黑" panose="020B0503020204020204" pitchFamily="34" charset="-122"/>
                <a:ea typeface="微软雅黑" panose="020B0503020204020204" pitchFamily="34" charset="-122"/>
              </a:rPr>
              <a:t>；提供筛选与检索相结合的方式，实现对数据的立体查询，并可以</a:t>
            </a:r>
            <a:r>
              <a:rPr lang="en-US" altLang="zh-CN" dirty="0">
                <a:latin typeface="微软雅黑" panose="020B0503020204020204" pitchFamily="34" charset="-122"/>
                <a:ea typeface="微软雅黑" panose="020B0503020204020204" pitchFamily="34" charset="-122"/>
              </a:rPr>
              <a:t>EXCEL</a:t>
            </a: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CSV</a:t>
            </a:r>
            <a:r>
              <a:rPr lang="zh-CN" altLang="en-US" dirty="0">
                <a:latin typeface="微软雅黑" panose="020B0503020204020204" pitchFamily="34" charset="-122"/>
                <a:ea typeface="微软雅黑" panose="020B0503020204020204" pitchFamily="34" charset="-122"/>
              </a:rPr>
              <a:t>格式导出下载</a:t>
            </a:r>
          </a:p>
        </p:txBody>
      </p:sp>
      <p:sp>
        <p:nvSpPr>
          <p:cNvPr id="15" name="TextBox 14">
            <a:extLst>
              <a:ext uri="{FF2B5EF4-FFF2-40B4-BE49-F238E27FC236}">
                <a16:creationId xmlns:a16="http://schemas.microsoft.com/office/drawing/2014/main" id="{72DCDCFB-70B4-DD08-4694-38404437BCD7}"/>
              </a:ext>
            </a:extLst>
          </p:cNvPr>
          <p:cNvSpPr txBox="1"/>
          <p:nvPr/>
        </p:nvSpPr>
        <p:spPr>
          <a:xfrm>
            <a:off x="6426559" y="920315"/>
            <a:ext cx="885776" cy="464871"/>
          </a:xfrm>
          <a:prstGeom prst="rect">
            <a:avLst/>
          </a:prstGeom>
          <a:noFill/>
        </p:spPr>
        <p:txBody>
          <a:bodyPr wrap="square" rtlCol="0">
            <a:spAutoFit/>
          </a:bodyPr>
          <a:lstStyle/>
          <a:p>
            <a:pPr algn="ctr">
              <a:lnSpc>
                <a:spcPct val="150000"/>
              </a:lnSpc>
            </a:pPr>
            <a:r>
              <a:rPr lang="en-US" b="1" dirty="0">
                <a:solidFill>
                  <a:schemeClr val="accent3"/>
                </a:solidFill>
              </a:rPr>
              <a:t>03</a:t>
            </a:r>
          </a:p>
        </p:txBody>
      </p:sp>
      <p:sp>
        <p:nvSpPr>
          <p:cNvPr id="16" name="TextBox 15">
            <a:extLst>
              <a:ext uri="{FF2B5EF4-FFF2-40B4-BE49-F238E27FC236}">
                <a16:creationId xmlns:a16="http://schemas.microsoft.com/office/drawing/2014/main" id="{94EFAA62-A148-5EA2-45B3-BB34E6CC7BF7}"/>
              </a:ext>
            </a:extLst>
          </p:cNvPr>
          <p:cNvSpPr txBox="1"/>
          <p:nvPr/>
        </p:nvSpPr>
        <p:spPr>
          <a:xfrm>
            <a:off x="7249200" y="994790"/>
            <a:ext cx="2697996" cy="458908"/>
          </a:xfrm>
          <a:prstGeom prst="rect">
            <a:avLst/>
          </a:prstGeom>
          <a:noFill/>
        </p:spPr>
        <p:txBody>
          <a:bodyPr wrap="square" rtlCol="0">
            <a:spAutoFit/>
          </a:bodyPr>
          <a:lstStyle/>
          <a:p>
            <a:pPr>
              <a:lnSpc>
                <a:spcPct val="150000"/>
              </a:lnSpc>
            </a:pPr>
            <a:r>
              <a:rPr lang="zh-CN" altLang="zh-CN" b="1" dirty="0">
                <a:solidFill>
                  <a:srgbClr val="002060"/>
                </a:solidFill>
                <a:latin typeface="微软雅黑" panose="020B0503020204020204" pitchFamily="34" charset="-122"/>
                <a:ea typeface="微软雅黑" panose="020B0503020204020204" pitchFamily="34" charset="-122"/>
              </a:rPr>
              <a:t>数据分析，可视化展示</a:t>
            </a:r>
          </a:p>
        </p:txBody>
      </p:sp>
      <p:sp>
        <p:nvSpPr>
          <p:cNvPr id="17" name="TextBox 16">
            <a:extLst>
              <a:ext uri="{FF2B5EF4-FFF2-40B4-BE49-F238E27FC236}">
                <a16:creationId xmlns:a16="http://schemas.microsoft.com/office/drawing/2014/main" id="{F919A7CF-5F47-037C-005C-53FFA471DF95}"/>
              </a:ext>
            </a:extLst>
          </p:cNvPr>
          <p:cNvSpPr txBox="1"/>
          <p:nvPr/>
        </p:nvSpPr>
        <p:spPr>
          <a:xfrm>
            <a:off x="7045308" y="1609138"/>
            <a:ext cx="4856179" cy="874407"/>
          </a:xfrm>
          <a:prstGeom prst="rect">
            <a:avLst/>
          </a:prstGeom>
          <a:noFill/>
        </p:spPr>
        <p:txBody>
          <a:bodyPr wrap="square" rtlCol="0">
            <a:spAutoFit/>
          </a:bodyPr>
          <a:lstStyle/>
          <a:p>
            <a:pPr>
              <a:lnSpc>
                <a:spcPct val="150000"/>
              </a:lnSpc>
            </a:pPr>
            <a:r>
              <a:rPr lang="zh-CN" altLang="zh-CN" dirty="0">
                <a:latin typeface="微软雅黑" panose="020B0503020204020204" pitchFamily="34" charset="-122"/>
                <a:ea typeface="微软雅黑" panose="020B0503020204020204" pitchFamily="34" charset="-122"/>
              </a:rPr>
              <a:t>平台集</a:t>
            </a:r>
            <a:r>
              <a:rPr lang="zh-CN" altLang="en-US" dirty="0">
                <a:latin typeface="微软雅黑" panose="020B0503020204020204" pitchFamily="34" charset="-122"/>
                <a:ea typeface="微软雅黑" panose="020B0503020204020204" pitchFamily="34" charset="-122"/>
              </a:rPr>
              <a:t>数据查询、处理、分析、预测、可视化作图</a:t>
            </a:r>
            <a:r>
              <a:rPr lang="zh-CN" altLang="zh-CN" dirty="0">
                <a:latin typeface="微软雅黑" panose="020B0503020204020204" pitchFamily="34" charset="-122"/>
                <a:ea typeface="微软雅黑" panose="020B0503020204020204" pitchFamily="34" charset="-122"/>
              </a:rPr>
              <a:t>等功能于一体</a:t>
            </a:r>
            <a:r>
              <a:rPr lang="zh-CN" altLang="en-US" dirty="0">
                <a:latin typeface="微软雅黑" panose="020B0503020204020204" pitchFamily="34" charset="-122"/>
                <a:ea typeface="微软雅黑" panose="020B0503020204020204" pitchFamily="34" charset="-122"/>
              </a:rPr>
              <a:t>，提供一站式数据解决方案</a:t>
            </a:r>
            <a:endParaRPr lang="zh-CN" altLang="zh-CN" dirty="0">
              <a:latin typeface="微软雅黑" panose="020B0503020204020204" pitchFamily="34" charset="-122"/>
              <a:ea typeface="微软雅黑" panose="020B0503020204020204" pitchFamily="34" charset="-122"/>
            </a:endParaRPr>
          </a:p>
        </p:txBody>
      </p:sp>
      <p:pic>
        <p:nvPicPr>
          <p:cNvPr id="7" name="图片 6">
            <a:extLst>
              <a:ext uri="{FF2B5EF4-FFF2-40B4-BE49-F238E27FC236}">
                <a16:creationId xmlns:a16="http://schemas.microsoft.com/office/drawing/2014/main" id="{06796A5F-EE62-774C-F458-9BEA282EFB9A}"/>
              </a:ext>
            </a:extLst>
          </p:cNvPr>
          <p:cNvPicPr>
            <a:picLocks noChangeAspect="1"/>
          </p:cNvPicPr>
          <p:nvPr/>
        </p:nvPicPr>
        <p:blipFill>
          <a:blip r:embed="rId2"/>
          <a:stretch>
            <a:fillRect/>
          </a:stretch>
        </p:blipFill>
        <p:spPr>
          <a:xfrm>
            <a:off x="6069335" y="2979937"/>
            <a:ext cx="6108713" cy="3914738"/>
          </a:xfrm>
          <a:prstGeom prst="rect">
            <a:avLst/>
          </a:prstGeom>
        </p:spPr>
      </p:pic>
      <p:cxnSp>
        <p:nvCxnSpPr>
          <p:cNvPr id="3" name="直接连接符 2">
            <a:extLst>
              <a:ext uri="{FF2B5EF4-FFF2-40B4-BE49-F238E27FC236}">
                <a16:creationId xmlns:a16="http://schemas.microsoft.com/office/drawing/2014/main" id="{376D2114-2F08-2367-BA8D-EFE33A495FDF}"/>
              </a:ext>
            </a:extLst>
          </p:cNvPr>
          <p:cNvCxnSpPr/>
          <p:nvPr/>
        </p:nvCxnSpPr>
        <p:spPr bwMode="auto">
          <a:xfrm flipH="1">
            <a:off x="381035" y="838958"/>
            <a:ext cx="12096680"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等腰三角形 3">
            <a:extLst>
              <a:ext uri="{FF2B5EF4-FFF2-40B4-BE49-F238E27FC236}">
                <a16:creationId xmlns:a16="http://schemas.microsoft.com/office/drawing/2014/main" id="{86202A8E-0EBD-6AE8-1D24-7F2689F04D99}"/>
              </a:ext>
            </a:extLst>
          </p:cNvPr>
          <p:cNvSpPr/>
          <p:nvPr/>
        </p:nvSpPr>
        <p:spPr>
          <a:xfrm rot="5400000">
            <a:off x="574007" y="389114"/>
            <a:ext cx="334099" cy="288016"/>
          </a:xfrm>
          <a:prstGeom prst="triangle">
            <a:avLst/>
          </a:prstGeom>
          <a:solidFill>
            <a:schemeClr val="accent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101"/>
            <a:endParaRPr lang="zh-CN" altLang="en-US" sz="1798">
              <a:solidFill>
                <a:prstClr val="white"/>
              </a:solidFill>
              <a:latin typeface="Calibri" panose="020F0502020204030204"/>
              <a:ea typeface="宋体" panose="02010600030101010101" pitchFamily="2" charset="-122"/>
            </a:endParaRPr>
          </a:p>
        </p:txBody>
      </p:sp>
    </p:spTree>
    <p:extLst>
      <p:ext uri="{BB962C8B-B14F-4D97-AF65-F5344CB8AC3E}">
        <p14:creationId xmlns:p14="http://schemas.microsoft.com/office/powerpoint/2010/main" val="24174827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任意多边形: 形状 17"/>
          <p:cNvSpPr/>
          <p:nvPr>
            <p:custDataLst>
              <p:tags r:id="rId2"/>
            </p:custDataLst>
          </p:nvPr>
        </p:nvSpPr>
        <p:spPr>
          <a:xfrm>
            <a:off x="1236123" y="4261067"/>
            <a:ext cx="10386507" cy="2115975"/>
          </a:xfrm>
          <a:custGeom>
            <a:avLst/>
            <a:gdLst>
              <a:gd name="connsiteX0" fmla="*/ 4924244 w 9848488"/>
              <a:gd name="connsiteY0" fmla="*/ 0 h 2006368"/>
              <a:gd name="connsiteX1" fmla="*/ 9775437 w 9848488"/>
              <a:gd name="connsiteY1" fmla="*/ 1858432 h 2006368"/>
              <a:gd name="connsiteX2" fmla="*/ 9848488 w 9848488"/>
              <a:gd name="connsiteY2" fmla="*/ 2006368 h 2006368"/>
              <a:gd name="connsiteX3" fmla="*/ 0 w 9848488"/>
              <a:gd name="connsiteY3" fmla="*/ 2006368 h 2006368"/>
              <a:gd name="connsiteX4" fmla="*/ 73051 w 9848488"/>
              <a:gd name="connsiteY4" fmla="*/ 1858432 h 2006368"/>
              <a:gd name="connsiteX5" fmla="*/ 4924244 w 9848488"/>
              <a:gd name="connsiteY5" fmla="*/ 0 h 2006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48488" h="2006368">
                <a:moveTo>
                  <a:pt x="4924244" y="0"/>
                </a:moveTo>
                <a:cubicBezTo>
                  <a:pt x="7203603" y="0"/>
                  <a:pt x="9132307" y="781751"/>
                  <a:pt x="9775437" y="1858432"/>
                </a:cubicBezTo>
                <a:lnTo>
                  <a:pt x="9848488" y="2006368"/>
                </a:lnTo>
                <a:lnTo>
                  <a:pt x="0" y="2006368"/>
                </a:lnTo>
                <a:lnTo>
                  <a:pt x="73051" y="1858432"/>
                </a:lnTo>
                <a:cubicBezTo>
                  <a:pt x="716182" y="781751"/>
                  <a:pt x="2644886" y="0"/>
                  <a:pt x="4924244" y="0"/>
                </a:cubicBezTo>
                <a:close/>
              </a:path>
            </a:pathLst>
          </a:custGeom>
          <a:gradFill>
            <a:gsLst>
              <a:gs pos="0">
                <a:schemeClr val="accent1">
                  <a:alpha val="15000"/>
                </a:schemeClr>
              </a:gs>
              <a:gs pos="100000">
                <a:schemeClr val="accent1">
                  <a:alpha val="0"/>
                </a:schemeClr>
              </a:gs>
            </a:gsLst>
            <a:lin ang="5400000" scaled="1"/>
          </a:gradFill>
          <a:ln>
            <a:gradFill>
              <a:gsLst>
                <a:gs pos="0">
                  <a:schemeClr val="accent1"/>
                </a:gs>
                <a:gs pos="87000">
                  <a:schemeClr val="accent1">
                    <a:alpha val="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任意多边形: 形状 4"/>
          <p:cNvSpPr/>
          <p:nvPr>
            <p:custDataLst>
              <p:tags r:id="rId3"/>
            </p:custDataLst>
          </p:nvPr>
        </p:nvSpPr>
        <p:spPr>
          <a:xfrm>
            <a:off x="6029572" y="5637274"/>
            <a:ext cx="852507" cy="431571"/>
          </a:xfrm>
          <a:custGeom>
            <a:avLst/>
            <a:gdLst>
              <a:gd name="connsiteX0" fmla="*/ 1450658 w 1450657"/>
              <a:gd name="connsiteY0" fmla="*/ 523875 h 734377"/>
              <a:gd name="connsiteX1" fmla="*/ 161925 w 1450657"/>
              <a:gd name="connsiteY1" fmla="*/ 734377 h 734377"/>
              <a:gd name="connsiteX2" fmla="*/ 0 w 1450657"/>
              <a:gd name="connsiteY2" fmla="*/ 0 h 734377"/>
            </a:gdLst>
            <a:ahLst/>
            <a:cxnLst>
              <a:cxn ang="0">
                <a:pos x="connsiteX0" y="connsiteY0"/>
              </a:cxn>
              <a:cxn ang="0">
                <a:pos x="connsiteX1" y="connsiteY1"/>
              </a:cxn>
              <a:cxn ang="0">
                <a:pos x="connsiteX2" y="connsiteY2"/>
              </a:cxn>
            </a:cxnLst>
            <a:rect l="l" t="t" r="r" b="b"/>
            <a:pathLst>
              <a:path w="1450657" h="734377">
                <a:moveTo>
                  <a:pt x="1450658" y="523875"/>
                </a:moveTo>
                <a:lnTo>
                  <a:pt x="161925" y="734377"/>
                </a:lnTo>
                <a:lnTo>
                  <a:pt x="0" y="0"/>
                </a:lnTo>
                <a:close/>
              </a:path>
            </a:pathLst>
          </a:custGeom>
          <a:gradFill>
            <a:gsLst>
              <a:gs pos="1000">
                <a:schemeClr val="accent1">
                  <a:lumMod val="78000"/>
                  <a:lumOff val="22000"/>
                </a:schemeClr>
              </a:gs>
              <a:gs pos="78000">
                <a:schemeClr val="accent1">
                  <a:lumMod val="91000"/>
                </a:schemeClr>
              </a:gs>
            </a:gsLst>
            <a:lin ang="16200000" scaled="0"/>
          </a:gradFill>
          <a:ln w="48331" cap="flat">
            <a:noFill/>
            <a:prstDash val="solid"/>
            <a:miter/>
          </a:ln>
        </p:spPr>
        <p:txBody>
          <a:bodyPr rot="0" spcFirstLastPara="0" vertOverflow="overflow" horzOverflow="overflow" vert="horz" wrap="square" lIns="96435" tIns="48218" rIns="96435" bIns="48218" numCol="1" spcCol="0" rtlCol="0" fromWordArt="0" anchor="ctr" anchorCtr="0" forceAA="0" compatLnSpc="1">
            <a:noAutofit/>
          </a:bodyPr>
          <a:lstStyle/>
          <a:p>
            <a:endParaRPr lang="zh-CN" altLang="en-US"/>
          </a:p>
        </p:txBody>
      </p:sp>
      <p:sp>
        <p:nvSpPr>
          <p:cNvPr id="6" name="任意多边形: 形状 5"/>
          <p:cNvSpPr/>
          <p:nvPr>
            <p:custDataLst>
              <p:tags r:id="rId4"/>
            </p:custDataLst>
          </p:nvPr>
        </p:nvSpPr>
        <p:spPr>
          <a:xfrm>
            <a:off x="5566095" y="5350119"/>
            <a:ext cx="558636" cy="718726"/>
          </a:xfrm>
          <a:custGeom>
            <a:avLst/>
            <a:gdLst>
              <a:gd name="connsiteX0" fmla="*/ 0 w 950595"/>
              <a:gd name="connsiteY0" fmla="*/ 0 h 1223009"/>
              <a:gd name="connsiteX1" fmla="*/ 788670 w 950595"/>
              <a:gd name="connsiteY1" fmla="*/ 488633 h 1223009"/>
              <a:gd name="connsiteX2" fmla="*/ 950595 w 950595"/>
              <a:gd name="connsiteY2" fmla="*/ 1223010 h 1223009"/>
            </a:gdLst>
            <a:ahLst/>
            <a:cxnLst>
              <a:cxn ang="0">
                <a:pos x="connsiteX0" y="connsiteY0"/>
              </a:cxn>
              <a:cxn ang="0">
                <a:pos x="connsiteX1" y="connsiteY1"/>
              </a:cxn>
              <a:cxn ang="0">
                <a:pos x="connsiteX2" y="connsiteY2"/>
              </a:cxn>
            </a:cxnLst>
            <a:rect l="l" t="t" r="r" b="b"/>
            <a:pathLst>
              <a:path w="950595" h="1223009">
                <a:moveTo>
                  <a:pt x="0" y="0"/>
                </a:moveTo>
                <a:lnTo>
                  <a:pt x="788670" y="488633"/>
                </a:lnTo>
                <a:lnTo>
                  <a:pt x="950595" y="1223010"/>
                </a:lnTo>
                <a:close/>
              </a:path>
            </a:pathLst>
          </a:custGeom>
          <a:gradFill>
            <a:gsLst>
              <a:gs pos="19000">
                <a:schemeClr val="accent1">
                  <a:lumMod val="60000"/>
                  <a:lumOff val="40000"/>
                </a:schemeClr>
              </a:gs>
              <a:gs pos="92000">
                <a:schemeClr val="accent1"/>
              </a:gs>
            </a:gsLst>
            <a:lin ang="0" scaled="0"/>
          </a:gradFill>
          <a:ln w="48331" cap="flat">
            <a:noFill/>
            <a:prstDash val="solid"/>
            <a:miter/>
          </a:ln>
        </p:spPr>
        <p:txBody>
          <a:bodyPr rot="0" spcFirstLastPara="0" vertOverflow="overflow" horzOverflow="overflow" vert="horz" wrap="square" lIns="96435" tIns="48218" rIns="96435" bIns="48218" numCol="1" spcCol="0" rtlCol="0" fromWordArt="0" anchor="ctr" anchorCtr="0" forceAA="0" compatLnSpc="1">
            <a:noAutofit/>
          </a:bodyPr>
          <a:lstStyle/>
          <a:p>
            <a:endParaRPr lang="zh-CN" altLang="en-US"/>
          </a:p>
        </p:txBody>
      </p:sp>
      <p:sp>
        <p:nvSpPr>
          <p:cNvPr id="7" name="任意多边形: 形状 6"/>
          <p:cNvSpPr/>
          <p:nvPr>
            <p:custDataLst>
              <p:tags r:id="rId5"/>
            </p:custDataLst>
          </p:nvPr>
        </p:nvSpPr>
        <p:spPr>
          <a:xfrm>
            <a:off x="5566095" y="4684570"/>
            <a:ext cx="463477" cy="952703"/>
          </a:xfrm>
          <a:custGeom>
            <a:avLst/>
            <a:gdLst>
              <a:gd name="connsiteX0" fmla="*/ 0 w 788670"/>
              <a:gd name="connsiteY0" fmla="*/ 1132523 h 1621155"/>
              <a:gd name="connsiteX1" fmla="*/ 619125 w 788670"/>
              <a:gd name="connsiteY1" fmla="*/ 0 h 1621155"/>
              <a:gd name="connsiteX2" fmla="*/ 788670 w 788670"/>
              <a:gd name="connsiteY2" fmla="*/ 1621155 h 1621155"/>
            </a:gdLst>
            <a:ahLst/>
            <a:cxnLst>
              <a:cxn ang="0">
                <a:pos x="connsiteX0" y="connsiteY0"/>
              </a:cxn>
              <a:cxn ang="0">
                <a:pos x="connsiteX1" y="connsiteY1"/>
              </a:cxn>
              <a:cxn ang="0">
                <a:pos x="connsiteX2" y="connsiteY2"/>
              </a:cxn>
            </a:cxnLst>
            <a:rect l="l" t="t" r="r" b="b"/>
            <a:pathLst>
              <a:path w="788670" h="1621155">
                <a:moveTo>
                  <a:pt x="0" y="1132523"/>
                </a:moveTo>
                <a:lnTo>
                  <a:pt x="619125" y="0"/>
                </a:lnTo>
                <a:lnTo>
                  <a:pt x="788670" y="1621155"/>
                </a:lnTo>
                <a:close/>
              </a:path>
            </a:pathLst>
          </a:custGeom>
          <a:gradFill>
            <a:gsLst>
              <a:gs pos="0">
                <a:schemeClr val="accent1">
                  <a:lumMod val="50000"/>
                  <a:lumOff val="50000"/>
                </a:schemeClr>
              </a:gs>
              <a:gs pos="100000">
                <a:schemeClr val="accent1">
                  <a:lumMod val="86000"/>
                  <a:lumOff val="14000"/>
                </a:schemeClr>
              </a:gs>
            </a:gsLst>
            <a:lin ang="600000" scaled="0"/>
          </a:gradFill>
          <a:ln w="48331" cap="flat">
            <a:noFill/>
            <a:prstDash val="solid"/>
            <a:miter/>
          </a:ln>
        </p:spPr>
        <p:txBody>
          <a:bodyPr rtlCol="0" anchor="ctr"/>
          <a:lstStyle/>
          <a:p>
            <a:endParaRPr lang="zh-CN" altLang="en-US"/>
          </a:p>
        </p:txBody>
      </p:sp>
      <p:sp>
        <p:nvSpPr>
          <p:cNvPr id="8" name="任意多边形: 形状 7"/>
          <p:cNvSpPr/>
          <p:nvPr>
            <p:custDataLst>
              <p:tags r:id="rId6"/>
            </p:custDataLst>
          </p:nvPr>
        </p:nvSpPr>
        <p:spPr>
          <a:xfrm>
            <a:off x="6029572" y="5035538"/>
            <a:ext cx="852507" cy="909602"/>
          </a:xfrm>
          <a:custGeom>
            <a:avLst/>
            <a:gdLst>
              <a:gd name="connsiteX0" fmla="*/ 1385888 w 1450657"/>
              <a:gd name="connsiteY0" fmla="*/ 0 h 1547812"/>
              <a:gd name="connsiteX1" fmla="*/ 1450658 w 1450657"/>
              <a:gd name="connsiteY1" fmla="*/ 1547812 h 1547812"/>
              <a:gd name="connsiteX2" fmla="*/ 0 w 1450657"/>
              <a:gd name="connsiteY2" fmla="*/ 1023938 h 1547812"/>
            </a:gdLst>
            <a:ahLst/>
            <a:cxnLst>
              <a:cxn ang="0">
                <a:pos x="connsiteX0" y="connsiteY0"/>
              </a:cxn>
              <a:cxn ang="0">
                <a:pos x="connsiteX1" y="connsiteY1"/>
              </a:cxn>
              <a:cxn ang="0">
                <a:pos x="connsiteX2" y="connsiteY2"/>
              </a:cxn>
            </a:cxnLst>
            <a:rect l="l" t="t" r="r" b="b"/>
            <a:pathLst>
              <a:path w="1450657" h="1547812">
                <a:moveTo>
                  <a:pt x="1385888" y="0"/>
                </a:moveTo>
                <a:lnTo>
                  <a:pt x="1450658" y="1547812"/>
                </a:lnTo>
                <a:lnTo>
                  <a:pt x="0" y="1023938"/>
                </a:lnTo>
                <a:close/>
              </a:path>
            </a:pathLst>
          </a:custGeom>
          <a:gradFill flip="none" rotWithShape="1">
            <a:gsLst>
              <a:gs pos="36000">
                <a:schemeClr val="accent1">
                  <a:lumMod val="75000"/>
                </a:schemeClr>
              </a:gs>
              <a:gs pos="100000">
                <a:schemeClr val="accent1">
                  <a:lumMod val="70000"/>
                  <a:lumOff val="30000"/>
                </a:schemeClr>
              </a:gs>
            </a:gsLst>
            <a:lin ang="1800000" scaled="0"/>
            <a:tileRect/>
          </a:gradFill>
          <a:ln w="48331" cap="flat">
            <a:noFill/>
            <a:prstDash val="solid"/>
            <a:miter/>
          </a:ln>
        </p:spPr>
        <p:txBody>
          <a:bodyPr rtlCol="0" anchor="ctr"/>
          <a:lstStyle/>
          <a:p>
            <a:endParaRPr lang="zh-CN" altLang="en-US"/>
          </a:p>
        </p:txBody>
      </p:sp>
      <p:sp>
        <p:nvSpPr>
          <p:cNvPr id="10" name="任意多边形: 形状 9"/>
          <p:cNvSpPr/>
          <p:nvPr>
            <p:custDataLst>
              <p:tags r:id="rId7"/>
            </p:custDataLst>
          </p:nvPr>
        </p:nvSpPr>
        <p:spPr>
          <a:xfrm>
            <a:off x="6756134" y="4465706"/>
            <a:ext cx="541842" cy="741116"/>
          </a:xfrm>
          <a:custGeom>
            <a:avLst/>
            <a:gdLst>
              <a:gd name="connsiteX0" fmla="*/ 149542 w 922019"/>
              <a:gd name="connsiteY0" fmla="*/ 969645 h 1261109"/>
              <a:gd name="connsiteX1" fmla="*/ 0 w 922019"/>
              <a:gd name="connsiteY1" fmla="*/ 0 h 1261109"/>
              <a:gd name="connsiteX2" fmla="*/ 922020 w 922019"/>
              <a:gd name="connsiteY2" fmla="*/ 1261110 h 1261109"/>
            </a:gdLst>
            <a:ahLst/>
            <a:cxnLst>
              <a:cxn ang="0">
                <a:pos x="connsiteX0" y="connsiteY0"/>
              </a:cxn>
              <a:cxn ang="0">
                <a:pos x="connsiteX1" y="connsiteY1"/>
              </a:cxn>
              <a:cxn ang="0">
                <a:pos x="connsiteX2" y="connsiteY2"/>
              </a:cxn>
            </a:cxnLst>
            <a:rect l="l" t="t" r="r" b="b"/>
            <a:pathLst>
              <a:path w="922019" h="1261109">
                <a:moveTo>
                  <a:pt x="149542" y="969645"/>
                </a:moveTo>
                <a:lnTo>
                  <a:pt x="0" y="0"/>
                </a:lnTo>
                <a:lnTo>
                  <a:pt x="922020" y="1261110"/>
                </a:lnTo>
                <a:close/>
              </a:path>
            </a:pathLst>
          </a:custGeom>
          <a:gradFill>
            <a:gsLst>
              <a:gs pos="1000">
                <a:schemeClr val="accent1">
                  <a:lumMod val="60000"/>
                  <a:lumOff val="40000"/>
                </a:schemeClr>
              </a:gs>
              <a:gs pos="92000">
                <a:schemeClr val="accent1"/>
              </a:gs>
            </a:gsLst>
            <a:lin ang="9600000" scaled="0"/>
          </a:gradFill>
          <a:ln w="48331" cap="flat">
            <a:noFill/>
            <a:prstDash val="solid"/>
            <a:miter/>
          </a:ln>
        </p:spPr>
        <p:txBody>
          <a:bodyPr rtlCol="0" anchor="ctr"/>
          <a:lstStyle/>
          <a:p>
            <a:endParaRPr lang="zh-CN" altLang="en-US"/>
          </a:p>
        </p:txBody>
      </p:sp>
      <p:sp>
        <p:nvSpPr>
          <p:cNvPr id="11" name="任意多边形: 形状 10"/>
          <p:cNvSpPr/>
          <p:nvPr>
            <p:custDataLst>
              <p:tags r:id="rId8"/>
            </p:custDataLst>
          </p:nvPr>
        </p:nvSpPr>
        <p:spPr>
          <a:xfrm>
            <a:off x="6844014" y="5035538"/>
            <a:ext cx="453961" cy="909602"/>
          </a:xfrm>
          <a:custGeom>
            <a:avLst/>
            <a:gdLst>
              <a:gd name="connsiteX0" fmla="*/ 0 w 772477"/>
              <a:gd name="connsiteY0" fmla="*/ 0 h 1547812"/>
              <a:gd name="connsiteX1" fmla="*/ 772477 w 772477"/>
              <a:gd name="connsiteY1" fmla="*/ 291465 h 1547812"/>
              <a:gd name="connsiteX2" fmla="*/ 64770 w 772477"/>
              <a:gd name="connsiteY2" fmla="*/ 1547812 h 1547812"/>
            </a:gdLst>
            <a:ahLst/>
            <a:cxnLst>
              <a:cxn ang="0">
                <a:pos x="connsiteX0" y="connsiteY0"/>
              </a:cxn>
              <a:cxn ang="0">
                <a:pos x="connsiteX1" y="connsiteY1"/>
              </a:cxn>
              <a:cxn ang="0">
                <a:pos x="connsiteX2" y="connsiteY2"/>
              </a:cxn>
            </a:cxnLst>
            <a:rect l="l" t="t" r="r" b="b"/>
            <a:pathLst>
              <a:path w="772477" h="1547812">
                <a:moveTo>
                  <a:pt x="0" y="0"/>
                </a:moveTo>
                <a:lnTo>
                  <a:pt x="772477" y="291465"/>
                </a:lnTo>
                <a:lnTo>
                  <a:pt x="64770" y="1547812"/>
                </a:lnTo>
                <a:close/>
              </a:path>
            </a:pathLst>
          </a:custGeom>
          <a:gradFill>
            <a:gsLst>
              <a:gs pos="28000">
                <a:schemeClr val="accent1">
                  <a:lumMod val="75000"/>
                </a:schemeClr>
              </a:gs>
              <a:gs pos="100000">
                <a:schemeClr val="accent1">
                  <a:lumMod val="70000"/>
                  <a:lumOff val="30000"/>
                </a:schemeClr>
              </a:gs>
            </a:gsLst>
            <a:lin ang="21594000" scaled="0"/>
          </a:gradFill>
          <a:ln w="48331" cap="flat">
            <a:noFill/>
            <a:prstDash val="solid"/>
            <a:miter/>
          </a:ln>
        </p:spPr>
        <p:txBody>
          <a:bodyPr rtlCol="0" anchor="ctr"/>
          <a:lstStyle/>
          <a:p>
            <a:endParaRPr lang="zh-CN" altLang="en-US"/>
          </a:p>
        </p:txBody>
      </p:sp>
      <p:sp>
        <p:nvSpPr>
          <p:cNvPr id="12" name="任意多边形: 形状 11"/>
          <p:cNvSpPr/>
          <p:nvPr>
            <p:custDataLst>
              <p:tags r:id="rId9"/>
            </p:custDataLst>
          </p:nvPr>
        </p:nvSpPr>
        <p:spPr>
          <a:xfrm>
            <a:off x="5929935" y="4465706"/>
            <a:ext cx="914079" cy="569831"/>
          </a:xfrm>
          <a:custGeom>
            <a:avLst/>
            <a:gdLst>
              <a:gd name="connsiteX0" fmla="*/ 0 w 1555432"/>
              <a:gd name="connsiteY0" fmla="*/ 372428 h 969645"/>
              <a:gd name="connsiteX1" fmla="*/ 1405890 w 1555432"/>
              <a:gd name="connsiteY1" fmla="*/ 0 h 969645"/>
              <a:gd name="connsiteX2" fmla="*/ 1555433 w 1555432"/>
              <a:gd name="connsiteY2" fmla="*/ 969645 h 969645"/>
            </a:gdLst>
            <a:ahLst/>
            <a:cxnLst>
              <a:cxn ang="0">
                <a:pos x="connsiteX0" y="connsiteY0"/>
              </a:cxn>
              <a:cxn ang="0">
                <a:pos x="connsiteX1" y="connsiteY1"/>
              </a:cxn>
              <a:cxn ang="0">
                <a:pos x="connsiteX2" y="connsiteY2"/>
              </a:cxn>
            </a:cxnLst>
            <a:rect l="l" t="t" r="r" b="b"/>
            <a:pathLst>
              <a:path w="1555432" h="969645">
                <a:moveTo>
                  <a:pt x="0" y="372428"/>
                </a:moveTo>
                <a:lnTo>
                  <a:pt x="1405890" y="0"/>
                </a:lnTo>
                <a:lnTo>
                  <a:pt x="1555433" y="969645"/>
                </a:lnTo>
                <a:close/>
              </a:path>
            </a:pathLst>
          </a:custGeom>
          <a:gradFill flip="none" rotWithShape="1">
            <a:gsLst>
              <a:gs pos="0">
                <a:schemeClr val="accent1">
                  <a:lumMod val="55000"/>
                  <a:lumOff val="45000"/>
                </a:schemeClr>
              </a:gs>
              <a:gs pos="100000">
                <a:schemeClr val="accent1"/>
              </a:gs>
            </a:gsLst>
            <a:lin ang="7200000" scaled="0"/>
            <a:tileRect/>
          </a:gradFill>
          <a:ln w="48331" cap="flat">
            <a:noFill/>
            <a:prstDash val="solid"/>
            <a:miter/>
          </a:ln>
        </p:spPr>
        <p:txBody>
          <a:bodyPr rtlCol="0" anchor="ctr"/>
          <a:lstStyle/>
          <a:p>
            <a:endParaRPr lang="zh-CN" altLang="en-US"/>
          </a:p>
        </p:txBody>
      </p:sp>
      <p:sp>
        <p:nvSpPr>
          <p:cNvPr id="13" name="任意多边形: 形状 12"/>
          <p:cNvSpPr/>
          <p:nvPr>
            <p:custDataLst>
              <p:tags r:id="rId10"/>
            </p:custDataLst>
          </p:nvPr>
        </p:nvSpPr>
        <p:spPr>
          <a:xfrm>
            <a:off x="5929935" y="4684570"/>
            <a:ext cx="914079" cy="952703"/>
          </a:xfrm>
          <a:custGeom>
            <a:avLst/>
            <a:gdLst>
              <a:gd name="connsiteX0" fmla="*/ 0 w 1555432"/>
              <a:gd name="connsiteY0" fmla="*/ 0 h 1621155"/>
              <a:gd name="connsiteX1" fmla="*/ 1555433 w 1555432"/>
              <a:gd name="connsiteY1" fmla="*/ 597218 h 1621155"/>
              <a:gd name="connsiteX2" fmla="*/ 169545 w 1555432"/>
              <a:gd name="connsiteY2" fmla="*/ 1621155 h 1621155"/>
            </a:gdLst>
            <a:ahLst/>
            <a:cxnLst>
              <a:cxn ang="0">
                <a:pos x="connsiteX0" y="connsiteY0"/>
              </a:cxn>
              <a:cxn ang="0">
                <a:pos x="connsiteX1" y="connsiteY1"/>
              </a:cxn>
              <a:cxn ang="0">
                <a:pos x="connsiteX2" y="connsiteY2"/>
              </a:cxn>
            </a:cxnLst>
            <a:rect l="l" t="t" r="r" b="b"/>
            <a:pathLst>
              <a:path w="1555432" h="1621155">
                <a:moveTo>
                  <a:pt x="0" y="0"/>
                </a:moveTo>
                <a:lnTo>
                  <a:pt x="1555433" y="597218"/>
                </a:lnTo>
                <a:lnTo>
                  <a:pt x="169545" y="1621155"/>
                </a:lnTo>
                <a:close/>
              </a:path>
            </a:pathLst>
          </a:custGeom>
          <a:gradFill flip="none" rotWithShape="1">
            <a:gsLst>
              <a:gs pos="0">
                <a:schemeClr val="accent1">
                  <a:lumMod val="36000"/>
                  <a:lumOff val="64000"/>
                </a:schemeClr>
              </a:gs>
              <a:gs pos="100000">
                <a:schemeClr val="accent1">
                  <a:lumMod val="77000"/>
                  <a:lumOff val="23000"/>
                </a:schemeClr>
              </a:gs>
            </a:gsLst>
            <a:lin ang="2700000" scaled="1"/>
            <a:tileRect/>
          </a:gradFill>
          <a:ln w="48331" cap="flat">
            <a:noFill/>
            <a:prstDash val="solid"/>
            <a:miter/>
          </a:ln>
        </p:spPr>
        <p:txBody>
          <a:bodyPr rtlCol="0" anchor="ctr"/>
          <a:lstStyle/>
          <a:p>
            <a:endParaRPr lang="zh-CN" altLang="en-US"/>
          </a:p>
        </p:txBody>
      </p:sp>
      <p:sp>
        <p:nvSpPr>
          <p:cNvPr id="14" name="椭圆 13"/>
          <p:cNvSpPr/>
          <p:nvPr>
            <p:custDataLst>
              <p:tags r:id="rId11"/>
            </p:custDataLst>
          </p:nvPr>
        </p:nvSpPr>
        <p:spPr>
          <a:xfrm rot="20464926">
            <a:off x="4980522" y="5007515"/>
            <a:ext cx="2982508" cy="623079"/>
          </a:xfrm>
          <a:prstGeom prst="ellipse">
            <a:avLst/>
          </a:prstGeom>
          <a:noFill/>
          <a:ln w="9525">
            <a:gradFill flip="none" rotWithShape="1">
              <a:gsLst>
                <a:gs pos="0">
                  <a:schemeClr val="accent1"/>
                </a:gs>
                <a:gs pos="100000">
                  <a:schemeClr val="accent1">
                    <a:alpha val="0"/>
                  </a:schemeClr>
                </a:gs>
              </a:gsLst>
              <a:lin ang="162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custDataLst>
              <p:tags r:id="rId12"/>
            </p:custDataLst>
          </p:nvPr>
        </p:nvSpPr>
        <p:spPr>
          <a:xfrm rot="997938">
            <a:off x="5097309" y="5007515"/>
            <a:ext cx="2748935" cy="623079"/>
          </a:xfrm>
          <a:prstGeom prst="ellipse">
            <a:avLst/>
          </a:prstGeom>
          <a:noFill/>
          <a:ln w="19050">
            <a:gradFill flip="none" rotWithShape="1">
              <a:gsLst>
                <a:gs pos="0">
                  <a:schemeClr val="accent1"/>
                </a:gs>
                <a:gs pos="100000">
                  <a:schemeClr val="accent1">
                    <a:alpha val="0"/>
                  </a:schemeClr>
                </a:gs>
              </a:gsLst>
              <a:lin ang="162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custDataLst>
              <p:tags r:id="rId13"/>
            </p:custDataLst>
          </p:nvPr>
        </p:nvSpPr>
        <p:spPr>
          <a:xfrm rot="19668910">
            <a:off x="4895721" y="5007515"/>
            <a:ext cx="2982508" cy="623079"/>
          </a:xfrm>
          <a:prstGeom prst="ellipse">
            <a:avLst/>
          </a:prstGeom>
          <a:noFill/>
          <a:ln w="19050">
            <a:gradFill flip="none" rotWithShape="1">
              <a:gsLst>
                <a:gs pos="1000">
                  <a:schemeClr val="accent1">
                    <a:lumMod val="60000"/>
                    <a:lumOff val="40000"/>
                  </a:schemeClr>
                </a:gs>
                <a:gs pos="100000">
                  <a:schemeClr val="accent1">
                    <a:alpha val="0"/>
                  </a:schemeClr>
                </a:gs>
              </a:gsLst>
              <a:lin ang="16200000" scaled="1"/>
              <a:tileRect/>
            </a:gra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18"/>
          <p:cNvSpPr/>
          <p:nvPr>
            <p:custDataLst>
              <p:tags r:id="rId14"/>
            </p:custDataLst>
          </p:nvPr>
        </p:nvSpPr>
        <p:spPr>
          <a:xfrm>
            <a:off x="7345555" y="5202772"/>
            <a:ext cx="116280" cy="116280"/>
          </a:xfrm>
          <a:prstGeom prst="ellipse">
            <a:avLst/>
          </a:prstGeom>
          <a:gradFill>
            <a:gsLst>
              <a:gs pos="1000">
                <a:schemeClr val="accent1">
                  <a:lumMod val="75000"/>
                </a:schemeClr>
              </a:gs>
              <a:gs pos="100000">
                <a:schemeClr val="accent1"/>
              </a:gs>
            </a:gsLst>
            <a:lin ang="162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椭圆 19"/>
          <p:cNvSpPr/>
          <p:nvPr>
            <p:custDataLst>
              <p:tags r:id="rId15"/>
            </p:custDataLst>
          </p:nvPr>
        </p:nvSpPr>
        <p:spPr>
          <a:xfrm>
            <a:off x="6683387" y="5639448"/>
            <a:ext cx="116280" cy="116280"/>
          </a:xfrm>
          <a:prstGeom prst="ellipse">
            <a:avLst/>
          </a:prstGeom>
          <a:gradFill flip="none" rotWithShape="1">
            <a:gsLst>
              <a:gs pos="1000">
                <a:schemeClr val="accent1">
                  <a:lumMod val="20000"/>
                  <a:lumOff val="80000"/>
                </a:schemeClr>
              </a:gs>
              <a:gs pos="100000">
                <a:schemeClr val="accent1"/>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任意多边形: 形状 21"/>
          <p:cNvSpPr/>
          <p:nvPr>
            <p:custDataLst>
              <p:tags r:id="rId16"/>
            </p:custDataLst>
          </p:nvPr>
        </p:nvSpPr>
        <p:spPr>
          <a:xfrm>
            <a:off x="1091485" y="4032620"/>
            <a:ext cx="10675780" cy="2115975"/>
          </a:xfrm>
          <a:custGeom>
            <a:avLst/>
            <a:gdLst>
              <a:gd name="connsiteX0" fmla="*/ 4924244 w 9848488"/>
              <a:gd name="connsiteY0" fmla="*/ 0 h 2006368"/>
              <a:gd name="connsiteX1" fmla="*/ 9775437 w 9848488"/>
              <a:gd name="connsiteY1" fmla="*/ 1858432 h 2006368"/>
              <a:gd name="connsiteX2" fmla="*/ 9848488 w 9848488"/>
              <a:gd name="connsiteY2" fmla="*/ 2006368 h 2006368"/>
              <a:gd name="connsiteX3" fmla="*/ 0 w 9848488"/>
              <a:gd name="connsiteY3" fmla="*/ 2006368 h 2006368"/>
              <a:gd name="connsiteX4" fmla="*/ 73051 w 9848488"/>
              <a:gd name="connsiteY4" fmla="*/ 1858432 h 2006368"/>
              <a:gd name="connsiteX5" fmla="*/ 4924244 w 9848488"/>
              <a:gd name="connsiteY5" fmla="*/ 0 h 2006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48488" h="2006368">
                <a:moveTo>
                  <a:pt x="4924244" y="0"/>
                </a:moveTo>
                <a:cubicBezTo>
                  <a:pt x="7203603" y="0"/>
                  <a:pt x="9132307" y="781751"/>
                  <a:pt x="9775437" y="1858432"/>
                </a:cubicBezTo>
                <a:lnTo>
                  <a:pt x="9848488" y="2006368"/>
                </a:lnTo>
                <a:lnTo>
                  <a:pt x="0" y="2006368"/>
                </a:lnTo>
                <a:lnTo>
                  <a:pt x="73051" y="1858432"/>
                </a:lnTo>
                <a:cubicBezTo>
                  <a:pt x="716182" y="781751"/>
                  <a:pt x="2644886" y="0"/>
                  <a:pt x="4924244" y="0"/>
                </a:cubicBezTo>
                <a:close/>
              </a:path>
            </a:pathLst>
          </a:custGeom>
          <a:noFill/>
          <a:ln w="15875">
            <a:gradFill>
              <a:gsLst>
                <a:gs pos="0">
                  <a:schemeClr val="accent1">
                    <a:lumMod val="40000"/>
                    <a:lumOff val="60000"/>
                  </a:schemeClr>
                </a:gs>
                <a:gs pos="92000">
                  <a:schemeClr val="accent1">
                    <a:alpha val="0"/>
                  </a:schemeClr>
                </a:gs>
              </a:gsLst>
              <a:lin ang="5400000" scaled="1"/>
            </a:gra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椭圆 25"/>
          <p:cNvSpPr/>
          <p:nvPr>
            <p:custDataLst>
              <p:tags r:id="rId17"/>
            </p:custDataLst>
          </p:nvPr>
        </p:nvSpPr>
        <p:spPr>
          <a:xfrm>
            <a:off x="1928150" y="5077888"/>
            <a:ext cx="154382" cy="154382"/>
          </a:xfrm>
          <a:prstGeom prst="ellipse">
            <a:avLst/>
          </a:prstGeom>
          <a:solidFill>
            <a:srgbClr val="FFFFFF"/>
          </a:solidFill>
          <a:ln w="3175">
            <a:solidFill>
              <a:schemeClr val="accent1"/>
            </a:solidFill>
          </a:ln>
          <a:effectLst>
            <a:outerShdw blurRad="63500" sx="102000" sy="102000" algn="ctr" rotWithShape="0">
              <a:schemeClr val="accent1">
                <a:lumMod val="75000"/>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椭圆 26"/>
          <p:cNvSpPr/>
          <p:nvPr>
            <p:custDataLst>
              <p:tags r:id="rId18"/>
            </p:custDataLst>
          </p:nvPr>
        </p:nvSpPr>
        <p:spPr>
          <a:xfrm>
            <a:off x="1957648" y="5107386"/>
            <a:ext cx="95386" cy="95386"/>
          </a:xfrm>
          <a:prstGeom prst="ellipse">
            <a:avLst/>
          </a:prstGeom>
          <a:gradFill>
            <a:gsLst>
              <a:gs pos="1000">
                <a:schemeClr val="accent1">
                  <a:lumMod val="75000"/>
                </a:schemeClr>
              </a:gs>
              <a:gs pos="100000">
                <a:schemeClr val="accent1"/>
              </a:gs>
            </a:gsLst>
            <a:lin ang="162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9" name="组合 38">
            <a:extLst>
              <a:ext uri="{FF2B5EF4-FFF2-40B4-BE49-F238E27FC236}">
                <a16:creationId xmlns:a16="http://schemas.microsoft.com/office/drawing/2014/main" id="{431B28CB-1A0A-41BE-B574-056CCF5F2C41}"/>
              </a:ext>
            </a:extLst>
          </p:cNvPr>
          <p:cNvGrpSpPr/>
          <p:nvPr/>
        </p:nvGrpSpPr>
        <p:grpSpPr>
          <a:xfrm>
            <a:off x="926534" y="2594813"/>
            <a:ext cx="2070011" cy="1434711"/>
            <a:chOff x="926534" y="2594813"/>
            <a:chExt cx="2070011" cy="1434711"/>
          </a:xfrm>
        </p:grpSpPr>
        <p:sp>
          <p:nvSpPr>
            <p:cNvPr id="2" name="矩形 1"/>
            <p:cNvSpPr/>
            <p:nvPr>
              <p:custDataLst>
                <p:tags r:id="rId45"/>
              </p:custDataLst>
            </p:nvPr>
          </p:nvSpPr>
          <p:spPr>
            <a:xfrm>
              <a:off x="926534" y="3110040"/>
              <a:ext cx="2070011" cy="919484"/>
            </a:xfrm>
            <a:prstGeom prst="rect">
              <a:avLst/>
            </a:prstGeom>
            <a:noFill/>
          </p:spPr>
          <p:txBody>
            <a:bodyPr wrap="square" lIns="0" tIns="0" rIns="0" bIns="0" rtlCol="0" anchor="t" anchorCtr="0">
              <a:noAutofit/>
            </a:bodyPr>
            <a:lstStyle/>
            <a:p>
              <a:pPr algn="l">
                <a:lnSpc>
                  <a:spcPct val="150000"/>
                </a:lnSpc>
                <a:buClrTx/>
                <a:buSzTx/>
                <a:buFontTx/>
              </a:pPr>
              <a:r>
                <a:rPr lang="zh-CN" altLang="en-US" dirty="0">
                  <a:solidFill>
                    <a:srgbClr val="002060"/>
                  </a:solidFill>
                  <a:latin typeface="微软雅黑" panose="020B0503020204020204" pitchFamily="34" charset="-122"/>
                  <a:ea typeface="微软雅黑" panose="020B0503020204020204" pitchFamily="34" charset="-122"/>
                  <a:cs typeface="+mn-ea"/>
                  <a:sym typeface="+mn-ea"/>
                </a:rPr>
                <a:t>快速定位所需数据，支持各专题数据库针对性检索与一站式跨库检索</a:t>
              </a:r>
            </a:p>
          </p:txBody>
        </p:sp>
        <p:sp>
          <p:nvSpPr>
            <p:cNvPr id="3" name="矩形 2"/>
            <p:cNvSpPr/>
            <p:nvPr>
              <p:custDataLst>
                <p:tags r:id="rId46"/>
              </p:custDataLst>
            </p:nvPr>
          </p:nvSpPr>
          <p:spPr>
            <a:xfrm>
              <a:off x="1268494" y="2594813"/>
              <a:ext cx="1473691" cy="388420"/>
            </a:xfrm>
            <a:prstGeom prst="rect">
              <a:avLst/>
            </a:prstGeom>
            <a:noFill/>
          </p:spPr>
          <p:txBody>
            <a:bodyPr wrap="square" lIns="0" tIns="0" rIns="0" bIns="0" rtlCol="0" anchor="b">
              <a:noAutofit/>
            </a:bodyPr>
            <a:lstStyle/>
            <a:p>
              <a:pPr algn="ctr">
                <a:lnSpc>
                  <a:spcPct val="150000"/>
                </a:lnSpc>
                <a:spcBef>
                  <a:spcPct val="0"/>
                </a:spcBef>
                <a:spcAft>
                  <a:spcPct val="0"/>
                </a:spcAft>
              </a:pPr>
              <a:r>
                <a:rPr lang="zh-CN" altLang="en-US" b="1" dirty="0">
                  <a:solidFill>
                    <a:srgbClr val="002060"/>
                  </a:solidFill>
                  <a:latin typeface="微软雅黑" panose="020B0503020204020204" pitchFamily="34" charset="-122"/>
                  <a:ea typeface="微软雅黑" panose="020B0503020204020204" pitchFamily="34" charset="-122"/>
                  <a:cs typeface="+mn-ea"/>
                  <a:sym typeface="+mn-ea"/>
                </a:rPr>
                <a:t>查询数据</a:t>
              </a:r>
            </a:p>
          </p:txBody>
        </p:sp>
      </p:grpSp>
      <p:sp>
        <p:nvSpPr>
          <p:cNvPr id="69" name="椭圆 68"/>
          <p:cNvSpPr/>
          <p:nvPr>
            <p:custDataLst>
              <p:tags r:id="rId19"/>
            </p:custDataLst>
          </p:nvPr>
        </p:nvSpPr>
        <p:spPr>
          <a:xfrm>
            <a:off x="10776221" y="5077888"/>
            <a:ext cx="154382" cy="154382"/>
          </a:xfrm>
          <a:prstGeom prst="ellipse">
            <a:avLst/>
          </a:prstGeom>
          <a:solidFill>
            <a:srgbClr val="FFFFFF"/>
          </a:solidFill>
          <a:ln w="3175">
            <a:solidFill>
              <a:schemeClr val="accent1"/>
            </a:solidFill>
          </a:ln>
          <a:effectLst>
            <a:outerShdw blurRad="63500" sx="102000" sy="102000" algn="ctr" rotWithShape="0">
              <a:schemeClr val="accent1">
                <a:lumMod val="75000"/>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椭圆 69"/>
          <p:cNvSpPr/>
          <p:nvPr>
            <p:custDataLst>
              <p:tags r:id="rId20"/>
            </p:custDataLst>
          </p:nvPr>
        </p:nvSpPr>
        <p:spPr>
          <a:xfrm>
            <a:off x="10805719" y="5107386"/>
            <a:ext cx="95386" cy="95386"/>
          </a:xfrm>
          <a:prstGeom prst="ellipse">
            <a:avLst/>
          </a:prstGeom>
          <a:gradFill>
            <a:gsLst>
              <a:gs pos="1000">
                <a:schemeClr val="accent1">
                  <a:lumMod val="75000"/>
                </a:schemeClr>
              </a:gs>
              <a:gs pos="100000">
                <a:schemeClr val="accent1"/>
              </a:gs>
            </a:gsLst>
            <a:lin ang="162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5" name="组合 34">
            <a:extLst>
              <a:ext uri="{FF2B5EF4-FFF2-40B4-BE49-F238E27FC236}">
                <a16:creationId xmlns:a16="http://schemas.microsoft.com/office/drawing/2014/main" id="{D8D4EA50-4AF3-7B30-CD9F-1DA7802227FF}"/>
              </a:ext>
            </a:extLst>
          </p:cNvPr>
          <p:cNvGrpSpPr/>
          <p:nvPr/>
        </p:nvGrpSpPr>
        <p:grpSpPr>
          <a:xfrm>
            <a:off x="10116565" y="2594813"/>
            <a:ext cx="1473692" cy="1259526"/>
            <a:chOff x="10116565" y="2594813"/>
            <a:chExt cx="1473692" cy="1259526"/>
          </a:xfrm>
        </p:grpSpPr>
        <p:sp>
          <p:nvSpPr>
            <p:cNvPr id="4" name="矩形 3"/>
            <p:cNvSpPr/>
            <p:nvPr>
              <p:custDataLst>
                <p:tags r:id="rId43"/>
              </p:custDataLst>
            </p:nvPr>
          </p:nvSpPr>
          <p:spPr>
            <a:xfrm>
              <a:off x="10116565" y="3110193"/>
              <a:ext cx="1473692" cy="744146"/>
            </a:xfrm>
            <a:prstGeom prst="rect">
              <a:avLst/>
            </a:prstGeom>
            <a:noFill/>
          </p:spPr>
          <p:txBody>
            <a:bodyPr wrap="square" lIns="0" tIns="0" rIns="0" bIns="0" rtlCol="0" anchor="t" anchorCtr="0">
              <a:noAutofit/>
            </a:bodyPr>
            <a:lstStyle/>
            <a:p>
              <a:pPr algn="l">
                <a:lnSpc>
                  <a:spcPct val="150000"/>
                </a:lnSpc>
                <a:buClrTx/>
                <a:buSzTx/>
                <a:buFontTx/>
              </a:pPr>
              <a:r>
                <a:rPr lang="zh-CN" altLang="en-US" dirty="0">
                  <a:solidFill>
                    <a:srgbClr val="002060"/>
                  </a:solidFill>
                  <a:latin typeface="微软雅黑" panose="020B0503020204020204" pitchFamily="34" charset="-122"/>
                  <a:ea typeface="微软雅黑" panose="020B0503020204020204" pitchFamily="34" charset="-122"/>
                  <a:cs typeface="+mn-ea"/>
                  <a:sym typeface="+mn-ea"/>
                </a:rPr>
                <a:t>通过AI辅助进行数据研究分析</a:t>
              </a:r>
            </a:p>
          </p:txBody>
        </p:sp>
        <p:sp>
          <p:nvSpPr>
            <p:cNvPr id="9" name="矩形 8"/>
            <p:cNvSpPr/>
            <p:nvPr>
              <p:custDataLst>
                <p:tags r:id="rId44"/>
              </p:custDataLst>
            </p:nvPr>
          </p:nvSpPr>
          <p:spPr>
            <a:xfrm>
              <a:off x="10116566" y="2594813"/>
              <a:ext cx="1473691" cy="388420"/>
            </a:xfrm>
            <a:prstGeom prst="rect">
              <a:avLst/>
            </a:prstGeom>
            <a:noFill/>
          </p:spPr>
          <p:txBody>
            <a:bodyPr wrap="square" lIns="0" tIns="0" rIns="0" bIns="0" rtlCol="0" anchor="b">
              <a:noAutofit/>
            </a:bodyPr>
            <a:lstStyle/>
            <a:p>
              <a:pPr algn="ctr">
                <a:lnSpc>
                  <a:spcPct val="150000"/>
                </a:lnSpc>
                <a:buClrTx/>
                <a:buSzTx/>
                <a:buFontTx/>
              </a:pPr>
              <a:r>
                <a:rPr lang="zh-CN" altLang="en-US" b="1" dirty="0">
                  <a:solidFill>
                    <a:srgbClr val="002060"/>
                  </a:solidFill>
                  <a:latin typeface="微软雅黑" panose="020B0503020204020204" pitchFamily="34" charset="-122"/>
                  <a:ea typeface="微软雅黑" panose="020B0503020204020204" pitchFamily="34" charset="-122"/>
                  <a:cs typeface="+mn-ea"/>
                  <a:sym typeface="+mn-ea"/>
                </a:rPr>
                <a:t>AI分析</a:t>
              </a:r>
            </a:p>
          </p:txBody>
        </p:sp>
      </p:grpSp>
      <p:cxnSp>
        <p:nvCxnSpPr>
          <p:cNvPr id="61" name="直接连接符 60"/>
          <p:cNvCxnSpPr/>
          <p:nvPr>
            <p:custDataLst>
              <p:tags r:id="rId21"/>
            </p:custDataLst>
          </p:nvPr>
        </p:nvCxnSpPr>
        <p:spPr>
          <a:xfrm flipV="1">
            <a:off x="10854788" y="4393165"/>
            <a:ext cx="0" cy="684723"/>
          </a:xfrm>
          <a:prstGeom prst="line">
            <a:avLst/>
          </a:prstGeom>
          <a:noFill/>
          <a:ln>
            <a:gradFill flip="none" rotWithShape="1">
              <a:gsLst>
                <a:gs pos="0">
                  <a:schemeClr val="accent1">
                    <a:alpha val="0"/>
                  </a:schemeClr>
                </a:gs>
                <a:gs pos="100000">
                  <a:schemeClr val="accent1"/>
                </a:gs>
              </a:gsLst>
              <a:lin ang="16200000" scaled="0"/>
              <a:tileRect/>
            </a:gradFill>
          </a:ln>
        </p:spPr>
        <p:style>
          <a:lnRef idx="2">
            <a:schemeClr val="accent1">
              <a:shade val="15000"/>
            </a:schemeClr>
          </a:lnRef>
          <a:fillRef idx="1">
            <a:schemeClr val="accent1"/>
          </a:fillRef>
          <a:effectRef idx="0">
            <a:schemeClr val="accent1"/>
          </a:effectRef>
          <a:fontRef idx="minor">
            <a:schemeClr val="lt1"/>
          </a:fontRef>
        </p:style>
      </p:cxnSp>
      <p:sp>
        <p:nvSpPr>
          <p:cNvPr id="86" name="椭圆 85"/>
          <p:cNvSpPr/>
          <p:nvPr>
            <p:custDataLst>
              <p:tags r:id="rId22"/>
            </p:custDataLst>
          </p:nvPr>
        </p:nvSpPr>
        <p:spPr>
          <a:xfrm>
            <a:off x="3697765" y="4286074"/>
            <a:ext cx="154382" cy="154382"/>
          </a:xfrm>
          <a:prstGeom prst="ellipse">
            <a:avLst/>
          </a:prstGeom>
          <a:solidFill>
            <a:srgbClr val="FFFFFF"/>
          </a:solidFill>
          <a:ln w="3175">
            <a:solidFill>
              <a:schemeClr val="accent1"/>
            </a:solidFill>
          </a:ln>
          <a:effectLst>
            <a:outerShdw blurRad="63500" sx="102000" sy="102000" algn="ctr" rotWithShape="0">
              <a:schemeClr val="accent1">
                <a:lumMod val="75000"/>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2060"/>
              </a:solidFill>
            </a:endParaRPr>
          </a:p>
        </p:txBody>
      </p:sp>
      <p:sp>
        <p:nvSpPr>
          <p:cNvPr id="87" name="椭圆 86"/>
          <p:cNvSpPr/>
          <p:nvPr>
            <p:custDataLst>
              <p:tags r:id="rId23"/>
            </p:custDataLst>
          </p:nvPr>
        </p:nvSpPr>
        <p:spPr>
          <a:xfrm>
            <a:off x="3727263" y="4315572"/>
            <a:ext cx="95386" cy="95386"/>
          </a:xfrm>
          <a:prstGeom prst="ellipse">
            <a:avLst/>
          </a:prstGeom>
          <a:gradFill>
            <a:gsLst>
              <a:gs pos="1000">
                <a:schemeClr val="accent1">
                  <a:lumMod val="75000"/>
                </a:schemeClr>
              </a:gs>
              <a:gs pos="100000">
                <a:schemeClr val="accent1"/>
              </a:gs>
            </a:gsLst>
            <a:lin ang="162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2060"/>
              </a:solidFill>
            </a:endParaRPr>
          </a:p>
        </p:txBody>
      </p:sp>
      <p:grpSp>
        <p:nvGrpSpPr>
          <p:cNvPr id="17" name="组合 16">
            <a:extLst>
              <a:ext uri="{FF2B5EF4-FFF2-40B4-BE49-F238E27FC236}">
                <a16:creationId xmlns:a16="http://schemas.microsoft.com/office/drawing/2014/main" id="{A16AED80-79ED-88A4-9F89-8B392100FA64}"/>
              </a:ext>
            </a:extLst>
          </p:cNvPr>
          <p:cNvGrpSpPr/>
          <p:nvPr/>
        </p:nvGrpSpPr>
        <p:grpSpPr>
          <a:xfrm>
            <a:off x="3038108" y="1802999"/>
            <a:ext cx="1473692" cy="1259526"/>
            <a:chOff x="3038108" y="1802999"/>
            <a:chExt cx="1473692" cy="1259526"/>
          </a:xfrm>
        </p:grpSpPr>
        <p:sp>
          <p:nvSpPr>
            <p:cNvPr id="21" name="矩形 20"/>
            <p:cNvSpPr/>
            <p:nvPr>
              <p:custDataLst>
                <p:tags r:id="rId41"/>
              </p:custDataLst>
            </p:nvPr>
          </p:nvSpPr>
          <p:spPr>
            <a:xfrm>
              <a:off x="3038108" y="2318379"/>
              <a:ext cx="1473691" cy="744146"/>
            </a:xfrm>
            <a:prstGeom prst="rect">
              <a:avLst/>
            </a:prstGeom>
            <a:noFill/>
          </p:spPr>
          <p:txBody>
            <a:bodyPr wrap="square" lIns="0" tIns="0" rIns="0" bIns="0" rtlCol="0" anchor="t" anchorCtr="0">
              <a:noAutofit/>
            </a:bodyPr>
            <a:lstStyle/>
            <a:p>
              <a:pPr algn="l">
                <a:lnSpc>
                  <a:spcPct val="150000"/>
                </a:lnSpc>
                <a:buClrTx/>
                <a:buSzTx/>
                <a:buFontTx/>
              </a:pPr>
              <a:r>
                <a:rPr lang="zh-CN" altLang="en-US" dirty="0">
                  <a:solidFill>
                    <a:srgbClr val="002060"/>
                  </a:solidFill>
                  <a:latin typeface="微软雅黑" panose="020B0503020204020204" pitchFamily="34" charset="-122"/>
                  <a:ea typeface="微软雅黑" panose="020B0503020204020204" pitchFamily="34" charset="-122"/>
                  <a:cs typeface="+mn-ea"/>
                  <a:sym typeface="+mn-ea"/>
                </a:rPr>
                <a:t>满足多样化数据处理需求</a:t>
              </a:r>
            </a:p>
          </p:txBody>
        </p:sp>
        <p:sp>
          <p:nvSpPr>
            <p:cNvPr id="23" name="矩形 22"/>
            <p:cNvSpPr/>
            <p:nvPr>
              <p:custDataLst>
                <p:tags r:id="rId42"/>
              </p:custDataLst>
            </p:nvPr>
          </p:nvSpPr>
          <p:spPr>
            <a:xfrm>
              <a:off x="3038109" y="1802999"/>
              <a:ext cx="1473691" cy="388420"/>
            </a:xfrm>
            <a:prstGeom prst="rect">
              <a:avLst/>
            </a:prstGeom>
            <a:noFill/>
          </p:spPr>
          <p:txBody>
            <a:bodyPr wrap="square" lIns="0" tIns="0" rIns="0" bIns="0" rtlCol="0" anchor="b">
              <a:noAutofit/>
            </a:bodyPr>
            <a:lstStyle/>
            <a:p>
              <a:pPr algn="ctr">
                <a:lnSpc>
                  <a:spcPct val="150000"/>
                </a:lnSpc>
                <a:buClrTx/>
                <a:buSzTx/>
                <a:buFontTx/>
              </a:pPr>
              <a:r>
                <a:rPr lang="zh-CN" altLang="en-US" b="1" dirty="0">
                  <a:solidFill>
                    <a:srgbClr val="002060"/>
                  </a:solidFill>
                  <a:latin typeface="微软雅黑" panose="020B0503020204020204" pitchFamily="34" charset="-122"/>
                  <a:ea typeface="微软雅黑" panose="020B0503020204020204" pitchFamily="34" charset="-122"/>
                  <a:cs typeface="+mn-ea"/>
                  <a:sym typeface="+mn-ea"/>
                </a:rPr>
                <a:t>整理数据</a:t>
              </a:r>
            </a:p>
          </p:txBody>
        </p:sp>
      </p:grpSp>
      <p:cxnSp>
        <p:nvCxnSpPr>
          <p:cNvPr id="83" name="直接连接符 82"/>
          <p:cNvCxnSpPr/>
          <p:nvPr>
            <p:custDataLst>
              <p:tags r:id="rId24"/>
            </p:custDataLst>
          </p:nvPr>
        </p:nvCxnSpPr>
        <p:spPr>
          <a:xfrm flipV="1">
            <a:off x="3776331" y="3601351"/>
            <a:ext cx="0" cy="684723"/>
          </a:xfrm>
          <a:prstGeom prst="line">
            <a:avLst/>
          </a:prstGeom>
          <a:noFill/>
          <a:ln>
            <a:gradFill flip="none" rotWithShape="1">
              <a:gsLst>
                <a:gs pos="0">
                  <a:schemeClr val="accent1">
                    <a:alpha val="0"/>
                  </a:schemeClr>
                </a:gs>
                <a:gs pos="100000">
                  <a:schemeClr val="accent1"/>
                </a:gs>
              </a:gsLst>
              <a:lin ang="16200000" scaled="0"/>
              <a:tileRect/>
            </a:gradFill>
          </a:ln>
        </p:spPr>
        <p:style>
          <a:lnRef idx="2">
            <a:schemeClr val="accent1">
              <a:shade val="15000"/>
            </a:schemeClr>
          </a:lnRef>
          <a:fillRef idx="1">
            <a:schemeClr val="accent1"/>
          </a:fillRef>
          <a:effectRef idx="0">
            <a:schemeClr val="accent1"/>
          </a:effectRef>
          <a:fontRef idx="minor">
            <a:schemeClr val="lt1"/>
          </a:fontRef>
        </p:style>
      </p:cxnSp>
      <p:sp>
        <p:nvSpPr>
          <p:cNvPr id="94" name="椭圆 93"/>
          <p:cNvSpPr/>
          <p:nvPr>
            <p:custDataLst>
              <p:tags r:id="rId25"/>
            </p:custDataLst>
          </p:nvPr>
        </p:nvSpPr>
        <p:spPr>
          <a:xfrm>
            <a:off x="9006609" y="4286074"/>
            <a:ext cx="154382" cy="154382"/>
          </a:xfrm>
          <a:prstGeom prst="ellipse">
            <a:avLst/>
          </a:prstGeom>
          <a:solidFill>
            <a:srgbClr val="FFFFFF"/>
          </a:solidFill>
          <a:ln w="3175">
            <a:solidFill>
              <a:schemeClr val="accent1"/>
            </a:solidFill>
          </a:ln>
          <a:effectLst>
            <a:outerShdw blurRad="63500" sx="102000" sy="102000" algn="ctr" rotWithShape="0">
              <a:schemeClr val="accent1">
                <a:lumMod val="75000"/>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2060"/>
              </a:solidFill>
            </a:endParaRPr>
          </a:p>
        </p:txBody>
      </p:sp>
      <p:sp>
        <p:nvSpPr>
          <p:cNvPr id="95" name="椭圆 94"/>
          <p:cNvSpPr/>
          <p:nvPr>
            <p:custDataLst>
              <p:tags r:id="rId26"/>
            </p:custDataLst>
          </p:nvPr>
        </p:nvSpPr>
        <p:spPr>
          <a:xfrm>
            <a:off x="9036107" y="4315572"/>
            <a:ext cx="95386" cy="95386"/>
          </a:xfrm>
          <a:prstGeom prst="ellipse">
            <a:avLst/>
          </a:prstGeom>
          <a:gradFill>
            <a:gsLst>
              <a:gs pos="1000">
                <a:schemeClr val="accent1">
                  <a:lumMod val="75000"/>
                </a:schemeClr>
              </a:gs>
              <a:gs pos="100000">
                <a:schemeClr val="accent1"/>
              </a:gs>
            </a:gsLst>
            <a:lin ang="162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2060"/>
              </a:solidFill>
            </a:endParaRPr>
          </a:p>
        </p:txBody>
      </p:sp>
      <p:grpSp>
        <p:nvGrpSpPr>
          <p:cNvPr id="33" name="组合 32">
            <a:extLst>
              <a:ext uri="{FF2B5EF4-FFF2-40B4-BE49-F238E27FC236}">
                <a16:creationId xmlns:a16="http://schemas.microsoft.com/office/drawing/2014/main" id="{7AACDBFE-1BC2-CCDF-C51A-50F4B02CEACF}"/>
              </a:ext>
            </a:extLst>
          </p:cNvPr>
          <p:cNvGrpSpPr/>
          <p:nvPr/>
        </p:nvGrpSpPr>
        <p:grpSpPr>
          <a:xfrm>
            <a:off x="8346952" y="1802999"/>
            <a:ext cx="1473692" cy="1259526"/>
            <a:chOff x="8346952" y="1802999"/>
            <a:chExt cx="1473692" cy="1259526"/>
          </a:xfrm>
        </p:grpSpPr>
        <p:sp>
          <p:nvSpPr>
            <p:cNvPr id="24" name="矩形 23"/>
            <p:cNvSpPr/>
            <p:nvPr>
              <p:custDataLst>
                <p:tags r:id="rId39"/>
              </p:custDataLst>
            </p:nvPr>
          </p:nvSpPr>
          <p:spPr>
            <a:xfrm>
              <a:off x="8346952" y="2318379"/>
              <a:ext cx="1473691" cy="744146"/>
            </a:xfrm>
            <a:prstGeom prst="rect">
              <a:avLst/>
            </a:prstGeom>
            <a:noFill/>
          </p:spPr>
          <p:txBody>
            <a:bodyPr wrap="square" lIns="0" tIns="0" rIns="0" bIns="0" rtlCol="0" anchor="t" anchorCtr="0">
              <a:noAutofit/>
            </a:bodyPr>
            <a:lstStyle/>
            <a:p>
              <a:pPr algn="l">
                <a:lnSpc>
                  <a:spcPct val="150000"/>
                </a:lnSpc>
                <a:buClrTx/>
                <a:buSzTx/>
                <a:buFontTx/>
              </a:pPr>
              <a:r>
                <a:rPr lang="zh-CN" altLang="en-US" dirty="0">
                  <a:solidFill>
                    <a:srgbClr val="002060"/>
                  </a:solidFill>
                  <a:latin typeface="微软雅黑" panose="020B0503020204020204" pitchFamily="34" charset="-122"/>
                  <a:ea typeface="微软雅黑" panose="020B0503020204020204" pitchFamily="34" charset="-122"/>
                  <a:cs typeface="+mn-ea"/>
                  <a:sym typeface="+mn-ea"/>
                </a:rPr>
                <a:t>将数据转化为直观图形，便于理解与分析</a:t>
              </a:r>
            </a:p>
            <a:p>
              <a:pPr algn="l">
                <a:lnSpc>
                  <a:spcPct val="150000"/>
                </a:lnSpc>
                <a:buClrTx/>
                <a:buSzTx/>
                <a:buFontTx/>
              </a:pPr>
              <a:endParaRPr lang="zh-CN" altLang="en-US" dirty="0">
                <a:solidFill>
                  <a:srgbClr val="002060"/>
                </a:solidFill>
                <a:latin typeface="微软雅黑" panose="020B0503020204020204" pitchFamily="34" charset="-122"/>
                <a:ea typeface="微软雅黑" panose="020B0503020204020204" pitchFamily="34" charset="-122"/>
                <a:cs typeface="+mn-ea"/>
                <a:sym typeface="+mn-ea"/>
              </a:endParaRPr>
            </a:p>
          </p:txBody>
        </p:sp>
        <p:sp>
          <p:nvSpPr>
            <p:cNvPr id="25" name="矩形 24"/>
            <p:cNvSpPr/>
            <p:nvPr>
              <p:custDataLst>
                <p:tags r:id="rId40"/>
              </p:custDataLst>
            </p:nvPr>
          </p:nvSpPr>
          <p:spPr>
            <a:xfrm>
              <a:off x="8346953" y="1802999"/>
              <a:ext cx="1473691" cy="388420"/>
            </a:xfrm>
            <a:prstGeom prst="rect">
              <a:avLst/>
            </a:prstGeom>
            <a:noFill/>
          </p:spPr>
          <p:txBody>
            <a:bodyPr wrap="square" lIns="0" tIns="0" rIns="0" bIns="0" rtlCol="0" anchor="b">
              <a:noAutofit/>
            </a:bodyPr>
            <a:lstStyle/>
            <a:p>
              <a:pPr algn="ctr">
                <a:lnSpc>
                  <a:spcPct val="150000"/>
                </a:lnSpc>
                <a:buClrTx/>
                <a:buSzTx/>
                <a:buFontTx/>
              </a:pPr>
              <a:r>
                <a:rPr lang="zh-CN" altLang="en-US" b="1" dirty="0">
                  <a:solidFill>
                    <a:srgbClr val="002060"/>
                  </a:solidFill>
                  <a:latin typeface="微软雅黑" panose="020B0503020204020204" pitchFamily="34" charset="-122"/>
                  <a:ea typeface="微软雅黑" panose="020B0503020204020204" pitchFamily="34" charset="-122"/>
                  <a:cs typeface="+mn-ea"/>
                  <a:sym typeface="+mn-ea"/>
                </a:rPr>
                <a:t>绘制图形</a:t>
              </a:r>
            </a:p>
          </p:txBody>
        </p:sp>
      </p:grpSp>
      <p:cxnSp>
        <p:nvCxnSpPr>
          <p:cNvPr id="91" name="直接连接符 90"/>
          <p:cNvCxnSpPr/>
          <p:nvPr>
            <p:custDataLst>
              <p:tags r:id="rId27"/>
            </p:custDataLst>
          </p:nvPr>
        </p:nvCxnSpPr>
        <p:spPr>
          <a:xfrm flipV="1">
            <a:off x="9085175" y="3601351"/>
            <a:ext cx="0" cy="684723"/>
          </a:xfrm>
          <a:prstGeom prst="line">
            <a:avLst/>
          </a:prstGeom>
          <a:noFill/>
          <a:ln>
            <a:gradFill flip="none" rotWithShape="1">
              <a:gsLst>
                <a:gs pos="0">
                  <a:schemeClr val="accent1">
                    <a:alpha val="0"/>
                  </a:schemeClr>
                </a:gs>
                <a:gs pos="100000">
                  <a:schemeClr val="accent1"/>
                </a:gs>
              </a:gsLst>
              <a:lin ang="16200000" scaled="0"/>
              <a:tileRect/>
            </a:gradFill>
          </a:ln>
        </p:spPr>
        <p:style>
          <a:lnRef idx="2">
            <a:schemeClr val="accent1">
              <a:shade val="15000"/>
            </a:schemeClr>
          </a:lnRef>
          <a:fillRef idx="1">
            <a:schemeClr val="accent1"/>
          </a:fillRef>
          <a:effectRef idx="0">
            <a:schemeClr val="accent1"/>
          </a:effectRef>
          <a:fontRef idx="minor">
            <a:schemeClr val="lt1"/>
          </a:fontRef>
        </p:style>
      </p:cxnSp>
      <p:sp>
        <p:nvSpPr>
          <p:cNvPr id="103" name="椭圆 102"/>
          <p:cNvSpPr/>
          <p:nvPr>
            <p:custDataLst>
              <p:tags r:id="rId28"/>
            </p:custDataLst>
          </p:nvPr>
        </p:nvSpPr>
        <p:spPr>
          <a:xfrm>
            <a:off x="5467379" y="3952299"/>
            <a:ext cx="154382" cy="154382"/>
          </a:xfrm>
          <a:prstGeom prst="ellipse">
            <a:avLst/>
          </a:prstGeom>
          <a:solidFill>
            <a:srgbClr val="FFFFFF"/>
          </a:solidFill>
          <a:ln w="3175">
            <a:solidFill>
              <a:schemeClr val="accent1"/>
            </a:solidFill>
          </a:ln>
          <a:effectLst>
            <a:outerShdw blurRad="63500" sx="102000" sy="102000" algn="ctr" rotWithShape="0">
              <a:schemeClr val="accent1">
                <a:lumMod val="75000"/>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2060"/>
              </a:solidFill>
            </a:endParaRPr>
          </a:p>
        </p:txBody>
      </p:sp>
      <p:sp>
        <p:nvSpPr>
          <p:cNvPr id="104" name="椭圆 103"/>
          <p:cNvSpPr/>
          <p:nvPr>
            <p:custDataLst>
              <p:tags r:id="rId29"/>
            </p:custDataLst>
          </p:nvPr>
        </p:nvSpPr>
        <p:spPr>
          <a:xfrm>
            <a:off x="5496877" y="3981797"/>
            <a:ext cx="95386" cy="95386"/>
          </a:xfrm>
          <a:prstGeom prst="ellipse">
            <a:avLst/>
          </a:prstGeom>
          <a:gradFill>
            <a:gsLst>
              <a:gs pos="1000">
                <a:schemeClr val="accent1">
                  <a:lumMod val="75000"/>
                </a:schemeClr>
              </a:gs>
              <a:gs pos="100000">
                <a:schemeClr val="accent1"/>
              </a:gs>
            </a:gsLst>
            <a:lin ang="162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2060"/>
              </a:solidFill>
            </a:endParaRPr>
          </a:p>
        </p:txBody>
      </p:sp>
      <p:grpSp>
        <p:nvGrpSpPr>
          <p:cNvPr id="40" name="组合 39">
            <a:extLst>
              <a:ext uri="{FF2B5EF4-FFF2-40B4-BE49-F238E27FC236}">
                <a16:creationId xmlns:a16="http://schemas.microsoft.com/office/drawing/2014/main" id="{65A55606-B7BB-7A2A-48C5-306FBA0CC769}"/>
              </a:ext>
            </a:extLst>
          </p:cNvPr>
          <p:cNvGrpSpPr/>
          <p:nvPr/>
        </p:nvGrpSpPr>
        <p:grpSpPr>
          <a:xfrm>
            <a:off x="4807723" y="1469224"/>
            <a:ext cx="1473692" cy="1259525"/>
            <a:chOff x="4807723" y="1469224"/>
            <a:chExt cx="1473692" cy="1259525"/>
          </a:xfrm>
        </p:grpSpPr>
        <p:sp>
          <p:nvSpPr>
            <p:cNvPr id="28" name="矩形 27"/>
            <p:cNvSpPr/>
            <p:nvPr>
              <p:custDataLst>
                <p:tags r:id="rId37"/>
              </p:custDataLst>
            </p:nvPr>
          </p:nvSpPr>
          <p:spPr>
            <a:xfrm>
              <a:off x="4807723" y="1984603"/>
              <a:ext cx="1473691" cy="744146"/>
            </a:xfrm>
            <a:prstGeom prst="rect">
              <a:avLst/>
            </a:prstGeom>
            <a:noFill/>
          </p:spPr>
          <p:txBody>
            <a:bodyPr wrap="square" lIns="0" tIns="0" rIns="0" bIns="0" rtlCol="0" anchor="t" anchorCtr="0">
              <a:noAutofit/>
            </a:bodyPr>
            <a:lstStyle/>
            <a:p>
              <a:pPr algn="l">
                <a:lnSpc>
                  <a:spcPct val="150000"/>
                </a:lnSpc>
                <a:spcBef>
                  <a:spcPct val="0"/>
                </a:spcBef>
                <a:spcAft>
                  <a:spcPct val="0"/>
                </a:spcAft>
              </a:pPr>
              <a:r>
                <a:rPr lang="zh-CN" altLang="en-US" dirty="0">
                  <a:solidFill>
                    <a:srgbClr val="002060"/>
                  </a:solidFill>
                  <a:latin typeface="微软雅黑" panose="020B0503020204020204" pitchFamily="34" charset="-122"/>
                  <a:ea typeface="微软雅黑" panose="020B0503020204020204" pitchFamily="34" charset="-122"/>
                  <a:cs typeface="+mn-ea"/>
                  <a:sym typeface="+mn-ea"/>
                </a:rPr>
                <a:t>通过导出数据功能下载数据，也可导出下载图形</a:t>
              </a:r>
            </a:p>
          </p:txBody>
        </p:sp>
        <p:sp>
          <p:nvSpPr>
            <p:cNvPr id="29" name="矩形 28"/>
            <p:cNvSpPr/>
            <p:nvPr>
              <p:custDataLst>
                <p:tags r:id="rId38"/>
              </p:custDataLst>
            </p:nvPr>
          </p:nvSpPr>
          <p:spPr>
            <a:xfrm>
              <a:off x="4807724" y="1469224"/>
              <a:ext cx="1473691" cy="388420"/>
            </a:xfrm>
            <a:prstGeom prst="rect">
              <a:avLst/>
            </a:prstGeom>
            <a:noFill/>
          </p:spPr>
          <p:txBody>
            <a:bodyPr wrap="square" lIns="0" tIns="0" rIns="0" bIns="0" rtlCol="0" anchor="b">
              <a:noAutofit/>
            </a:bodyPr>
            <a:lstStyle/>
            <a:p>
              <a:pPr algn="ctr">
                <a:lnSpc>
                  <a:spcPct val="150000"/>
                </a:lnSpc>
                <a:spcBef>
                  <a:spcPct val="0"/>
                </a:spcBef>
                <a:spcAft>
                  <a:spcPct val="0"/>
                </a:spcAft>
              </a:pPr>
              <a:r>
                <a:rPr lang="zh-CN" altLang="en-US" b="1" dirty="0">
                  <a:solidFill>
                    <a:srgbClr val="002060"/>
                  </a:solidFill>
                  <a:latin typeface="微软雅黑" panose="020B0503020204020204" pitchFamily="34" charset="-122"/>
                  <a:ea typeface="微软雅黑" panose="020B0503020204020204" pitchFamily="34" charset="-122"/>
                  <a:cs typeface="+mn-ea"/>
                  <a:sym typeface="+mn-ea"/>
                </a:rPr>
                <a:t>下载数据</a:t>
              </a:r>
            </a:p>
          </p:txBody>
        </p:sp>
      </p:grpSp>
      <p:cxnSp>
        <p:nvCxnSpPr>
          <p:cNvPr id="100" name="直接连接符 99"/>
          <p:cNvCxnSpPr/>
          <p:nvPr>
            <p:custDataLst>
              <p:tags r:id="rId30"/>
            </p:custDataLst>
          </p:nvPr>
        </p:nvCxnSpPr>
        <p:spPr>
          <a:xfrm flipV="1">
            <a:off x="5545946" y="3267576"/>
            <a:ext cx="0" cy="684723"/>
          </a:xfrm>
          <a:prstGeom prst="line">
            <a:avLst/>
          </a:prstGeom>
          <a:noFill/>
          <a:ln>
            <a:gradFill flip="none" rotWithShape="1">
              <a:gsLst>
                <a:gs pos="0">
                  <a:schemeClr val="accent1">
                    <a:alpha val="0"/>
                  </a:schemeClr>
                </a:gs>
                <a:gs pos="100000">
                  <a:schemeClr val="accent1"/>
                </a:gs>
              </a:gsLst>
              <a:lin ang="16200000" scaled="0"/>
              <a:tileRect/>
            </a:gradFill>
          </a:ln>
        </p:spPr>
        <p:style>
          <a:lnRef idx="2">
            <a:schemeClr val="accent1">
              <a:shade val="15000"/>
            </a:schemeClr>
          </a:lnRef>
          <a:fillRef idx="1">
            <a:schemeClr val="accent1"/>
          </a:fillRef>
          <a:effectRef idx="0">
            <a:schemeClr val="accent1"/>
          </a:effectRef>
          <a:fontRef idx="minor">
            <a:schemeClr val="lt1"/>
          </a:fontRef>
        </p:style>
      </p:cxnSp>
      <p:sp>
        <p:nvSpPr>
          <p:cNvPr id="111" name="椭圆 110"/>
          <p:cNvSpPr/>
          <p:nvPr>
            <p:custDataLst>
              <p:tags r:id="rId31"/>
            </p:custDataLst>
          </p:nvPr>
        </p:nvSpPr>
        <p:spPr>
          <a:xfrm>
            <a:off x="7236994" y="3952299"/>
            <a:ext cx="154382" cy="154382"/>
          </a:xfrm>
          <a:prstGeom prst="ellipse">
            <a:avLst/>
          </a:prstGeom>
          <a:solidFill>
            <a:srgbClr val="FFFFFF"/>
          </a:solidFill>
          <a:ln w="3175">
            <a:solidFill>
              <a:schemeClr val="accent1"/>
            </a:solidFill>
          </a:ln>
          <a:effectLst>
            <a:outerShdw blurRad="63500" sx="102000" sy="102000" algn="ctr" rotWithShape="0">
              <a:schemeClr val="accent1">
                <a:lumMod val="75000"/>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2060"/>
              </a:solidFill>
            </a:endParaRPr>
          </a:p>
        </p:txBody>
      </p:sp>
      <p:sp>
        <p:nvSpPr>
          <p:cNvPr id="112" name="椭圆 111"/>
          <p:cNvSpPr/>
          <p:nvPr>
            <p:custDataLst>
              <p:tags r:id="rId32"/>
            </p:custDataLst>
          </p:nvPr>
        </p:nvSpPr>
        <p:spPr>
          <a:xfrm>
            <a:off x="7266492" y="3981797"/>
            <a:ext cx="95386" cy="95386"/>
          </a:xfrm>
          <a:prstGeom prst="ellipse">
            <a:avLst/>
          </a:prstGeom>
          <a:gradFill>
            <a:gsLst>
              <a:gs pos="1000">
                <a:schemeClr val="accent1">
                  <a:lumMod val="75000"/>
                </a:schemeClr>
              </a:gs>
              <a:gs pos="100000">
                <a:schemeClr val="accent1"/>
              </a:gs>
            </a:gsLst>
            <a:lin ang="162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2060"/>
              </a:solidFill>
            </a:endParaRPr>
          </a:p>
        </p:txBody>
      </p:sp>
      <p:grpSp>
        <p:nvGrpSpPr>
          <p:cNvPr id="32" name="组合 31">
            <a:extLst>
              <a:ext uri="{FF2B5EF4-FFF2-40B4-BE49-F238E27FC236}">
                <a16:creationId xmlns:a16="http://schemas.microsoft.com/office/drawing/2014/main" id="{D5F364C6-700D-5059-C235-25EFFC919049}"/>
              </a:ext>
            </a:extLst>
          </p:cNvPr>
          <p:cNvGrpSpPr/>
          <p:nvPr/>
        </p:nvGrpSpPr>
        <p:grpSpPr>
          <a:xfrm>
            <a:off x="6577337" y="1469224"/>
            <a:ext cx="1473692" cy="1259525"/>
            <a:chOff x="6577337" y="1469224"/>
            <a:chExt cx="1473692" cy="1259525"/>
          </a:xfrm>
        </p:grpSpPr>
        <p:sp>
          <p:nvSpPr>
            <p:cNvPr id="30" name="矩形 29"/>
            <p:cNvSpPr/>
            <p:nvPr>
              <p:custDataLst>
                <p:tags r:id="rId35"/>
              </p:custDataLst>
            </p:nvPr>
          </p:nvSpPr>
          <p:spPr>
            <a:xfrm>
              <a:off x="6577337" y="1984603"/>
              <a:ext cx="1473691" cy="744146"/>
            </a:xfrm>
            <a:prstGeom prst="rect">
              <a:avLst/>
            </a:prstGeom>
            <a:noFill/>
          </p:spPr>
          <p:txBody>
            <a:bodyPr wrap="square" lIns="0" tIns="0" rIns="0" bIns="0" rtlCol="0" anchor="t" anchorCtr="0">
              <a:noAutofit/>
            </a:bodyPr>
            <a:lstStyle/>
            <a:p>
              <a:pPr algn="l">
                <a:lnSpc>
                  <a:spcPct val="150000"/>
                </a:lnSpc>
                <a:buClrTx/>
                <a:buSzTx/>
                <a:buFontTx/>
              </a:pPr>
              <a:r>
                <a:rPr lang="zh-CN" altLang="en-US" dirty="0">
                  <a:solidFill>
                    <a:srgbClr val="002060"/>
                  </a:solidFill>
                  <a:latin typeface="微软雅黑" panose="020B0503020204020204" pitchFamily="34" charset="-122"/>
                  <a:ea typeface="微软雅黑" panose="020B0503020204020204" pitchFamily="34" charset="-122"/>
                  <a:cs typeface="+mn-ea"/>
                  <a:sym typeface="+mn-ea"/>
                </a:rPr>
                <a:t>提供数据集保存查询功能，便于后续快速调用</a:t>
              </a:r>
            </a:p>
            <a:p>
              <a:pPr algn="l">
                <a:lnSpc>
                  <a:spcPct val="150000"/>
                </a:lnSpc>
                <a:buClrTx/>
                <a:buSzTx/>
                <a:buFontTx/>
              </a:pPr>
              <a:endParaRPr lang="zh-CN" altLang="en-US" dirty="0">
                <a:solidFill>
                  <a:srgbClr val="002060"/>
                </a:solidFill>
                <a:latin typeface="微软雅黑" panose="020B0503020204020204" pitchFamily="34" charset="-122"/>
                <a:ea typeface="微软雅黑" panose="020B0503020204020204" pitchFamily="34" charset="-122"/>
                <a:cs typeface="+mn-ea"/>
                <a:sym typeface="+mn-ea"/>
              </a:endParaRPr>
            </a:p>
          </p:txBody>
        </p:sp>
        <p:sp>
          <p:nvSpPr>
            <p:cNvPr id="31" name="矩形 30"/>
            <p:cNvSpPr/>
            <p:nvPr>
              <p:custDataLst>
                <p:tags r:id="rId36"/>
              </p:custDataLst>
            </p:nvPr>
          </p:nvSpPr>
          <p:spPr>
            <a:xfrm>
              <a:off x="6577338" y="1469224"/>
              <a:ext cx="1473691" cy="388420"/>
            </a:xfrm>
            <a:prstGeom prst="rect">
              <a:avLst/>
            </a:prstGeom>
            <a:noFill/>
          </p:spPr>
          <p:txBody>
            <a:bodyPr wrap="square" lIns="0" tIns="0" rIns="0" bIns="0" rtlCol="0" anchor="b">
              <a:noAutofit/>
            </a:bodyPr>
            <a:lstStyle/>
            <a:p>
              <a:pPr algn="ctr">
                <a:lnSpc>
                  <a:spcPct val="150000"/>
                </a:lnSpc>
                <a:buClrTx/>
                <a:buSzTx/>
                <a:buFontTx/>
              </a:pPr>
              <a:r>
                <a:rPr lang="zh-CN" altLang="en-US" b="1" dirty="0">
                  <a:solidFill>
                    <a:srgbClr val="002060"/>
                  </a:solidFill>
                  <a:latin typeface="微软雅黑" panose="020B0503020204020204" pitchFamily="34" charset="-122"/>
                  <a:ea typeface="微软雅黑" panose="020B0503020204020204" pitchFamily="34" charset="-122"/>
                  <a:cs typeface="+mn-ea"/>
                  <a:sym typeface="+mn-ea"/>
                </a:rPr>
                <a:t>保存查询</a:t>
              </a:r>
            </a:p>
          </p:txBody>
        </p:sp>
      </p:grpSp>
      <p:cxnSp>
        <p:nvCxnSpPr>
          <p:cNvPr id="108" name="直接连接符 107"/>
          <p:cNvCxnSpPr/>
          <p:nvPr>
            <p:custDataLst>
              <p:tags r:id="rId33"/>
            </p:custDataLst>
          </p:nvPr>
        </p:nvCxnSpPr>
        <p:spPr>
          <a:xfrm flipV="1">
            <a:off x="7315560" y="3267576"/>
            <a:ext cx="0" cy="684723"/>
          </a:xfrm>
          <a:prstGeom prst="line">
            <a:avLst/>
          </a:prstGeom>
          <a:noFill/>
          <a:ln>
            <a:gradFill flip="none" rotWithShape="1">
              <a:gsLst>
                <a:gs pos="0">
                  <a:schemeClr val="accent1">
                    <a:alpha val="0"/>
                  </a:schemeClr>
                </a:gs>
                <a:gs pos="100000">
                  <a:schemeClr val="accent1"/>
                </a:gs>
              </a:gsLst>
              <a:lin ang="16200000" scaled="0"/>
              <a:tileRect/>
            </a:gradFill>
          </a:ln>
        </p:spPr>
        <p:style>
          <a:lnRef idx="2">
            <a:schemeClr val="accent1">
              <a:shade val="15000"/>
            </a:schemeClr>
          </a:lnRef>
          <a:fillRef idx="1">
            <a:schemeClr val="accent1"/>
          </a:fillRef>
          <a:effectRef idx="0">
            <a:schemeClr val="accent1"/>
          </a:effectRef>
          <a:fontRef idx="minor">
            <a:schemeClr val="lt1"/>
          </a:fontRef>
        </p:style>
      </p:cxnSp>
      <p:sp>
        <p:nvSpPr>
          <p:cNvPr id="36" name="TextBox 51"/>
          <p:cNvSpPr txBox="1"/>
          <p:nvPr/>
        </p:nvSpPr>
        <p:spPr>
          <a:xfrm>
            <a:off x="1087433" y="227285"/>
            <a:ext cx="8408071" cy="611706"/>
          </a:xfrm>
          <a:prstGeom prst="rect">
            <a:avLst/>
          </a:prstGeom>
          <a:noFill/>
        </p:spPr>
        <p:txBody>
          <a:bodyPr wrap="none" rtlCol="0">
            <a:spAutoFit/>
          </a:bodyPr>
          <a:lstStyle/>
          <a:p>
            <a:pPr defTabSz="914101"/>
            <a:r>
              <a:rPr lang="zh-CN" altLang="en-US" sz="3375" b="1" dirty="0">
                <a:solidFill>
                  <a:srgbClr val="002060"/>
                </a:solidFill>
                <a:latin typeface="微软雅黑" panose="020B0503020204020204" pitchFamily="34" charset="-122"/>
                <a:ea typeface="微软雅黑" panose="020B0503020204020204" pitchFamily="34" charset="-122"/>
              </a:rPr>
              <a:t>国研网统计数据查询分析平台六大核心功能</a:t>
            </a:r>
          </a:p>
        </p:txBody>
      </p:sp>
      <p:cxnSp>
        <p:nvCxnSpPr>
          <p:cNvPr id="34" name="直接连接符 33"/>
          <p:cNvCxnSpPr/>
          <p:nvPr/>
        </p:nvCxnSpPr>
        <p:spPr bwMode="auto">
          <a:xfrm flipH="1">
            <a:off x="381035" y="838958"/>
            <a:ext cx="12096680"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8" name="等腰三角形 37"/>
          <p:cNvSpPr/>
          <p:nvPr/>
        </p:nvSpPr>
        <p:spPr>
          <a:xfrm rot="5400000">
            <a:off x="574007" y="389114"/>
            <a:ext cx="334099" cy="288016"/>
          </a:xfrm>
          <a:prstGeom prst="triangle">
            <a:avLst/>
          </a:prstGeom>
          <a:solidFill>
            <a:schemeClr val="accent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101"/>
            <a:endParaRPr lang="zh-CN" altLang="en-US" sz="1798">
              <a:solidFill>
                <a:prstClr val="white"/>
              </a:solidFill>
              <a:latin typeface="Calibri" panose="020F0502020204030204"/>
              <a:ea typeface="宋体" panose="02010600030101010101" pitchFamily="2" charset="-122"/>
            </a:endParaRPr>
          </a:p>
        </p:txBody>
      </p:sp>
      <p:cxnSp>
        <p:nvCxnSpPr>
          <p:cNvPr id="41" name="直接连接符 40"/>
          <p:cNvCxnSpPr/>
          <p:nvPr>
            <p:custDataLst>
              <p:tags r:id="rId34"/>
            </p:custDataLst>
          </p:nvPr>
        </p:nvCxnSpPr>
        <p:spPr>
          <a:xfrm flipV="1">
            <a:off x="2005671" y="4392924"/>
            <a:ext cx="0" cy="684723"/>
          </a:xfrm>
          <a:prstGeom prst="line">
            <a:avLst/>
          </a:prstGeom>
          <a:noFill/>
          <a:ln>
            <a:gradFill flip="none" rotWithShape="1">
              <a:gsLst>
                <a:gs pos="0">
                  <a:schemeClr val="accent1">
                    <a:alpha val="0"/>
                  </a:schemeClr>
                </a:gs>
                <a:gs pos="100000">
                  <a:schemeClr val="accent1"/>
                </a:gs>
              </a:gsLst>
              <a:lin ang="16200000" scaled="0"/>
              <a:tileRect/>
            </a:gradFill>
          </a:ln>
        </p:spPr>
        <p:style>
          <a:lnRef idx="2">
            <a:schemeClr val="accent1">
              <a:shade val="15000"/>
            </a:schemeClr>
          </a:lnRef>
          <a:fillRef idx="1">
            <a:schemeClr val="accent1"/>
          </a:fillRef>
          <a:effectRef idx="0">
            <a:schemeClr val="accent1"/>
          </a:effectRef>
          <a:fontRef idx="minor">
            <a:schemeClr val="lt1"/>
          </a:fontRef>
        </p:style>
      </p:cxnSp>
      <p:sp>
        <p:nvSpPr>
          <p:cNvPr id="37" name="灯片编号占位符 36"/>
          <p:cNvSpPr>
            <a:spLocks noGrp="1"/>
          </p:cNvSpPr>
          <p:nvPr>
            <p:ph type="sldNum" sz="quarter" idx="12"/>
          </p:nvPr>
        </p:nvSpPr>
        <p:spPr>
          <a:xfrm>
            <a:off x="8611166" y="6356747"/>
            <a:ext cx="2742447" cy="364275"/>
          </a:xfrm>
          <a:prstGeom prst="rect">
            <a:avLst/>
          </a:prstGeom>
        </p:spPr>
        <p:txBody>
          <a:bodyPr vert="horz" wrap="square" lIns="91440" tIns="45720" rIns="91440" bIns="45720" rtlCol="0" anchor="ctr">
            <a:normAutofit/>
          </a:bodyPr>
          <a:lstStyle>
            <a:defPPr>
              <a:defRPr lang="en-US"/>
            </a:defPPr>
            <a:lvl1pPr marL="0" algn="r" defTabSz="457200" rtl="0" eaLnBrk="1" latinLnBrk="0" hangingPunct="1">
              <a:defRPr sz="114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E5F26B5-172A-4DC2-B0B7-181CFC56B87C}" type="slidenum">
              <a:rPr lang="zh-CN" altLang="en-US" smtClean="0"/>
              <a:pPr/>
              <a:t>25</a:t>
            </a:fld>
            <a:endParaRPr lang="zh-CN" altLang="en-US"/>
          </a:p>
        </p:txBody>
      </p:sp>
    </p:spTree>
    <p:custDataLst>
      <p:tags r:id="rId1"/>
    </p:custDataLst>
    <p:extLst>
      <p:ext uri="{BB962C8B-B14F-4D97-AF65-F5344CB8AC3E}">
        <p14:creationId xmlns:p14="http://schemas.microsoft.com/office/powerpoint/2010/main" val="28011598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wipe(down)">
                                      <p:cBhvr>
                                        <p:cTn id="7" dur="500"/>
                                        <p:tgtEl>
                                          <p:spTgt spid="39"/>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down)">
                                      <p:cBhvr>
                                        <p:cTn id="11" dur="500"/>
                                        <p:tgtEl>
                                          <p:spTgt spid="17"/>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wipe(down)">
                                      <p:cBhvr>
                                        <p:cTn id="15" dur="500"/>
                                        <p:tgtEl>
                                          <p:spTgt spid="40"/>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wipe(down)">
                                      <p:cBhvr>
                                        <p:cTn id="19" dur="500"/>
                                        <p:tgtEl>
                                          <p:spTgt spid="32"/>
                                        </p:tgtEl>
                                      </p:cBhvr>
                                    </p:animEffect>
                                  </p:childTnLst>
                                </p:cTn>
                              </p:par>
                            </p:childTnLst>
                          </p:cTn>
                        </p:par>
                        <p:par>
                          <p:cTn id="20" fill="hold">
                            <p:stCondLst>
                              <p:cond delay="2000"/>
                            </p:stCondLst>
                            <p:childTnLst>
                              <p:par>
                                <p:cTn id="21" presetID="22" presetClass="entr" presetSubtype="4" fill="hold" nodeType="after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wipe(down)">
                                      <p:cBhvr>
                                        <p:cTn id="23" dur="500"/>
                                        <p:tgtEl>
                                          <p:spTgt spid="33"/>
                                        </p:tgtEl>
                                      </p:cBhvr>
                                    </p:animEffect>
                                  </p:childTnLst>
                                </p:cTn>
                              </p:par>
                            </p:childTnLst>
                          </p:cTn>
                        </p:par>
                        <p:par>
                          <p:cTn id="24" fill="hold">
                            <p:stCondLst>
                              <p:cond delay="2500"/>
                            </p:stCondLst>
                            <p:childTnLst>
                              <p:par>
                                <p:cTn id="25" presetID="22" presetClass="entr" presetSubtype="4" fill="hold" nodeType="after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wipe(down)">
                                      <p:cBhvr>
                                        <p:cTn id="2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3"/>
          <a:stretch>
            <a:fillRect/>
          </a:stretch>
        </p:blipFill>
        <p:spPr>
          <a:xfrm>
            <a:off x="2062551" y="1342505"/>
            <a:ext cx="9612281" cy="5585213"/>
          </a:xfrm>
          <a:prstGeom prst="rect">
            <a:avLst/>
          </a:prstGeom>
          <a:ln>
            <a:solidFill>
              <a:schemeClr val="accent1">
                <a:lumMod val="60000"/>
                <a:lumOff val="40000"/>
              </a:schemeClr>
            </a:solidFill>
          </a:ln>
        </p:spPr>
      </p:pic>
      <p:pic>
        <p:nvPicPr>
          <p:cNvPr id="8" name="图片 7"/>
          <p:cNvPicPr>
            <a:picLocks noChangeAspect="1"/>
          </p:cNvPicPr>
          <p:nvPr/>
        </p:nvPicPr>
        <p:blipFill>
          <a:blip r:embed="rId4"/>
          <a:stretch>
            <a:fillRect/>
          </a:stretch>
        </p:blipFill>
        <p:spPr>
          <a:xfrm>
            <a:off x="2611250" y="1697887"/>
            <a:ext cx="8363979" cy="4874895"/>
          </a:xfrm>
          <a:prstGeom prst="rect">
            <a:avLst/>
          </a:prstGeom>
          <a:ln>
            <a:solidFill>
              <a:schemeClr val="accent1">
                <a:lumMod val="60000"/>
                <a:lumOff val="40000"/>
              </a:schemeClr>
            </a:solidFill>
          </a:ln>
        </p:spPr>
      </p:pic>
      <p:sp>
        <p:nvSpPr>
          <p:cNvPr id="16" name="文本框 15"/>
          <p:cNvSpPr txBox="1"/>
          <p:nvPr/>
        </p:nvSpPr>
        <p:spPr>
          <a:xfrm>
            <a:off x="464854" y="1416892"/>
            <a:ext cx="1753964" cy="369332"/>
          </a:xfrm>
          <a:prstGeom prst="rect">
            <a:avLst/>
          </a:prstGeom>
        </p:spPr>
        <p:txBody>
          <a:bodyPr wrap="square">
            <a:spAutoFit/>
          </a:bodyPr>
          <a:lstStyle/>
          <a:p>
            <a:pPr>
              <a:spcAft>
                <a:spcPct val="60000"/>
              </a:spcAft>
            </a:pPr>
            <a:r>
              <a:rPr lang="zh-CN" altLang="en-US" b="1" i="0" dirty="0">
                <a:latin typeface="微软雅黑" panose="020B0503020204020204" pitchFamily="34" charset="-122"/>
                <a:ea typeface="微软雅黑" panose="020B0503020204020204" pitchFamily="34" charset="-122"/>
                <a:cs typeface="+mn-lt"/>
              </a:rPr>
              <a:t>平台页面布局</a:t>
            </a:r>
          </a:p>
        </p:txBody>
      </p:sp>
      <p:sp>
        <p:nvSpPr>
          <p:cNvPr id="14" name="Title 9"/>
          <p:cNvSpPr>
            <a:spLocks noGrp="1"/>
          </p:cNvSpPr>
          <p:nvPr>
            <p:ph type="title"/>
          </p:nvPr>
        </p:nvSpPr>
        <p:spPr>
          <a:xfrm>
            <a:off x="857556" y="264529"/>
            <a:ext cx="11090063" cy="592674"/>
          </a:xfrm>
        </p:spPr>
        <p:txBody>
          <a:bodyPr>
            <a:normAutofit fontScale="90000"/>
          </a:bodyPr>
          <a:lstStyle/>
          <a:p>
            <a:r>
              <a:rPr lang="en-US" altLang="zh-CN" b="1" dirty="0">
                <a:solidFill>
                  <a:srgbClr val="002060"/>
                </a:solidFill>
                <a:latin typeface="微软雅黑" panose="020B0503020204020204" pitchFamily="34" charset="-122"/>
                <a:ea typeface="微软雅黑" panose="020B0503020204020204" pitchFamily="34" charset="-122"/>
              </a:rPr>
              <a:t>2.1</a:t>
            </a:r>
            <a:r>
              <a:rPr lang="zh-CN" altLang="en-US" b="1" dirty="0">
                <a:solidFill>
                  <a:srgbClr val="002060"/>
                </a:solidFill>
                <a:latin typeface="微软雅黑" panose="020B0503020204020204" pitchFamily="34" charset="-122"/>
                <a:ea typeface="微软雅黑" panose="020B0503020204020204" pitchFamily="34" charset="-122"/>
              </a:rPr>
              <a:t>新版页面布局</a:t>
            </a:r>
          </a:p>
        </p:txBody>
      </p:sp>
      <p:grpSp>
        <p:nvGrpSpPr>
          <p:cNvPr id="17" name="Group 15"/>
          <p:cNvGrpSpPr/>
          <p:nvPr/>
        </p:nvGrpSpPr>
        <p:grpSpPr>
          <a:xfrm>
            <a:off x="962271" y="912475"/>
            <a:ext cx="4122854" cy="32144"/>
            <a:chOff x="2571750" y="1828800"/>
            <a:chExt cx="13430250" cy="209550"/>
          </a:xfrm>
        </p:grpSpPr>
        <p:sp>
          <p:nvSpPr>
            <p:cNvPr id="18" name="Rectangle 16"/>
            <p:cNvSpPr/>
            <p:nvPr/>
          </p:nvSpPr>
          <p:spPr>
            <a:xfrm>
              <a:off x="2571750" y="1828800"/>
              <a:ext cx="2686050" cy="2095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7"/>
            <p:cNvSpPr/>
            <p:nvPr/>
          </p:nvSpPr>
          <p:spPr>
            <a:xfrm>
              <a:off x="5257800" y="1828800"/>
              <a:ext cx="2686050" cy="2095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8"/>
            <p:cNvSpPr/>
            <p:nvPr/>
          </p:nvSpPr>
          <p:spPr>
            <a:xfrm>
              <a:off x="7943850" y="1828800"/>
              <a:ext cx="2686050" cy="2095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19"/>
            <p:cNvSpPr/>
            <p:nvPr/>
          </p:nvSpPr>
          <p:spPr>
            <a:xfrm>
              <a:off x="10629900" y="1828800"/>
              <a:ext cx="2686050" cy="2095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0"/>
            <p:cNvSpPr/>
            <p:nvPr/>
          </p:nvSpPr>
          <p:spPr>
            <a:xfrm>
              <a:off x="13315950" y="1828800"/>
              <a:ext cx="2686050" cy="20955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901820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9"/>
          <p:cNvSpPr>
            <a:spLocks noGrp="1"/>
          </p:cNvSpPr>
          <p:nvPr>
            <p:ph type="title"/>
          </p:nvPr>
        </p:nvSpPr>
        <p:spPr>
          <a:xfrm>
            <a:off x="857556" y="264529"/>
            <a:ext cx="11090063" cy="592674"/>
          </a:xfrm>
        </p:spPr>
        <p:txBody>
          <a:bodyPr>
            <a:normAutofit fontScale="90000"/>
          </a:bodyPr>
          <a:lstStyle/>
          <a:p>
            <a:r>
              <a:rPr lang="en-US" altLang="zh-CN" b="1" dirty="0">
                <a:solidFill>
                  <a:srgbClr val="002060"/>
                </a:solidFill>
                <a:latin typeface="微软雅黑" panose="020B0503020204020204" pitchFamily="34" charset="-122"/>
                <a:ea typeface="微软雅黑" panose="020B0503020204020204" pitchFamily="34" charset="-122"/>
              </a:rPr>
              <a:t>2.2</a:t>
            </a:r>
            <a:r>
              <a:rPr lang="zh-CN" altLang="en-US" b="1" dirty="0">
                <a:solidFill>
                  <a:srgbClr val="002060"/>
                </a:solidFill>
                <a:latin typeface="微软雅黑" panose="020B0503020204020204" pitchFamily="34" charset="-122"/>
                <a:ea typeface="微软雅黑" panose="020B0503020204020204" pitchFamily="34" charset="-122"/>
              </a:rPr>
              <a:t>改版升级</a:t>
            </a:r>
            <a:endParaRPr lang="en-US" b="1" dirty="0">
              <a:solidFill>
                <a:srgbClr val="002060"/>
              </a:solidFill>
              <a:latin typeface="微软雅黑" panose="020B0503020204020204" pitchFamily="34" charset="-122"/>
              <a:ea typeface="微软雅黑" panose="020B0503020204020204" pitchFamily="34" charset="-122"/>
            </a:endParaRPr>
          </a:p>
        </p:txBody>
      </p:sp>
      <p:grpSp>
        <p:nvGrpSpPr>
          <p:cNvPr id="12" name="Group 15"/>
          <p:cNvGrpSpPr/>
          <p:nvPr/>
        </p:nvGrpSpPr>
        <p:grpSpPr>
          <a:xfrm>
            <a:off x="962271" y="912475"/>
            <a:ext cx="4122854" cy="32144"/>
            <a:chOff x="2571750" y="1828800"/>
            <a:chExt cx="13430250" cy="209550"/>
          </a:xfrm>
        </p:grpSpPr>
        <p:sp>
          <p:nvSpPr>
            <p:cNvPr id="14" name="Rectangle 16"/>
            <p:cNvSpPr/>
            <p:nvPr/>
          </p:nvSpPr>
          <p:spPr>
            <a:xfrm>
              <a:off x="2571750" y="1828800"/>
              <a:ext cx="2686050" cy="2095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7"/>
            <p:cNvSpPr/>
            <p:nvPr/>
          </p:nvSpPr>
          <p:spPr>
            <a:xfrm>
              <a:off x="5257800" y="1828800"/>
              <a:ext cx="2686050" cy="2095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7943850" y="1828800"/>
              <a:ext cx="2686050" cy="2095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19"/>
            <p:cNvSpPr/>
            <p:nvPr/>
          </p:nvSpPr>
          <p:spPr>
            <a:xfrm>
              <a:off x="10629900" y="1828800"/>
              <a:ext cx="2686050" cy="2095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0"/>
            <p:cNvSpPr/>
            <p:nvPr/>
          </p:nvSpPr>
          <p:spPr>
            <a:xfrm>
              <a:off x="13315950" y="1828800"/>
              <a:ext cx="2686050" cy="20955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8" name="文本框 117"/>
          <p:cNvSpPr txBox="1"/>
          <p:nvPr/>
        </p:nvSpPr>
        <p:spPr>
          <a:xfrm>
            <a:off x="857556" y="951167"/>
            <a:ext cx="11394159" cy="1352165"/>
          </a:xfrm>
          <a:prstGeom prst="rect">
            <a:avLst/>
          </a:prstGeom>
        </p:spPr>
        <p:txBody>
          <a:bodyPr wrap="square">
            <a:spAutoFit/>
          </a:bodyPr>
          <a:lstStyle/>
          <a:p>
            <a:pPr>
              <a:lnSpc>
                <a:spcPct val="150000"/>
              </a:lnSpc>
            </a:pPr>
            <a:r>
              <a:rPr lang="zh-CN" altLang="en-US" sz="1406" b="1" dirty="0">
                <a:latin typeface="微软雅黑" panose="020B0503020204020204" pitchFamily="34" charset="-122"/>
                <a:ea typeface="微软雅黑" panose="020B0503020204020204" pitchFamily="34" charset="-122"/>
                <a:cs typeface="+mn-lt"/>
              </a:rPr>
              <a:t>一、查询方法改变</a:t>
            </a:r>
            <a:r>
              <a:rPr lang="zh-CN" altLang="en-US" sz="1406" dirty="0">
                <a:latin typeface="微软雅黑" panose="020B0503020204020204" pitchFamily="34" charset="-122"/>
                <a:ea typeface="微软雅黑" panose="020B0503020204020204" pitchFamily="34" charset="-122"/>
                <a:cs typeface="+mn-lt"/>
              </a:rPr>
              <a:t>：</a:t>
            </a:r>
            <a:r>
              <a:rPr lang="zh-CN" altLang="en-US" sz="1406" b="1" dirty="0">
                <a:solidFill>
                  <a:srgbClr val="0000FF"/>
                </a:solidFill>
                <a:latin typeface="微软雅黑" panose="020B0503020204020204" pitchFamily="34" charset="-122"/>
                <a:ea typeface="微软雅黑" panose="020B0503020204020204" pitchFamily="34" charset="-122"/>
                <a:cs typeface="+mn-lt"/>
              </a:rPr>
              <a:t>多维报表式查询系统变为序列式查询系统</a:t>
            </a:r>
            <a:endParaRPr lang="en-US" altLang="zh-CN" sz="1406" b="1" dirty="0">
              <a:solidFill>
                <a:srgbClr val="0000FF"/>
              </a:solidFill>
              <a:latin typeface="微软雅黑" panose="020B0503020204020204" pitchFamily="34" charset="-122"/>
              <a:ea typeface="微软雅黑" panose="020B0503020204020204" pitchFamily="34" charset="-122"/>
              <a:cs typeface="+mn-lt"/>
            </a:endParaRPr>
          </a:p>
          <a:p>
            <a:pPr>
              <a:lnSpc>
                <a:spcPct val="150000"/>
              </a:lnSpc>
            </a:pPr>
            <a:r>
              <a:rPr lang="en-US" altLang="zh-CN" sz="1406" dirty="0">
                <a:latin typeface="微软雅黑" panose="020B0503020204020204" pitchFamily="34" charset="-122"/>
                <a:ea typeface="微软雅黑" panose="020B0503020204020204" pitchFamily="34" charset="-122"/>
                <a:cs typeface="+mn-lt"/>
              </a:rPr>
              <a:t>    </a:t>
            </a:r>
            <a:r>
              <a:rPr lang="zh-CN" altLang="zh-CN" sz="1406" dirty="0">
                <a:latin typeface="微软雅黑" panose="020B0503020204020204" pitchFamily="34" charset="-122"/>
                <a:ea typeface="微软雅黑" panose="020B0503020204020204" pitchFamily="34" charset="-122"/>
                <a:cs typeface="+mn-lt"/>
              </a:rPr>
              <a:t>旧版查询系统是多维报表式查询系统，每个数据库维度个数不同，数据无法跨库使用。</a:t>
            </a:r>
            <a:endParaRPr lang="en-US" altLang="zh-CN" sz="1406" dirty="0">
              <a:latin typeface="微软雅黑" panose="020B0503020204020204" pitchFamily="34" charset="-122"/>
              <a:ea typeface="微软雅黑" panose="020B0503020204020204" pitchFamily="34" charset="-122"/>
              <a:cs typeface="+mn-lt"/>
            </a:endParaRPr>
          </a:p>
          <a:p>
            <a:pPr>
              <a:lnSpc>
                <a:spcPct val="150000"/>
              </a:lnSpc>
            </a:pPr>
            <a:r>
              <a:rPr lang="en-US" altLang="zh-CN" sz="1406" dirty="0">
                <a:latin typeface="微软雅黑" panose="020B0503020204020204" pitchFamily="34" charset="-122"/>
                <a:ea typeface="微软雅黑" panose="020B0503020204020204" pitchFamily="34" charset="-122"/>
                <a:cs typeface="+mn-lt"/>
              </a:rPr>
              <a:t>    </a:t>
            </a:r>
            <a:r>
              <a:rPr lang="zh-CN" altLang="zh-CN" sz="1406" dirty="0">
                <a:latin typeface="微软雅黑" panose="020B0503020204020204" pitchFamily="34" charset="-122"/>
                <a:ea typeface="微软雅黑" panose="020B0503020204020204" pitchFamily="34" charset="-122"/>
                <a:cs typeface="+mn-lt"/>
              </a:rPr>
              <a:t>新版查询系统是序列式查询系统，将所有</a:t>
            </a:r>
            <a:r>
              <a:rPr lang="zh-CN" altLang="zh-CN" sz="1406" b="1" dirty="0">
                <a:solidFill>
                  <a:srgbClr val="0000FF"/>
                </a:solidFill>
                <a:latin typeface="微软雅黑" panose="020B0503020204020204" pitchFamily="34" charset="-122"/>
                <a:ea typeface="微软雅黑" panose="020B0503020204020204" pitchFamily="34" charset="-122"/>
                <a:cs typeface="+mn-lt"/>
              </a:rPr>
              <a:t>数据库结构进行统一，实现数据融合，数据可以跨库</a:t>
            </a:r>
            <a:r>
              <a:rPr lang="zh-CN" altLang="en-US" sz="1406" b="1" dirty="0">
                <a:solidFill>
                  <a:srgbClr val="0000FF"/>
                </a:solidFill>
                <a:latin typeface="微软雅黑" panose="020B0503020204020204" pitchFamily="34" charset="-122"/>
                <a:ea typeface="微软雅黑" panose="020B0503020204020204" pitchFamily="34" charset="-122"/>
                <a:cs typeface="+mn-lt"/>
              </a:rPr>
              <a:t>查询、跨库检索、跨库筛选、跨库</a:t>
            </a:r>
            <a:r>
              <a:rPr lang="zh-CN" altLang="zh-CN" sz="1406" b="1" dirty="0">
                <a:solidFill>
                  <a:srgbClr val="0000FF"/>
                </a:solidFill>
                <a:latin typeface="微软雅黑" panose="020B0503020204020204" pitchFamily="34" charset="-122"/>
                <a:ea typeface="微软雅黑" panose="020B0503020204020204" pitchFamily="34" charset="-122"/>
                <a:cs typeface="+mn-lt"/>
              </a:rPr>
              <a:t>比较</a:t>
            </a:r>
            <a:r>
              <a:rPr lang="zh-CN" altLang="en-US" sz="1406" b="1" dirty="0">
                <a:solidFill>
                  <a:srgbClr val="0000FF"/>
                </a:solidFill>
                <a:latin typeface="微软雅黑" panose="020B0503020204020204" pitchFamily="34" charset="-122"/>
                <a:ea typeface="微软雅黑" panose="020B0503020204020204" pitchFamily="34" charset="-122"/>
                <a:cs typeface="+mn-lt"/>
              </a:rPr>
              <a:t>分析</a:t>
            </a:r>
            <a:r>
              <a:rPr lang="zh-CN" altLang="zh-CN" sz="1406" dirty="0">
                <a:latin typeface="微软雅黑" panose="020B0503020204020204" pitchFamily="34" charset="-122"/>
                <a:ea typeface="微软雅黑" panose="020B0503020204020204" pitchFamily="34" charset="-122"/>
                <a:cs typeface="+mn-lt"/>
              </a:rPr>
              <a:t>。</a:t>
            </a:r>
            <a:endParaRPr lang="en-US" altLang="zh-CN" sz="1406" dirty="0">
              <a:latin typeface="微软雅黑" panose="020B0503020204020204" pitchFamily="34" charset="-122"/>
              <a:ea typeface="微软雅黑" panose="020B0503020204020204" pitchFamily="34" charset="-122"/>
              <a:cs typeface="+mn-lt"/>
            </a:endParaRPr>
          </a:p>
          <a:p>
            <a:pPr>
              <a:lnSpc>
                <a:spcPct val="150000"/>
              </a:lnSpc>
            </a:pPr>
            <a:r>
              <a:rPr lang="en-US" altLang="zh-CN" sz="1406" dirty="0">
                <a:latin typeface="微软雅黑" panose="020B0503020204020204" pitchFamily="34" charset="-122"/>
                <a:ea typeface="微软雅黑" panose="020B0503020204020204" pitchFamily="34" charset="-122"/>
                <a:cs typeface="+mn-lt"/>
              </a:rPr>
              <a:t>    </a:t>
            </a:r>
            <a:r>
              <a:rPr lang="zh-CN" altLang="zh-CN" sz="1406" dirty="0">
                <a:latin typeface="微软雅黑" panose="020B0503020204020204" pitchFamily="34" charset="-122"/>
                <a:ea typeface="微软雅黑" panose="020B0503020204020204" pitchFamily="34" charset="-122"/>
                <a:cs typeface="+mn-lt"/>
              </a:rPr>
              <a:t>序列式的数据组织形式</a:t>
            </a:r>
            <a:r>
              <a:rPr lang="zh-CN" altLang="en-US" sz="1406" dirty="0">
                <a:latin typeface="微软雅黑" panose="020B0503020204020204" pitchFamily="34" charset="-122"/>
                <a:ea typeface="微软雅黑" panose="020B0503020204020204" pitchFamily="34" charset="-122"/>
                <a:cs typeface="+mn-lt"/>
              </a:rPr>
              <a:t>便于</a:t>
            </a:r>
            <a:r>
              <a:rPr lang="zh-CN" altLang="zh-CN" sz="1406" dirty="0">
                <a:latin typeface="微软雅黑" panose="020B0503020204020204" pitchFamily="34" charset="-122"/>
                <a:ea typeface="微软雅黑" panose="020B0503020204020204" pitchFamily="34" charset="-122"/>
                <a:cs typeface="+mn-lt"/>
              </a:rPr>
              <a:t>后续对数据</a:t>
            </a:r>
            <a:r>
              <a:rPr lang="zh-CN" altLang="en-US" sz="1406" dirty="0">
                <a:latin typeface="微软雅黑" panose="020B0503020204020204" pitchFamily="34" charset="-122"/>
                <a:ea typeface="微软雅黑" panose="020B0503020204020204" pitchFamily="34" charset="-122"/>
                <a:cs typeface="+mn-lt"/>
              </a:rPr>
              <a:t>进行处理、</a:t>
            </a:r>
            <a:r>
              <a:rPr lang="zh-CN" altLang="zh-CN" sz="1406" dirty="0">
                <a:latin typeface="微软雅黑" panose="020B0503020204020204" pitchFamily="34" charset="-122"/>
                <a:ea typeface="微软雅黑" panose="020B0503020204020204" pitchFamily="34" charset="-122"/>
                <a:cs typeface="+mn-lt"/>
              </a:rPr>
              <a:t>分析、预测与可视化</a:t>
            </a:r>
            <a:r>
              <a:rPr lang="zh-CN" altLang="en-US" sz="1406" dirty="0">
                <a:latin typeface="微软雅黑" panose="020B0503020204020204" pitchFamily="34" charset="-122"/>
                <a:ea typeface="微软雅黑" panose="020B0503020204020204" pitchFamily="34" charset="-122"/>
                <a:cs typeface="+mn-lt"/>
              </a:rPr>
              <a:t>，</a:t>
            </a:r>
            <a:r>
              <a:rPr lang="zh-CN" altLang="zh-CN" sz="1406" dirty="0">
                <a:latin typeface="微软雅黑" panose="020B0503020204020204" pitchFamily="34" charset="-122"/>
                <a:ea typeface="微软雅黑" panose="020B0503020204020204" pitchFamily="34" charset="-122"/>
                <a:cs typeface="+mn-lt"/>
              </a:rPr>
              <a:t>新</a:t>
            </a:r>
            <a:r>
              <a:rPr lang="zh-CN" altLang="en-US" sz="1406" dirty="0">
                <a:latin typeface="微软雅黑" panose="020B0503020204020204" pitchFamily="34" charset="-122"/>
                <a:ea typeface="微软雅黑" panose="020B0503020204020204" pitchFamily="34" charset="-122"/>
                <a:cs typeface="+mn-lt"/>
              </a:rPr>
              <a:t>版</a:t>
            </a:r>
            <a:r>
              <a:rPr lang="zh-CN" altLang="zh-CN" sz="1406" dirty="0">
                <a:latin typeface="微软雅黑" panose="020B0503020204020204" pitchFamily="34" charset="-122"/>
                <a:ea typeface="微软雅黑" panose="020B0503020204020204" pitchFamily="34" charset="-122"/>
                <a:cs typeface="+mn-lt"/>
              </a:rPr>
              <a:t>查询系统在</a:t>
            </a:r>
            <a:r>
              <a:rPr lang="zh-CN" altLang="zh-CN" sz="1406" b="1" dirty="0">
                <a:solidFill>
                  <a:srgbClr val="0000FF"/>
                </a:solidFill>
                <a:latin typeface="微软雅黑" panose="020B0503020204020204" pitchFamily="34" charset="-122"/>
                <a:ea typeface="微软雅黑" panose="020B0503020204020204" pitchFamily="34" charset="-122"/>
                <a:cs typeface="+mn-lt"/>
              </a:rPr>
              <a:t>数据处理、预测等功能上进行了较大的升级</a:t>
            </a:r>
            <a:r>
              <a:rPr lang="zh-CN" altLang="en-US" sz="1406" dirty="0">
                <a:latin typeface="微软雅黑" panose="020B0503020204020204" pitchFamily="34" charset="-122"/>
                <a:ea typeface="微软雅黑" panose="020B0503020204020204" pitchFamily="34" charset="-122"/>
                <a:cs typeface="+mn-lt"/>
              </a:rPr>
              <a:t>。</a:t>
            </a:r>
            <a:endParaRPr lang="en-US" altLang="zh-CN" sz="1406" dirty="0">
              <a:latin typeface="微软雅黑" panose="020B0503020204020204" pitchFamily="34" charset="-122"/>
              <a:ea typeface="微软雅黑" panose="020B0503020204020204" pitchFamily="34" charset="-122"/>
              <a:cs typeface="+mn-lt"/>
            </a:endParaRPr>
          </a:p>
        </p:txBody>
      </p:sp>
      <p:pic>
        <p:nvPicPr>
          <p:cNvPr id="6" name="图片 5"/>
          <p:cNvPicPr>
            <a:picLocks noChangeAspect="1"/>
          </p:cNvPicPr>
          <p:nvPr/>
        </p:nvPicPr>
        <p:blipFill>
          <a:blip r:embed="rId2"/>
          <a:stretch>
            <a:fillRect/>
          </a:stretch>
        </p:blipFill>
        <p:spPr>
          <a:xfrm>
            <a:off x="6429375" y="2314789"/>
            <a:ext cx="6426583" cy="4061776"/>
          </a:xfrm>
          <a:prstGeom prst="rect">
            <a:avLst/>
          </a:prstGeom>
        </p:spPr>
      </p:pic>
      <p:pic>
        <p:nvPicPr>
          <p:cNvPr id="8" name="图片 7"/>
          <p:cNvPicPr>
            <a:picLocks noChangeAspect="1"/>
          </p:cNvPicPr>
          <p:nvPr/>
        </p:nvPicPr>
        <p:blipFill>
          <a:blip r:embed="rId3"/>
          <a:stretch>
            <a:fillRect/>
          </a:stretch>
        </p:blipFill>
        <p:spPr>
          <a:xfrm>
            <a:off x="12893" y="2327806"/>
            <a:ext cx="6480214" cy="4048758"/>
          </a:xfrm>
          <a:prstGeom prst="rect">
            <a:avLst/>
          </a:prstGeom>
        </p:spPr>
      </p:pic>
      <p:sp>
        <p:nvSpPr>
          <p:cNvPr id="9" name="文本框 8"/>
          <p:cNvSpPr txBox="1"/>
          <p:nvPr/>
        </p:nvSpPr>
        <p:spPr>
          <a:xfrm>
            <a:off x="2775871" y="6414867"/>
            <a:ext cx="1072397" cy="227695"/>
          </a:xfrm>
          <a:prstGeom prst="rect">
            <a:avLst/>
          </a:prstGeom>
          <a:noFill/>
        </p:spPr>
        <p:txBody>
          <a:bodyPr wrap="square" rtlCol="0" anchor="t">
            <a:noAutofit/>
          </a:bodyPr>
          <a:lstStyle/>
          <a:p>
            <a:pPr algn="ctr"/>
            <a:r>
              <a:rPr lang="zh-CN" altLang="en-US" sz="1406" dirty="0">
                <a:latin typeface="微软雅黑" panose="020B0503020204020204" pitchFamily="34" charset="-122"/>
                <a:ea typeface="微软雅黑" panose="020B0503020204020204" pitchFamily="34" charset="-122"/>
                <a:cs typeface="+mn-lt"/>
                <a:sym typeface="+mn-ea"/>
              </a:rPr>
              <a:t>旧版</a:t>
            </a:r>
          </a:p>
        </p:txBody>
      </p:sp>
      <p:sp>
        <p:nvSpPr>
          <p:cNvPr id="10" name="文本框 9"/>
          <p:cNvSpPr txBox="1"/>
          <p:nvPr/>
        </p:nvSpPr>
        <p:spPr>
          <a:xfrm>
            <a:off x="9257726" y="6413357"/>
            <a:ext cx="1072397" cy="227695"/>
          </a:xfrm>
          <a:prstGeom prst="rect">
            <a:avLst/>
          </a:prstGeom>
          <a:noFill/>
        </p:spPr>
        <p:txBody>
          <a:bodyPr wrap="square" rtlCol="0" anchor="t">
            <a:noAutofit/>
          </a:bodyPr>
          <a:lstStyle/>
          <a:p>
            <a:pPr algn="ctr"/>
            <a:r>
              <a:rPr lang="zh-CN" altLang="en-US" sz="1406" dirty="0">
                <a:latin typeface="微软雅黑" panose="020B0503020204020204" pitchFamily="34" charset="-122"/>
                <a:ea typeface="微软雅黑" panose="020B0503020204020204" pitchFamily="34" charset="-122"/>
                <a:cs typeface="+mn-lt"/>
                <a:sym typeface="+mn-ea"/>
              </a:rPr>
              <a:t>新版</a:t>
            </a:r>
          </a:p>
        </p:txBody>
      </p:sp>
      <p:sp>
        <p:nvSpPr>
          <p:cNvPr id="11" name="矩形 10"/>
          <p:cNvSpPr/>
          <p:nvPr/>
        </p:nvSpPr>
        <p:spPr>
          <a:xfrm>
            <a:off x="2197684" y="4449308"/>
            <a:ext cx="1125839" cy="1860791"/>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n w="57150">
                <a:solidFill>
                  <a:schemeClr val="tx1"/>
                </a:solidFill>
              </a:ln>
            </a:endParaRPr>
          </a:p>
        </p:txBody>
      </p:sp>
      <p:sp>
        <p:nvSpPr>
          <p:cNvPr id="16" name="矩形 15"/>
          <p:cNvSpPr/>
          <p:nvPr/>
        </p:nvSpPr>
        <p:spPr>
          <a:xfrm>
            <a:off x="3418593" y="4456853"/>
            <a:ext cx="841961" cy="1860791"/>
          </a:xfrm>
          <a:prstGeom prst="rect">
            <a:avLst/>
          </a:prstGeom>
          <a:noFill/>
          <a:ln w="2857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n w="57150">
                <a:solidFill>
                  <a:srgbClr val="00B050"/>
                </a:solidFill>
              </a:ln>
            </a:endParaRPr>
          </a:p>
        </p:txBody>
      </p:sp>
      <p:sp>
        <p:nvSpPr>
          <p:cNvPr id="22" name="矩形 21"/>
          <p:cNvSpPr/>
          <p:nvPr/>
        </p:nvSpPr>
        <p:spPr>
          <a:xfrm>
            <a:off x="1317843" y="4556459"/>
            <a:ext cx="766662" cy="17807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n w="57150">
                <a:solidFill>
                  <a:schemeClr val="tx1"/>
                </a:solidFill>
              </a:ln>
            </a:endParaRPr>
          </a:p>
        </p:txBody>
      </p:sp>
      <p:sp>
        <p:nvSpPr>
          <p:cNvPr id="24" name="矩形 23"/>
          <p:cNvSpPr/>
          <p:nvPr/>
        </p:nvSpPr>
        <p:spPr>
          <a:xfrm>
            <a:off x="1325387" y="4129368"/>
            <a:ext cx="766662" cy="178078"/>
          </a:xfrm>
          <a:prstGeom prst="rect">
            <a:avLst/>
          </a:prstGeom>
          <a:noFill/>
          <a:ln w="2857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n w="57150">
                <a:solidFill>
                  <a:schemeClr val="tx1"/>
                </a:solidFill>
              </a:ln>
            </a:endParaRPr>
          </a:p>
        </p:txBody>
      </p:sp>
      <p:sp>
        <p:nvSpPr>
          <p:cNvPr id="25" name="矩形 24"/>
          <p:cNvSpPr/>
          <p:nvPr/>
        </p:nvSpPr>
        <p:spPr>
          <a:xfrm>
            <a:off x="4367853" y="4455343"/>
            <a:ext cx="841961" cy="1860791"/>
          </a:xfrm>
          <a:prstGeom prst="rect">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n w="57150">
                <a:solidFill>
                  <a:srgbClr val="00B050"/>
                </a:solidFill>
              </a:ln>
            </a:endParaRPr>
          </a:p>
        </p:txBody>
      </p:sp>
      <p:sp>
        <p:nvSpPr>
          <p:cNvPr id="26" name="矩形 25"/>
          <p:cNvSpPr/>
          <p:nvPr/>
        </p:nvSpPr>
        <p:spPr>
          <a:xfrm>
            <a:off x="1314822" y="4336124"/>
            <a:ext cx="766662" cy="178078"/>
          </a:xfrm>
          <a:prstGeom prst="rect">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n w="57150">
                <a:solidFill>
                  <a:schemeClr val="tx1"/>
                </a:solidFill>
              </a:ln>
            </a:endParaRPr>
          </a:p>
        </p:txBody>
      </p:sp>
      <p:sp>
        <p:nvSpPr>
          <p:cNvPr id="27" name="矩形 26"/>
          <p:cNvSpPr/>
          <p:nvPr/>
        </p:nvSpPr>
        <p:spPr>
          <a:xfrm>
            <a:off x="7185464" y="5123900"/>
            <a:ext cx="5446559" cy="121185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n w="57150">
                <a:solidFill>
                  <a:schemeClr val="tx1"/>
                </a:solidFill>
              </a:ln>
            </a:endParaRPr>
          </a:p>
        </p:txBody>
      </p:sp>
    </p:spTree>
    <p:extLst>
      <p:ext uri="{BB962C8B-B14F-4D97-AF65-F5344CB8AC3E}">
        <p14:creationId xmlns:p14="http://schemas.microsoft.com/office/powerpoint/2010/main" val="16674307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9"/>
          <p:cNvSpPr>
            <a:spLocks noGrp="1"/>
          </p:cNvSpPr>
          <p:nvPr>
            <p:ph type="title"/>
          </p:nvPr>
        </p:nvSpPr>
        <p:spPr>
          <a:xfrm>
            <a:off x="857556" y="264529"/>
            <a:ext cx="11090063" cy="592674"/>
          </a:xfrm>
        </p:spPr>
        <p:txBody>
          <a:bodyPr>
            <a:normAutofit fontScale="90000"/>
          </a:bodyPr>
          <a:lstStyle/>
          <a:p>
            <a:r>
              <a:rPr lang="en-US" altLang="zh-CN" b="1" dirty="0">
                <a:solidFill>
                  <a:srgbClr val="002060"/>
                </a:solidFill>
                <a:latin typeface="微软雅黑" panose="020B0503020204020204" pitchFamily="34" charset="-122"/>
                <a:ea typeface="微软雅黑" panose="020B0503020204020204" pitchFamily="34" charset="-122"/>
              </a:rPr>
              <a:t>2.3</a:t>
            </a:r>
            <a:r>
              <a:rPr lang="zh-CN" altLang="en-US" b="1" dirty="0">
                <a:solidFill>
                  <a:srgbClr val="002060"/>
                </a:solidFill>
                <a:latin typeface="微软雅黑" panose="020B0503020204020204" pitchFamily="34" charset="-122"/>
                <a:ea typeface="微软雅黑" panose="020B0503020204020204" pitchFamily="34" charset="-122"/>
              </a:rPr>
              <a:t>改版升级</a:t>
            </a:r>
          </a:p>
        </p:txBody>
      </p:sp>
      <p:grpSp>
        <p:nvGrpSpPr>
          <p:cNvPr id="12" name="Group 15"/>
          <p:cNvGrpSpPr/>
          <p:nvPr/>
        </p:nvGrpSpPr>
        <p:grpSpPr>
          <a:xfrm>
            <a:off x="962271" y="912475"/>
            <a:ext cx="4122854" cy="32144"/>
            <a:chOff x="2571750" y="1828800"/>
            <a:chExt cx="13430250" cy="209550"/>
          </a:xfrm>
        </p:grpSpPr>
        <p:sp>
          <p:nvSpPr>
            <p:cNvPr id="14" name="Rectangle 16"/>
            <p:cNvSpPr/>
            <p:nvPr/>
          </p:nvSpPr>
          <p:spPr>
            <a:xfrm>
              <a:off x="2571750" y="1828800"/>
              <a:ext cx="2686050" cy="2095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7"/>
            <p:cNvSpPr/>
            <p:nvPr/>
          </p:nvSpPr>
          <p:spPr>
            <a:xfrm>
              <a:off x="5257800" y="1828800"/>
              <a:ext cx="2686050" cy="2095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7943850" y="1828800"/>
              <a:ext cx="2686050" cy="2095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19"/>
            <p:cNvSpPr/>
            <p:nvPr/>
          </p:nvSpPr>
          <p:spPr>
            <a:xfrm>
              <a:off x="10629900" y="1828800"/>
              <a:ext cx="2686050" cy="2095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0"/>
            <p:cNvSpPr/>
            <p:nvPr/>
          </p:nvSpPr>
          <p:spPr>
            <a:xfrm>
              <a:off x="13315950" y="1828800"/>
              <a:ext cx="2686050" cy="20955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8" name="文本框 117"/>
          <p:cNvSpPr txBox="1"/>
          <p:nvPr/>
        </p:nvSpPr>
        <p:spPr>
          <a:xfrm>
            <a:off x="857556" y="1010499"/>
            <a:ext cx="11394159" cy="1027654"/>
          </a:xfrm>
          <a:prstGeom prst="rect">
            <a:avLst/>
          </a:prstGeom>
        </p:spPr>
        <p:txBody>
          <a:bodyPr wrap="square">
            <a:spAutoFit/>
          </a:bodyPr>
          <a:lstStyle/>
          <a:p>
            <a:pPr>
              <a:lnSpc>
                <a:spcPct val="150000"/>
              </a:lnSpc>
            </a:pPr>
            <a:r>
              <a:rPr lang="zh-CN" altLang="en-US" sz="1406" b="1" dirty="0">
                <a:latin typeface="微软雅黑" panose="020B0503020204020204" pitchFamily="34" charset="-122"/>
                <a:ea typeface="微软雅黑" panose="020B0503020204020204" pitchFamily="34" charset="-122"/>
                <a:cs typeface="+mn-lt"/>
              </a:rPr>
              <a:t>二、数据结构统一</a:t>
            </a:r>
            <a:r>
              <a:rPr lang="zh-CN" altLang="en-US" sz="1406" dirty="0">
                <a:latin typeface="微软雅黑" panose="020B0503020204020204" pitchFamily="34" charset="-122"/>
                <a:ea typeface="微软雅黑" panose="020B0503020204020204" pitchFamily="34" charset="-122"/>
                <a:cs typeface="+mn-lt"/>
              </a:rPr>
              <a:t>：序列式查询系统各数据库数据结构统一，</a:t>
            </a:r>
            <a:r>
              <a:rPr lang="zh-CN" altLang="zh-CN" sz="1406" dirty="0">
                <a:latin typeface="微软雅黑" panose="020B0503020204020204" pitchFamily="34" charset="-122"/>
                <a:ea typeface="微软雅黑" panose="020B0503020204020204" pitchFamily="34" charset="-122"/>
                <a:cs typeface="+mn-lt"/>
              </a:rPr>
              <a:t>实现数据融合</a:t>
            </a:r>
            <a:r>
              <a:rPr lang="zh-CN" altLang="en-US" sz="1406" dirty="0">
                <a:latin typeface="微软雅黑" panose="020B0503020204020204" pitchFamily="34" charset="-122"/>
                <a:ea typeface="微软雅黑" panose="020B0503020204020204" pitchFamily="34" charset="-122"/>
                <a:cs typeface="+mn-lt"/>
              </a:rPr>
              <a:t>，解决了多维报表式查询系统实现跨库查询比较困难的问题</a:t>
            </a:r>
            <a:endParaRPr lang="en-US" altLang="zh-CN" sz="1406" dirty="0">
              <a:latin typeface="微软雅黑" panose="020B0503020204020204" pitchFamily="34" charset="-122"/>
              <a:ea typeface="微软雅黑" panose="020B0503020204020204" pitchFamily="34" charset="-122"/>
              <a:cs typeface="+mn-lt"/>
            </a:endParaRPr>
          </a:p>
          <a:p>
            <a:pPr>
              <a:lnSpc>
                <a:spcPct val="150000"/>
              </a:lnSpc>
            </a:pPr>
            <a:r>
              <a:rPr lang="en-US" altLang="zh-CN" sz="1406" b="1" dirty="0">
                <a:latin typeface="微软雅黑" panose="020B0503020204020204" pitchFamily="34" charset="-122"/>
                <a:ea typeface="微软雅黑" panose="020B0503020204020204" pitchFamily="34" charset="-122"/>
                <a:cs typeface="+mn-lt"/>
              </a:rPr>
              <a:t>    </a:t>
            </a:r>
            <a:r>
              <a:rPr lang="en-US" altLang="zh-CN" sz="1406" dirty="0">
                <a:latin typeface="微软雅黑" panose="020B0503020204020204" pitchFamily="34" charset="-122"/>
                <a:ea typeface="微软雅黑" panose="020B0503020204020204" pitchFamily="34" charset="-122"/>
                <a:cs typeface="+mn-lt"/>
              </a:rPr>
              <a:t>1.</a:t>
            </a:r>
            <a:r>
              <a:rPr lang="zh-CN" altLang="en-US" sz="1406" dirty="0">
                <a:latin typeface="微软雅黑" panose="020B0503020204020204" pitchFamily="34" charset="-122"/>
                <a:ea typeface="微软雅黑" panose="020B0503020204020204" pitchFamily="34" charset="-122"/>
                <a:cs typeface="+mn-lt"/>
              </a:rPr>
              <a:t>多源异构数据统一查询与筛选；</a:t>
            </a:r>
            <a:r>
              <a:rPr lang="en-US" altLang="zh-CN" sz="1406" dirty="0">
                <a:latin typeface="微软雅黑" panose="020B0503020204020204" pitchFamily="34" charset="-122"/>
                <a:ea typeface="微软雅黑" panose="020B0503020204020204" pitchFamily="34" charset="-122"/>
                <a:cs typeface="+mn-lt"/>
              </a:rPr>
              <a:t>2.</a:t>
            </a:r>
            <a:r>
              <a:rPr lang="zh-CN" altLang="zh-CN" sz="1406" dirty="0">
                <a:latin typeface="微软雅黑" panose="020B0503020204020204" pitchFamily="34" charset="-122"/>
                <a:ea typeface="微软雅黑" panose="020B0503020204020204" pitchFamily="34" charset="-122"/>
                <a:cs typeface="+mn-lt"/>
              </a:rPr>
              <a:t>多源异构数据统一检索与筛选</a:t>
            </a:r>
            <a:r>
              <a:rPr lang="zh-CN" altLang="en-US" sz="1406" dirty="0">
                <a:latin typeface="微软雅黑" panose="020B0503020204020204" pitchFamily="34" charset="-122"/>
                <a:ea typeface="微软雅黑" panose="020B0503020204020204" pitchFamily="34" charset="-122"/>
                <a:cs typeface="+mn-lt"/>
              </a:rPr>
              <a:t>；</a:t>
            </a:r>
            <a:r>
              <a:rPr lang="en-US" altLang="zh-CN" sz="1406" dirty="0">
                <a:latin typeface="微软雅黑" panose="020B0503020204020204" pitchFamily="34" charset="-122"/>
                <a:ea typeface="微软雅黑" panose="020B0503020204020204" pitchFamily="34" charset="-122"/>
                <a:cs typeface="+mn-lt"/>
              </a:rPr>
              <a:t>3.</a:t>
            </a:r>
            <a:r>
              <a:rPr lang="zh-CN" altLang="en-US" sz="1406" dirty="0">
                <a:latin typeface="微软雅黑" panose="020B0503020204020204" pitchFamily="34" charset="-122"/>
                <a:ea typeface="微软雅黑" panose="020B0503020204020204" pitchFamily="34" charset="-122"/>
                <a:cs typeface="+mn-lt"/>
              </a:rPr>
              <a:t>多源异构数据统一数据分析与预测；</a:t>
            </a:r>
            <a:r>
              <a:rPr lang="en-US" altLang="zh-CN" sz="1406" dirty="0">
                <a:latin typeface="微软雅黑" panose="020B0503020204020204" pitchFamily="34" charset="-122"/>
                <a:ea typeface="微软雅黑" panose="020B0503020204020204" pitchFamily="34" charset="-122"/>
                <a:cs typeface="+mn-lt"/>
              </a:rPr>
              <a:t>4.</a:t>
            </a:r>
            <a:r>
              <a:rPr lang="zh-CN" altLang="en-US" sz="1406" dirty="0">
                <a:latin typeface="微软雅黑" panose="020B0503020204020204" pitchFamily="34" charset="-122"/>
                <a:ea typeface="微软雅黑" panose="020B0503020204020204" pitchFamily="34" charset="-122"/>
                <a:cs typeface="+mn-lt"/>
              </a:rPr>
              <a:t>多源异构数据统一可视化；</a:t>
            </a:r>
            <a:endParaRPr lang="en-US" altLang="zh-CN" sz="1406" dirty="0">
              <a:latin typeface="微软雅黑" panose="020B0503020204020204" pitchFamily="34" charset="-122"/>
              <a:ea typeface="微软雅黑" panose="020B0503020204020204" pitchFamily="34" charset="-122"/>
              <a:cs typeface="+mn-lt"/>
            </a:endParaRPr>
          </a:p>
          <a:p>
            <a:pPr>
              <a:lnSpc>
                <a:spcPct val="150000"/>
              </a:lnSpc>
            </a:pPr>
            <a:r>
              <a:rPr lang="en-US" altLang="zh-CN" sz="1406" dirty="0">
                <a:latin typeface="微软雅黑" panose="020B0503020204020204" pitchFamily="34" charset="-122"/>
                <a:ea typeface="微软雅黑" panose="020B0503020204020204" pitchFamily="34" charset="-122"/>
                <a:cs typeface="+mn-lt"/>
              </a:rPr>
              <a:t>    5.</a:t>
            </a:r>
            <a:r>
              <a:rPr lang="zh-CN" altLang="en-US" sz="1406" dirty="0">
                <a:latin typeface="微软雅黑" panose="020B0503020204020204" pitchFamily="34" charset="-122"/>
                <a:ea typeface="微软雅黑" panose="020B0503020204020204" pitchFamily="34" charset="-122"/>
                <a:cs typeface="+mn-lt"/>
              </a:rPr>
              <a:t>减少了多维报表式查询系统由于笛卡尔积组合而产生空数据的弊端；</a:t>
            </a:r>
            <a:r>
              <a:rPr lang="en-US" altLang="zh-CN" sz="1406" dirty="0">
                <a:latin typeface="微软雅黑" panose="020B0503020204020204" pitchFamily="34" charset="-122"/>
                <a:ea typeface="微软雅黑" panose="020B0503020204020204" pitchFamily="34" charset="-122"/>
                <a:cs typeface="+mn-lt"/>
              </a:rPr>
              <a:t>6.</a:t>
            </a:r>
            <a:r>
              <a:rPr lang="zh-CN" altLang="en-US" sz="1406" dirty="0">
                <a:latin typeface="微软雅黑" panose="020B0503020204020204" pitchFamily="34" charset="-122"/>
                <a:ea typeface="微软雅黑" panose="020B0503020204020204" pitchFamily="34" charset="-122"/>
                <a:cs typeface="+mn-lt"/>
              </a:rPr>
              <a:t>降维设计，大大减少了用户的操作步骤</a:t>
            </a:r>
            <a:endParaRPr lang="en-US" altLang="zh-CN" sz="1406" dirty="0">
              <a:latin typeface="微软雅黑" panose="020B0503020204020204" pitchFamily="34" charset="-122"/>
              <a:ea typeface="微软雅黑" panose="020B0503020204020204" pitchFamily="34" charset="-122"/>
              <a:cs typeface="+mn-lt"/>
            </a:endParaRPr>
          </a:p>
        </p:txBody>
      </p:sp>
      <p:pic>
        <p:nvPicPr>
          <p:cNvPr id="3" name="图片 2"/>
          <p:cNvPicPr>
            <a:picLocks noChangeAspect="1"/>
          </p:cNvPicPr>
          <p:nvPr/>
        </p:nvPicPr>
        <p:blipFill>
          <a:blip r:embed="rId2"/>
          <a:stretch>
            <a:fillRect/>
          </a:stretch>
        </p:blipFill>
        <p:spPr>
          <a:xfrm>
            <a:off x="353" y="2164257"/>
            <a:ext cx="6466238" cy="4057894"/>
          </a:xfrm>
          <a:prstGeom prst="rect">
            <a:avLst/>
          </a:prstGeom>
        </p:spPr>
      </p:pic>
      <p:pic>
        <p:nvPicPr>
          <p:cNvPr id="6" name="图片 5"/>
          <p:cNvPicPr>
            <a:picLocks noChangeAspect="1"/>
          </p:cNvPicPr>
          <p:nvPr/>
        </p:nvPicPr>
        <p:blipFill>
          <a:blip r:embed="rId3"/>
          <a:stretch>
            <a:fillRect/>
          </a:stretch>
        </p:blipFill>
        <p:spPr>
          <a:xfrm>
            <a:off x="6415664" y="2164257"/>
            <a:ext cx="6430033" cy="4057894"/>
          </a:xfrm>
          <a:prstGeom prst="rect">
            <a:avLst/>
          </a:prstGeom>
        </p:spPr>
      </p:pic>
      <p:sp>
        <p:nvSpPr>
          <p:cNvPr id="7" name="文本框 6"/>
          <p:cNvSpPr txBox="1"/>
          <p:nvPr/>
        </p:nvSpPr>
        <p:spPr>
          <a:xfrm>
            <a:off x="2775871" y="6352830"/>
            <a:ext cx="1072397" cy="227695"/>
          </a:xfrm>
          <a:prstGeom prst="rect">
            <a:avLst/>
          </a:prstGeom>
          <a:noFill/>
        </p:spPr>
        <p:txBody>
          <a:bodyPr wrap="square" rtlCol="0" anchor="t">
            <a:noAutofit/>
          </a:bodyPr>
          <a:lstStyle/>
          <a:p>
            <a:pPr algn="ctr"/>
            <a:r>
              <a:rPr lang="zh-CN" altLang="en-US" sz="1406" dirty="0">
                <a:latin typeface="微软雅黑" panose="020B0503020204020204" pitchFamily="34" charset="-122"/>
                <a:ea typeface="微软雅黑" panose="020B0503020204020204" pitchFamily="34" charset="-122"/>
                <a:cs typeface="+mn-lt"/>
                <a:sym typeface="+mn-ea"/>
              </a:rPr>
              <a:t>旧版</a:t>
            </a:r>
          </a:p>
        </p:txBody>
      </p:sp>
      <p:sp>
        <p:nvSpPr>
          <p:cNvPr id="8" name="文本框 7"/>
          <p:cNvSpPr txBox="1"/>
          <p:nvPr/>
        </p:nvSpPr>
        <p:spPr>
          <a:xfrm>
            <a:off x="9257726" y="6351320"/>
            <a:ext cx="1072397" cy="227695"/>
          </a:xfrm>
          <a:prstGeom prst="rect">
            <a:avLst/>
          </a:prstGeom>
          <a:noFill/>
        </p:spPr>
        <p:txBody>
          <a:bodyPr wrap="square" rtlCol="0" anchor="t">
            <a:noAutofit/>
          </a:bodyPr>
          <a:lstStyle/>
          <a:p>
            <a:pPr algn="ctr"/>
            <a:r>
              <a:rPr lang="zh-CN" altLang="en-US" sz="1406" dirty="0">
                <a:latin typeface="微软雅黑" panose="020B0503020204020204" pitchFamily="34" charset="-122"/>
                <a:ea typeface="微软雅黑" panose="020B0503020204020204" pitchFamily="34" charset="-122"/>
                <a:cs typeface="+mn-lt"/>
                <a:sym typeface="+mn-ea"/>
              </a:rPr>
              <a:t>新版</a:t>
            </a:r>
          </a:p>
        </p:txBody>
      </p:sp>
      <p:sp>
        <p:nvSpPr>
          <p:cNvPr id="9" name="矩形 8"/>
          <p:cNvSpPr/>
          <p:nvPr/>
        </p:nvSpPr>
        <p:spPr>
          <a:xfrm>
            <a:off x="32032" y="2870422"/>
            <a:ext cx="6315848" cy="1385409"/>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n w="57150">
                <a:solidFill>
                  <a:schemeClr val="tx1"/>
                </a:solidFill>
              </a:ln>
            </a:endParaRPr>
          </a:p>
        </p:txBody>
      </p:sp>
      <p:sp>
        <p:nvSpPr>
          <p:cNvPr id="10" name="矩形 9"/>
          <p:cNvSpPr/>
          <p:nvPr/>
        </p:nvSpPr>
        <p:spPr>
          <a:xfrm>
            <a:off x="6432390" y="2896077"/>
            <a:ext cx="3365431" cy="332607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n w="57150">
                <a:solidFill>
                  <a:schemeClr val="tx1"/>
                </a:solidFill>
              </a:ln>
            </a:endParaRPr>
          </a:p>
        </p:txBody>
      </p:sp>
    </p:spTree>
    <p:extLst>
      <p:ext uri="{BB962C8B-B14F-4D97-AF65-F5344CB8AC3E}">
        <p14:creationId xmlns:p14="http://schemas.microsoft.com/office/powerpoint/2010/main" val="38533144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9"/>
          <p:cNvSpPr>
            <a:spLocks noGrp="1"/>
          </p:cNvSpPr>
          <p:nvPr>
            <p:ph type="title"/>
          </p:nvPr>
        </p:nvSpPr>
        <p:spPr>
          <a:xfrm>
            <a:off x="857556" y="264529"/>
            <a:ext cx="11090063" cy="592674"/>
          </a:xfrm>
        </p:spPr>
        <p:txBody>
          <a:bodyPr>
            <a:normAutofit fontScale="90000"/>
          </a:bodyPr>
          <a:lstStyle/>
          <a:p>
            <a:r>
              <a:rPr lang="en-US" altLang="zh-CN" b="1" dirty="0">
                <a:solidFill>
                  <a:srgbClr val="002060"/>
                </a:solidFill>
                <a:latin typeface="微软雅黑" panose="020B0503020204020204" pitchFamily="34" charset="-122"/>
                <a:ea typeface="微软雅黑" panose="020B0503020204020204" pitchFamily="34" charset="-122"/>
              </a:rPr>
              <a:t>2.4</a:t>
            </a:r>
            <a:r>
              <a:rPr lang="zh-CN" altLang="en-US" b="1" dirty="0">
                <a:solidFill>
                  <a:srgbClr val="002060"/>
                </a:solidFill>
                <a:latin typeface="微软雅黑" panose="020B0503020204020204" pitchFamily="34" charset="-122"/>
                <a:ea typeface="微软雅黑" panose="020B0503020204020204" pitchFamily="34" charset="-122"/>
                <a:sym typeface="+mn-ea"/>
              </a:rPr>
              <a:t>改版升级</a:t>
            </a:r>
            <a:endParaRPr lang="en-US" b="1" dirty="0">
              <a:solidFill>
                <a:srgbClr val="002060"/>
              </a:solidFill>
              <a:latin typeface="微软雅黑" panose="020B0503020204020204" pitchFamily="34" charset="-122"/>
              <a:ea typeface="微软雅黑" panose="020B0503020204020204" pitchFamily="34" charset="-122"/>
            </a:endParaRPr>
          </a:p>
        </p:txBody>
      </p:sp>
      <p:grpSp>
        <p:nvGrpSpPr>
          <p:cNvPr id="12" name="Group 15"/>
          <p:cNvGrpSpPr/>
          <p:nvPr/>
        </p:nvGrpSpPr>
        <p:grpSpPr>
          <a:xfrm>
            <a:off x="962271" y="912475"/>
            <a:ext cx="4122854" cy="32144"/>
            <a:chOff x="2571750" y="1828800"/>
            <a:chExt cx="13430250" cy="209550"/>
          </a:xfrm>
        </p:grpSpPr>
        <p:sp>
          <p:nvSpPr>
            <p:cNvPr id="14" name="Rectangle 16"/>
            <p:cNvSpPr/>
            <p:nvPr/>
          </p:nvSpPr>
          <p:spPr>
            <a:xfrm>
              <a:off x="2571750" y="1828800"/>
              <a:ext cx="2686050" cy="2095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7"/>
            <p:cNvSpPr/>
            <p:nvPr/>
          </p:nvSpPr>
          <p:spPr>
            <a:xfrm>
              <a:off x="5257800" y="1828800"/>
              <a:ext cx="2686050" cy="2095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7943850" y="1828800"/>
              <a:ext cx="2686050" cy="2095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19"/>
            <p:cNvSpPr/>
            <p:nvPr/>
          </p:nvSpPr>
          <p:spPr>
            <a:xfrm>
              <a:off x="10629900" y="1828800"/>
              <a:ext cx="2686050" cy="2095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0"/>
            <p:cNvSpPr/>
            <p:nvPr/>
          </p:nvSpPr>
          <p:spPr>
            <a:xfrm>
              <a:off x="13315950" y="1828800"/>
              <a:ext cx="2686050" cy="20955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8" name="文本框 117"/>
          <p:cNvSpPr txBox="1"/>
          <p:nvPr/>
        </p:nvSpPr>
        <p:spPr>
          <a:xfrm>
            <a:off x="857556" y="956170"/>
            <a:ext cx="11394159" cy="1676677"/>
          </a:xfrm>
          <a:prstGeom prst="rect">
            <a:avLst/>
          </a:prstGeom>
        </p:spPr>
        <p:txBody>
          <a:bodyPr wrap="square">
            <a:spAutoFit/>
          </a:bodyPr>
          <a:lstStyle/>
          <a:p>
            <a:pPr>
              <a:lnSpc>
                <a:spcPct val="150000"/>
              </a:lnSpc>
            </a:pPr>
            <a:r>
              <a:rPr lang="zh-CN" altLang="en-US" sz="1406" b="1" dirty="0">
                <a:latin typeface="微软雅黑" panose="020B0503020204020204" pitchFamily="34" charset="-122"/>
                <a:ea typeface="微软雅黑" panose="020B0503020204020204" pitchFamily="34" charset="-122"/>
                <a:cs typeface="+mn-lt"/>
              </a:rPr>
              <a:t>三、元数据信息丰富</a:t>
            </a:r>
            <a:r>
              <a:rPr lang="zh-CN" altLang="en-US" sz="1406" dirty="0">
                <a:latin typeface="微软雅黑" panose="020B0503020204020204" pitchFamily="34" charset="-122"/>
                <a:ea typeface="微软雅黑" panose="020B0503020204020204" pitchFamily="34" charset="-122"/>
                <a:cs typeface="+mn-lt"/>
              </a:rPr>
              <a:t>：序列名称、单位、频率、起始时间、更新时间、数据来源、指标注释等</a:t>
            </a:r>
            <a:endParaRPr lang="en-US" altLang="zh-CN" sz="1406" dirty="0">
              <a:latin typeface="微软雅黑" panose="020B0503020204020204" pitchFamily="34" charset="-122"/>
              <a:ea typeface="微软雅黑" panose="020B0503020204020204" pitchFamily="34" charset="-122"/>
              <a:cs typeface="+mn-lt"/>
            </a:endParaRPr>
          </a:p>
          <a:p>
            <a:pPr>
              <a:lnSpc>
                <a:spcPct val="150000"/>
              </a:lnSpc>
            </a:pPr>
            <a:r>
              <a:rPr lang="en-US" altLang="zh-CN" sz="1406" dirty="0">
                <a:latin typeface="微软雅黑" panose="020B0503020204020204" pitchFamily="34" charset="-122"/>
                <a:ea typeface="微软雅黑" panose="020B0503020204020204" pitchFamily="34" charset="-122"/>
                <a:cs typeface="+mn-lt"/>
              </a:rPr>
              <a:t>     1.</a:t>
            </a:r>
            <a:r>
              <a:rPr lang="zh-CN" altLang="en-US" sz="1406" dirty="0">
                <a:latin typeface="微软雅黑" panose="020B0503020204020204" pitchFamily="34" charset="-122"/>
                <a:ea typeface="微软雅黑" panose="020B0503020204020204" pitchFamily="34" charset="-122"/>
                <a:cs typeface="+mn-lt"/>
              </a:rPr>
              <a:t>使数据更易于理解；</a:t>
            </a:r>
            <a:r>
              <a:rPr lang="en-US" altLang="zh-CN" sz="1406" dirty="0">
                <a:latin typeface="微软雅黑" panose="020B0503020204020204" pitchFamily="34" charset="-122"/>
                <a:ea typeface="微软雅黑" panose="020B0503020204020204" pitchFamily="34" charset="-122"/>
                <a:cs typeface="+mn-lt"/>
              </a:rPr>
              <a:t>2.</a:t>
            </a:r>
            <a:r>
              <a:rPr lang="zh-CN" altLang="en-US" sz="1406" dirty="0">
                <a:latin typeface="微软雅黑" panose="020B0503020204020204" pitchFamily="34" charset="-122"/>
                <a:ea typeface="微软雅黑" panose="020B0503020204020204" pitchFamily="34" charset="-122"/>
                <a:cs typeface="+mn-lt"/>
              </a:rPr>
              <a:t>促进不同系统间数据交换等</a:t>
            </a:r>
            <a:r>
              <a:rPr lang="en-US" altLang="zh-CN" sz="1406" dirty="0">
                <a:latin typeface="微软雅黑" panose="020B0503020204020204" pitchFamily="34" charset="-122"/>
                <a:ea typeface="微软雅黑" panose="020B0503020204020204" pitchFamily="34" charset="-122"/>
                <a:cs typeface="+mn-lt"/>
              </a:rPr>
              <a:t>   </a:t>
            </a:r>
          </a:p>
          <a:p>
            <a:pPr>
              <a:lnSpc>
                <a:spcPct val="150000"/>
              </a:lnSpc>
            </a:pPr>
            <a:r>
              <a:rPr lang="zh-CN" altLang="en-US" sz="1406" b="1" dirty="0">
                <a:latin typeface="微软雅黑" panose="020B0503020204020204" pitchFamily="34" charset="-122"/>
                <a:ea typeface="微软雅黑" panose="020B0503020204020204" pitchFamily="34" charset="-122"/>
                <a:cs typeface="+mn-lt"/>
              </a:rPr>
              <a:t>四、底层数据模型建立</a:t>
            </a:r>
            <a:r>
              <a:rPr lang="zh-CN" altLang="en-US" sz="1406" dirty="0">
                <a:latin typeface="微软雅黑" panose="020B0503020204020204" pitchFamily="34" charset="-122"/>
                <a:ea typeface="微软雅黑" panose="020B0503020204020204" pitchFamily="34" charset="-122"/>
                <a:cs typeface="+mn-lt"/>
              </a:rPr>
              <a:t>：</a:t>
            </a:r>
            <a:endParaRPr lang="en-US" altLang="zh-CN" sz="1406" dirty="0">
              <a:latin typeface="微软雅黑" panose="020B0503020204020204" pitchFamily="34" charset="-122"/>
              <a:ea typeface="微软雅黑" panose="020B0503020204020204" pitchFamily="34" charset="-122"/>
              <a:cs typeface="+mn-lt"/>
            </a:endParaRPr>
          </a:p>
          <a:p>
            <a:pPr>
              <a:lnSpc>
                <a:spcPct val="150000"/>
              </a:lnSpc>
            </a:pPr>
            <a:r>
              <a:rPr lang="en-US" altLang="zh-CN" sz="1406" dirty="0">
                <a:latin typeface="微软雅黑" panose="020B0503020204020204" pitchFamily="34" charset="-122"/>
                <a:ea typeface="微软雅黑" panose="020B0503020204020204" pitchFamily="34" charset="-122"/>
                <a:cs typeface="+mn-lt"/>
              </a:rPr>
              <a:t>    1.</a:t>
            </a:r>
            <a:r>
              <a:rPr lang="zh-CN" altLang="en-US" sz="1406" dirty="0">
                <a:latin typeface="微软雅黑" panose="020B0503020204020204" pitchFamily="34" charset="-122"/>
                <a:ea typeface="微软雅黑" panose="020B0503020204020204" pitchFamily="34" charset="-122"/>
                <a:cs typeface="+mn-lt"/>
              </a:rPr>
              <a:t>标准维度表的构建：时间、地区、行业、国家等；</a:t>
            </a:r>
            <a:r>
              <a:rPr lang="en-US" altLang="zh-CN" sz="1406" dirty="0">
                <a:latin typeface="微软雅黑" panose="020B0503020204020204" pitchFamily="34" charset="-122"/>
                <a:ea typeface="微软雅黑" panose="020B0503020204020204" pitchFamily="34" charset="-122"/>
                <a:cs typeface="+mn-lt"/>
              </a:rPr>
              <a:t>2.</a:t>
            </a:r>
            <a:r>
              <a:rPr lang="zh-CN" altLang="en-US" sz="1406" dirty="0">
                <a:latin typeface="微软雅黑" panose="020B0503020204020204" pitchFamily="34" charset="-122"/>
                <a:ea typeface="微软雅黑" panose="020B0503020204020204" pitchFamily="34" charset="-122"/>
                <a:cs typeface="+mn-lt"/>
              </a:rPr>
              <a:t>构建维度映射表，各库维度的规范、统一；</a:t>
            </a:r>
            <a:r>
              <a:rPr lang="en-US" altLang="zh-CN" sz="1406" dirty="0">
                <a:latin typeface="微软雅黑" panose="020B0503020204020204" pitchFamily="34" charset="-122"/>
                <a:ea typeface="微软雅黑" panose="020B0503020204020204" pitchFamily="34" charset="-122"/>
                <a:cs typeface="+mn-lt"/>
              </a:rPr>
              <a:t>3.</a:t>
            </a:r>
            <a:r>
              <a:rPr lang="zh-CN" altLang="en-US" sz="1406" dirty="0">
                <a:latin typeface="微软雅黑" panose="020B0503020204020204" pitchFamily="34" charset="-122"/>
                <a:ea typeface="微软雅黑" panose="020B0503020204020204" pitchFamily="34" charset="-122"/>
                <a:cs typeface="+mn-lt"/>
              </a:rPr>
              <a:t>指标的规范；</a:t>
            </a:r>
            <a:r>
              <a:rPr lang="en-US" altLang="zh-CN" sz="1406" dirty="0">
                <a:latin typeface="微软雅黑" panose="020B0503020204020204" pitchFamily="34" charset="-122"/>
                <a:ea typeface="微软雅黑" panose="020B0503020204020204" pitchFamily="34" charset="-122"/>
                <a:cs typeface="+mn-lt"/>
              </a:rPr>
              <a:t>4.</a:t>
            </a:r>
            <a:r>
              <a:rPr lang="zh-CN" altLang="en-US" sz="1406" dirty="0">
                <a:latin typeface="微软雅黑" panose="020B0503020204020204" pitchFamily="34" charset="-122"/>
                <a:ea typeface="微软雅黑" panose="020B0503020204020204" pitchFamily="34" charset="-122"/>
                <a:cs typeface="+mn-lt"/>
              </a:rPr>
              <a:t>序列的规范；</a:t>
            </a:r>
            <a:r>
              <a:rPr lang="en-US" altLang="zh-CN" sz="1406" dirty="0">
                <a:latin typeface="微软雅黑" panose="020B0503020204020204" pitchFamily="34" charset="-122"/>
                <a:ea typeface="微软雅黑" panose="020B0503020204020204" pitchFamily="34" charset="-122"/>
                <a:cs typeface="+mn-lt"/>
              </a:rPr>
              <a:t>5.</a:t>
            </a:r>
            <a:r>
              <a:rPr lang="zh-CN" altLang="en-US" sz="1406" dirty="0">
                <a:latin typeface="微软雅黑" panose="020B0503020204020204" pitchFamily="34" charset="-122"/>
                <a:ea typeface="微软雅黑" panose="020B0503020204020204" pitchFamily="34" charset="-122"/>
                <a:cs typeface="+mn-lt"/>
              </a:rPr>
              <a:t>停更序列的标识；</a:t>
            </a:r>
            <a:r>
              <a:rPr lang="en-US" altLang="zh-CN" sz="1406" dirty="0">
                <a:latin typeface="微软雅黑" panose="020B0503020204020204" pitchFamily="34" charset="-122"/>
                <a:ea typeface="微软雅黑" panose="020B0503020204020204" pitchFamily="34" charset="-122"/>
                <a:cs typeface="+mn-lt"/>
              </a:rPr>
              <a:t>6.</a:t>
            </a:r>
            <a:r>
              <a:rPr lang="zh-CN" altLang="en-US" sz="1406" dirty="0">
                <a:latin typeface="微软雅黑" panose="020B0503020204020204" pitchFamily="34" charset="-122"/>
                <a:ea typeface="微软雅黑" panose="020B0503020204020204" pitchFamily="34" charset="-122"/>
                <a:cs typeface="+mn-lt"/>
              </a:rPr>
              <a:t>元数据信息完善。</a:t>
            </a:r>
            <a:endParaRPr lang="en-US" altLang="zh-CN" sz="1406" dirty="0">
              <a:latin typeface="微软雅黑" panose="020B0503020204020204" pitchFamily="34" charset="-122"/>
              <a:ea typeface="微软雅黑" panose="020B0503020204020204" pitchFamily="34" charset="-122"/>
              <a:cs typeface="+mn-lt"/>
            </a:endParaRPr>
          </a:p>
        </p:txBody>
      </p:sp>
      <p:pic>
        <p:nvPicPr>
          <p:cNvPr id="3" name="图片 2"/>
          <p:cNvPicPr>
            <a:picLocks noChangeAspect="1"/>
          </p:cNvPicPr>
          <p:nvPr/>
        </p:nvPicPr>
        <p:blipFill>
          <a:blip r:embed="rId3"/>
          <a:stretch>
            <a:fillRect/>
          </a:stretch>
        </p:blipFill>
        <p:spPr>
          <a:xfrm>
            <a:off x="468371" y="2631739"/>
            <a:ext cx="5796637" cy="3644742"/>
          </a:xfrm>
          <a:prstGeom prst="rect">
            <a:avLst/>
          </a:prstGeom>
        </p:spPr>
      </p:pic>
      <p:pic>
        <p:nvPicPr>
          <p:cNvPr id="6" name="图片 5"/>
          <p:cNvPicPr>
            <a:picLocks noChangeAspect="1"/>
          </p:cNvPicPr>
          <p:nvPr/>
        </p:nvPicPr>
        <p:blipFill>
          <a:blip r:embed="rId4"/>
          <a:stretch>
            <a:fillRect/>
          </a:stretch>
        </p:blipFill>
        <p:spPr>
          <a:xfrm>
            <a:off x="6279270" y="2633343"/>
            <a:ext cx="5814911" cy="3643138"/>
          </a:xfrm>
          <a:prstGeom prst="rect">
            <a:avLst/>
          </a:prstGeom>
        </p:spPr>
      </p:pic>
      <p:sp>
        <p:nvSpPr>
          <p:cNvPr id="7" name="矩形 6"/>
          <p:cNvSpPr/>
          <p:nvPr/>
        </p:nvSpPr>
        <p:spPr>
          <a:xfrm>
            <a:off x="6432390" y="3412210"/>
            <a:ext cx="5583896" cy="22788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n w="57150">
                <a:solidFill>
                  <a:schemeClr val="tx1"/>
                </a:solidFill>
              </a:ln>
            </a:endParaRPr>
          </a:p>
        </p:txBody>
      </p:sp>
      <p:sp>
        <p:nvSpPr>
          <p:cNvPr id="8" name="矩形 7"/>
          <p:cNvSpPr/>
          <p:nvPr/>
        </p:nvSpPr>
        <p:spPr>
          <a:xfrm>
            <a:off x="1188050" y="3492196"/>
            <a:ext cx="5013325" cy="14789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n w="57150">
                <a:solidFill>
                  <a:schemeClr val="tx1"/>
                </a:solidFill>
              </a:ln>
            </a:endParaRPr>
          </a:p>
        </p:txBody>
      </p:sp>
      <p:sp>
        <p:nvSpPr>
          <p:cNvPr id="9" name="矩形 8"/>
          <p:cNvSpPr/>
          <p:nvPr/>
        </p:nvSpPr>
        <p:spPr>
          <a:xfrm>
            <a:off x="3886436" y="3048503"/>
            <a:ext cx="2314939" cy="22788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n w="57150">
                <a:solidFill>
                  <a:schemeClr val="tx1"/>
                </a:solidFill>
              </a:ln>
            </a:endParaRPr>
          </a:p>
        </p:txBody>
      </p:sp>
      <p:sp>
        <p:nvSpPr>
          <p:cNvPr id="10" name="文本框 9"/>
          <p:cNvSpPr txBox="1"/>
          <p:nvPr/>
        </p:nvSpPr>
        <p:spPr>
          <a:xfrm>
            <a:off x="2775871" y="6352830"/>
            <a:ext cx="1072397" cy="227695"/>
          </a:xfrm>
          <a:prstGeom prst="rect">
            <a:avLst/>
          </a:prstGeom>
          <a:noFill/>
        </p:spPr>
        <p:txBody>
          <a:bodyPr wrap="square" rtlCol="0" anchor="t">
            <a:noAutofit/>
          </a:bodyPr>
          <a:lstStyle/>
          <a:p>
            <a:pPr algn="ctr"/>
            <a:r>
              <a:rPr lang="zh-CN" altLang="en-US" sz="1406" dirty="0">
                <a:latin typeface="微软雅黑" panose="020B0503020204020204" pitchFamily="34" charset="-122"/>
                <a:ea typeface="微软雅黑" panose="020B0503020204020204" pitchFamily="34" charset="-122"/>
                <a:cs typeface="+mn-lt"/>
                <a:sym typeface="+mn-ea"/>
              </a:rPr>
              <a:t>新版</a:t>
            </a:r>
          </a:p>
        </p:txBody>
      </p:sp>
      <p:sp>
        <p:nvSpPr>
          <p:cNvPr id="11" name="文本框 10"/>
          <p:cNvSpPr txBox="1"/>
          <p:nvPr/>
        </p:nvSpPr>
        <p:spPr>
          <a:xfrm>
            <a:off x="9257726" y="6351320"/>
            <a:ext cx="1072397" cy="227695"/>
          </a:xfrm>
          <a:prstGeom prst="rect">
            <a:avLst/>
          </a:prstGeom>
          <a:noFill/>
        </p:spPr>
        <p:txBody>
          <a:bodyPr wrap="square" rtlCol="0" anchor="t">
            <a:noAutofit/>
          </a:bodyPr>
          <a:lstStyle/>
          <a:p>
            <a:pPr algn="ctr"/>
            <a:r>
              <a:rPr lang="zh-CN" altLang="en-US" sz="1406" dirty="0">
                <a:latin typeface="微软雅黑" panose="020B0503020204020204" pitchFamily="34" charset="-122"/>
                <a:ea typeface="微软雅黑" panose="020B0503020204020204" pitchFamily="34" charset="-122"/>
                <a:cs typeface="+mn-lt"/>
                <a:sym typeface="+mn-ea"/>
              </a:rPr>
              <a:t>新版</a:t>
            </a:r>
          </a:p>
        </p:txBody>
      </p:sp>
    </p:spTree>
    <p:extLst>
      <p:ext uri="{BB962C8B-B14F-4D97-AF65-F5344CB8AC3E}">
        <p14:creationId xmlns:p14="http://schemas.microsoft.com/office/powerpoint/2010/main" val="27499688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标题 16"/>
          <p:cNvSpPr>
            <a:spLocks noGrp="1"/>
          </p:cNvSpPr>
          <p:nvPr>
            <p:ph type="title"/>
            <p:custDataLst>
              <p:tags r:id="rId2"/>
            </p:custDataLst>
          </p:nvPr>
        </p:nvSpPr>
        <p:spPr>
          <a:xfrm>
            <a:off x="308695" y="333800"/>
            <a:ext cx="11090275" cy="1397000"/>
          </a:xfrm>
        </p:spPr>
        <p:txBody>
          <a:bodyPr/>
          <a:lstStyle/>
          <a:p>
            <a:r>
              <a:rPr lang="zh-CN" altLang="en-US" b="1" dirty="0">
                <a:solidFill>
                  <a:srgbClr val="002060"/>
                </a:solidFill>
                <a:latin typeface="微软雅黑" panose="020B0503020204020204" pitchFamily="34" charset="-122"/>
                <a:ea typeface="微软雅黑" panose="020B0503020204020204" pitchFamily="34" charset="-122"/>
              </a:rPr>
              <a:t>国研网创立背景与发展历程</a:t>
            </a:r>
          </a:p>
        </p:txBody>
      </p:sp>
      <p:sp>
        <p:nvSpPr>
          <p:cNvPr id="13" name="矩形 12"/>
          <p:cNvSpPr/>
          <p:nvPr>
            <p:custDataLst>
              <p:tags r:id="rId3"/>
            </p:custDataLst>
          </p:nvPr>
        </p:nvSpPr>
        <p:spPr>
          <a:xfrm>
            <a:off x="7064911" y="4562597"/>
            <a:ext cx="5437881" cy="2339896"/>
          </a:xfrm>
          <a:prstGeom prst="rect">
            <a:avLst/>
          </a:prstGeom>
        </p:spPr>
        <p:txBody>
          <a:bodyPr wrap="square" lIns="0" tIns="0" rIns="0" bIns="0">
            <a:noAutofit/>
          </a:bodyPr>
          <a:lstStyle/>
          <a:p>
            <a:pPr indent="482163">
              <a:lnSpc>
                <a:spcPct val="150000"/>
              </a:lnSpc>
            </a:pPr>
            <a:r>
              <a:rPr lang="en-US" altLang="en-US" sz="1687" dirty="0">
                <a:latin typeface="微软雅黑" panose="020B0503020204020204" charset="-122"/>
                <a:ea typeface="微软雅黑" panose="020B0503020204020204" charset="-122"/>
                <a:sym typeface="+mn-ea"/>
              </a:rPr>
              <a:t>经20余年持续建设,</a:t>
            </a:r>
            <a:r>
              <a:rPr lang="zh-CN" altLang="en-US" sz="1687" dirty="0">
                <a:latin typeface="微软雅黑" panose="020B0503020204020204" charset="-122"/>
                <a:ea typeface="微软雅黑" panose="020B0503020204020204" charset="-122"/>
                <a:sym typeface="+mn-ea"/>
              </a:rPr>
              <a:t>国研网已</a:t>
            </a:r>
            <a:r>
              <a:rPr lang="en-US" altLang="en-US" sz="1687" dirty="0">
                <a:latin typeface="微软雅黑" panose="020B0503020204020204" charset="-122"/>
                <a:ea typeface="微软雅黑" panose="020B0503020204020204" charset="-122"/>
                <a:sym typeface="+mn-ea"/>
              </a:rPr>
              <a:t>建有内容丰富、架构科学、功能先进的经济类大型数据库集群,包含了40多个领域的专题文献库、70多个领域的统计数据库、10多个领域的特色数据库、50多个领域的研究报告库</a:t>
            </a:r>
            <a:r>
              <a:rPr lang="zh-CN" altLang="en-US" sz="1687" dirty="0">
                <a:latin typeface="微软雅黑" panose="020B0503020204020204" charset="-122"/>
                <a:ea typeface="微软雅黑" panose="020B0503020204020204" charset="-122"/>
                <a:sym typeface="+mn-ea"/>
              </a:rPr>
              <a:t>，</a:t>
            </a:r>
            <a:r>
              <a:rPr lang="en-US" altLang="en-US" sz="1687" dirty="0" err="1">
                <a:latin typeface="微软雅黑" panose="020B0503020204020204" charset="-122"/>
                <a:ea typeface="微软雅黑" panose="020B0503020204020204" charset="-122"/>
                <a:sym typeface="+mn-ea"/>
              </a:rPr>
              <a:t>产品体系覆盖宏观、区域、产业等多层面,能够为新时代行业学术研究和经济分析决策工作提供有力支撑</a:t>
            </a:r>
            <a:r>
              <a:rPr lang="en-US" altLang="en-US" sz="1687" dirty="0">
                <a:latin typeface="微软雅黑" panose="020B0503020204020204" charset="-122"/>
                <a:ea typeface="微软雅黑" panose="020B0503020204020204" charset="-122"/>
                <a:sym typeface="+mn-ea"/>
              </a:rPr>
              <a:t>。</a:t>
            </a:r>
            <a:endParaRPr lang="en-US" altLang="en-US" sz="1687" dirty="0">
              <a:solidFill>
                <a:schemeClr val="tx1">
                  <a:lumMod val="85000"/>
                  <a:lumOff val="15000"/>
                </a:schemeClr>
              </a:solidFill>
              <a:latin typeface="微软雅黑" panose="020B0503020204020204" charset="-122"/>
              <a:ea typeface="微软雅黑" panose="020B0503020204020204" charset="-122"/>
              <a:cs typeface="+mn-ea"/>
              <a:sym typeface="+mn-ea"/>
            </a:endParaRPr>
          </a:p>
        </p:txBody>
      </p:sp>
      <p:sp>
        <p:nvSpPr>
          <p:cNvPr id="14" name="矩形 13"/>
          <p:cNvSpPr/>
          <p:nvPr>
            <p:custDataLst>
              <p:tags r:id="rId4"/>
            </p:custDataLst>
          </p:nvPr>
        </p:nvSpPr>
        <p:spPr>
          <a:xfrm>
            <a:off x="7065580" y="4040908"/>
            <a:ext cx="5437881" cy="375026"/>
          </a:xfrm>
          <a:prstGeom prst="rect">
            <a:avLst/>
          </a:prstGeom>
          <a:noFill/>
        </p:spPr>
        <p:txBody>
          <a:bodyPr wrap="square" lIns="0" tIns="0" rIns="0" bIns="0" rtlCol="0" anchor="b" anchorCtr="0">
            <a:noAutofit/>
          </a:bodyPr>
          <a:lstStyle/>
          <a:p>
            <a:pPr algn="ctr">
              <a:spcBef>
                <a:spcPct val="0"/>
              </a:spcBef>
              <a:spcAft>
                <a:spcPct val="0"/>
              </a:spcAft>
            </a:pPr>
            <a:r>
              <a:rPr lang="zh-CN" altLang="en-US" sz="2531" b="1" kern="0" dirty="0">
                <a:solidFill>
                  <a:srgbClr val="002060"/>
                </a:solidFill>
                <a:latin typeface="微软雅黑" panose="020B0503020204020204" pitchFamily="34" charset="-122"/>
                <a:ea typeface="微软雅黑" panose="020B0503020204020204" pitchFamily="34" charset="-122"/>
                <a:cs typeface="+mn-ea"/>
              </a:rPr>
              <a:t>发展历程</a:t>
            </a:r>
          </a:p>
        </p:txBody>
      </p:sp>
      <p:sp>
        <p:nvSpPr>
          <p:cNvPr id="15" name="矩形 14"/>
          <p:cNvSpPr/>
          <p:nvPr>
            <p:custDataLst>
              <p:tags r:id="rId5"/>
            </p:custDataLst>
          </p:nvPr>
        </p:nvSpPr>
        <p:spPr>
          <a:xfrm>
            <a:off x="441679" y="2384096"/>
            <a:ext cx="5844383" cy="1374873"/>
          </a:xfrm>
          <a:prstGeom prst="rect">
            <a:avLst/>
          </a:prstGeom>
        </p:spPr>
        <p:txBody>
          <a:bodyPr wrap="square" lIns="0" tIns="0" rIns="0" bIns="0">
            <a:noAutofit/>
          </a:bodyPr>
          <a:lstStyle/>
          <a:p>
            <a:pPr indent="482163" algn="just">
              <a:lnSpc>
                <a:spcPct val="150000"/>
              </a:lnSpc>
            </a:pPr>
            <a:r>
              <a:rPr lang="zh-CN" altLang="en-US" sz="1687" dirty="0">
                <a:solidFill>
                  <a:schemeClr val="tx1">
                    <a:lumMod val="85000"/>
                    <a:lumOff val="15000"/>
                  </a:schemeClr>
                </a:solidFill>
                <a:latin typeface="+mn-ea"/>
                <a:cs typeface="+mn-ea"/>
              </a:rPr>
              <a:t>国务院发展研究中心信息网（简称</a:t>
            </a:r>
            <a:r>
              <a:rPr lang="en-US" altLang="zh-CN" sz="1687" dirty="0">
                <a:solidFill>
                  <a:schemeClr val="tx1">
                    <a:lumMod val="85000"/>
                    <a:lumOff val="15000"/>
                  </a:schemeClr>
                </a:solidFill>
                <a:latin typeface="+mn-ea"/>
                <a:cs typeface="+mn-ea"/>
              </a:rPr>
              <a:t>“</a:t>
            </a:r>
            <a:r>
              <a:rPr lang="zh-CN" altLang="en-US" sz="1687" dirty="0">
                <a:solidFill>
                  <a:schemeClr val="tx1">
                    <a:lumMod val="85000"/>
                    <a:lumOff val="15000"/>
                  </a:schemeClr>
                </a:solidFill>
                <a:latin typeface="+mn-ea"/>
                <a:cs typeface="+mn-ea"/>
              </a:rPr>
              <a:t>国研网</a:t>
            </a:r>
            <a:r>
              <a:rPr lang="en-US" altLang="zh-CN" sz="1687" dirty="0">
                <a:solidFill>
                  <a:schemeClr val="tx1">
                    <a:lumMod val="85000"/>
                    <a:lumOff val="15000"/>
                  </a:schemeClr>
                </a:solidFill>
                <a:latin typeface="+mn-ea"/>
                <a:cs typeface="+mn-ea"/>
              </a:rPr>
              <a:t>”</a:t>
            </a:r>
            <a:r>
              <a:rPr lang="zh-CN" altLang="en-US" sz="1687" dirty="0">
                <a:solidFill>
                  <a:schemeClr val="tx1">
                    <a:lumMod val="85000"/>
                    <a:lumOff val="15000"/>
                  </a:schemeClr>
                </a:solidFill>
                <a:latin typeface="+mn-ea"/>
                <a:cs typeface="+mn-ea"/>
              </a:rPr>
              <a:t>）创立于</a:t>
            </a:r>
            <a:r>
              <a:rPr lang="en-US" altLang="zh-CN" sz="1687" dirty="0">
                <a:solidFill>
                  <a:schemeClr val="tx1">
                    <a:lumMod val="85000"/>
                    <a:lumOff val="15000"/>
                  </a:schemeClr>
                </a:solidFill>
                <a:latin typeface="+mn-ea"/>
                <a:cs typeface="+mn-ea"/>
              </a:rPr>
              <a:t>1998</a:t>
            </a:r>
            <a:r>
              <a:rPr lang="zh-CN" altLang="en-US" sz="1687" dirty="0">
                <a:solidFill>
                  <a:schemeClr val="tx1">
                    <a:lumMod val="85000"/>
                    <a:lumOff val="15000"/>
                  </a:schemeClr>
                </a:solidFill>
                <a:latin typeface="+mn-ea"/>
                <a:cs typeface="+mn-ea"/>
              </a:rPr>
              <a:t>年，是国务院发展研究中心利用互联网信息化手段建立的经济社会大数据及新型智库服务平台。</a:t>
            </a:r>
          </a:p>
        </p:txBody>
      </p:sp>
      <p:sp>
        <p:nvSpPr>
          <p:cNvPr id="19" name="矩形 18"/>
          <p:cNvSpPr/>
          <p:nvPr>
            <p:custDataLst>
              <p:tags r:id="rId6"/>
            </p:custDataLst>
          </p:nvPr>
        </p:nvSpPr>
        <p:spPr>
          <a:xfrm>
            <a:off x="441679" y="1899910"/>
            <a:ext cx="5843713" cy="388420"/>
          </a:xfrm>
          <a:prstGeom prst="rect">
            <a:avLst/>
          </a:prstGeom>
          <a:noFill/>
        </p:spPr>
        <p:txBody>
          <a:bodyPr wrap="square" lIns="0" tIns="0" rIns="0" bIns="0" rtlCol="0" anchor="b" anchorCtr="0">
            <a:noAutofit/>
          </a:bodyPr>
          <a:lstStyle/>
          <a:p>
            <a:pPr algn="ctr">
              <a:spcBef>
                <a:spcPct val="0"/>
              </a:spcBef>
              <a:spcAft>
                <a:spcPct val="0"/>
              </a:spcAft>
            </a:pPr>
            <a:r>
              <a:rPr lang="zh-CN" altLang="en-US" sz="2531" b="1" kern="0" dirty="0">
                <a:solidFill>
                  <a:srgbClr val="002060"/>
                </a:solidFill>
                <a:latin typeface="微软雅黑" panose="020B0503020204020204" pitchFamily="34" charset="-122"/>
                <a:ea typeface="微软雅黑" panose="020B0503020204020204" pitchFamily="34" charset="-122"/>
                <a:cs typeface="+mn-ea"/>
              </a:rPr>
              <a:t>创立背景</a:t>
            </a:r>
          </a:p>
        </p:txBody>
      </p:sp>
      <p:pic>
        <p:nvPicPr>
          <p:cNvPr id="5" name="图片 4"/>
          <p:cNvPicPr/>
          <p:nvPr>
            <p:custDataLst>
              <p:tags r:id="rId7"/>
            </p:custDataLst>
          </p:nvPr>
        </p:nvPicPr>
        <p:blipFill>
          <a:blip r:embed="rId10"/>
          <a:srcRect/>
          <a:stretch>
            <a:fillRect/>
          </a:stretch>
        </p:blipFill>
        <p:spPr>
          <a:xfrm>
            <a:off x="7387702" y="1019268"/>
            <a:ext cx="4794309" cy="2739701"/>
          </a:xfrm>
          <a:prstGeom prst="rect">
            <a:avLst/>
          </a:prstGeom>
        </p:spPr>
      </p:pic>
      <p:pic>
        <p:nvPicPr>
          <p:cNvPr id="3" name="图片 2" descr="/private/var/folders/g1/729r84054j1dyyr7x4fk6y9m0000gn/T/com.kingsoft.wpsoffice.mac/photoeditapp/20250305141812/temp.pngtemp"/>
          <p:cNvPicPr/>
          <p:nvPr/>
        </p:nvPicPr>
        <p:blipFill>
          <a:blip r:embed="rId11"/>
          <a:stretch>
            <a:fillRect/>
          </a:stretch>
        </p:blipFill>
        <p:spPr>
          <a:xfrm>
            <a:off x="681763" y="3854065"/>
            <a:ext cx="5622046" cy="3166293"/>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9"/>
          <p:cNvSpPr>
            <a:spLocks noGrp="1"/>
          </p:cNvSpPr>
          <p:nvPr>
            <p:ph type="title"/>
          </p:nvPr>
        </p:nvSpPr>
        <p:spPr>
          <a:xfrm>
            <a:off x="857556" y="264529"/>
            <a:ext cx="11090063" cy="592674"/>
          </a:xfrm>
        </p:spPr>
        <p:txBody>
          <a:bodyPr>
            <a:normAutofit fontScale="90000"/>
          </a:bodyPr>
          <a:lstStyle/>
          <a:p>
            <a:r>
              <a:rPr lang="en-US" altLang="zh-CN" b="1" dirty="0">
                <a:solidFill>
                  <a:srgbClr val="002060"/>
                </a:solidFill>
                <a:latin typeface="微软雅黑" panose="020B0503020204020204" pitchFamily="34" charset="-122"/>
                <a:ea typeface="微软雅黑" panose="020B0503020204020204" pitchFamily="34" charset="-122"/>
              </a:rPr>
              <a:t>2.5</a:t>
            </a:r>
            <a:r>
              <a:rPr lang="zh-CN" altLang="en-US" b="1" dirty="0">
                <a:solidFill>
                  <a:srgbClr val="002060"/>
                </a:solidFill>
                <a:latin typeface="微软雅黑" panose="020B0503020204020204" pitchFamily="34" charset="-122"/>
                <a:ea typeface="微软雅黑" panose="020B0503020204020204" pitchFamily="34" charset="-122"/>
                <a:sym typeface="+mn-ea"/>
              </a:rPr>
              <a:t>改版升级</a:t>
            </a:r>
            <a:endParaRPr lang="en-US" b="1" dirty="0">
              <a:solidFill>
                <a:srgbClr val="002060"/>
              </a:solidFill>
              <a:latin typeface="微软雅黑" panose="020B0503020204020204" pitchFamily="34" charset="-122"/>
              <a:ea typeface="微软雅黑" panose="020B0503020204020204" pitchFamily="34" charset="-122"/>
            </a:endParaRPr>
          </a:p>
        </p:txBody>
      </p:sp>
      <p:grpSp>
        <p:nvGrpSpPr>
          <p:cNvPr id="12" name="Group 15"/>
          <p:cNvGrpSpPr/>
          <p:nvPr/>
        </p:nvGrpSpPr>
        <p:grpSpPr>
          <a:xfrm>
            <a:off x="962271" y="912475"/>
            <a:ext cx="4122854" cy="32144"/>
            <a:chOff x="2571750" y="1828800"/>
            <a:chExt cx="13430250" cy="209550"/>
          </a:xfrm>
        </p:grpSpPr>
        <p:sp>
          <p:nvSpPr>
            <p:cNvPr id="14" name="Rectangle 16"/>
            <p:cNvSpPr/>
            <p:nvPr/>
          </p:nvSpPr>
          <p:spPr>
            <a:xfrm>
              <a:off x="2571750" y="1828800"/>
              <a:ext cx="2686050" cy="2095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7"/>
            <p:cNvSpPr/>
            <p:nvPr/>
          </p:nvSpPr>
          <p:spPr>
            <a:xfrm>
              <a:off x="5257800" y="1828800"/>
              <a:ext cx="2686050" cy="2095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7943850" y="1828800"/>
              <a:ext cx="2686050" cy="2095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19"/>
            <p:cNvSpPr/>
            <p:nvPr/>
          </p:nvSpPr>
          <p:spPr>
            <a:xfrm>
              <a:off x="10629900" y="1828800"/>
              <a:ext cx="2686050" cy="2095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0"/>
            <p:cNvSpPr/>
            <p:nvPr/>
          </p:nvSpPr>
          <p:spPr>
            <a:xfrm>
              <a:off x="13315950" y="1828800"/>
              <a:ext cx="2686050" cy="20955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8" name="文本框 117"/>
          <p:cNvSpPr txBox="1"/>
          <p:nvPr/>
        </p:nvSpPr>
        <p:spPr>
          <a:xfrm>
            <a:off x="857556" y="974280"/>
            <a:ext cx="11394159" cy="703141"/>
          </a:xfrm>
          <a:prstGeom prst="rect">
            <a:avLst/>
          </a:prstGeom>
        </p:spPr>
        <p:txBody>
          <a:bodyPr wrap="square">
            <a:spAutoFit/>
          </a:bodyPr>
          <a:lstStyle/>
          <a:p>
            <a:pPr>
              <a:lnSpc>
                <a:spcPct val="150000"/>
              </a:lnSpc>
            </a:pPr>
            <a:r>
              <a:rPr lang="zh-CN" altLang="en-US" sz="1406" b="1" dirty="0">
                <a:latin typeface="微软雅黑" panose="020B0503020204020204" pitchFamily="34" charset="-122"/>
                <a:ea typeface="微软雅黑" panose="020B0503020204020204" pitchFamily="34" charset="-122"/>
                <a:cs typeface="+mn-lt"/>
              </a:rPr>
              <a:t>五、新增宽表类数据查询方式</a:t>
            </a:r>
            <a:r>
              <a:rPr lang="zh-CN" altLang="en-US" sz="1406" dirty="0">
                <a:latin typeface="微软雅黑" panose="020B0503020204020204" pitchFamily="34" charset="-122"/>
                <a:ea typeface="微软雅黑" panose="020B0503020204020204" pitchFamily="34" charset="-122"/>
                <a:cs typeface="+mn-lt"/>
              </a:rPr>
              <a:t>：</a:t>
            </a:r>
            <a:endParaRPr lang="en-US" altLang="zh-CN" sz="1406" dirty="0">
              <a:latin typeface="微软雅黑" panose="020B0503020204020204" pitchFamily="34" charset="-122"/>
              <a:ea typeface="微软雅黑" panose="020B0503020204020204" pitchFamily="34" charset="-122"/>
              <a:cs typeface="+mn-lt"/>
            </a:endParaRPr>
          </a:p>
          <a:p>
            <a:pPr>
              <a:lnSpc>
                <a:spcPct val="150000"/>
              </a:lnSpc>
            </a:pPr>
            <a:r>
              <a:rPr lang="en-US" altLang="zh-CN" sz="1406" dirty="0">
                <a:latin typeface="微软雅黑" panose="020B0503020204020204" pitchFamily="34" charset="-122"/>
                <a:ea typeface="微软雅黑" panose="020B0503020204020204" pitchFamily="34" charset="-122"/>
                <a:cs typeface="+mn-lt"/>
              </a:rPr>
              <a:t>    </a:t>
            </a:r>
            <a:r>
              <a:rPr lang="zh-CN" altLang="zh-CN" sz="1406" dirty="0">
                <a:latin typeface="微软雅黑" panose="020B0503020204020204" pitchFamily="34" charset="-122"/>
                <a:ea typeface="微软雅黑" panose="020B0503020204020204" pitchFamily="34" charset="-122"/>
                <a:cs typeface="+mn-lt"/>
              </a:rPr>
              <a:t>设计更适合贸易类统计数据展现方式的新查询系统，并提供大数据量导出功能</a:t>
            </a:r>
            <a:endParaRPr lang="en-US" altLang="zh-CN" sz="1406" dirty="0">
              <a:latin typeface="微软雅黑" panose="020B0503020204020204" pitchFamily="34" charset="-122"/>
              <a:ea typeface="微软雅黑" panose="020B0503020204020204" pitchFamily="34" charset="-122"/>
              <a:cs typeface="+mn-lt"/>
            </a:endParaRPr>
          </a:p>
        </p:txBody>
      </p:sp>
      <p:pic>
        <p:nvPicPr>
          <p:cNvPr id="3" name="图片 2"/>
          <p:cNvPicPr>
            <a:picLocks noChangeAspect="1"/>
          </p:cNvPicPr>
          <p:nvPr/>
        </p:nvPicPr>
        <p:blipFill>
          <a:blip r:embed="rId2"/>
          <a:stretch>
            <a:fillRect/>
          </a:stretch>
        </p:blipFill>
        <p:spPr>
          <a:xfrm>
            <a:off x="18351" y="1712895"/>
            <a:ext cx="7842068" cy="4895433"/>
          </a:xfrm>
          <a:prstGeom prst="rect">
            <a:avLst/>
          </a:prstGeom>
        </p:spPr>
      </p:pic>
      <p:pic>
        <p:nvPicPr>
          <p:cNvPr id="6" name="图片 5"/>
          <p:cNvPicPr>
            <a:picLocks noChangeAspect="1"/>
          </p:cNvPicPr>
          <p:nvPr/>
        </p:nvPicPr>
        <p:blipFill>
          <a:blip r:embed="rId3"/>
          <a:stretch>
            <a:fillRect/>
          </a:stretch>
        </p:blipFill>
        <p:spPr>
          <a:xfrm>
            <a:off x="7895924" y="1308553"/>
            <a:ext cx="4935308" cy="2666572"/>
          </a:xfrm>
          <a:prstGeom prst="rect">
            <a:avLst/>
          </a:prstGeom>
        </p:spPr>
      </p:pic>
      <p:pic>
        <p:nvPicPr>
          <p:cNvPr id="8" name="图片 7"/>
          <p:cNvPicPr>
            <a:picLocks noChangeAspect="1"/>
          </p:cNvPicPr>
          <p:nvPr/>
        </p:nvPicPr>
        <p:blipFill>
          <a:blip r:embed="rId4"/>
          <a:stretch>
            <a:fillRect/>
          </a:stretch>
        </p:blipFill>
        <p:spPr>
          <a:xfrm>
            <a:off x="7895924" y="3995452"/>
            <a:ext cx="4923806" cy="2644664"/>
          </a:xfrm>
          <a:prstGeom prst="rect">
            <a:avLst/>
          </a:prstGeom>
        </p:spPr>
      </p:pic>
      <p:sp>
        <p:nvSpPr>
          <p:cNvPr id="9" name="矩形 8"/>
          <p:cNvSpPr/>
          <p:nvPr/>
        </p:nvSpPr>
        <p:spPr>
          <a:xfrm>
            <a:off x="382162" y="5375629"/>
            <a:ext cx="1528788" cy="22788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n w="57150">
                <a:solidFill>
                  <a:schemeClr val="tx1"/>
                </a:solidFill>
              </a:ln>
            </a:endParaRPr>
          </a:p>
        </p:txBody>
      </p:sp>
      <p:sp>
        <p:nvSpPr>
          <p:cNvPr id="10" name="矩形 9"/>
          <p:cNvSpPr/>
          <p:nvPr/>
        </p:nvSpPr>
        <p:spPr>
          <a:xfrm>
            <a:off x="3368799" y="2340704"/>
            <a:ext cx="813439" cy="22788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n w="57150">
                <a:solidFill>
                  <a:schemeClr val="tx1"/>
                </a:solidFill>
              </a:ln>
            </a:endParaRPr>
          </a:p>
        </p:txBody>
      </p:sp>
      <p:sp>
        <p:nvSpPr>
          <p:cNvPr id="2" name="对话气泡: 圆角矩形 30"/>
          <p:cNvSpPr/>
          <p:nvPr/>
        </p:nvSpPr>
        <p:spPr>
          <a:xfrm>
            <a:off x="3495241" y="4587822"/>
            <a:ext cx="4059213" cy="956317"/>
          </a:xfrm>
          <a:prstGeom prst="wedgeRoundRectCallout">
            <a:avLst>
              <a:gd name="adj1" fmla="val -88021"/>
              <a:gd name="adj2" fmla="val 44316"/>
              <a:gd name="adj3" fmla="val 16667"/>
            </a:avLst>
          </a:prstGeom>
          <a:solidFill>
            <a:srgbClr val="E8F4FF"/>
          </a:solidFill>
          <a:ln>
            <a:solidFill>
              <a:srgbClr val="A9C1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20546" indent="-120546" defTabSz="187517">
              <a:lnSpc>
                <a:spcPct val="150000"/>
              </a:lnSpc>
              <a:buFont typeface="Arial" panose="020B0604020202020204" pitchFamily="34" charset="0"/>
              <a:buChar char="•"/>
              <a:tabLst>
                <a:tab pos="408965" algn="l"/>
                <a:tab pos="817930" algn="l"/>
                <a:tab pos="1226895" algn="l"/>
                <a:tab pos="1635861" algn="l"/>
                <a:tab pos="2044826" algn="l"/>
                <a:tab pos="2453791" algn="l"/>
                <a:tab pos="2862756" algn="l"/>
                <a:tab pos="3271721" algn="l"/>
                <a:tab pos="3680686" algn="l"/>
                <a:tab pos="4089651" algn="l"/>
                <a:tab pos="4498617" algn="l"/>
                <a:tab pos="4907582" algn="l"/>
                <a:tab pos="5316547" algn="l"/>
                <a:tab pos="5725512" algn="l"/>
                <a:tab pos="6134477" algn="l"/>
                <a:tab pos="6543442" algn="l"/>
              </a:tabLst>
            </a:pPr>
            <a:r>
              <a:rPr lang="zh-CN" altLang="en-US" sz="1406" dirty="0">
                <a:solidFill>
                  <a:srgbClr val="0C0C0C"/>
                </a:solidFill>
                <a:latin typeface="微软雅黑" panose="020B0503020204020204" pitchFamily="34" charset="-122"/>
                <a:ea typeface="微软雅黑" panose="020B0503020204020204" pitchFamily="34" charset="-122"/>
                <a:cs typeface="+mn-lt"/>
              </a:rPr>
              <a:t>专有图标，展示数据类型。可宽表，可序列</a:t>
            </a:r>
            <a:endParaRPr lang="en-US" altLang="zh-CN" sz="1406" dirty="0">
              <a:solidFill>
                <a:srgbClr val="0C0C0C"/>
              </a:solidFill>
              <a:latin typeface="微软雅黑" panose="020B0503020204020204" pitchFamily="34" charset="-122"/>
              <a:ea typeface="微软雅黑" panose="020B0503020204020204" pitchFamily="34" charset="-122"/>
              <a:cs typeface="+mn-lt"/>
            </a:endParaRPr>
          </a:p>
          <a:p>
            <a:pPr marL="120546" indent="-120546" defTabSz="187517">
              <a:lnSpc>
                <a:spcPct val="150000"/>
              </a:lnSpc>
              <a:buFont typeface="Arial" panose="020B0604020202020204" pitchFamily="34" charset="0"/>
              <a:buChar char="•"/>
              <a:tabLst>
                <a:tab pos="408965" algn="l"/>
                <a:tab pos="817930" algn="l"/>
                <a:tab pos="1226895" algn="l"/>
                <a:tab pos="1635861" algn="l"/>
                <a:tab pos="2044826" algn="l"/>
                <a:tab pos="2453791" algn="l"/>
                <a:tab pos="2862756" algn="l"/>
                <a:tab pos="3271721" algn="l"/>
                <a:tab pos="3680686" algn="l"/>
                <a:tab pos="4089651" algn="l"/>
                <a:tab pos="4498617" algn="l"/>
                <a:tab pos="4907582" algn="l"/>
                <a:tab pos="5316547" algn="l"/>
                <a:tab pos="5725512" algn="l"/>
                <a:tab pos="6134477" algn="l"/>
                <a:tab pos="6543442" algn="l"/>
              </a:tabLst>
            </a:pPr>
            <a:r>
              <a:rPr lang="zh-CN" altLang="en-US" sz="1406" dirty="0">
                <a:solidFill>
                  <a:srgbClr val="0C0C0C"/>
                </a:solidFill>
                <a:latin typeface="微软雅黑" panose="020B0503020204020204" pitchFamily="34" charset="-122"/>
                <a:ea typeface="微软雅黑" panose="020B0503020204020204" pitchFamily="34" charset="-122"/>
                <a:cs typeface="+mn-lt"/>
              </a:rPr>
              <a:t>宽表专属功能区：条件筛选、导出数据、保存查询等</a:t>
            </a:r>
          </a:p>
        </p:txBody>
      </p:sp>
    </p:spTree>
    <p:extLst>
      <p:ext uri="{BB962C8B-B14F-4D97-AF65-F5344CB8AC3E}">
        <p14:creationId xmlns:p14="http://schemas.microsoft.com/office/powerpoint/2010/main" val="26993620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9"/>
          <p:cNvSpPr>
            <a:spLocks noGrp="1"/>
          </p:cNvSpPr>
          <p:nvPr>
            <p:ph type="title"/>
          </p:nvPr>
        </p:nvSpPr>
        <p:spPr>
          <a:xfrm>
            <a:off x="857556" y="264529"/>
            <a:ext cx="11090063" cy="592674"/>
          </a:xfrm>
        </p:spPr>
        <p:txBody>
          <a:bodyPr>
            <a:normAutofit fontScale="90000"/>
          </a:bodyPr>
          <a:lstStyle/>
          <a:p>
            <a:r>
              <a:rPr lang="en-US" altLang="zh-CN" b="1" dirty="0">
                <a:solidFill>
                  <a:srgbClr val="002060"/>
                </a:solidFill>
                <a:latin typeface="微软雅黑" panose="020B0503020204020204" pitchFamily="34" charset="-122"/>
                <a:ea typeface="微软雅黑" panose="020B0503020204020204" pitchFamily="34" charset="-122"/>
              </a:rPr>
              <a:t>2.6</a:t>
            </a:r>
            <a:r>
              <a:rPr lang="zh-CN" altLang="en-US" b="1" dirty="0">
                <a:solidFill>
                  <a:srgbClr val="002060"/>
                </a:solidFill>
                <a:latin typeface="微软雅黑" panose="020B0503020204020204" pitchFamily="34" charset="-122"/>
                <a:ea typeface="微软雅黑" panose="020B0503020204020204" pitchFamily="34" charset="-122"/>
                <a:sym typeface="+mn-ea"/>
              </a:rPr>
              <a:t>改版升级</a:t>
            </a:r>
            <a:endParaRPr lang="en-US" b="1" dirty="0">
              <a:solidFill>
                <a:srgbClr val="002060"/>
              </a:solidFill>
              <a:latin typeface="微软雅黑" panose="020B0503020204020204" pitchFamily="34" charset="-122"/>
              <a:ea typeface="微软雅黑" panose="020B0503020204020204" pitchFamily="34" charset="-122"/>
            </a:endParaRPr>
          </a:p>
        </p:txBody>
      </p:sp>
      <p:grpSp>
        <p:nvGrpSpPr>
          <p:cNvPr id="12" name="Group 15"/>
          <p:cNvGrpSpPr/>
          <p:nvPr/>
        </p:nvGrpSpPr>
        <p:grpSpPr>
          <a:xfrm>
            <a:off x="962271" y="912475"/>
            <a:ext cx="4122854" cy="32144"/>
            <a:chOff x="2571750" y="1828800"/>
            <a:chExt cx="13430250" cy="209550"/>
          </a:xfrm>
        </p:grpSpPr>
        <p:sp>
          <p:nvSpPr>
            <p:cNvPr id="14" name="Rectangle 16"/>
            <p:cNvSpPr/>
            <p:nvPr/>
          </p:nvSpPr>
          <p:spPr>
            <a:xfrm>
              <a:off x="2571750" y="1828800"/>
              <a:ext cx="2686050" cy="2095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7"/>
            <p:cNvSpPr/>
            <p:nvPr/>
          </p:nvSpPr>
          <p:spPr>
            <a:xfrm>
              <a:off x="5257800" y="1828800"/>
              <a:ext cx="2686050" cy="2095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7943850" y="1828800"/>
              <a:ext cx="2686050" cy="2095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19"/>
            <p:cNvSpPr/>
            <p:nvPr/>
          </p:nvSpPr>
          <p:spPr>
            <a:xfrm>
              <a:off x="10629900" y="1828800"/>
              <a:ext cx="2686050" cy="2095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0"/>
            <p:cNvSpPr/>
            <p:nvPr/>
          </p:nvSpPr>
          <p:spPr>
            <a:xfrm>
              <a:off x="13315950" y="1828800"/>
              <a:ext cx="2686050" cy="20955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8" name="文本框 117"/>
          <p:cNvSpPr txBox="1"/>
          <p:nvPr/>
        </p:nvSpPr>
        <p:spPr>
          <a:xfrm>
            <a:off x="857556" y="992389"/>
            <a:ext cx="11394159" cy="1027654"/>
          </a:xfrm>
          <a:prstGeom prst="rect">
            <a:avLst/>
          </a:prstGeom>
        </p:spPr>
        <p:txBody>
          <a:bodyPr wrap="square">
            <a:spAutoFit/>
          </a:bodyPr>
          <a:lstStyle/>
          <a:p>
            <a:pPr>
              <a:lnSpc>
                <a:spcPct val="150000"/>
              </a:lnSpc>
            </a:pPr>
            <a:r>
              <a:rPr lang="zh-CN" altLang="en-US" sz="1406" b="1" dirty="0">
                <a:latin typeface="微软雅黑" panose="020B0503020204020204" pitchFamily="34" charset="-122"/>
                <a:ea typeface="微软雅黑" panose="020B0503020204020204" pitchFamily="34" charset="-122"/>
                <a:cs typeface="+mn-lt"/>
              </a:rPr>
              <a:t>六、对于核心指标，提升更新时效</a:t>
            </a:r>
            <a:r>
              <a:rPr lang="zh-CN" altLang="en-US" sz="1406" dirty="0">
                <a:latin typeface="微软雅黑" panose="020B0503020204020204" pitchFamily="34" charset="-122"/>
                <a:ea typeface="微软雅黑" panose="020B0503020204020204" pitchFamily="34" charset="-122"/>
                <a:cs typeface="+mn-lt"/>
              </a:rPr>
              <a:t>：</a:t>
            </a:r>
            <a:r>
              <a:rPr lang="zh-CN" altLang="en-US" sz="1406" b="1" dirty="0">
                <a:solidFill>
                  <a:srgbClr val="0000FF"/>
                </a:solidFill>
                <a:latin typeface="微软雅黑" panose="020B0503020204020204" pitchFamily="34" charset="-122"/>
                <a:ea typeface="微软雅黑" panose="020B0503020204020204" pitchFamily="34" charset="-122"/>
                <a:cs typeface="+mn-lt"/>
              </a:rPr>
              <a:t>新增国家统计局网站数据新闻中的数据内容，提升了核心指标的更新时效性</a:t>
            </a:r>
            <a:r>
              <a:rPr lang="zh-CN" altLang="en-US" sz="1406" dirty="0">
                <a:latin typeface="微软雅黑" panose="020B0503020204020204" pitchFamily="34" charset="-122"/>
                <a:ea typeface="微软雅黑" panose="020B0503020204020204" pitchFamily="34" charset="-122"/>
                <a:cs typeface="+mn-lt"/>
              </a:rPr>
              <a:t>。</a:t>
            </a:r>
            <a:endParaRPr lang="en-US" altLang="zh-CN" sz="1406" b="1" dirty="0">
              <a:latin typeface="微软雅黑" panose="020B0503020204020204" pitchFamily="34" charset="-122"/>
              <a:ea typeface="微软雅黑" panose="020B0503020204020204" pitchFamily="34" charset="-122"/>
              <a:cs typeface="+mn-lt"/>
            </a:endParaRPr>
          </a:p>
          <a:p>
            <a:pPr>
              <a:lnSpc>
                <a:spcPct val="150000"/>
              </a:lnSpc>
            </a:pPr>
            <a:r>
              <a:rPr lang="zh-CN" altLang="en-US" sz="1406" b="1" dirty="0">
                <a:latin typeface="微软雅黑" panose="020B0503020204020204" pitchFamily="34" charset="-122"/>
                <a:ea typeface="微软雅黑" panose="020B0503020204020204" pitchFamily="34" charset="-122"/>
                <a:cs typeface="+mn-lt"/>
              </a:rPr>
              <a:t>七、</a:t>
            </a:r>
            <a:r>
              <a:rPr lang="zh-CN" altLang="zh-CN" sz="1406" b="1" dirty="0">
                <a:latin typeface="微软雅黑" panose="020B0503020204020204" pitchFamily="34" charset="-122"/>
                <a:ea typeface="微软雅黑" panose="020B0503020204020204" pitchFamily="34" charset="-122"/>
                <a:cs typeface="+mn-lt"/>
              </a:rPr>
              <a:t>强大的数据分析处理与预测功能</a:t>
            </a:r>
            <a:r>
              <a:rPr lang="zh-CN" altLang="en-US" sz="1406" dirty="0">
                <a:latin typeface="微软雅黑" panose="020B0503020204020204" pitchFamily="34" charset="-122"/>
                <a:ea typeface="微软雅黑" panose="020B0503020204020204" pitchFamily="34" charset="-122"/>
                <a:cs typeface="+mn-lt"/>
              </a:rPr>
              <a:t>：</a:t>
            </a:r>
            <a:r>
              <a:rPr lang="zh-CN" altLang="zh-CN" sz="1406" dirty="0">
                <a:latin typeface="微软雅黑" panose="020B0503020204020204" pitchFamily="34" charset="-122"/>
                <a:ea typeface="微软雅黑" panose="020B0503020204020204" pitchFamily="34" charset="-122"/>
                <a:cs typeface="+mn-lt"/>
              </a:rPr>
              <a:t>新版查询系统中增加大量与数据处理、分析与预测相关功能</a:t>
            </a:r>
            <a:endParaRPr lang="en-US" altLang="zh-CN" sz="1406" dirty="0">
              <a:latin typeface="微软雅黑" panose="020B0503020204020204" pitchFamily="34" charset="-122"/>
              <a:ea typeface="微软雅黑" panose="020B0503020204020204" pitchFamily="34" charset="-122"/>
              <a:cs typeface="+mn-lt"/>
            </a:endParaRPr>
          </a:p>
          <a:p>
            <a:pPr>
              <a:lnSpc>
                <a:spcPct val="150000"/>
              </a:lnSpc>
            </a:pPr>
            <a:r>
              <a:rPr lang="zh-CN" altLang="en-US" sz="1406" b="1" dirty="0">
                <a:latin typeface="微软雅黑" panose="020B0503020204020204" pitchFamily="34" charset="-122"/>
                <a:ea typeface="微软雅黑" panose="020B0503020204020204" pitchFamily="34" charset="-122"/>
                <a:cs typeface="+mn-lt"/>
              </a:rPr>
              <a:t>    </a:t>
            </a:r>
            <a:r>
              <a:rPr lang="zh-CN" altLang="en-US" sz="1406" b="1" dirty="0">
                <a:solidFill>
                  <a:srgbClr val="0000FF"/>
                </a:solidFill>
                <a:latin typeface="微软雅黑" panose="020B0503020204020204" pitchFamily="34" charset="-122"/>
                <a:ea typeface="微软雅黑" panose="020B0503020204020204" pitchFamily="34" charset="-122"/>
                <a:cs typeface="+mn-lt"/>
              </a:rPr>
              <a:t>实现了数据查询、数据处理、数据分析、数据可视化一站式数据解决方案，真正实现了数据查询</a:t>
            </a:r>
            <a:r>
              <a:rPr lang="zh-CN" altLang="en-US" sz="1406" b="1" dirty="0">
                <a:solidFill>
                  <a:srgbClr val="FF0000"/>
                </a:solidFill>
                <a:latin typeface="微软雅黑" panose="020B0503020204020204" pitchFamily="34" charset="-122"/>
                <a:ea typeface="微软雅黑" panose="020B0503020204020204" pitchFamily="34" charset="-122"/>
                <a:cs typeface="+mn-lt"/>
              </a:rPr>
              <a:t>分析</a:t>
            </a:r>
            <a:r>
              <a:rPr lang="zh-CN" altLang="en-US" sz="1406" b="1" dirty="0">
                <a:solidFill>
                  <a:srgbClr val="0000FF"/>
                </a:solidFill>
                <a:latin typeface="微软雅黑" panose="020B0503020204020204" pitchFamily="34" charset="-122"/>
                <a:ea typeface="微软雅黑" panose="020B0503020204020204" pitchFamily="34" charset="-122"/>
                <a:cs typeface="+mn-lt"/>
              </a:rPr>
              <a:t>平台的价值</a:t>
            </a:r>
            <a:endParaRPr lang="en-US" altLang="zh-CN" sz="1406" b="1" dirty="0">
              <a:solidFill>
                <a:srgbClr val="0000FF"/>
              </a:solidFill>
              <a:latin typeface="微软雅黑" panose="020B0503020204020204" pitchFamily="34" charset="-122"/>
              <a:ea typeface="微软雅黑" panose="020B0503020204020204" pitchFamily="34" charset="-122"/>
              <a:cs typeface="+mn-lt"/>
            </a:endParaRPr>
          </a:p>
        </p:txBody>
      </p:sp>
      <p:pic>
        <p:nvPicPr>
          <p:cNvPr id="2" name="图片 1"/>
          <p:cNvPicPr>
            <a:picLocks noChangeAspect="1"/>
          </p:cNvPicPr>
          <p:nvPr/>
        </p:nvPicPr>
        <p:blipFill>
          <a:blip r:embed="rId3"/>
          <a:stretch>
            <a:fillRect/>
          </a:stretch>
        </p:blipFill>
        <p:spPr>
          <a:xfrm>
            <a:off x="747902" y="2158764"/>
            <a:ext cx="5375949" cy="2359254"/>
          </a:xfrm>
          <a:prstGeom prst="rect">
            <a:avLst/>
          </a:prstGeom>
        </p:spPr>
      </p:pic>
      <p:pic>
        <p:nvPicPr>
          <p:cNvPr id="3" name="图片 2"/>
          <p:cNvPicPr>
            <a:picLocks noChangeAspect="1"/>
          </p:cNvPicPr>
          <p:nvPr/>
        </p:nvPicPr>
        <p:blipFill>
          <a:blip r:embed="rId4"/>
          <a:stretch>
            <a:fillRect/>
          </a:stretch>
        </p:blipFill>
        <p:spPr>
          <a:xfrm>
            <a:off x="6238419" y="2158764"/>
            <a:ext cx="5639106" cy="1578695"/>
          </a:xfrm>
          <a:prstGeom prst="rect">
            <a:avLst/>
          </a:prstGeom>
        </p:spPr>
      </p:pic>
      <p:pic>
        <p:nvPicPr>
          <p:cNvPr id="5" name="图片 4"/>
          <p:cNvPicPr>
            <a:picLocks noChangeAspect="1"/>
          </p:cNvPicPr>
          <p:nvPr/>
        </p:nvPicPr>
        <p:blipFill>
          <a:blip r:embed="rId5"/>
          <a:stretch>
            <a:fillRect/>
          </a:stretch>
        </p:blipFill>
        <p:spPr>
          <a:xfrm>
            <a:off x="6238419" y="3816711"/>
            <a:ext cx="5639106" cy="1648001"/>
          </a:xfrm>
          <a:prstGeom prst="rect">
            <a:avLst/>
          </a:prstGeom>
        </p:spPr>
      </p:pic>
      <p:pic>
        <p:nvPicPr>
          <p:cNvPr id="6" name="图片 5"/>
          <p:cNvPicPr>
            <a:picLocks noChangeAspect="1"/>
          </p:cNvPicPr>
          <p:nvPr/>
        </p:nvPicPr>
        <p:blipFill>
          <a:blip r:embed="rId6"/>
          <a:stretch>
            <a:fillRect/>
          </a:stretch>
        </p:blipFill>
        <p:spPr>
          <a:xfrm>
            <a:off x="6229490" y="5609594"/>
            <a:ext cx="5648035" cy="1268583"/>
          </a:xfrm>
          <a:prstGeom prst="rect">
            <a:avLst/>
          </a:prstGeom>
        </p:spPr>
      </p:pic>
      <p:pic>
        <p:nvPicPr>
          <p:cNvPr id="7" name="图片 6" descr="post_object_image_1608989301"/>
          <p:cNvPicPr>
            <a:picLocks noChangeAspect="1"/>
          </p:cNvPicPr>
          <p:nvPr/>
        </p:nvPicPr>
        <p:blipFill>
          <a:blip r:embed="rId7"/>
          <a:stretch>
            <a:fillRect/>
          </a:stretch>
        </p:blipFill>
        <p:spPr>
          <a:xfrm>
            <a:off x="747903" y="4532052"/>
            <a:ext cx="5375948" cy="2391399"/>
          </a:xfrm>
          <a:prstGeom prst="rect">
            <a:avLst/>
          </a:prstGeom>
        </p:spPr>
      </p:pic>
    </p:spTree>
    <p:extLst>
      <p:ext uri="{BB962C8B-B14F-4D97-AF65-F5344CB8AC3E}">
        <p14:creationId xmlns:p14="http://schemas.microsoft.com/office/powerpoint/2010/main" val="32008864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51"/>
          <p:cNvSpPr txBox="1"/>
          <p:nvPr/>
        </p:nvSpPr>
        <p:spPr>
          <a:xfrm>
            <a:off x="1087432" y="227285"/>
            <a:ext cx="4583306" cy="611706"/>
          </a:xfrm>
          <a:prstGeom prst="rect">
            <a:avLst/>
          </a:prstGeom>
          <a:noFill/>
        </p:spPr>
        <p:txBody>
          <a:bodyPr wrap="none" rtlCol="0">
            <a:spAutoFit/>
          </a:bodyPr>
          <a:lstStyle/>
          <a:p>
            <a:pPr defTabSz="914101"/>
            <a:r>
              <a:rPr lang="zh-CN" altLang="en-US" sz="3375" b="1" dirty="0">
                <a:solidFill>
                  <a:srgbClr val="002060"/>
                </a:solidFill>
                <a:latin typeface="微软雅黑" panose="020B0503020204020204" pitchFamily="34" charset="-122"/>
                <a:ea typeface="微软雅黑" panose="020B0503020204020204" pitchFamily="34" charset="-122"/>
                <a:sym typeface="+mn-ea"/>
              </a:rPr>
              <a:t>使用帮助</a:t>
            </a:r>
            <a:r>
              <a:rPr lang="en-US" altLang="zh-CN" sz="3375" b="1" dirty="0">
                <a:solidFill>
                  <a:srgbClr val="002060"/>
                </a:solidFill>
                <a:latin typeface="微软雅黑" panose="020B0503020204020204" pitchFamily="34" charset="-122"/>
                <a:ea typeface="微软雅黑" panose="020B0503020204020204" pitchFamily="34" charset="-122"/>
                <a:sym typeface="+mn-ea"/>
              </a:rPr>
              <a:t>——</a:t>
            </a:r>
            <a:r>
              <a:rPr lang="zh-CN" altLang="en-US" sz="3375" b="1" dirty="0">
                <a:solidFill>
                  <a:srgbClr val="002060"/>
                </a:solidFill>
                <a:latin typeface="微软雅黑" panose="020B0503020204020204" pitchFamily="34" charset="-122"/>
                <a:ea typeface="微软雅黑" panose="020B0503020204020204" pitchFamily="34" charset="-122"/>
                <a:sym typeface="+mn-ea"/>
              </a:rPr>
              <a:t>快速入门</a:t>
            </a:r>
            <a:endParaRPr lang="zh-CN" altLang="en-US" sz="3375" b="1" dirty="0">
              <a:solidFill>
                <a:srgbClr val="002060"/>
              </a:solidFill>
              <a:latin typeface="微软雅黑" panose="020B0503020204020204" pitchFamily="34" charset="-122"/>
              <a:ea typeface="微软雅黑" panose="020B0503020204020204" pitchFamily="34" charset="-122"/>
            </a:endParaRPr>
          </a:p>
        </p:txBody>
      </p:sp>
      <p:cxnSp>
        <p:nvCxnSpPr>
          <p:cNvPr id="37" name="直接连接符 36"/>
          <p:cNvCxnSpPr/>
          <p:nvPr/>
        </p:nvCxnSpPr>
        <p:spPr bwMode="auto">
          <a:xfrm flipH="1">
            <a:off x="381035" y="838958"/>
            <a:ext cx="12096680"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8" name="等腰三角形 37"/>
          <p:cNvSpPr/>
          <p:nvPr/>
        </p:nvSpPr>
        <p:spPr>
          <a:xfrm rot="5400000">
            <a:off x="574007" y="389114"/>
            <a:ext cx="334099" cy="288016"/>
          </a:xfrm>
          <a:prstGeom prst="triangle">
            <a:avLst/>
          </a:prstGeom>
          <a:solidFill>
            <a:schemeClr val="accent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101"/>
            <a:endParaRPr lang="zh-CN" altLang="en-US" sz="1798">
              <a:solidFill>
                <a:prstClr val="white"/>
              </a:solidFill>
              <a:latin typeface="Calibri" panose="020F0502020204030204"/>
              <a:ea typeface="宋体" panose="02010600030101010101" pitchFamily="2" charset="-122"/>
            </a:endParaRPr>
          </a:p>
        </p:txBody>
      </p:sp>
      <p:sp>
        <p:nvSpPr>
          <p:cNvPr id="10" name="标题 9"/>
          <p:cNvSpPr>
            <a:spLocks noGrp="1"/>
          </p:cNvSpPr>
          <p:nvPr>
            <p:ph type="title"/>
            <p:custDataLst>
              <p:tags r:id="rId2"/>
            </p:custDataLst>
          </p:nvPr>
        </p:nvSpPr>
        <p:spPr>
          <a:xfrm>
            <a:off x="1035024" y="1386928"/>
            <a:ext cx="4330884" cy="4891414"/>
          </a:xfrm>
        </p:spPr>
        <p:txBody>
          <a:bodyPr anchor="t" anchorCtr="0">
            <a:noAutofit/>
          </a:bodyPr>
          <a:lstStyle/>
          <a:p>
            <a:pPr defTabSz="482163">
              <a:lnSpc>
                <a:spcPct val="150000"/>
              </a:lnSpc>
            </a:pPr>
            <a:r>
              <a:rPr lang="zh-CN" altLang="en-US" sz="2531" b="1">
                <a:solidFill>
                  <a:srgbClr val="002060"/>
                </a:solidFill>
                <a:latin typeface="微软雅黑" panose="020B0503020204020204" pitchFamily="34" charset="-122"/>
                <a:ea typeface="微软雅黑" panose="020B0503020204020204" pitchFamily="34" charset="-122"/>
                <a:cs typeface="+mn-ea"/>
                <a:sym typeface="+mn-ea"/>
              </a:rPr>
              <a:t>快速入门：</a:t>
            </a:r>
            <a:r>
              <a:rPr lang="zh-CN" altLang="en-US" sz="2531" dirty="0">
                <a:solidFill>
                  <a:srgbClr val="002060"/>
                </a:solidFill>
                <a:latin typeface="微软雅黑" panose="020B0503020204020204" pitchFamily="34" charset="-122"/>
                <a:ea typeface="微软雅黑" panose="020B0503020204020204" pitchFamily="34" charset="-122"/>
                <a:cs typeface="+mn-ea"/>
                <a:sym typeface="+mn-ea"/>
              </a:rPr>
              <a:t>简要介绍了国研网统计数据查询分析平台的一些基础功能，并在下方配有视频解说。</a:t>
            </a:r>
            <a:br>
              <a:rPr lang="zh-CN" altLang="en-US" sz="2531" dirty="0">
                <a:solidFill>
                  <a:srgbClr val="002060"/>
                </a:solidFill>
                <a:latin typeface="微软雅黑" panose="020B0503020204020204" pitchFamily="34" charset="-122"/>
                <a:ea typeface="微软雅黑" panose="020B0503020204020204" pitchFamily="34" charset="-122"/>
                <a:cs typeface="+mn-ea"/>
              </a:rPr>
            </a:br>
            <a:br>
              <a:rPr lang="zh-CN" altLang="en-US" sz="2531" dirty="0">
                <a:solidFill>
                  <a:srgbClr val="002060"/>
                </a:solidFill>
                <a:latin typeface="微软雅黑" panose="020B0503020204020204" pitchFamily="34" charset="-122"/>
                <a:ea typeface="微软雅黑" panose="020B0503020204020204" pitchFamily="34" charset="-122"/>
                <a:cs typeface="+mn-ea"/>
              </a:rPr>
            </a:br>
            <a:r>
              <a:rPr lang="zh-CN" altLang="en-US" sz="2531" dirty="0">
                <a:solidFill>
                  <a:srgbClr val="002060"/>
                </a:solidFill>
                <a:latin typeface="微软雅黑" panose="020B0503020204020204" pitchFamily="34" charset="-122"/>
                <a:ea typeface="微软雅黑" panose="020B0503020204020204" pitchFamily="34" charset="-122"/>
                <a:cs typeface="+mn-ea"/>
              </a:rPr>
              <a:t> </a:t>
            </a:r>
            <a:r>
              <a:rPr lang="en-US" altLang="zh-CN" sz="2531" dirty="0">
                <a:solidFill>
                  <a:srgbClr val="002060"/>
                </a:solidFill>
                <a:latin typeface="微软雅黑" panose="020B0503020204020204" pitchFamily="34" charset="-122"/>
                <a:ea typeface="微软雅黑" panose="020B0503020204020204" pitchFamily="34" charset="-122"/>
                <a:cs typeface="+mn-ea"/>
              </a:rPr>
              <a:t>             </a:t>
            </a:r>
            <a:endParaRPr lang="en-US" altLang="zh-CN" sz="2531" b="1" dirty="0">
              <a:solidFill>
                <a:srgbClr val="002060"/>
              </a:solidFill>
              <a:latin typeface="微软雅黑" panose="020B0503020204020204" pitchFamily="34" charset="-122"/>
              <a:ea typeface="微软雅黑" panose="020B0503020204020204" pitchFamily="34" charset="-122"/>
              <a:cs typeface="+mn-ea"/>
            </a:endParaRPr>
          </a:p>
        </p:txBody>
      </p:sp>
      <p:sp>
        <p:nvSpPr>
          <p:cNvPr id="7" name="灯片编号占位符 6"/>
          <p:cNvSpPr>
            <a:spLocks noGrp="1"/>
          </p:cNvSpPr>
          <p:nvPr>
            <p:ph type="sldNum" sz="quarter" idx="12"/>
          </p:nvPr>
        </p:nvSpPr>
        <p:spPr>
          <a:xfrm>
            <a:off x="8611166" y="6356747"/>
            <a:ext cx="2742447" cy="364275"/>
          </a:xfrm>
          <a:prstGeom prst="rect">
            <a:avLst/>
          </a:prstGeom>
        </p:spPr>
        <p:txBody>
          <a:bodyPr vert="horz" wrap="square" lIns="91440" tIns="45720" rIns="91440" bIns="45720" rtlCol="0" anchor="ctr">
            <a:normAutofit/>
          </a:bodyPr>
          <a:lstStyle>
            <a:defPPr>
              <a:defRPr lang="en-US"/>
            </a:defPPr>
            <a:lvl1pPr marL="0" algn="r" defTabSz="457200" rtl="0" eaLnBrk="1" latinLnBrk="0" hangingPunct="1">
              <a:defRPr sz="114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E5F26B5-172A-4DC2-B0B7-181CFC56B87C}" type="slidenum">
              <a:rPr lang="zh-CN" altLang="en-US" smtClean="0"/>
              <a:pPr/>
              <a:t>32</a:t>
            </a:fld>
            <a:endParaRPr lang="zh-CN" altLang="en-US"/>
          </a:p>
        </p:txBody>
      </p:sp>
      <p:pic>
        <p:nvPicPr>
          <p:cNvPr id="3" name="图片 2" descr="功能介绍1"/>
          <p:cNvPicPr>
            <a:picLocks noChangeAspect="1"/>
          </p:cNvPicPr>
          <p:nvPr/>
        </p:nvPicPr>
        <p:blipFill>
          <a:blip r:embed="rId5"/>
          <a:stretch>
            <a:fillRect/>
          </a:stretch>
        </p:blipFill>
        <p:spPr>
          <a:xfrm>
            <a:off x="5670738" y="1397000"/>
            <a:ext cx="7010313" cy="5445248"/>
          </a:xfrm>
          <a:prstGeom prst="rect">
            <a:avLst/>
          </a:prstGeom>
        </p:spPr>
      </p:pic>
    </p:spTree>
    <p:custDataLst>
      <p:tags r:id="rId1"/>
    </p:custDataLst>
    <p:extLst>
      <p:ext uri="{BB962C8B-B14F-4D97-AF65-F5344CB8AC3E}">
        <p14:creationId xmlns:p14="http://schemas.microsoft.com/office/powerpoint/2010/main" val="33173475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51"/>
          <p:cNvSpPr txBox="1"/>
          <p:nvPr/>
        </p:nvSpPr>
        <p:spPr>
          <a:xfrm>
            <a:off x="1059892" y="227252"/>
            <a:ext cx="5881738" cy="611706"/>
          </a:xfrm>
          <a:prstGeom prst="rect">
            <a:avLst/>
          </a:prstGeom>
          <a:noFill/>
        </p:spPr>
        <p:txBody>
          <a:bodyPr wrap="none" rtlCol="0">
            <a:spAutoFit/>
          </a:bodyPr>
          <a:lstStyle/>
          <a:p>
            <a:pPr defTabSz="914101"/>
            <a:r>
              <a:rPr lang="zh-CN" altLang="en-US" sz="3375" b="1" dirty="0">
                <a:solidFill>
                  <a:srgbClr val="002060"/>
                </a:solidFill>
                <a:latin typeface="微软雅黑" panose="020B0503020204020204" pitchFamily="34" charset="-122"/>
                <a:ea typeface="微软雅黑" panose="020B0503020204020204" pitchFamily="34" charset="-122"/>
                <a:sym typeface="+mn-ea"/>
              </a:rPr>
              <a:t>使用帮助</a:t>
            </a:r>
            <a:r>
              <a:rPr lang="en-US" altLang="zh-CN" sz="3375" b="1" dirty="0">
                <a:solidFill>
                  <a:srgbClr val="002060"/>
                </a:solidFill>
                <a:latin typeface="微软雅黑" panose="020B0503020204020204" pitchFamily="34" charset="-122"/>
                <a:ea typeface="微软雅黑" panose="020B0503020204020204" pitchFamily="34" charset="-122"/>
                <a:sym typeface="+mn-ea"/>
              </a:rPr>
              <a:t>——</a:t>
            </a:r>
            <a:r>
              <a:rPr lang="zh-CN" altLang="en-US" sz="3375" b="1" dirty="0">
                <a:solidFill>
                  <a:srgbClr val="002060"/>
                </a:solidFill>
                <a:latin typeface="微软雅黑" panose="020B0503020204020204" pitchFamily="34" charset="-122"/>
                <a:ea typeface="微软雅黑" panose="020B0503020204020204" pitchFamily="34" charset="-122"/>
                <a:sym typeface="+mn-ea"/>
              </a:rPr>
              <a:t>功能与操作说明</a:t>
            </a:r>
            <a:endParaRPr lang="zh-CN" altLang="en-US" sz="3375" b="1" dirty="0">
              <a:solidFill>
                <a:srgbClr val="002060"/>
              </a:solidFill>
              <a:latin typeface="微软雅黑" panose="020B0503020204020204" pitchFamily="34" charset="-122"/>
              <a:ea typeface="微软雅黑" panose="020B0503020204020204" pitchFamily="34" charset="-122"/>
            </a:endParaRPr>
          </a:p>
        </p:txBody>
      </p:sp>
      <p:cxnSp>
        <p:nvCxnSpPr>
          <p:cNvPr id="37" name="直接连接符 36"/>
          <p:cNvCxnSpPr/>
          <p:nvPr/>
        </p:nvCxnSpPr>
        <p:spPr bwMode="auto">
          <a:xfrm flipH="1">
            <a:off x="381035" y="838958"/>
            <a:ext cx="12096680"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8" name="等腰三角形 37"/>
          <p:cNvSpPr/>
          <p:nvPr/>
        </p:nvSpPr>
        <p:spPr>
          <a:xfrm rot="5400000">
            <a:off x="574007" y="389114"/>
            <a:ext cx="334099" cy="288016"/>
          </a:xfrm>
          <a:prstGeom prst="triangle">
            <a:avLst/>
          </a:prstGeom>
          <a:solidFill>
            <a:schemeClr val="accent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101"/>
            <a:endParaRPr lang="zh-CN" altLang="en-US" sz="1798">
              <a:solidFill>
                <a:prstClr val="white"/>
              </a:solidFill>
              <a:latin typeface="Calibri" panose="020F0502020204030204"/>
              <a:ea typeface="宋体" panose="02010600030101010101" pitchFamily="2" charset="-122"/>
            </a:endParaRPr>
          </a:p>
        </p:txBody>
      </p:sp>
      <p:sp>
        <p:nvSpPr>
          <p:cNvPr id="10" name="标题 9"/>
          <p:cNvSpPr>
            <a:spLocks noGrp="1"/>
          </p:cNvSpPr>
          <p:nvPr>
            <p:ph type="title"/>
            <p:custDataLst>
              <p:tags r:id="rId2"/>
            </p:custDataLst>
          </p:nvPr>
        </p:nvSpPr>
        <p:spPr>
          <a:xfrm>
            <a:off x="1035024" y="1386928"/>
            <a:ext cx="4330884" cy="4891414"/>
          </a:xfrm>
        </p:spPr>
        <p:txBody>
          <a:bodyPr anchor="t" anchorCtr="0">
            <a:noAutofit/>
          </a:bodyPr>
          <a:lstStyle/>
          <a:p>
            <a:pPr defTabSz="482163">
              <a:lnSpc>
                <a:spcPct val="150000"/>
              </a:lnSpc>
            </a:pPr>
            <a:r>
              <a:rPr lang="zh-CN" altLang="en-US" sz="2531" b="1" dirty="0">
                <a:solidFill>
                  <a:srgbClr val="002060"/>
                </a:solidFill>
                <a:latin typeface="微软雅黑" panose="020B0503020204020204" pitchFamily="34" charset="-122"/>
                <a:ea typeface="微软雅黑" panose="020B0503020204020204" pitchFamily="34" charset="-122"/>
                <a:cs typeface="+mn-ea"/>
                <a:sym typeface="+mn-ea"/>
              </a:rPr>
              <a:t>功能与操作说明：</a:t>
            </a:r>
            <a:r>
              <a:rPr lang="zh-CN" altLang="en-US" sz="2531" dirty="0">
                <a:solidFill>
                  <a:srgbClr val="002060"/>
                </a:solidFill>
                <a:latin typeface="微软雅黑" panose="020B0503020204020204" pitchFamily="34" charset="-122"/>
                <a:ea typeface="微软雅黑" panose="020B0503020204020204" pitchFamily="34" charset="-122"/>
                <a:cs typeface="+mn-ea"/>
                <a:sym typeface="+mn-ea"/>
              </a:rPr>
              <a:t>详细介绍了国研网统计数据查询分析平台各个页面及分页的各项具体功能，为用户提供详尽的操作指引。</a:t>
            </a:r>
            <a:br>
              <a:rPr lang="zh-CN" altLang="en-US" sz="2531" dirty="0">
                <a:solidFill>
                  <a:srgbClr val="002060"/>
                </a:solidFill>
                <a:latin typeface="微软雅黑" panose="020B0503020204020204" pitchFamily="34" charset="-122"/>
                <a:ea typeface="微软雅黑" panose="020B0503020204020204" pitchFamily="34" charset="-122"/>
                <a:cs typeface="+mn-ea"/>
                <a:sym typeface="+mn-ea"/>
              </a:rPr>
            </a:br>
            <a:br>
              <a:rPr lang="zh-CN" altLang="en-US" sz="2531" dirty="0">
                <a:solidFill>
                  <a:srgbClr val="002060"/>
                </a:solidFill>
                <a:latin typeface="微软雅黑" panose="020B0503020204020204" pitchFamily="34" charset="-122"/>
                <a:ea typeface="微软雅黑" panose="020B0503020204020204" pitchFamily="34" charset="-122"/>
                <a:cs typeface="+mn-ea"/>
                <a:sym typeface="+mn-ea"/>
              </a:rPr>
            </a:br>
            <a:br>
              <a:rPr lang="zh-CN" altLang="en-US" sz="2531" dirty="0">
                <a:solidFill>
                  <a:srgbClr val="002060"/>
                </a:solidFill>
                <a:latin typeface="微软雅黑" panose="020B0503020204020204" pitchFamily="34" charset="-122"/>
                <a:ea typeface="微软雅黑" panose="020B0503020204020204" pitchFamily="34" charset="-122"/>
                <a:cs typeface="+mn-ea"/>
              </a:rPr>
            </a:br>
            <a:br>
              <a:rPr lang="zh-CN" altLang="en-US" sz="2531" dirty="0">
                <a:solidFill>
                  <a:srgbClr val="002060"/>
                </a:solidFill>
                <a:latin typeface="微软雅黑" panose="020B0503020204020204" pitchFamily="34" charset="-122"/>
                <a:ea typeface="微软雅黑" panose="020B0503020204020204" pitchFamily="34" charset="-122"/>
                <a:cs typeface="+mn-ea"/>
              </a:rPr>
            </a:br>
            <a:br>
              <a:rPr lang="zh-CN" altLang="en-US" sz="2531" dirty="0">
                <a:solidFill>
                  <a:srgbClr val="002060"/>
                </a:solidFill>
                <a:latin typeface="微软雅黑" panose="020B0503020204020204" pitchFamily="34" charset="-122"/>
                <a:ea typeface="微软雅黑" panose="020B0503020204020204" pitchFamily="34" charset="-122"/>
                <a:cs typeface="+mn-ea"/>
              </a:rPr>
            </a:br>
            <a:r>
              <a:rPr lang="zh-CN" altLang="en-US" sz="2531" dirty="0">
                <a:solidFill>
                  <a:srgbClr val="002060"/>
                </a:solidFill>
                <a:latin typeface="微软雅黑" panose="020B0503020204020204" pitchFamily="34" charset="-122"/>
                <a:ea typeface="微软雅黑" panose="020B0503020204020204" pitchFamily="34" charset="-122"/>
                <a:cs typeface="+mn-ea"/>
              </a:rPr>
              <a:t> </a:t>
            </a:r>
            <a:r>
              <a:rPr lang="en-US" altLang="zh-CN" sz="2531" dirty="0">
                <a:solidFill>
                  <a:srgbClr val="002060"/>
                </a:solidFill>
                <a:latin typeface="微软雅黑" panose="020B0503020204020204" pitchFamily="34" charset="-122"/>
                <a:ea typeface="微软雅黑" panose="020B0503020204020204" pitchFamily="34" charset="-122"/>
                <a:cs typeface="+mn-ea"/>
              </a:rPr>
              <a:t>             </a:t>
            </a:r>
            <a:endParaRPr lang="en-US" altLang="zh-CN" sz="2531" b="1" dirty="0">
              <a:solidFill>
                <a:srgbClr val="002060"/>
              </a:solidFill>
              <a:latin typeface="微软雅黑" panose="020B0503020204020204" pitchFamily="34" charset="-122"/>
              <a:ea typeface="微软雅黑" panose="020B0503020204020204" pitchFamily="34" charset="-122"/>
              <a:cs typeface="+mn-ea"/>
            </a:endParaRPr>
          </a:p>
        </p:txBody>
      </p:sp>
      <p:sp>
        <p:nvSpPr>
          <p:cNvPr id="7" name="灯片编号占位符 6"/>
          <p:cNvSpPr>
            <a:spLocks noGrp="1"/>
          </p:cNvSpPr>
          <p:nvPr>
            <p:ph type="sldNum" sz="quarter" idx="12"/>
          </p:nvPr>
        </p:nvSpPr>
        <p:spPr>
          <a:xfrm>
            <a:off x="8611166" y="6356747"/>
            <a:ext cx="2742447" cy="364275"/>
          </a:xfrm>
          <a:prstGeom prst="rect">
            <a:avLst/>
          </a:prstGeom>
        </p:spPr>
        <p:txBody>
          <a:bodyPr vert="horz" wrap="square" lIns="91440" tIns="45720" rIns="91440" bIns="45720" rtlCol="0" anchor="ctr">
            <a:normAutofit/>
          </a:bodyPr>
          <a:lstStyle>
            <a:defPPr>
              <a:defRPr lang="en-US"/>
            </a:defPPr>
            <a:lvl1pPr marL="0" algn="r" defTabSz="457200" rtl="0" eaLnBrk="1" latinLnBrk="0" hangingPunct="1">
              <a:defRPr sz="114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E5F26B5-172A-4DC2-B0B7-181CFC56B87C}" type="slidenum">
              <a:rPr lang="zh-CN" altLang="en-US" smtClean="0"/>
              <a:pPr/>
              <a:t>33</a:t>
            </a:fld>
            <a:endParaRPr lang="zh-CN" altLang="en-US"/>
          </a:p>
        </p:txBody>
      </p:sp>
      <p:pic>
        <p:nvPicPr>
          <p:cNvPr id="4" name="图片 3" descr="使用帮助2"/>
          <p:cNvPicPr>
            <a:picLocks noChangeAspect="1"/>
          </p:cNvPicPr>
          <p:nvPr/>
        </p:nvPicPr>
        <p:blipFill>
          <a:blip r:embed="rId5"/>
          <a:stretch>
            <a:fillRect/>
          </a:stretch>
        </p:blipFill>
        <p:spPr>
          <a:xfrm>
            <a:off x="5422643" y="1386928"/>
            <a:ext cx="7011652" cy="5449266"/>
          </a:xfrm>
          <a:prstGeom prst="rect">
            <a:avLst/>
          </a:prstGeom>
        </p:spPr>
      </p:pic>
    </p:spTree>
    <p:custDataLst>
      <p:tags r:id="rId1"/>
    </p:custDataLst>
    <p:extLst>
      <p:ext uri="{BB962C8B-B14F-4D97-AF65-F5344CB8AC3E}">
        <p14:creationId xmlns:p14="http://schemas.microsoft.com/office/powerpoint/2010/main" val="11778109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8F7E7-00E6-56E0-52D3-1C1ED336051F}"/>
            </a:ext>
          </a:extLst>
        </p:cNvPr>
        <p:cNvGrpSpPr/>
        <p:nvPr/>
      </p:nvGrpSpPr>
      <p:grpSpPr>
        <a:xfrm>
          <a:off x="0" y="0"/>
          <a:ext cx="0" cy="0"/>
          <a:chOff x="0" y="0"/>
          <a:chExt cx="0" cy="0"/>
        </a:xfrm>
      </p:grpSpPr>
      <p:sp>
        <p:nvSpPr>
          <p:cNvPr id="36" name="TextBox 51">
            <a:extLst>
              <a:ext uri="{FF2B5EF4-FFF2-40B4-BE49-F238E27FC236}">
                <a16:creationId xmlns:a16="http://schemas.microsoft.com/office/drawing/2014/main" id="{B4C710C6-0AC8-982D-3185-395B9778B637}"/>
              </a:ext>
            </a:extLst>
          </p:cNvPr>
          <p:cNvSpPr txBox="1"/>
          <p:nvPr/>
        </p:nvSpPr>
        <p:spPr>
          <a:xfrm>
            <a:off x="1059892" y="227252"/>
            <a:ext cx="1915909" cy="611706"/>
          </a:xfrm>
          <a:prstGeom prst="rect">
            <a:avLst/>
          </a:prstGeom>
          <a:noFill/>
        </p:spPr>
        <p:txBody>
          <a:bodyPr wrap="none" rtlCol="0">
            <a:spAutoFit/>
          </a:bodyPr>
          <a:lstStyle/>
          <a:p>
            <a:pPr defTabSz="914101"/>
            <a:r>
              <a:rPr lang="zh-CN" altLang="en-US" sz="3375" b="1" dirty="0">
                <a:solidFill>
                  <a:srgbClr val="002060"/>
                </a:solidFill>
                <a:latin typeface="微软雅黑" panose="020B0503020204020204" pitchFamily="34" charset="-122"/>
                <a:ea typeface="微软雅黑" panose="020B0503020204020204" pitchFamily="34" charset="-122"/>
                <a:sym typeface="+mn-ea"/>
              </a:rPr>
              <a:t>数据介绍</a:t>
            </a:r>
            <a:endParaRPr lang="zh-CN" altLang="en-US" sz="3375" b="1" dirty="0">
              <a:solidFill>
                <a:srgbClr val="002060"/>
              </a:solidFill>
              <a:latin typeface="微软雅黑" panose="020B0503020204020204" pitchFamily="34" charset="-122"/>
              <a:ea typeface="微软雅黑" panose="020B0503020204020204" pitchFamily="34" charset="-122"/>
            </a:endParaRPr>
          </a:p>
        </p:txBody>
      </p:sp>
      <p:cxnSp>
        <p:nvCxnSpPr>
          <p:cNvPr id="37" name="直接连接符 36">
            <a:extLst>
              <a:ext uri="{FF2B5EF4-FFF2-40B4-BE49-F238E27FC236}">
                <a16:creationId xmlns:a16="http://schemas.microsoft.com/office/drawing/2014/main" id="{CA046435-B4DC-1D19-5A58-05A75C08DD3B}"/>
              </a:ext>
            </a:extLst>
          </p:cNvPr>
          <p:cNvCxnSpPr/>
          <p:nvPr/>
        </p:nvCxnSpPr>
        <p:spPr bwMode="auto">
          <a:xfrm flipH="1">
            <a:off x="381035" y="838958"/>
            <a:ext cx="12096680"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8" name="等腰三角形 37">
            <a:extLst>
              <a:ext uri="{FF2B5EF4-FFF2-40B4-BE49-F238E27FC236}">
                <a16:creationId xmlns:a16="http://schemas.microsoft.com/office/drawing/2014/main" id="{E660F70F-DB56-B773-3720-92F390CD221E}"/>
              </a:ext>
            </a:extLst>
          </p:cNvPr>
          <p:cNvSpPr/>
          <p:nvPr/>
        </p:nvSpPr>
        <p:spPr>
          <a:xfrm rot="5400000">
            <a:off x="574007" y="389114"/>
            <a:ext cx="334099" cy="288016"/>
          </a:xfrm>
          <a:prstGeom prst="triangle">
            <a:avLst/>
          </a:prstGeom>
          <a:solidFill>
            <a:schemeClr val="accent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101"/>
            <a:endParaRPr lang="zh-CN" altLang="en-US" sz="1798">
              <a:solidFill>
                <a:prstClr val="white"/>
              </a:solidFill>
              <a:latin typeface="Calibri" panose="020F0502020204030204"/>
              <a:ea typeface="宋体" panose="02010600030101010101" pitchFamily="2" charset="-122"/>
            </a:endParaRPr>
          </a:p>
        </p:txBody>
      </p:sp>
      <p:sp>
        <p:nvSpPr>
          <p:cNvPr id="10" name="标题 9">
            <a:extLst>
              <a:ext uri="{FF2B5EF4-FFF2-40B4-BE49-F238E27FC236}">
                <a16:creationId xmlns:a16="http://schemas.microsoft.com/office/drawing/2014/main" id="{22E55C4B-3308-3304-C81E-684D2BE4F3B9}"/>
              </a:ext>
            </a:extLst>
          </p:cNvPr>
          <p:cNvSpPr>
            <a:spLocks noGrp="1"/>
          </p:cNvSpPr>
          <p:nvPr>
            <p:ph type="title"/>
            <p:custDataLst>
              <p:tags r:id="rId2"/>
            </p:custDataLst>
          </p:nvPr>
        </p:nvSpPr>
        <p:spPr>
          <a:xfrm>
            <a:off x="1035024" y="1386928"/>
            <a:ext cx="4330884" cy="4891414"/>
          </a:xfrm>
        </p:spPr>
        <p:txBody>
          <a:bodyPr anchor="t" anchorCtr="0">
            <a:noAutofit/>
          </a:bodyPr>
          <a:lstStyle/>
          <a:p>
            <a:pPr defTabSz="482163">
              <a:lnSpc>
                <a:spcPct val="150000"/>
              </a:lnSpc>
            </a:pPr>
            <a:r>
              <a:rPr lang="zh-CN" altLang="en-US" sz="2531" b="1" dirty="0">
                <a:solidFill>
                  <a:srgbClr val="002060"/>
                </a:solidFill>
                <a:latin typeface="微软雅黑" panose="020B0503020204020204" pitchFamily="34" charset="-122"/>
                <a:ea typeface="微软雅黑" panose="020B0503020204020204" pitchFamily="34" charset="-122"/>
                <a:cs typeface="+mn-ea"/>
                <a:sym typeface="+mn-ea"/>
              </a:rPr>
              <a:t>数据库介绍：</a:t>
            </a:r>
            <a:r>
              <a:rPr lang="zh-CN" altLang="en-US" sz="2531" dirty="0">
                <a:solidFill>
                  <a:srgbClr val="002060"/>
                </a:solidFill>
                <a:latin typeface="微软雅黑" panose="020B0503020204020204" pitchFamily="34" charset="-122"/>
                <a:ea typeface="微软雅黑" panose="020B0503020204020204" pitchFamily="34" charset="-122"/>
                <a:cs typeface="+mn-ea"/>
                <a:sym typeface="+mn-ea"/>
              </a:rPr>
              <a:t>详细介绍了国研网统计数据查询分析平台的数据来源、指标、数据开始时间等</a:t>
            </a:r>
            <a:br>
              <a:rPr lang="zh-CN" altLang="en-US" sz="2531" dirty="0">
                <a:solidFill>
                  <a:srgbClr val="002060"/>
                </a:solidFill>
                <a:latin typeface="微软雅黑" panose="020B0503020204020204" pitchFamily="34" charset="-122"/>
                <a:ea typeface="微软雅黑" panose="020B0503020204020204" pitchFamily="34" charset="-122"/>
                <a:cs typeface="+mn-ea"/>
                <a:sym typeface="+mn-ea"/>
              </a:rPr>
            </a:br>
            <a:br>
              <a:rPr lang="zh-CN" altLang="en-US" sz="2531" dirty="0">
                <a:solidFill>
                  <a:srgbClr val="002060"/>
                </a:solidFill>
                <a:latin typeface="微软雅黑" panose="020B0503020204020204" pitchFamily="34" charset="-122"/>
                <a:ea typeface="微软雅黑" panose="020B0503020204020204" pitchFamily="34" charset="-122"/>
                <a:cs typeface="+mn-ea"/>
              </a:rPr>
            </a:br>
            <a:br>
              <a:rPr lang="zh-CN" altLang="en-US" sz="2531" dirty="0">
                <a:solidFill>
                  <a:srgbClr val="002060"/>
                </a:solidFill>
                <a:latin typeface="微软雅黑" panose="020B0503020204020204" pitchFamily="34" charset="-122"/>
                <a:ea typeface="微软雅黑" panose="020B0503020204020204" pitchFamily="34" charset="-122"/>
                <a:cs typeface="+mn-ea"/>
              </a:rPr>
            </a:br>
            <a:br>
              <a:rPr lang="zh-CN" altLang="en-US" sz="2531" dirty="0">
                <a:solidFill>
                  <a:srgbClr val="002060"/>
                </a:solidFill>
                <a:latin typeface="微软雅黑" panose="020B0503020204020204" pitchFamily="34" charset="-122"/>
                <a:ea typeface="微软雅黑" panose="020B0503020204020204" pitchFamily="34" charset="-122"/>
                <a:cs typeface="+mn-ea"/>
              </a:rPr>
            </a:br>
            <a:r>
              <a:rPr lang="zh-CN" altLang="en-US" sz="2531" dirty="0">
                <a:solidFill>
                  <a:srgbClr val="002060"/>
                </a:solidFill>
                <a:latin typeface="微软雅黑" panose="020B0503020204020204" pitchFamily="34" charset="-122"/>
                <a:ea typeface="微软雅黑" panose="020B0503020204020204" pitchFamily="34" charset="-122"/>
                <a:cs typeface="+mn-ea"/>
              </a:rPr>
              <a:t> </a:t>
            </a:r>
            <a:r>
              <a:rPr lang="en-US" altLang="zh-CN" sz="2531" dirty="0">
                <a:solidFill>
                  <a:srgbClr val="002060"/>
                </a:solidFill>
                <a:latin typeface="微软雅黑" panose="020B0503020204020204" pitchFamily="34" charset="-122"/>
                <a:ea typeface="微软雅黑" panose="020B0503020204020204" pitchFamily="34" charset="-122"/>
                <a:cs typeface="+mn-ea"/>
              </a:rPr>
              <a:t>             </a:t>
            </a:r>
            <a:endParaRPr lang="en-US" altLang="zh-CN" sz="2531" b="1" dirty="0">
              <a:solidFill>
                <a:srgbClr val="002060"/>
              </a:solidFill>
              <a:latin typeface="微软雅黑" panose="020B0503020204020204" pitchFamily="34" charset="-122"/>
              <a:ea typeface="微软雅黑" panose="020B0503020204020204" pitchFamily="34" charset="-122"/>
              <a:cs typeface="+mn-ea"/>
            </a:endParaRPr>
          </a:p>
        </p:txBody>
      </p:sp>
      <p:sp>
        <p:nvSpPr>
          <p:cNvPr id="7" name="灯片编号占位符 6">
            <a:extLst>
              <a:ext uri="{FF2B5EF4-FFF2-40B4-BE49-F238E27FC236}">
                <a16:creationId xmlns:a16="http://schemas.microsoft.com/office/drawing/2014/main" id="{E7AE13D3-0471-D658-2D79-352853F4DCD7}"/>
              </a:ext>
            </a:extLst>
          </p:cNvPr>
          <p:cNvSpPr>
            <a:spLocks noGrp="1"/>
          </p:cNvSpPr>
          <p:nvPr>
            <p:ph type="sldNum" sz="quarter" idx="12"/>
          </p:nvPr>
        </p:nvSpPr>
        <p:spPr>
          <a:xfrm>
            <a:off x="8611166" y="6356747"/>
            <a:ext cx="2742447" cy="364275"/>
          </a:xfrm>
          <a:prstGeom prst="rect">
            <a:avLst/>
          </a:prstGeom>
        </p:spPr>
        <p:txBody>
          <a:bodyPr vert="horz" wrap="square" lIns="91440" tIns="45720" rIns="91440" bIns="45720" rtlCol="0" anchor="ctr">
            <a:normAutofit/>
          </a:bodyPr>
          <a:lstStyle>
            <a:defPPr>
              <a:defRPr lang="en-US"/>
            </a:defPPr>
            <a:lvl1pPr marL="0" algn="r" defTabSz="457200" rtl="0" eaLnBrk="1" latinLnBrk="0" hangingPunct="1">
              <a:defRPr sz="114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E5F26B5-172A-4DC2-B0B7-181CFC56B87C}" type="slidenum">
              <a:rPr lang="zh-CN" altLang="en-US" smtClean="0"/>
              <a:pPr/>
              <a:t>34</a:t>
            </a:fld>
            <a:endParaRPr lang="zh-CN" altLang="en-US"/>
          </a:p>
        </p:txBody>
      </p:sp>
      <p:pic>
        <p:nvPicPr>
          <p:cNvPr id="6" name="图片 5">
            <a:extLst>
              <a:ext uri="{FF2B5EF4-FFF2-40B4-BE49-F238E27FC236}">
                <a16:creationId xmlns:a16="http://schemas.microsoft.com/office/drawing/2014/main" id="{059437AE-A9FF-06AB-3879-B1A79A6F81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65279" y="1136198"/>
            <a:ext cx="7056784" cy="5791108"/>
          </a:xfrm>
          <a:prstGeom prst="rect">
            <a:avLst/>
          </a:prstGeom>
        </p:spPr>
      </p:pic>
      <p:sp>
        <p:nvSpPr>
          <p:cNvPr id="8" name="矩形: 圆角 7">
            <a:extLst>
              <a:ext uri="{FF2B5EF4-FFF2-40B4-BE49-F238E27FC236}">
                <a16:creationId xmlns:a16="http://schemas.microsoft.com/office/drawing/2014/main" id="{F9AE25E8-018D-947B-A7D4-EA75A61BC251}"/>
              </a:ext>
            </a:extLst>
          </p:cNvPr>
          <p:cNvSpPr/>
          <p:nvPr/>
        </p:nvSpPr>
        <p:spPr>
          <a:xfrm>
            <a:off x="12190015" y="1208206"/>
            <a:ext cx="432048" cy="463903"/>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ustDataLst>
      <p:tags r:id="rId1"/>
    </p:custDataLst>
    <p:extLst>
      <p:ext uri="{BB962C8B-B14F-4D97-AF65-F5344CB8AC3E}">
        <p14:creationId xmlns:p14="http://schemas.microsoft.com/office/powerpoint/2010/main" val="25235925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D8D95-773A-11BC-1589-79E78EDD3603}"/>
            </a:ext>
          </a:extLst>
        </p:cNvPr>
        <p:cNvGrpSpPr/>
        <p:nvPr/>
      </p:nvGrpSpPr>
      <p:grpSpPr>
        <a:xfrm>
          <a:off x="0" y="0"/>
          <a:ext cx="0" cy="0"/>
          <a:chOff x="0" y="0"/>
          <a:chExt cx="0" cy="0"/>
        </a:xfrm>
      </p:grpSpPr>
      <p:grpSp>
        <p:nvGrpSpPr>
          <p:cNvPr id="11" name="组合 13">
            <a:extLst>
              <a:ext uri="{FF2B5EF4-FFF2-40B4-BE49-F238E27FC236}">
                <a16:creationId xmlns:a16="http://schemas.microsoft.com/office/drawing/2014/main" id="{6C9B6418-0B7F-15B6-1532-6F28B9F7BF4E}"/>
              </a:ext>
            </a:extLst>
          </p:cNvPr>
          <p:cNvGrpSpPr>
            <a:grpSpLocks noChangeAspect="1"/>
          </p:cNvGrpSpPr>
          <p:nvPr/>
        </p:nvGrpSpPr>
        <p:grpSpPr bwMode="auto">
          <a:xfrm>
            <a:off x="353" y="5485074"/>
            <a:ext cx="12842724" cy="3776618"/>
            <a:chOff x="0" y="230480"/>
            <a:chExt cx="5318129" cy="3092503"/>
          </a:xfrm>
        </p:grpSpPr>
        <p:pic>
          <p:nvPicPr>
            <p:cNvPr id="12" name="图片 11">
              <a:extLst>
                <a:ext uri="{FF2B5EF4-FFF2-40B4-BE49-F238E27FC236}">
                  <a16:creationId xmlns:a16="http://schemas.microsoft.com/office/drawing/2014/main" id="{336A6C9E-328C-34A8-6F1C-39377DBD87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52040"/>
            <a:stretch>
              <a:fillRect/>
            </a:stretch>
          </p:blipFill>
          <p:spPr bwMode="auto">
            <a:xfrm>
              <a:off x="0" y="230480"/>
              <a:ext cx="5318129" cy="1411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2">
              <a:extLst>
                <a:ext uri="{FF2B5EF4-FFF2-40B4-BE49-F238E27FC236}">
                  <a16:creationId xmlns:a16="http://schemas.microsoft.com/office/drawing/2014/main" id="{5DC7AA18-D2BF-8485-CF72-49B2C73023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50633" r="2628"/>
            <a:stretch>
              <a:fillRect/>
            </a:stretch>
          </p:blipFill>
          <p:spPr bwMode="auto">
            <a:xfrm>
              <a:off x="0" y="1632435"/>
              <a:ext cx="5178427" cy="1690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矩形 8">
            <a:extLst>
              <a:ext uri="{FF2B5EF4-FFF2-40B4-BE49-F238E27FC236}">
                <a16:creationId xmlns:a16="http://schemas.microsoft.com/office/drawing/2014/main" id="{08997F91-5121-DC0E-8B4C-7FA64DFDCC10}"/>
              </a:ext>
            </a:extLst>
          </p:cNvPr>
          <p:cNvSpPr/>
          <p:nvPr/>
        </p:nvSpPr>
        <p:spPr>
          <a:xfrm>
            <a:off x="1748855" y="1832416"/>
            <a:ext cx="10300541" cy="2617042"/>
          </a:xfrm>
          <a:prstGeom prst="rect">
            <a:avLst/>
          </a:prstGeom>
          <a:noFill/>
          <a:ln w="66675">
            <a:gradFill flip="none" rotWithShape="1">
              <a:gsLst>
                <a:gs pos="0">
                  <a:schemeClr val="accent1">
                    <a:lumMod val="5000"/>
                    <a:lumOff val="95000"/>
                  </a:schemeClr>
                </a:gs>
                <a:gs pos="100000">
                  <a:srgbClr val="0099FF">
                    <a:lumMod val="100000"/>
                  </a:srgbClr>
                </a:gs>
              </a:gsLst>
              <a:lin ang="2700000" scaled="1"/>
              <a:tileRect/>
            </a:gradFill>
          </a:ln>
        </p:spPr>
        <p:txBody>
          <a:bodyPr wrap="square" lIns="96435" tIns="48218" rIns="96435" bIns="48218">
            <a:spAutoFit/>
          </a:bodyPr>
          <a:lstStyle/>
          <a:p>
            <a:pPr algn="ctr">
              <a:lnSpc>
                <a:spcPct val="150000"/>
              </a:lnSpc>
            </a:pPr>
            <a:r>
              <a:rPr lang="en-US" altLang="zh-CN" sz="5695" b="1" dirty="0">
                <a:ln w="13462">
                  <a:solidFill>
                    <a:schemeClr val="bg1"/>
                  </a:solidFill>
                  <a:prstDash val="solid"/>
                </a:ln>
                <a:solidFill>
                  <a:srgbClr val="002060"/>
                </a:solidFill>
                <a:effectLst>
                  <a:outerShdw dist="38100" dir="2700000" algn="bl" rotWithShape="0">
                    <a:schemeClr val="accent5"/>
                  </a:outerShdw>
                </a:effectLst>
                <a:latin typeface="微软雅黑" panose="020B0503020204020204" pitchFamily="34" charset="-122"/>
                <a:ea typeface="微软雅黑" panose="020B0503020204020204" pitchFamily="34" charset="-122"/>
              </a:rPr>
              <a:t>4</a:t>
            </a:r>
            <a:r>
              <a:rPr lang="zh-CN" altLang="en-US" sz="5695" b="1" dirty="0">
                <a:ln w="13462">
                  <a:solidFill>
                    <a:schemeClr val="bg1"/>
                  </a:solidFill>
                  <a:prstDash val="solid"/>
                </a:ln>
                <a:solidFill>
                  <a:srgbClr val="002060"/>
                </a:solidFill>
                <a:effectLst>
                  <a:outerShdw dist="38100" dir="2700000" algn="bl" rotWithShape="0">
                    <a:schemeClr val="accent5"/>
                  </a:outerShdw>
                </a:effectLst>
                <a:latin typeface="微软雅黑" panose="020B0503020204020204" pitchFamily="34" charset="-122"/>
                <a:ea typeface="微软雅黑" panose="020B0503020204020204" pitchFamily="34" charset="-122"/>
              </a:rPr>
              <a:t>、如何利用国研网</a:t>
            </a:r>
            <a:r>
              <a:rPr lang="en-US" altLang="zh-CN" sz="5695" b="1" dirty="0">
                <a:ln w="13462">
                  <a:solidFill>
                    <a:schemeClr val="bg1"/>
                  </a:solidFill>
                  <a:prstDash val="solid"/>
                </a:ln>
                <a:solidFill>
                  <a:srgbClr val="002060"/>
                </a:solidFill>
                <a:effectLst>
                  <a:outerShdw dist="38100" dir="2700000" algn="bl" rotWithShape="0">
                    <a:schemeClr val="accent5"/>
                  </a:outerShdw>
                </a:effectLst>
                <a:latin typeface="微软雅黑" panose="020B0503020204020204" pitchFamily="34" charset="-122"/>
                <a:ea typeface="微软雅黑" panose="020B0503020204020204" pitchFamily="34" charset="-122"/>
              </a:rPr>
              <a:t>AI</a:t>
            </a:r>
            <a:r>
              <a:rPr lang="zh-CN" altLang="en-US" sz="5695" b="1" dirty="0">
                <a:ln w="13462">
                  <a:solidFill>
                    <a:schemeClr val="bg1"/>
                  </a:solidFill>
                  <a:prstDash val="solid"/>
                </a:ln>
                <a:solidFill>
                  <a:srgbClr val="002060"/>
                </a:solidFill>
                <a:effectLst>
                  <a:outerShdw dist="38100" dir="2700000" algn="bl" rotWithShape="0">
                    <a:schemeClr val="accent5"/>
                  </a:outerShdw>
                </a:effectLst>
                <a:latin typeface="微软雅黑" panose="020B0503020204020204" pitchFamily="34" charset="-122"/>
                <a:ea typeface="微软雅黑" panose="020B0503020204020204" pitchFamily="34" charset="-122"/>
              </a:rPr>
              <a:t>研学助手应用于学术研究</a:t>
            </a:r>
          </a:p>
        </p:txBody>
      </p:sp>
    </p:spTree>
    <p:extLst>
      <p:ext uri="{BB962C8B-B14F-4D97-AF65-F5344CB8AC3E}">
        <p14:creationId xmlns:p14="http://schemas.microsoft.com/office/powerpoint/2010/main" val="18297547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9">
                                            <p:bg/>
                                          </p:spTgt>
                                        </p:tgtEl>
                                        <p:attrNameLst>
                                          <p:attrName>style.visibility</p:attrName>
                                        </p:attrNameLst>
                                      </p:cBhvr>
                                      <p:to>
                                        <p:strVal val="visible"/>
                                      </p:to>
                                    </p:set>
                                    <p:animEffect transition="in" filter="wipe(up)">
                                      <p:cBhvr>
                                        <p:cTn id="7" dur="500"/>
                                        <p:tgtEl>
                                          <p:spTgt spid="9">
                                            <p:bg/>
                                          </p:spTgt>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wipe(up)">
                                      <p:cBhvr>
                                        <p:cTn id="11"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BA1646-8DC8-4AAC-8EDB-B522C93EA05D}"/>
            </a:ext>
          </a:extLst>
        </p:cNvPr>
        <p:cNvGrpSpPr/>
        <p:nvPr/>
      </p:nvGrpSpPr>
      <p:grpSpPr>
        <a:xfrm>
          <a:off x="0" y="0"/>
          <a:ext cx="0" cy="0"/>
          <a:chOff x="0" y="0"/>
          <a:chExt cx="0" cy="0"/>
        </a:xfrm>
      </p:grpSpPr>
      <p:pic>
        <p:nvPicPr>
          <p:cNvPr id="2" name="图片 1">
            <a:extLst>
              <a:ext uri="{FF2B5EF4-FFF2-40B4-BE49-F238E27FC236}">
                <a16:creationId xmlns:a16="http://schemas.microsoft.com/office/drawing/2014/main" id="{8411D2DC-3B69-A0FA-5FED-0697D5FC6418}"/>
              </a:ext>
            </a:extLst>
          </p:cNvPr>
          <p:cNvPicPr>
            <a:picLocks noChangeAspect="1"/>
          </p:cNvPicPr>
          <p:nvPr/>
        </p:nvPicPr>
        <p:blipFill>
          <a:blip r:embed="rId3"/>
          <a:srcRect t="10176" b="11172"/>
          <a:stretch>
            <a:fillRect/>
          </a:stretch>
        </p:blipFill>
        <p:spPr>
          <a:xfrm>
            <a:off x="992771" y="2392188"/>
            <a:ext cx="4248472" cy="4248325"/>
          </a:xfrm>
          <a:prstGeom prst="rect">
            <a:avLst/>
          </a:prstGeom>
          <a:scene3d>
            <a:camera prst="isometricOffAxis1Top">
              <a:rot lat="21000000" lon="19200000" rev="2400000"/>
            </a:camera>
            <a:lightRig rig="threePt" dir="t"/>
          </a:scene3d>
          <a:sp3d>
            <a:bevelT w="31750" h="374650" prst="divot"/>
            <a:bevelB w="0"/>
          </a:sp3d>
        </p:spPr>
      </p:pic>
      <p:sp>
        <p:nvSpPr>
          <p:cNvPr id="17" name="左大括号 16">
            <a:extLst>
              <a:ext uri="{FF2B5EF4-FFF2-40B4-BE49-F238E27FC236}">
                <a16:creationId xmlns:a16="http://schemas.microsoft.com/office/drawing/2014/main" id="{4D003CB4-9B67-37B4-4BC5-960817C94638}"/>
              </a:ext>
            </a:extLst>
          </p:cNvPr>
          <p:cNvSpPr/>
          <p:nvPr/>
        </p:nvSpPr>
        <p:spPr>
          <a:xfrm>
            <a:off x="6451931" y="2376362"/>
            <a:ext cx="936104" cy="3168352"/>
          </a:xfrm>
          <a:prstGeom prst="leftBrace">
            <a:avLst>
              <a:gd name="adj1" fmla="val 40014"/>
              <a:gd name="adj2" fmla="val 49694"/>
            </a:avLst>
          </a:prstGeom>
          <a:ln w="139700">
            <a:solidFill>
              <a:srgbClr val="5576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cxnSp>
        <p:nvCxnSpPr>
          <p:cNvPr id="25" name="连接符: 肘形 24">
            <a:extLst>
              <a:ext uri="{FF2B5EF4-FFF2-40B4-BE49-F238E27FC236}">
                <a16:creationId xmlns:a16="http://schemas.microsoft.com/office/drawing/2014/main" id="{4E25D49A-9955-E527-270E-37C75716CEB8}"/>
              </a:ext>
            </a:extLst>
          </p:cNvPr>
          <p:cNvCxnSpPr>
            <a:cxnSpLocks/>
          </p:cNvCxnSpPr>
          <p:nvPr/>
        </p:nvCxnSpPr>
        <p:spPr>
          <a:xfrm flipV="1">
            <a:off x="3157565" y="3954516"/>
            <a:ext cx="3204356" cy="994916"/>
          </a:xfrm>
          <a:prstGeom prst="bentConnector3">
            <a:avLst>
              <a:gd name="adj1" fmla="val -132"/>
            </a:avLst>
          </a:prstGeom>
          <a:ln w="133350">
            <a:gradFill flip="none" rotWithShape="1">
              <a:gsLst>
                <a:gs pos="100000">
                  <a:srgbClr val="5576FF"/>
                </a:gs>
                <a:gs pos="0">
                  <a:schemeClr val="accent1">
                    <a:lumMod val="30000"/>
                    <a:lumOff val="70000"/>
                  </a:schemeClr>
                </a:gs>
              </a:gsLst>
              <a:lin ang="2700000" scaled="1"/>
              <a:tileRect/>
            </a:gradFill>
            <a:tailEnd type="triangle"/>
          </a:ln>
        </p:spPr>
        <p:style>
          <a:lnRef idx="1">
            <a:schemeClr val="accent1"/>
          </a:lnRef>
          <a:fillRef idx="0">
            <a:schemeClr val="accent1"/>
          </a:fillRef>
          <a:effectRef idx="0">
            <a:schemeClr val="accent1"/>
          </a:effectRef>
          <a:fontRef idx="minor">
            <a:schemeClr val="tx1"/>
          </a:fontRef>
        </p:style>
      </p:cxnSp>
      <p:sp>
        <p:nvSpPr>
          <p:cNvPr id="3" name="TextBox 51">
            <a:extLst>
              <a:ext uri="{FF2B5EF4-FFF2-40B4-BE49-F238E27FC236}">
                <a16:creationId xmlns:a16="http://schemas.microsoft.com/office/drawing/2014/main" id="{CBCD45EA-D8F5-1C84-9428-395784597420}"/>
              </a:ext>
            </a:extLst>
          </p:cNvPr>
          <p:cNvSpPr txBox="1"/>
          <p:nvPr/>
        </p:nvSpPr>
        <p:spPr>
          <a:xfrm>
            <a:off x="992771" y="227252"/>
            <a:ext cx="4079963" cy="611706"/>
          </a:xfrm>
          <a:prstGeom prst="rect">
            <a:avLst/>
          </a:prstGeom>
          <a:noFill/>
        </p:spPr>
        <p:txBody>
          <a:bodyPr wrap="none" rtlCol="0">
            <a:spAutoFit/>
          </a:bodyPr>
          <a:lstStyle/>
          <a:p>
            <a:pPr defTabSz="914278"/>
            <a:r>
              <a:rPr lang="zh-CN" altLang="en-US" sz="3375" b="1" dirty="0">
                <a:solidFill>
                  <a:srgbClr val="002060"/>
                </a:solidFill>
                <a:latin typeface="微软雅黑"/>
                <a:ea typeface="微软雅黑"/>
              </a:rPr>
              <a:t>数据收集与处理过程</a:t>
            </a:r>
          </a:p>
        </p:txBody>
      </p:sp>
      <p:sp>
        <p:nvSpPr>
          <p:cNvPr id="4" name="等腰三角形 3">
            <a:extLst>
              <a:ext uri="{FF2B5EF4-FFF2-40B4-BE49-F238E27FC236}">
                <a16:creationId xmlns:a16="http://schemas.microsoft.com/office/drawing/2014/main" id="{E61F1555-4110-951D-F9CD-565522B1349B}"/>
              </a:ext>
            </a:extLst>
          </p:cNvPr>
          <p:cNvSpPr/>
          <p:nvPr/>
        </p:nvSpPr>
        <p:spPr>
          <a:xfrm rot="5400000">
            <a:off x="574007" y="389114"/>
            <a:ext cx="334099" cy="288016"/>
          </a:xfrm>
          <a:prstGeom prst="triangle">
            <a:avLst/>
          </a:prstGeom>
          <a:solidFill>
            <a:schemeClr val="accent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278"/>
            <a:endParaRPr lang="zh-CN" altLang="en-US">
              <a:solidFill>
                <a:prstClr val="white"/>
              </a:solidFill>
              <a:latin typeface="Calibri" panose="020F0502020204030204"/>
              <a:ea typeface="宋体" panose="02010600030101010101" pitchFamily="2" charset="-122"/>
            </a:endParaRPr>
          </a:p>
        </p:txBody>
      </p:sp>
      <p:cxnSp>
        <p:nvCxnSpPr>
          <p:cNvPr id="5" name="直接连接符 4">
            <a:extLst>
              <a:ext uri="{FF2B5EF4-FFF2-40B4-BE49-F238E27FC236}">
                <a16:creationId xmlns:a16="http://schemas.microsoft.com/office/drawing/2014/main" id="{CB1830DB-9D97-0258-4AA1-5C3FA21D648A}"/>
              </a:ext>
            </a:extLst>
          </p:cNvPr>
          <p:cNvCxnSpPr/>
          <p:nvPr/>
        </p:nvCxnSpPr>
        <p:spPr bwMode="auto">
          <a:xfrm flipH="1">
            <a:off x="381035" y="838958"/>
            <a:ext cx="12096680"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13" name="组合 12">
            <a:extLst>
              <a:ext uri="{FF2B5EF4-FFF2-40B4-BE49-F238E27FC236}">
                <a16:creationId xmlns:a16="http://schemas.microsoft.com/office/drawing/2014/main" id="{511ACF6C-4786-F150-0C7D-5F26834D6D5E}"/>
              </a:ext>
            </a:extLst>
          </p:cNvPr>
          <p:cNvGrpSpPr/>
          <p:nvPr/>
        </p:nvGrpSpPr>
        <p:grpSpPr>
          <a:xfrm>
            <a:off x="7388035" y="1871782"/>
            <a:ext cx="5014236" cy="1101505"/>
            <a:chOff x="7388035" y="1871782"/>
            <a:chExt cx="5014236" cy="1101505"/>
          </a:xfrm>
        </p:grpSpPr>
        <p:pic>
          <p:nvPicPr>
            <p:cNvPr id="9" name="图形 8" descr="烧杯">
              <a:extLst>
                <a:ext uri="{FF2B5EF4-FFF2-40B4-BE49-F238E27FC236}">
                  <a16:creationId xmlns:a16="http://schemas.microsoft.com/office/drawing/2014/main" id="{E0046490-596C-FDAE-F27E-D17509E98B0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388035" y="1871782"/>
              <a:ext cx="1096470" cy="1096470"/>
            </a:xfrm>
            <a:prstGeom prst="rect">
              <a:avLst/>
            </a:prstGeom>
          </p:spPr>
        </p:pic>
        <p:sp>
          <p:nvSpPr>
            <p:cNvPr id="10" name="TextBox 71">
              <a:extLst>
                <a:ext uri="{FF2B5EF4-FFF2-40B4-BE49-F238E27FC236}">
                  <a16:creationId xmlns:a16="http://schemas.microsoft.com/office/drawing/2014/main" id="{BD9CC946-323F-CD31-D9B7-1E2446DE6832}"/>
                </a:ext>
              </a:extLst>
            </p:cNvPr>
            <p:cNvSpPr txBox="1"/>
            <p:nvPr/>
          </p:nvSpPr>
          <p:spPr>
            <a:xfrm>
              <a:off x="8484505" y="2112230"/>
              <a:ext cx="3917766" cy="861057"/>
            </a:xfrm>
            <a:prstGeom prst="rect">
              <a:avLst/>
            </a:prstGeom>
            <a:noFill/>
          </p:spPr>
          <p:txBody>
            <a:bodyPr wrap="square" lIns="121463" tIns="60732" rIns="121463" bIns="60732" rtlCol="0">
              <a:spAutoFit/>
            </a:bodyPr>
            <a:lstStyle/>
            <a:p>
              <a:pPr defTabSz="914278"/>
              <a:r>
                <a:rPr lang="zh-CN" altLang="en-US" sz="2399" b="1" dirty="0">
                  <a:solidFill>
                    <a:srgbClr val="002060"/>
                  </a:solidFill>
                  <a:latin typeface="微软雅黑" pitchFamily="34" charset="-122"/>
                  <a:ea typeface="微软雅黑" panose="020B0503020204020204" pitchFamily="34" charset="-122"/>
                </a:rPr>
                <a:t>实验数据：</a:t>
              </a:r>
              <a:r>
                <a:rPr lang="zh-CN" altLang="en-US" sz="2399" dirty="0">
                  <a:solidFill>
                    <a:srgbClr val="002060"/>
                  </a:solidFill>
                  <a:latin typeface="微软雅黑" pitchFamily="34" charset="-122"/>
                  <a:ea typeface="微软雅黑" panose="020B0503020204020204" pitchFamily="34" charset="-122"/>
                </a:rPr>
                <a:t>通过实验仪器设备，收集相关仪表的读数</a:t>
              </a:r>
            </a:p>
          </p:txBody>
        </p:sp>
      </p:grpSp>
      <p:grpSp>
        <p:nvGrpSpPr>
          <p:cNvPr id="15" name="组合 14">
            <a:extLst>
              <a:ext uri="{FF2B5EF4-FFF2-40B4-BE49-F238E27FC236}">
                <a16:creationId xmlns:a16="http://schemas.microsoft.com/office/drawing/2014/main" id="{0BFCAB42-B795-21B8-79DC-64B6A9A076D2}"/>
              </a:ext>
            </a:extLst>
          </p:cNvPr>
          <p:cNvGrpSpPr/>
          <p:nvPr/>
        </p:nvGrpSpPr>
        <p:grpSpPr>
          <a:xfrm>
            <a:off x="7388035" y="4929583"/>
            <a:ext cx="5014236" cy="1230261"/>
            <a:chOff x="7388035" y="4929583"/>
            <a:chExt cx="5014236" cy="1230261"/>
          </a:xfrm>
        </p:grpSpPr>
        <p:pic>
          <p:nvPicPr>
            <p:cNvPr id="23" name="图形 22" descr="播客">
              <a:extLst>
                <a:ext uri="{FF2B5EF4-FFF2-40B4-BE49-F238E27FC236}">
                  <a16:creationId xmlns:a16="http://schemas.microsoft.com/office/drawing/2014/main" id="{4E06508C-4BB6-0247-FC2E-311F650B0E5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388035" y="4949432"/>
              <a:ext cx="914400" cy="914400"/>
            </a:xfrm>
            <a:prstGeom prst="rect">
              <a:avLst/>
            </a:prstGeom>
          </p:spPr>
        </p:pic>
        <p:sp>
          <p:nvSpPr>
            <p:cNvPr id="12" name="TextBox 71">
              <a:extLst>
                <a:ext uri="{FF2B5EF4-FFF2-40B4-BE49-F238E27FC236}">
                  <a16:creationId xmlns:a16="http://schemas.microsoft.com/office/drawing/2014/main" id="{8D2DF4F5-21DE-468A-FC1F-C58EF34FF420}"/>
                </a:ext>
              </a:extLst>
            </p:cNvPr>
            <p:cNvSpPr txBox="1"/>
            <p:nvPr/>
          </p:nvSpPr>
          <p:spPr>
            <a:xfrm>
              <a:off x="8484505" y="4929583"/>
              <a:ext cx="3917766" cy="1230261"/>
            </a:xfrm>
            <a:prstGeom prst="rect">
              <a:avLst/>
            </a:prstGeom>
            <a:noFill/>
          </p:spPr>
          <p:txBody>
            <a:bodyPr wrap="square" lIns="121463" tIns="60732" rIns="121463" bIns="60732" rtlCol="0">
              <a:spAutoFit/>
            </a:bodyPr>
            <a:lstStyle/>
            <a:p>
              <a:pPr defTabSz="914278"/>
              <a:r>
                <a:rPr lang="zh-CN" altLang="en-US" sz="2399" b="1" dirty="0">
                  <a:solidFill>
                    <a:srgbClr val="002060"/>
                  </a:solidFill>
                  <a:latin typeface="微软雅黑" pitchFamily="34" charset="-122"/>
                  <a:ea typeface="微软雅黑" panose="020B0503020204020204" pitchFamily="34" charset="-122"/>
                </a:rPr>
                <a:t>公共数据库：</a:t>
              </a:r>
              <a:r>
                <a:rPr lang="zh-CN" altLang="en-US" sz="2399" dirty="0">
                  <a:solidFill>
                    <a:srgbClr val="002060"/>
                  </a:solidFill>
                  <a:latin typeface="微软雅黑" pitchFamily="34" charset="-122"/>
                  <a:ea typeface="微软雅黑" panose="020B0503020204020204" pitchFamily="34" charset="-122"/>
                </a:rPr>
                <a:t>通过搜索可靠的公共数据，获取与研究问题相关的数据</a:t>
              </a:r>
            </a:p>
          </p:txBody>
        </p:sp>
      </p:grpSp>
      <p:grpSp>
        <p:nvGrpSpPr>
          <p:cNvPr id="8" name="组合 7">
            <a:extLst>
              <a:ext uri="{FF2B5EF4-FFF2-40B4-BE49-F238E27FC236}">
                <a16:creationId xmlns:a16="http://schemas.microsoft.com/office/drawing/2014/main" id="{350423AD-3F82-BC6D-7C00-EF76899E4F10}"/>
              </a:ext>
            </a:extLst>
          </p:cNvPr>
          <p:cNvGrpSpPr/>
          <p:nvPr/>
        </p:nvGrpSpPr>
        <p:grpSpPr>
          <a:xfrm>
            <a:off x="7388035" y="3396952"/>
            <a:ext cx="5014236" cy="1230261"/>
            <a:chOff x="7388035" y="3396952"/>
            <a:chExt cx="5014236" cy="1230261"/>
          </a:xfrm>
        </p:grpSpPr>
        <p:sp>
          <p:nvSpPr>
            <p:cNvPr id="11" name="TextBox 71">
              <a:extLst>
                <a:ext uri="{FF2B5EF4-FFF2-40B4-BE49-F238E27FC236}">
                  <a16:creationId xmlns:a16="http://schemas.microsoft.com/office/drawing/2014/main" id="{4403EE39-6034-635B-8114-6A22C8C23ECF}"/>
                </a:ext>
              </a:extLst>
            </p:cNvPr>
            <p:cNvSpPr txBox="1"/>
            <p:nvPr/>
          </p:nvSpPr>
          <p:spPr>
            <a:xfrm>
              <a:off x="8484505" y="3396952"/>
              <a:ext cx="3917766" cy="1230261"/>
            </a:xfrm>
            <a:prstGeom prst="rect">
              <a:avLst/>
            </a:prstGeom>
            <a:noFill/>
          </p:spPr>
          <p:txBody>
            <a:bodyPr wrap="square" lIns="121463" tIns="60732" rIns="121463" bIns="60732" rtlCol="0">
              <a:spAutoFit/>
            </a:bodyPr>
            <a:lstStyle/>
            <a:p>
              <a:pPr defTabSz="914278"/>
              <a:r>
                <a:rPr lang="zh-CN" altLang="en-US" sz="2399" b="1" dirty="0">
                  <a:solidFill>
                    <a:srgbClr val="002060"/>
                  </a:solidFill>
                  <a:latin typeface="微软雅黑" pitchFamily="34" charset="-122"/>
                  <a:ea typeface="微软雅黑" panose="020B0503020204020204" pitchFamily="34" charset="-122"/>
                </a:rPr>
                <a:t>调查问卷：</a:t>
              </a:r>
              <a:r>
                <a:rPr lang="zh-CN" altLang="en-US" sz="2399" dirty="0">
                  <a:solidFill>
                    <a:srgbClr val="002060"/>
                  </a:solidFill>
                  <a:latin typeface="微软雅黑" pitchFamily="34" charset="-122"/>
                  <a:ea typeface="微软雅黑" panose="020B0503020204020204" pitchFamily="34" charset="-122"/>
                </a:rPr>
                <a:t>设计和发放合适的调查问卷，再进行回收整理</a:t>
              </a:r>
            </a:p>
          </p:txBody>
        </p:sp>
        <p:pic>
          <p:nvPicPr>
            <p:cNvPr id="7" name="图形 6" descr="文档">
              <a:extLst>
                <a:ext uri="{FF2B5EF4-FFF2-40B4-BE49-F238E27FC236}">
                  <a16:creationId xmlns:a16="http://schemas.microsoft.com/office/drawing/2014/main" id="{EB5BA229-23D5-987B-8E07-50F833DD9E4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388035" y="3481793"/>
              <a:ext cx="914400" cy="914400"/>
            </a:xfrm>
            <a:prstGeom prst="rect">
              <a:avLst/>
            </a:prstGeom>
          </p:spPr>
        </p:pic>
      </p:grpSp>
      <p:sp>
        <p:nvSpPr>
          <p:cNvPr id="6" name="圆角矩形 5">
            <a:extLst>
              <a:ext uri="{FF2B5EF4-FFF2-40B4-BE49-F238E27FC236}">
                <a16:creationId xmlns:a16="http://schemas.microsoft.com/office/drawing/2014/main" id="{5DDF88D9-ED63-488F-EB29-1F9CD73EB2F1}"/>
              </a:ext>
            </a:extLst>
          </p:cNvPr>
          <p:cNvSpPr/>
          <p:nvPr/>
        </p:nvSpPr>
        <p:spPr>
          <a:xfrm>
            <a:off x="8302435" y="4627213"/>
            <a:ext cx="4463644" cy="1725416"/>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1171063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left)">
                                      <p:cBhvr>
                                        <p:cTn id="12" dur="500"/>
                                        <p:tgtEl>
                                          <p:spTgt spid="25"/>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left)">
                                      <p:cBhvr>
                                        <p:cTn id="16" dur="500"/>
                                        <p:tgtEl>
                                          <p:spTgt spid="17"/>
                                        </p:tgtEl>
                                      </p:cBhvr>
                                    </p:animEffect>
                                  </p:childTnLst>
                                </p:cTn>
                              </p:par>
                            </p:childTnLst>
                          </p:cTn>
                        </p:par>
                        <p:par>
                          <p:cTn id="17" fill="hold">
                            <p:stCondLst>
                              <p:cond delay="1500"/>
                            </p:stCondLst>
                            <p:childTnLst>
                              <p:par>
                                <p:cTn id="18" presetID="22" presetClass="entr" presetSubtype="8"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left)">
                                      <p:cBhvr>
                                        <p:cTn id="20" dur="500"/>
                                        <p:tgtEl>
                                          <p:spTgt spid="13"/>
                                        </p:tgtEl>
                                      </p:cBhvr>
                                    </p:animEffect>
                                  </p:childTnLst>
                                </p:cTn>
                              </p:par>
                            </p:childTnLst>
                          </p:cTn>
                        </p:par>
                        <p:par>
                          <p:cTn id="21" fill="hold">
                            <p:stCondLst>
                              <p:cond delay="2000"/>
                            </p:stCondLst>
                            <p:childTnLst>
                              <p:par>
                                <p:cTn id="22" presetID="22" presetClass="entr" presetSubtype="8" fill="hold"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par>
                          <p:cTn id="25" fill="hold">
                            <p:stCondLst>
                              <p:cond delay="2500"/>
                            </p:stCondLst>
                            <p:childTnLst>
                              <p:par>
                                <p:cTn id="26" presetID="22" presetClass="entr" presetSubtype="8" fill="hold" nodeType="after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left)">
                                      <p:cBhvr>
                                        <p:cTn id="28" dur="500"/>
                                        <p:tgtEl>
                                          <p:spTgt spid="15"/>
                                        </p:tgtEl>
                                      </p:cBhvr>
                                    </p:animEffect>
                                  </p:childTnLst>
                                </p:cTn>
                              </p:par>
                            </p:childTnLst>
                          </p:cTn>
                        </p:par>
                        <p:par>
                          <p:cTn id="29" fill="hold">
                            <p:stCondLst>
                              <p:cond delay="3000"/>
                            </p:stCondLst>
                            <p:childTnLst>
                              <p:par>
                                <p:cTn id="30" presetID="6" presetClass="entr" presetSubtype="32"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circle(out)">
                                      <p:cBhvr>
                                        <p:cTn id="3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标题 11"/>
          <p:cNvSpPr>
            <a:spLocks noGrp="1"/>
          </p:cNvSpPr>
          <p:nvPr>
            <p:ph type="title"/>
            <p:custDataLst>
              <p:tags r:id="rId2"/>
            </p:custDataLst>
          </p:nvPr>
        </p:nvSpPr>
        <p:spPr>
          <a:xfrm>
            <a:off x="1172791" y="1635064"/>
            <a:ext cx="8424936" cy="5294363"/>
          </a:xfrm>
        </p:spPr>
        <p:txBody>
          <a:bodyPr anchor="t" anchorCtr="0">
            <a:noAutofit/>
          </a:bodyPr>
          <a:lstStyle/>
          <a:p>
            <a:pPr defTabSz="482163">
              <a:lnSpc>
                <a:spcPct val="200000"/>
              </a:lnSpc>
            </a:pPr>
            <a:r>
              <a:rPr lang="zh-CN" altLang="en-US" sz="2000" dirty="0">
                <a:solidFill>
                  <a:srgbClr val="002060"/>
                </a:solidFill>
                <a:latin typeface="微软雅黑" panose="020B0503020204020204" pitchFamily="34" charset="-122"/>
                <a:ea typeface="微软雅黑" panose="020B0503020204020204" pitchFamily="34" charset="-122"/>
                <a:cs typeface="+mn-ea"/>
              </a:rPr>
              <a:t>利用国研网统计数据查询分析平台撰写研究报告</a:t>
            </a:r>
            <a:br>
              <a:rPr lang="zh-CN" altLang="en-US" sz="2000" dirty="0">
                <a:solidFill>
                  <a:srgbClr val="002060"/>
                </a:solidFill>
                <a:latin typeface="微软雅黑" panose="020B0503020204020204" pitchFamily="34" charset="-122"/>
                <a:ea typeface="微软雅黑" panose="020B0503020204020204" pitchFamily="34" charset="-122"/>
                <a:cs typeface="+mn-ea"/>
              </a:rPr>
            </a:br>
            <a:r>
              <a:rPr lang="zh-CN" altLang="en-US" sz="2000" dirty="0">
                <a:solidFill>
                  <a:srgbClr val="002060"/>
                </a:solidFill>
                <a:latin typeface="微软雅黑" panose="020B0503020204020204" pitchFamily="34" charset="-122"/>
                <a:ea typeface="微软雅黑" panose="020B0503020204020204" pitchFamily="34" charset="-122"/>
                <a:cs typeface="+mn-ea"/>
              </a:rPr>
              <a:t>——以</a:t>
            </a:r>
            <a:r>
              <a:rPr lang="zh-CN" altLang="en-US" sz="2000" b="1" dirty="0">
                <a:solidFill>
                  <a:srgbClr val="002060"/>
                </a:solidFill>
                <a:latin typeface="微软雅黑" panose="020B0503020204020204" pitchFamily="34" charset="-122"/>
                <a:ea typeface="微软雅黑" panose="020B0503020204020204" pitchFamily="34" charset="-122"/>
                <a:sym typeface="+mn-ea"/>
              </a:rPr>
              <a:t>《房地产行业运行分析月度报告》</a:t>
            </a:r>
            <a:r>
              <a:rPr lang="zh-CN" altLang="en-US" sz="2000" dirty="0">
                <a:solidFill>
                  <a:srgbClr val="002060"/>
                </a:solidFill>
                <a:latin typeface="微软雅黑" panose="020B0503020204020204" pitchFamily="34" charset="-122"/>
                <a:ea typeface="微软雅黑" panose="020B0503020204020204" pitchFamily="34" charset="-122"/>
                <a:cs typeface="+mn-ea"/>
              </a:rPr>
              <a:t>为例</a:t>
            </a:r>
            <a:br>
              <a:rPr lang="zh-CN" altLang="en-US" sz="2000" dirty="0">
                <a:solidFill>
                  <a:srgbClr val="002060"/>
                </a:solidFill>
                <a:latin typeface="微软雅黑" panose="020B0503020204020204" pitchFamily="34" charset="-122"/>
                <a:ea typeface="微软雅黑" panose="020B0503020204020204" pitchFamily="34" charset="-122"/>
                <a:cs typeface="+mn-ea"/>
              </a:rPr>
            </a:br>
            <a:r>
              <a:rPr lang="zh-CN" altLang="en-US" sz="2000" b="1" dirty="0">
                <a:solidFill>
                  <a:srgbClr val="002060"/>
                </a:solidFill>
                <a:latin typeface="微软雅黑" panose="020B0503020204020204" pitchFamily="34" charset="-122"/>
                <a:ea typeface="微软雅黑" panose="020B0503020204020204" pitchFamily="34" charset="-122"/>
                <a:cs typeface="+mn-ea"/>
                <a:sym typeface="+mn-ea"/>
              </a:rPr>
              <a:t>步骤：</a:t>
            </a:r>
            <a:br>
              <a:rPr lang="zh-CN" altLang="en-US" sz="2000" b="1" dirty="0">
                <a:solidFill>
                  <a:srgbClr val="002060"/>
                </a:solidFill>
                <a:latin typeface="微软雅黑" panose="020B0503020204020204" pitchFamily="34" charset="-122"/>
                <a:ea typeface="微软雅黑" panose="020B0503020204020204" pitchFamily="34" charset="-122"/>
                <a:cs typeface="+mn-ea"/>
                <a:sym typeface="+mn-ea"/>
              </a:rPr>
            </a:br>
            <a:r>
              <a:rPr lang="en-US" altLang="zh-CN" sz="2000" b="1" dirty="0">
                <a:solidFill>
                  <a:srgbClr val="002060"/>
                </a:solidFill>
                <a:latin typeface="微软雅黑" panose="020B0503020204020204" pitchFamily="34" charset="-122"/>
                <a:ea typeface="微软雅黑" panose="020B0503020204020204" pitchFamily="34" charset="-122"/>
                <a:cs typeface="+mn-ea"/>
                <a:sym typeface="+mn-ea"/>
              </a:rPr>
              <a:t>1 </a:t>
            </a:r>
            <a:r>
              <a:rPr lang="zh-CN" altLang="en-US" sz="2000" b="1" dirty="0">
                <a:solidFill>
                  <a:srgbClr val="002060"/>
                </a:solidFill>
                <a:latin typeface="微软雅黑" panose="020B0503020204020204" pitchFamily="34" charset="-122"/>
                <a:ea typeface="微软雅黑" panose="020B0503020204020204" pitchFamily="34" charset="-122"/>
                <a:cs typeface="+mn-ea"/>
                <a:sym typeface="+mn-ea"/>
              </a:rPr>
              <a:t>查询整理数据</a:t>
            </a:r>
            <a:br>
              <a:rPr lang="zh-CN" altLang="en-US" sz="2000" b="1" dirty="0">
                <a:solidFill>
                  <a:srgbClr val="002060"/>
                </a:solidFill>
                <a:latin typeface="微软雅黑" panose="020B0503020204020204" pitchFamily="34" charset="-122"/>
                <a:ea typeface="微软雅黑" panose="020B0503020204020204" pitchFamily="34" charset="-122"/>
                <a:cs typeface="+mn-ea"/>
                <a:sym typeface="+mn-ea"/>
              </a:rPr>
            </a:br>
            <a:r>
              <a:rPr lang="en-US" altLang="zh-CN" sz="2000" b="1" dirty="0">
                <a:solidFill>
                  <a:srgbClr val="002060"/>
                </a:solidFill>
                <a:latin typeface="微软雅黑" panose="020B0503020204020204" pitchFamily="34" charset="-122"/>
                <a:ea typeface="微软雅黑" panose="020B0503020204020204" pitchFamily="34" charset="-122"/>
                <a:cs typeface="+mn-ea"/>
                <a:sym typeface="+mn-ea"/>
              </a:rPr>
              <a:t>2 </a:t>
            </a:r>
            <a:r>
              <a:rPr lang="zh-CN" altLang="en-US" sz="2000" b="1" dirty="0">
                <a:solidFill>
                  <a:srgbClr val="002060"/>
                </a:solidFill>
                <a:latin typeface="微软雅黑" panose="020B0503020204020204" pitchFamily="34" charset="-122"/>
                <a:ea typeface="微软雅黑" panose="020B0503020204020204" pitchFamily="34" charset="-122"/>
                <a:cs typeface="+mn-ea"/>
                <a:sym typeface="+mn-ea"/>
              </a:rPr>
              <a:t>下载保存数据</a:t>
            </a:r>
            <a:br>
              <a:rPr lang="zh-CN" altLang="en-US" sz="2000" b="1" dirty="0">
                <a:solidFill>
                  <a:srgbClr val="002060"/>
                </a:solidFill>
                <a:latin typeface="微软雅黑" panose="020B0503020204020204" pitchFamily="34" charset="-122"/>
                <a:ea typeface="微软雅黑" panose="020B0503020204020204" pitchFamily="34" charset="-122"/>
                <a:cs typeface="+mn-ea"/>
                <a:sym typeface="+mn-ea"/>
              </a:rPr>
            </a:br>
            <a:r>
              <a:rPr lang="en-US" altLang="zh-CN" sz="2000" b="1" dirty="0">
                <a:solidFill>
                  <a:srgbClr val="002060"/>
                </a:solidFill>
                <a:latin typeface="微软雅黑" panose="020B0503020204020204" pitchFamily="34" charset="-122"/>
                <a:ea typeface="微软雅黑" panose="020B0503020204020204" pitchFamily="34" charset="-122"/>
                <a:cs typeface="+mn-ea"/>
                <a:sym typeface="+mn-ea"/>
              </a:rPr>
              <a:t>3 </a:t>
            </a:r>
            <a:r>
              <a:rPr lang="zh-CN" altLang="en-US" sz="2000" b="1" dirty="0">
                <a:solidFill>
                  <a:srgbClr val="002060"/>
                </a:solidFill>
                <a:latin typeface="微软雅黑" panose="020B0503020204020204" pitchFamily="34" charset="-122"/>
                <a:ea typeface="微软雅黑" panose="020B0503020204020204" pitchFamily="34" charset="-122"/>
                <a:cs typeface="+mn-ea"/>
                <a:sym typeface="+mn-ea"/>
              </a:rPr>
              <a:t>搭建研究框架</a:t>
            </a:r>
            <a:br>
              <a:rPr lang="zh-CN" altLang="en-US" sz="2000" b="1" dirty="0">
                <a:solidFill>
                  <a:srgbClr val="002060"/>
                </a:solidFill>
                <a:latin typeface="微软雅黑" panose="020B0503020204020204" pitchFamily="34" charset="-122"/>
                <a:ea typeface="微软雅黑" panose="020B0503020204020204" pitchFamily="34" charset="-122"/>
                <a:cs typeface="+mn-ea"/>
                <a:sym typeface="+mn-ea"/>
              </a:rPr>
            </a:br>
            <a:r>
              <a:rPr lang="en-US" altLang="zh-CN" sz="2000" b="1" dirty="0">
                <a:solidFill>
                  <a:srgbClr val="002060"/>
                </a:solidFill>
                <a:latin typeface="微软雅黑" panose="020B0503020204020204" pitchFamily="34" charset="-122"/>
                <a:ea typeface="微软雅黑" panose="020B0503020204020204" pitchFamily="34" charset="-122"/>
                <a:cs typeface="+mn-ea"/>
                <a:sym typeface="+mn-ea"/>
              </a:rPr>
              <a:t>4 </a:t>
            </a:r>
            <a:r>
              <a:rPr lang="zh-CN" altLang="en-US" sz="2000" b="1" dirty="0">
                <a:solidFill>
                  <a:srgbClr val="002060"/>
                </a:solidFill>
                <a:latin typeface="微软雅黑" panose="020B0503020204020204" pitchFamily="34" charset="-122"/>
                <a:ea typeface="微软雅黑" panose="020B0503020204020204" pitchFamily="34" charset="-122"/>
                <a:cs typeface="+mn-ea"/>
                <a:sym typeface="+mn-ea"/>
              </a:rPr>
              <a:t>绘制图形</a:t>
            </a:r>
            <a:br>
              <a:rPr lang="zh-CN" altLang="en-US" sz="2000" b="1" dirty="0">
                <a:solidFill>
                  <a:srgbClr val="002060"/>
                </a:solidFill>
                <a:latin typeface="微软雅黑" panose="020B0503020204020204" pitchFamily="34" charset="-122"/>
                <a:ea typeface="微软雅黑" panose="020B0503020204020204" pitchFamily="34" charset="-122"/>
                <a:cs typeface="+mn-ea"/>
                <a:sym typeface="+mn-ea"/>
              </a:rPr>
            </a:br>
            <a:r>
              <a:rPr lang="en-US" altLang="zh-CN" sz="2000" b="1" dirty="0">
                <a:solidFill>
                  <a:srgbClr val="002060"/>
                </a:solidFill>
                <a:latin typeface="微软雅黑" panose="020B0503020204020204" pitchFamily="34" charset="-122"/>
                <a:ea typeface="微软雅黑" panose="020B0503020204020204" pitchFamily="34" charset="-122"/>
                <a:cs typeface="+mn-ea"/>
                <a:sym typeface="+mn-ea"/>
              </a:rPr>
              <a:t>5 </a:t>
            </a:r>
            <a:r>
              <a:rPr lang="zh-CN" altLang="en-US" sz="2000" b="1" dirty="0">
                <a:solidFill>
                  <a:srgbClr val="002060"/>
                </a:solidFill>
                <a:latin typeface="微软雅黑" panose="020B0503020204020204" pitchFamily="34" charset="-122"/>
                <a:ea typeface="微软雅黑" panose="020B0503020204020204" pitchFamily="34" charset="-122"/>
                <a:cs typeface="+mn-ea"/>
                <a:sym typeface="+mn-ea"/>
              </a:rPr>
              <a:t>使用</a:t>
            </a:r>
            <a:r>
              <a:rPr lang="en-US" altLang="zh-CN" sz="2000" b="1" dirty="0">
                <a:solidFill>
                  <a:srgbClr val="002060"/>
                </a:solidFill>
                <a:latin typeface="微软雅黑" panose="020B0503020204020204" pitchFamily="34" charset="-122"/>
                <a:ea typeface="微软雅黑" panose="020B0503020204020204" pitchFamily="34" charset="-122"/>
                <a:cs typeface="+mn-ea"/>
                <a:sym typeface="+mn-ea"/>
              </a:rPr>
              <a:t>AI</a:t>
            </a:r>
            <a:r>
              <a:rPr lang="zh-CN" altLang="en-US" sz="2000" b="1" dirty="0">
                <a:solidFill>
                  <a:srgbClr val="002060"/>
                </a:solidFill>
                <a:latin typeface="微软雅黑" panose="020B0503020204020204" pitchFamily="34" charset="-122"/>
                <a:ea typeface="微软雅黑" panose="020B0503020204020204" pitchFamily="34" charset="-122"/>
                <a:cs typeface="+mn-ea"/>
                <a:sym typeface="+mn-ea"/>
              </a:rPr>
              <a:t>分析功能辅助研究</a:t>
            </a:r>
            <a:endParaRPr lang="zh-CN" altLang="en-US" sz="2000" b="1" dirty="0">
              <a:solidFill>
                <a:srgbClr val="002060"/>
              </a:solidFill>
              <a:latin typeface="微软雅黑" panose="020B0503020204020204" pitchFamily="34" charset="-122"/>
              <a:ea typeface="微软雅黑" panose="020B0503020204020204" pitchFamily="34" charset="-122"/>
              <a:cs typeface="+mn-ea"/>
            </a:endParaRPr>
          </a:p>
        </p:txBody>
      </p:sp>
      <p:cxnSp>
        <p:nvCxnSpPr>
          <p:cNvPr id="37" name="直接连接符 36"/>
          <p:cNvCxnSpPr/>
          <p:nvPr/>
        </p:nvCxnSpPr>
        <p:spPr bwMode="auto">
          <a:xfrm flipH="1">
            <a:off x="439000" y="1312069"/>
            <a:ext cx="12096680"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8" name="等腰三角形 37"/>
          <p:cNvSpPr/>
          <p:nvPr/>
        </p:nvSpPr>
        <p:spPr>
          <a:xfrm rot="5400000">
            <a:off x="501677" y="591604"/>
            <a:ext cx="334099" cy="288016"/>
          </a:xfrm>
          <a:prstGeom prst="triangle">
            <a:avLst/>
          </a:prstGeom>
          <a:solidFill>
            <a:schemeClr val="accent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101"/>
            <a:endParaRPr lang="zh-CN" altLang="en-US" sz="1798">
              <a:solidFill>
                <a:prstClr val="white"/>
              </a:solidFill>
              <a:latin typeface="Calibri" panose="020F0502020204030204"/>
              <a:ea typeface="宋体" panose="02010600030101010101" pitchFamily="2" charset="-122"/>
            </a:endParaRPr>
          </a:p>
        </p:txBody>
      </p:sp>
      <p:sp>
        <p:nvSpPr>
          <p:cNvPr id="4" name="TextBox 51"/>
          <p:cNvSpPr txBox="1"/>
          <p:nvPr/>
        </p:nvSpPr>
        <p:spPr>
          <a:xfrm>
            <a:off x="1028775" y="174784"/>
            <a:ext cx="5255726" cy="787555"/>
          </a:xfrm>
          <a:prstGeom prst="rect">
            <a:avLst/>
          </a:prstGeom>
          <a:noFill/>
        </p:spPr>
        <p:txBody>
          <a:bodyPr wrap="none" rtlCol="0">
            <a:noAutofit/>
          </a:bodyPr>
          <a:lstStyle/>
          <a:p>
            <a:pPr defTabSz="914101">
              <a:lnSpc>
                <a:spcPct val="150000"/>
              </a:lnSpc>
            </a:pPr>
            <a:r>
              <a:rPr lang="zh-CN" altLang="en-US" sz="2400" b="1" dirty="0">
                <a:solidFill>
                  <a:srgbClr val="002060"/>
                </a:solidFill>
                <a:latin typeface="微软雅黑" panose="020B0503020204020204" pitchFamily="34" charset="-122"/>
                <a:ea typeface="微软雅黑" panose="020B0503020204020204" pitchFamily="34" charset="-122"/>
                <a:sym typeface="+mn-ea"/>
              </a:rPr>
              <a:t>利用国研网统计数据查询分析平台撰写研究报告</a:t>
            </a:r>
            <a:endParaRPr lang="en-US" altLang="zh-CN" sz="2400" b="1" dirty="0">
              <a:solidFill>
                <a:srgbClr val="002060"/>
              </a:solidFill>
              <a:latin typeface="微软雅黑" panose="020B0503020204020204" pitchFamily="34" charset="-122"/>
              <a:ea typeface="微软雅黑" panose="020B0503020204020204" pitchFamily="34" charset="-122"/>
              <a:sym typeface="+mn-ea"/>
            </a:endParaRPr>
          </a:p>
          <a:p>
            <a:pPr defTabSz="914101">
              <a:lnSpc>
                <a:spcPct val="150000"/>
              </a:lnSpc>
            </a:pPr>
            <a:r>
              <a:rPr lang="zh-CN" altLang="en-US" sz="2400" b="1" dirty="0">
                <a:solidFill>
                  <a:srgbClr val="002060"/>
                </a:solidFill>
                <a:latin typeface="微软雅黑" panose="020B0503020204020204" pitchFamily="34" charset="-122"/>
                <a:ea typeface="微软雅黑" panose="020B0503020204020204" pitchFamily="34" charset="-122"/>
                <a:cs typeface="+mn-ea"/>
                <a:sym typeface="+mn-ea"/>
              </a:rPr>
              <a:t>——以</a:t>
            </a:r>
            <a:r>
              <a:rPr lang="zh-CN" altLang="en-US" sz="2400" b="1" dirty="0">
                <a:solidFill>
                  <a:srgbClr val="002060"/>
                </a:solidFill>
                <a:latin typeface="微软雅黑" panose="020B0503020204020204" pitchFamily="34" charset="-122"/>
                <a:ea typeface="微软雅黑" panose="020B0503020204020204" pitchFamily="34" charset="-122"/>
                <a:sym typeface="+mn-ea"/>
              </a:rPr>
              <a:t>《房地产行业运行分析月度报告》</a:t>
            </a:r>
            <a:r>
              <a:rPr lang="zh-CN" altLang="en-US" sz="2400" b="1" dirty="0">
                <a:solidFill>
                  <a:srgbClr val="002060"/>
                </a:solidFill>
                <a:latin typeface="微软雅黑" panose="020B0503020204020204" pitchFamily="34" charset="-122"/>
                <a:ea typeface="微软雅黑" panose="020B0503020204020204" pitchFamily="34" charset="-122"/>
                <a:cs typeface="+mn-ea"/>
                <a:sym typeface="+mn-ea"/>
              </a:rPr>
              <a:t>为例</a:t>
            </a:r>
          </a:p>
        </p:txBody>
      </p:sp>
      <p:sp>
        <p:nvSpPr>
          <p:cNvPr id="8" name="灯片编号占位符 7"/>
          <p:cNvSpPr>
            <a:spLocks noGrp="1"/>
          </p:cNvSpPr>
          <p:nvPr>
            <p:ph type="sldNum" sz="quarter" idx="12"/>
          </p:nvPr>
        </p:nvSpPr>
        <p:spPr>
          <a:xfrm>
            <a:off x="8611166" y="6356747"/>
            <a:ext cx="2742447" cy="364275"/>
          </a:xfrm>
          <a:prstGeom prst="rect">
            <a:avLst/>
          </a:prstGeom>
        </p:spPr>
        <p:txBody>
          <a:bodyPr vert="horz" wrap="square" lIns="91440" tIns="45720" rIns="91440" bIns="45720" rtlCol="0" anchor="ctr">
            <a:normAutofit/>
          </a:bodyPr>
          <a:lstStyle>
            <a:defPPr>
              <a:defRPr lang="en-US"/>
            </a:defPPr>
            <a:lvl1pPr marL="0" algn="r" defTabSz="457200" rtl="0" eaLnBrk="1" latinLnBrk="0" hangingPunct="1">
              <a:defRPr sz="114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E5F26B5-172A-4DC2-B0B7-181CFC56B87C}" type="slidenum">
              <a:rPr lang="zh-CN" altLang="en-US" smtClean="0"/>
              <a:pPr/>
              <a:t>37</a:t>
            </a:fld>
            <a:endParaRPr lang="zh-CN" altLang="en-US"/>
          </a:p>
        </p:txBody>
      </p:sp>
      <p:pic>
        <p:nvPicPr>
          <p:cNvPr id="17" name="图片 16">
            <a:extLst>
              <a:ext uri="{FF2B5EF4-FFF2-40B4-BE49-F238E27FC236}">
                <a16:creationId xmlns:a16="http://schemas.microsoft.com/office/drawing/2014/main" id="{111E5B81-2D48-DFE8-F36A-5F2735B41781}"/>
              </a:ext>
            </a:extLst>
          </p:cNvPr>
          <p:cNvPicPr>
            <a:picLocks noChangeAspect="1"/>
          </p:cNvPicPr>
          <p:nvPr/>
        </p:nvPicPr>
        <p:blipFill>
          <a:blip r:embed="rId5"/>
          <a:stretch>
            <a:fillRect/>
          </a:stretch>
        </p:blipFill>
        <p:spPr>
          <a:xfrm>
            <a:off x="6968771" y="3616325"/>
            <a:ext cx="5889979" cy="3313113"/>
          </a:xfrm>
          <a:prstGeom prst="rect">
            <a:avLst/>
          </a:prstGeom>
          <a:effectLst>
            <a:softEdge rad="381000"/>
          </a:effectLst>
        </p:spPr>
      </p:pic>
    </p:spTree>
    <p:custDataLst>
      <p:tags r:id="rId1"/>
    </p:custData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5D1B3360-3AF2-32A9-5E3B-FF2E9F5EC631}"/>
              </a:ext>
            </a:extLst>
          </p:cNvPr>
          <p:cNvPicPr>
            <a:picLocks noChangeAspect="1"/>
          </p:cNvPicPr>
          <p:nvPr/>
        </p:nvPicPr>
        <p:blipFill>
          <a:blip r:embed="rId2">
            <a:extLst>
              <a:ext uri="{28A0092B-C50C-407E-A947-70E740481C1C}">
                <a14:useLocalDpi xmlns:a14="http://schemas.microsoft.com/office/drawing/2010/main" val="0"/>
              </a:ext>
            </a:extLst>
          </a:blip>
          <a:srcRect l="3872" t="16973" r="1312" b="2167"/>
          <a:stretch>
            <a:fillRect/>
          </a:stretch>
        </p:blipFill>
        <p:spPr>
          <a:xfrm>
            <a:off x="226355" y="1100863"/>
            <a:ext cx="12406039" cy="5844380"/>
          </a:xfrm>
          <a:prstGeom prst="rect">
            <a:avLst/>
          </a:prstGeom>
        </p:spPr>
      </p:pic>
      <p:sp>
        <p:nvSpPr>
          <p:cNvPr id="5" name="TextBox 51">
            <a:extLst>
              <a:ext uri="{FF2B5EF4-FFF2-40B4-BE49-F238E27FC236}">
                <a16:creationId xmlns:a16="http://schemas.microsoft.com/office/drawing/2014/main" id="{FF20FE22-BE1F-247C-26F2-26942E3BDC4A}"/>
              </a:ext>
            </a:extLst>
          </p:cNvPr>
          <p:cNvSpPr txBox="1"/>
          <p:nvPr/>
        </p:nvSpPr>
        <p:spPr>
          <a:xfrm>
            <a:off x="992771" y="227252"/>
            <a:ext cx="6676828" cy="611706"/>
          </a:xfrm>
          <a:prstGeom prst="rect">
            <a:avLst/>
          </a:prstGeom>
          <a:noFill/>
        </p:spPr>
        <p:txBody>
          <a:bodyPr wrap="none" rtlCol="0">
            <a:spAutoFit/>
          </a:bodyPr>
          <a:lstStyle/>
          <a:p>
            <a:pPr defTabSz="914278"/>
            <a:r>
              <a:rPr lang="zh-CN" altLang="en-US" sz="3375" b="1" dirty="0">
                <a:solidFill>
                  <a:srgbClr val="002060"/>
                </a:solidFill>
                <a:latin typeface="微软雅黑"/>
                <a:ea typeface="微软雅黑"/>
              </a:rPr>
              <a:t>国研网统计数据查询分析平台首页</a:t>
            </a:r>
          </a:p>
        </p:txBody>
      </p:sp>
      <p:sp>
        <p:nvSpPr>
          <p:cNvPr id="6" name="等腰三角形 5">
            <a:extLst>
              <a:ext uri="{FF2B5EF4-FFF2-40B4-BE49-F238E27FC236}">
                <a16:creationId xmlns:a16="http://schemas.microsoft.com/office/drawing/2014/main" id="{85A22705-DB4B-CA7A-7BE2-66D1B160A7E0}"/>
              </a:ext>
            </a:extLst>
          </p:cNvPr>
          <p:cNvSpPr/>
          <p:nvPr/>
        </p:nvSpPr>
        <p:spPr>
          <a:xfrm rot="5400000">
            <a:off x="574007" y="389114"/>
            <a:ext cx="334099" cy="288016"/>
          </a:xfrm>
          <a:prstGeom prst="triangle">
            <a:avLst/>
          </a:prstGeom>
          <a:solidFill>
            <a:schemeClr val="accent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278"/>
            <a:endParaRPr lang="zh-CN" altLang="en-US">
              <a:solidFill>
                <a:prstClr val="white"/>
              </a:solidFill>
              <a:latin typeface="Calibri" panose="020F0502020204030204"/>
              <a:ea typeface="宋体" panose="02010600030101010101" pitchFamily="2" charset="-122"/>
            </a:endParaRPr>
          </a:p>
        </p:txBody>
      </p:sp>
      <p:cxnSp>
        <p:nvCxnSpPr>
          <p:cNvPr id="7" name="直接连接符 6">
            <a:extLst>
              <a:ext uri="{FF2B5EF4-FFF2-40B4-BE49-F238E27FC236}">
                <a16:creationId xmlns:a16="http://schemas.microsoft.com/office/drawing/2014/main" id="{DEED230E-95E9-679D-15A2-0247DC21360A}"/>
              </a:ext>
            </a:extLst>
          </p:cNvPr>
          <p:cNvCxnSpPr/>
          <p:nvPr/>
        </p:nvCxnSpPr>
        <p:spPr bwMode="auto">
          <a:xfrm flipH="1">
            <a:off x="381035" y="838958"/>
            <a:ext cx="12096680"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0897634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gradFill flip="none" rotWithShape="1">
          <a:gsLst>
            <a:gs pos="5000">
              <a:srgbClr val="DDDDDD"/>
            </a:gs>
            <a:gs pos="100000">
              <a:srgbClr val="C1E5FE"/>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25709CB5-6D11-82C9-03C1-4CA6B0BF93A9}"/>
              </a:ext>
            </a:extLst>
          </p:cNvPr>
          <p:cNvSpPr/>
          <p:nvPr/>
        </p:nvSpPr>
        <p:spPr>
          <a:xfrm>
            <a:off x="236687" y="990415"/>
            <a:ext cx="12385376" cy="5905401"/>
          </a:xfrm>
          <a:prstGeom prst="roundRect">
            <a:avLst>
              <a:gd name="adj" fmla="val 5038"/>
            </a:avLst>
          </a:prstGeom>
          <a:solidFill>
            <a:srgbClr val="9B9B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梯形 4">
            <a:extLst>
              <a:ext uri="{FF2B5EF4-FFF2-40B4-BE49-F238E27FC236}">
                <a16:creationId xmlns:a16="http://schemas.microsoft.com/office/drawing/2014/main" id="{9417CFEA-F43E-19D1-0E02-B7C499647D15}"/>
              </a:ext>
            </a:extLst>
          </p:cNvPr>
          <p:cNvSpPr/>
          <p:nvPr/>
        </p:nvSpPr>
        <p:spPr>
          <a:xfrm rot="16200000" flipH="1">
            <a:off x="-2427918" y="3782881"/>
            <a:ext cx="5834727" cy="288031"/>
          </a:xfrm>
          <a:prstGeom prst="trapezoid">
            <a:avLst/>
          </a:prstGeom>
          <a:gradFill flip="none" rotWithShape="1">
            <a:gsLst>
              <a:gs pos="0">
                <a:srgbClr val="FFFFFF"/>
              </a:gs>
              <a:gs pos="47000">
                <a:srgbClr val="FFFFFF"/>
              </a:gs>
              <a:gs pos="73000">
                <a:srgbClr val="DDDDDD"/>
              </a:gs>
            </a:gsLst>
            <a:lin ang="54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梯形 8">
            <a:extLst>
              <a:ext uri="{FF2B5EF4-FFF2-40B4-BE49-F238E27FC236}">
                <a16:creationId xmlns:a16="http://schemas.microsoft.com/office/drawing/2014/main" id="{C4AB4BF9-4242-45BF-8A08-8F2B599B5970}"/>
              </a:ext>
            </a:extLst>
          </p:cNvPr>
          <p:cNvSpPr/>
          <p:nvPr/>
        </p:nvSpPr>
        <p:spPr>
          <a:xfrm rot="5400000">
            <a:off x="9430223" y="3782881"/>
            <a:ext cx="5834727" cy="288031"/>
          </a:xfrm>
          <a:prstGeom prst="trapezoid">
            <a:avLst/>
          </a:prstGeom>
          <a:gradFill flip="none" rotWithShape="1">
            <a:gsLst>
              <a:gs pos="0">
                <a:srgbClr val="FFFFFF"/>
              </a:gs>
              <a:gs pos="47000">
                <a:srgbClr val="FFFFFF"/>
              </a:gs>
              <a:gs pos="73000">
                <a:srgbClr val="DDDDDD"/>
              </a:gs>
            </a:gsLst>
            <a:lin ang="54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任意多边形: 形状 12">
            <a:extLst>
              <a:ext uri="{FF2B5EF4-FFF2-40B4-BE49-F238E27FC236}">
                <a16:creationId xmlns:a16="http://schemas.microsoft.com/office/drawing/2014/main" id="{3526DC92-AED2-FE1E-6C7A-0CA679DBA1B2}"/>
              </a:ext>
            </a:extLst>
          </p:cNvPr>
          <p:cNvSpPr/>
          <p:nvPr/>
        </p:nvSpPr>
        <p:spPr>
          <a:xfrm>
            <a:off x="6317975" y="1021958"/>
            <a:ext cx="222801" cy="5834726"/>
          </a:xfrm>
          <a:custGeom>
            <a:avLst/>
            <a:gdLst>
              <a:gd name="connsiteX0" fmla="*/ 0 w 222801"/>
              <a:gd name="connsiteY0" fmla="*/ 0 h 5834726"/>
              <a:gd name="connsiteX1" fmla="*/ 222801 w 222801"/>
              <a:gd name="connsiteY1" fmla="*/ 0 h 5834726"/>
              <a:gd name="connsiteX2" fmla="*/ 222801 w 222801"/>
              <a:gd name="connsiteY2" fmla="*/ 5834726 h 5834726"/>
              <a:gd name="connsiteX3" fmla="*/ 0 w 222801"/>
              <a:gd name="connsiteY3" fmla="*/ 5834726 h 5834726"/>
              <a:gd name="connsiteX4" fmla="*/ 0 w 222801"/>
              <a:gd name="connsiteY4" fmla="*/ 0 h 5834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801" h="5834726">
                <a:moveTo>
                  <a:pt x="0" y="0"/>
                </a:moveTo>
                <a:lnTo>
                  <a:pt x="222801" y="0"/>
                </a:lnTo>
                <a:lnTo>
                  <a:pt x="222801" y="5834726"/>
                </a:lnTo>
                <a:lnTo>
                  <a:pt x="0" y="5834726"/>
                </a:lnTo>
                <a:lnTo>
                  <a:pt x="0" y="0"/>
                </a:lnTo>
                <a:close/>
              </a:path>
            </a:pathLst>
          </a:custGeom>
          <a:gradFill flip="none" rotWithShape="1">
            <a:gsLst>
              <a:gs pos="0">
                <a:srgbClr val="EAEAEA">
                  <a:alpha val="0"/>
                </a:srgbClr>
              </a:gs>
              <a:gs pos="100000">
                <a:srgbClr val="EAEAEA"/>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2" name="任意多边形: 形状 11">
            <a:extLst>
              <a:ext uri="{FF2B5EF4-FFF2-40B4-BE49-F238E27FC236}">
                <a16:creationId xmlns:a16="http://schemas.microsoft.com/office/drawing/2014/main" id="{D1877E9C-8E5E-C0C2-3C94-49020CE01462}"/>
              </a:ext>
            </a:extLst>
          </p:cNvPr>
          <p:cNvSpPr/>
          <p:nvPr/>
        </p:nvSpPr>
        <p:spPr>
          <a:xfrm>
            <a:off x="644320" y="998817"/>
            <a:ext cx="11570109" cy="5853845"/>
          </a:xfrm>
          <a:custGeom>
            <a:avLst/>
            <a:gdLst>
              <a:gd name="connsiteX0" fmla="*/ 0 w 11570109"/>
              <a:gd name="connsiteY0" fmla="*/ 0 h 5853845"/>
              <a:gd name="connsiteX1" fmla="*/ 11570109 w 11570109"/>
              <a:gd name="connsiteY1" fmla="*/ 0 h 5853845"/>
              <a:gd name="connsiteX2" fmla="*/ 11570109 w 11570109"/>
              <a:gd name="connsiteY2" fmla="*/ 5853845 h 5853845"/>
              <a:gd name="connsiteX3" fmla="*/ 0 w 11570109"/>
              <a:gd name="connsiteY3" fmla="*/ 5853845 h 5853845"/>
              <a:gd name="connsiteX4" fmla="*/ 0 w 11570109"/>
              <a:gd name="connsiteY4" fmla="*/ 0 h 5853845"/>
              <a:gd name="connsiteX5" fmla="*/ 5673654 w 11570109"/>
              <a:gd name="connsiteY5" fmla="*/ 12425 h 5853845"/>
              <a:gd name="connsiteX6" fmla="*/ 5673654 w 11570109"/>
              <a:gd name="connsiteY6" fmla="*/ 5847151 h 5853845"/>
              <a:gd name="connsiteX7" fmla="*/ 5896455 w 11570109"/>
              <a:gd name="connsiteY7" fmla="*/ 5847151 h 5853845"/>
              <a:gd name="connsiteX8" fmla="*/ 5896455 w 11570109"/>
              <a:gd name="connsiteY8" fmla="*/ 12425 h 5853845"/>
              <a:gd name="connsiteX9" fmla="*/ 5673654 w 11570109"/>
              <a:gd name="connsiteY9" fmla="*/ 12425 h 5853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70109" h="5853845">
                <a:moveTo>
                  <a:pt x="0" y="0"/>
                </a:moveTo>
                <a:lnTo>
                  <a:pt x="11570109" y="0"/>
                </a:lnTo>
                <a:lnTo>
                  <a:pt x="11570109" y="5853845"/>
                </a:lnTo>
                <a:lnTo>
                  <a:pt x="0" y="5853845"/>
                </a:lnTo>
                <a:lnTo>
                  <a:pt x="0" y="0"/>
                </a:lnTo>
                <a:close/>
                <a:moveTo>
                  <a:pt x="5673654" y="12425"/>
                </a:moveTo>
                <a:lnTo>
                  <a:pt x="5673654" y="5847151"/>
                </a:lnTo>
                <a:lnTo>
                  <a:pt x="5896455" y="5847151"/>
                </a:lnTo>
                <a:lnTo>
                  <a:pt x="5896455" y="12425"/>
                </a:lnTo>
                <a:lnTo>
                  <a:pt x="5673654" y="12425"/>
                </a:lnTo>
                <a:close/>
              </a:path>
            </a:pathLst>
          </a:cu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4" name="矩形: 圆角 13">
            <a:extLst>
              <a:ext uri="{FF2B5EF4-FFF2-40B4-BE49-F238E27FC236}">
                <a16:creationId xmlns:a16="http://schemas.microsoft.com/office/drawing/2014/main" id="{968609A3-B3C6-5F17-2549-1A2995E60867}"/>
              </a:ext>
            </a:extLst>
          </p:cNvPr>
          <p:cNvSpPr/>
          <p:nvPr/>
        </p:nvSpPr>
        <p:spPr>
          <a:xfrm>
            <a:off x="586190" y="1005511"/>
            <a:ext cx="5720927" cy="5822302"/>
          </a:xfrm>
          <a:prstGeom prst="roundRect">
            <a:avLst>
              <a:gd name="adj" fmla="val 1667"/>
            </a:avLst>
          </a:prstGeom>
          <a:blipFill>
            <a:blip r:embed="rId3"/>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圆角 14">
            <a:extLst>
              <a:ext uri="{FF2B5EF4-FFF2-40B4-BE49-F238E27FC236}">
                <a16:creationId xmlns:a16="http://schemas.microsoft.com/office/drawing/2014/main" id="{A72E3161-A18B-DD51-2AA5-C1C006254BCF}"/>
              </a:ext>
            </a:extLst>
          </p:cNvPr>
          <p:cNvSpPr/>
          <p:nvPr/>
        </p:nvSpPr>
        <p:spPr>
          <a:xfrm>
            <a:off x="6525300" y="1020165"/>
            <a:ext cx="5911929" cy="5822302"/>
          </a:xfrm>
          <a:prstGeom prst="roundRect">
            <a:avLst>
              <a:gd name="adj" fmla="val 350"/>
            </a:avLst>
          </a:prstGeom>
          <a:blipFill>
            <a:blip r:embed="rId4"/>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TextBox 51">
            <a:extLst>
              <a:ext uri="{FF2B5EF4-FFF2-40B4-BE49-F238E27FC236}">
                <a16:creationId xmlns:a16="http://schemas.microsoft.com/office/drawing/2014/main" id="{8E71BE02-573D-A47F-8E95-F05A3A8916F8}"/>
              </a:ext>
            </a:extLst>
          </p:cNvPr>
          <p:cNvSpPr txBox="1"/>
          <p:nvPr/>
        </p:nvSpPr>
        <p:spPr>
          <a:xfrm>
            <a:off x="1087432" y="227285"/>
            <a:ext cx="5881738" cy="611706"/>
          </a:xfrm>
          <a:prstGeom prst="rect">
            <a:avLst/>
          </a:prstGeom>
          <a:noFill/>
        </p:spPr>
        <p:txBody>
          <a:bodyPr wrap="none" rtlCol="0">
            <a:spAutoFit/>
          </a:bodyPr>
          <a:lstStyle/>
          <a:p>
            <a:pPr defTabSz="914101"/>
            <a:r>
              <a:rPr lang="zh-CN" altLang="en-US" sz="3375" b="1" dirty="0">
                <a:solidFill>
                  <a:srgbClr val="002060"/>
                </a:solidFill>
                <a:latin typeface="微软雅黑" panose="020B0503020204020204" pitchFamily="34" charset="-122"/>
                <a:ea typeface="微软雅黑" panose="020B0503020204020204" pitchFamily="34" charset="-122"/>
                <a:sym typeface="+mn-ea"/>
              </a:rPr>
              <a:t>查询数据</a:t>
            </a:r>
            <a:r>
              <a:rPr lang="en-US" altLang="zh-CN" sz="3375" b="1" dirty="0">
                <a:solidFill>
                  <a:srgbClr val="002060"/>
                </a:solidFill>
                <a:latin typeface="微软雅黑" panose="020B0503020204020204" pitchFamily="34" charset="-122"/>
                <a:ea typeface="微软雅黑" panose="020B0503020204020204" pitchFamily="34" charset="-122"/>
                <a:sym typeface="+mn-ea"/>
              </a:rPr>
              <a:t>——</a:t>
            </a:r>
            <a:r>
              <a:rPr lang="zh-CN" altLang="en-US" sz="3375" b="1" dirty="0">
                <a:solidFill>
                  <a:srgbClr val="002060"/>
                </a:solidFill>
                <a:latin typeface="微软雅黑" panose="020B0503020204020204" pitchFamily="34" charset="-122"/>
                <a:ea typeface="微软雅黑" panose="020B0503020204020204" pitchFamily="34" charset="-122"/>
                <a:sym typeface="+mn-ea"/>
              </a:rPr>
              <a:t>按层级查询数据</a:t>
            </a:r>
          </a:p>
        </p:txBody>
      </p:sp>
      <p:cxnSp>
        <p:nvCxnSpPr>
          <p:cNvPr id="17" name="直接连接符 16">
            <a:extLst>
              <a:ext uri="{FF2B5EF4-FFF2-40B4-BE49-F238E27FC236}">
                <a16:creationId xmlns:a16="http://schemas.microsoft.com/office/drawing/2014/main" id="{566576DC-79BF-4D9E-ED20-19E7888E8811}"/>
              </a:ext>
            </a:extLst>
          </p:cNvPr>
          <p:cNvCxnSpPr/>
          <p:nvPr/>
        </p:nvCxnSpPr>
        <p:spPr bwMode="auto">
          <a:xfrm flipH="1">
            <a:off x="381035" y="838958"/>
            <a:ext cx="12096680" cy="0"/>
          </a:xfrm>
          <a:prstGeom prst="line">
            <a:avLst/>
          </a:prstGeom>
          <a:solidFill>
            <a:schemeClr val="accent1"/>
          </a:solidFill>
          <a:ln w="9525" cap="flat" cmpd="sng" algn="ctr">
            <a:solidFill>
              <a:srgbClr val="00206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 name="等腰三角形 17">
            <a:extLst>
              <a:ext uri="{FF2B5EF4-FFF2-40B4-BE49-F238E27FC236}">
                <a16:creationId xmlns:a16="http://schemas.microsoft.com/office/drawing/2014/main" id="{3D585B8D-6338-7194-A35D-2003446B3245}"/>
              </a:ext>
            </a:extLst>
          </p:cNvPr>
          <p:cNvSpPr/>
          <p:nvPr/>
        </p:nvSpPr>
        <p:spPr>
          <a:xfrm rot="5400000">
            <a:off x="574007" y="389114"/>
            <a:ext cx="334099" cy="288016"/>
          </a:xfrm>
          <a:prstGeom prst="triangle">
            <a:avLst/>
          </a:prstGeom>
          <a:solidFill>
            <a:schemeClr val="accent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101"/>
            <a:endParaRPr lang="zh-CN" altLang="en-US" sz="1798">
              <a:solidFill>
                <a:prstClr val="white"/>
              </a:solidFill>
              <a:latin typeface="Calibri" panose="020F0502020204030204"/>
              <a:ea typeface="宋体" panose="02010600030101010101" pitchFamily="2" charset="-122"/>
            </a:endParaRPr>
          </a:p>
        </p:txBody>
      </p:sp>
    </p:spTree>
    <p:extLst>
      <p:ext uri="{BB962C8B-B14F-4D97-AF65-F5344CB8AC3E}">
        <p14:creationId xmlns:p14="http://schemas.microsoft.com/office/powerpoint/2010/main" val="36112486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D9F82D3-26A9-A4F2-DF0A-204C3EFE1F1D}"/>
              </a:ext>
            </a:extLst>
          </p:cNvPr>
          <p:cNvSpPr>
            <a:spLocks noGrp="1"/>
          </p:cNvSpPr>
          <p:nvPr>
            <p:ph type="title"/>
          </p:nvPr>
        </p:nvSpPr>
        <p:spPr>
          <a:xfrm>
            <a:off x="2396927" y="663997"/>
            <a:ext cx="7656514" cy="893400"/>
          </a:xfrm>
        </p:spPr>
        <p:txBody>
          <a:bodyPr>
            <a:normAutofit fontScale="90000"/>
          </a:bodyPr>
          <a:lstStyle/>
          <a:p>
            <a:pPr algn="ctr"/>
            <a:r>
              <a:rPr lang="zh-CN" altLang="en-US" sz="6328" b="1" dirty="0">
                <a:latin typeface="Microsoft YaHei" panose="020B0503020204020204" pitchFamily="34" charset="-122"/>
                <a:ea typeface="Microsoft YaHei" panose="020B0503020204020204" pitchFamily="34" charset="-122"/>
              </a:rPr>
              <a:t>目   录</a:t>
            </a:r>
          </a:p>
        </p:txBody>
      </p:sp>
      <p:sp>
        <p:nvSpPr>
          <p:cNvPr id="7" name="矩形 6">
            <a:extLst>
              <a:ext uri="{FF2B5EF4-FFF2-40B4-BE49-F238E27FC236}">
                <a16:creationId xmlns:a16="http://schemas.microsoft.com/office/drawing/2014/main" id="{85DF1612-A4EF-DFDE-02D2-B07CD7941446}"/>
              </a:ext>
            </a:extLst>
          </p:cNvPr>
          <p:cNvSpPr/>
          <p:nvPr/>
        </p:nvSpPr>
        <p:spPr>
          <a:xfrm>
            <a:off x="1078820" y="1792121"/>
            <a:ext cx="10656000" cy="712931"/>
          </a:xfrm>
          <a:prstGeom prst="rect">
            <a:avLst/>
          </a:prstGeom>
          <a:noFill/>
          <a:ln w="66675">
            <a:gradFill flip="none" rotWithShape="1">
              <a:gsLst>
                <a:gs pos="0">
                  <a:schemeClr val="accent1">
                    <a:lumMod val="5000"/>
                    <a:lumOff val="95000"/>
                  </a:schemeClr>
                </a:gs>
                <a:gs pos="100000">
                  <a:srgbClr val="0099FF">
                    <a:lumMod val="100000"/>
                  </a:srgbClr>
                </a:gs>
              </a:gsLst>
              <a:lin ang="2700000" scaled="1"/>
              <a:tileRect/>
            </a:gradFill>
          </a:ln>
        </p:spPr>
        <p:txBody>
          <a:bodyPr wrap="square" lIns="96435" tIns="48218" rIns="96435" bIns="48218">
            <a:spAutoFit/>
          </a:bodyPr>
          <a:lstStyle/>
          <a:p>
            <a:r>
              <a:rPr lang="en-US" altLang="zh-CN" sz="4000" b="1" dirty="0">
                <a:ln w="13462">
                  <a:solidFill>
                    <a:schemeClr val="bg1"/>
                  </a:solidFill>
                  <a:prstDash val="solid"/>
                </a:ln>
                <a:solidFill>
                  <a:srgbClr val="002060"/>
                </a:solidFill>
                <a:effectLst>
                  <a:outerShdw dist="38100" dir="2700000" algn="bl" rotWithShape="0">
                    <a:schemeClr val="accent5"/>
                  </a:outerShdw>
                </a:effectLst>
                <a:latin typeface="微软雅黑" panose="020B0503020204020204" pitchFamily="34" charset="-122"/>
                <a:ea typeface="微软雅黑" panose="020B0503020204020204" pitchFamily="34" charset="-122"/>
              </a:rPr>
              <a:t>1</a:t>
            </a:r>
            <a:r>
              <a:rPr lang="zh-CN" altLang="en-US" sz="4000" b="1" dirty="0">
                <a:ln w="13462">
                  <a:solidFill>
                    <a:schemeClr val="bg1"/>
                  </a:solidFill>
                  <a:prstDash val="solid"/>
                </a:ln>
                <a:solidFill>
                  <a:srgbClr val="002060"/>
                </a:solidFill>
                <a:effectLst>
                  <a:outerShdw dist="38100" dir="2700000" algn="bl" rotWithShape="0">
                    <a:schemeClr val="accent5"/>
                  </a:outerShdw>
                </a:effectLst>
                <a:latin typeface="微软雅黑" panose="020B0503020204020204" pitchFamily="34" charset="-122"/>
                <a:ea typeface="微软雅黑" panose="020B0503020204020204" pitchFamily="34" charset="-122"/>
              </a:rPr>
              <a:t>、国研网</a:t>
            </a:r>
            <a:r>
              <a:rPr lang="en-US" altLang="zh-CN" sz="4000" b="1" dirty="0">
                <a:ln w="13462">
                  <a:solidFill>
                    <a:schemeClr val="bg1"/>
                  </a:solidFill>
                  <a:prstDash val="solid"/>
                </a:ln>
                <a:solidFill>
                  <a:srgbClr val="002060"/>
                </a:solidFill>
                <a:effectLst>
                  <a:outerShdw dist="38100" dir="2700000" algn="bl" rotWithShape="0">
                    <a:schemeClr val="accent5"/>
                  </a:outerShdw>
                </a:effectLst>
                <a:latin typeface="微软雅黑" panose="020B0503020204020204" pitchFamily="34" charset="-122"/>
                <a:ea typeface="微软雅黑" panose="020B0503020204020204" pitchFamily="34" charset="-122"/>
              </a:rPr>
              <a:t>AI</a:t>
            </a:r>
            <a:r>
              <a:rPr lang="zh-CN" altLang="en-US" sz="4000" b="1" dirty="0">
                <a:ln w="13462">
                  <a:solidFill>
                    <a:schemeClr val="bg1"/>
                  </a:solidFill>
                  <a:prstDash val="solid"/>
                </a:ln>
                <a:solidFill>
                  <a:srgbClr val="002060"/>
                </a:solidFill>
                <a:effectLst>
                  <a:outerShdw dist="38100" dir="2700000" algn="bl" rotWithShape="0">
                    <a:schemeClr val="accent5"/>
                  </a:outerShdw>
                </a:effectLst>
                <a:latin typeface="微软雅黑" panose="020B0503020204020204" pitchFamily="34" charset="-122"/>
                <a:ea typeface="微软雅黑" panose="020B0503020204020204" pitchFamily="34" charset="-122"/>
              </a:rPr>
              <a:t>研学助手介绍</a:t>
            </a:r>
          </a:p>
        </p:txBody>
      </p:sp>
      <p:sp>
        <p:nvSpPr>
          <p:cNvPr id="9" name="矩形 8">
            <a:extLst>
              <a:ext uri="{FF2B5EF4-FFF2-40B4-BE49-F238E27FC236}">
                <a16:creationId xmlns:a16="http://schemas.microsoft.com/office/drawing/2014/main" id="{7B1685B1-8806-4CA5-D3E1-DB66515C5DE3}"/>
              </a:ext>
            </a:extLst>
          </p:cNvPr>
          <p:cNvSpPr/>
          <p:nvPr/>
        </p:nvSpPr>
        <p:spPr>
          <a:xfrm>
            <a:off x="1078820" y="5487297"/>
            <a:ext cx="10800075" cy="712931"/>
          </a:xfrm>
          <a:prstGeom prst="rect">
            <a:avLst/>
          </a:prstGeom>
          <a:noFill/>
          <a:ln w="66675">
            <a:gradFill flip="none" rotWithShape="1">
              <a:gsLst>
                <a:gs pos="0">
                  <a:schemeClr val="accent1">
                    <a:lumMod val="5000"/>
                    <a:lumOff val="95000"/>
                  </a:schemeClr>
                </a:gs>
                <a:gs pos="100000">
                  <a:srgbClr val="0099FF">
                    <a:lumMod val="100000"/>
                  </a:srgbClr>
                </a:gs>
              </a:gsLst>
              <a:lin ang="2700000" scaled="1"/>
              <a:tileRect/>
            </a:gradFill>
          </a:ln>
        </p:spPr>
        <p:txBody>
          <a:bodyPr wrap="square" lIns="96435" tIns="48218" rIns="96435" bIns="48218">
            <a:spAutoFit/>
          </a:bodyPr>
          <a:lstStyle/>
          <a:p>
            <a:r>
              <a:rPr lang="en-US" altLang="zh-CN" sz="4000" b="1" dirty="0">
                <a:ln w="13462">
                  <a:solidFill>
                    <a:schemeClr val="bg1"/>
                  </a:solidFill>
                  <a:prstDash val="solid"/>
                </a:ln>
                <a:solidFill>
                  <a:srgbClr val="002060"/>
                </a:solidFill>
                <a:effectLst>
                  <a:outerShdw dist="38100" dir="2700000" algn="bl" rotWithShape="0">
                    <a:schemeClr val="accent5"/>
                  </a:outerShdw>
                </a:effectLst>
                <a:latin typeface="微软雅黑" panose="020B0503020204020204" pitchFamily="34" charset="-122"/>
                <a:ea typeface="微软雅黑" panose="020B0503020204020204" pitchFamily="34" charset="-122"/>
              </a:rPr>
              <a:t>4</a:t>
            </a:r>
            <a:r>
              <a:rPr lang="zh-CN" altLang="en-US" sz="4000" b="1" dirty="0">
                <a:ln w="13462">
                  <a:solidFill>
                    <a:schemeClr val="bg1"/>
                  </a:solidFill>
                  <a:prstDash val="solid"/>
                </a:ln>
                <a:solidFill>
                  <a:srgbClr val="002060"/>
                </a:solidFill>
                <a:effectLst>
                  <a:outerShdw dist="38100" dir="2700000" algn="bl" rotWithShape="0">
                    <a:schemeClr val="accent5"/>
                  </a:outerShdw>
                </a:effectLst>
                <a:latin typeface="微软雅黑" panose="020B0503020204020204" pitchFamily="34" charset="-122"/>
                <a:ea typeface="微软雅黑" panose="020B0503020204020204" pitchFamily="34" charset="-122"/>
              </a:rPr>
              <a:t>、如何利用国研网</a:t>
            </a:r>
            <a:r>
              <a:rPr lang="en-US" altLang="zh-CN" sz="4000" b="1" dirty="0">
                <a:ln w="13462">
                  <a:solidFill>
                    <a:schemeClr val="bg1"/>
                  </a:solidFill>
                  <a:prstDash val="solid"/>
                </a:ln>
                <a:solidFill>
                  <a:srgbClr val="002060"/>
                </a:solidFill>
                <a:effectLst>
                  <a:outerShdw dist="38100" dir="2700000" algn="bl" rotWithShape="0">
                    <a:schemeClr val="accent5"/>
                  </a:outerShdw>
                </a:effectLst>
                <a:latin typeface="微软雅黑" panose="020B0503020204020204" pitchFamily="34" charset="-122"/>
                <a:ea typeface="微软雅黑" panose="020B0503020204020204" pitchFamily="34" charset="-122"/>
              </a:rPr>
              <a:t>AI</a:t>
            </a:r>
            <a:r>
              <a:rPr lang="zh-CN" altLang="en-US" sz="4000" b="1" dirty="0">
                <a:ln w="13462">
                  <a:solidFill>
                    <a:schemeClr val="bg1"/>
                  </a:solidFill>
                  <a:prstDash val="solid"/>
                </a:ln>
                <a:solidFill>
                  <a:srgbClr val="002060"/>
                </a:solidFill>
                <a:effectLst>
                  <a:outerShdw dist="38100" dir="2700000" algn="bl" rotWithShape="0">
                    <a:schemeClr val="accent5"/>
                  </a:outerShdw>
                </a:effectLst>
                <a:latin typeface="微软雅黑" panose="020B0503020204020204" pitchFamily="34" charset="-122"/>
                <a:ea typeface="微软雅黑" panose="020B0503020204020204" pitchFamily="34" charset="-122"/>
              </a:rPr>
              <a:t>研学助手应用于学术研究</a:t>
            </a:r>
          </a:p>
        </p:txBody>
      </p:sp>
      <p:sp>
        <p:nvSpPr>
          <p:cNvPr id="10" name="矩形 9">
            <a:extLst>
              <a:ext uri="{FF2B5EF4-FFF2-40B4-BE49-F238E27FC236}">
                <a16:creationId xmlns:a16="http://schemas.microsoft.com/office/drawing/2014/main" id="{4C248F23-2D01-E66A-4ADA-79ABC99CDAF5}"/>
              </a:ext>
            </a:extLst>
          </p:cNvPr>
          <p:cNvSpPr/>
          <p:nvPr/>
        </p:nvSpPr>
        <p:spPr>
          <a:xfrm>
            <a:off x="1078820" y="4255571"/>
            <a:ext cx="10656000" cy="712931"/>
          </a:xfrm>
          <a:prstGeom prst="rect">
            <a:avLst/>
          </a:prstGeom>
          <a:noFill/>
          <a:ln w="66675">
            <a:gradFill flip="none" rotWithShape="1">
              <a:gsLst>
                <a:gs pos="0">
                  <a:schemeClr val="accent1">
                    <a:lumMod val="5000"/>
                    <a:lumOff val="95000"/>
                  </a:schemeClr>
                </a:gs>
                <a:gs pos="100000">
                  <a:srgbClr val="0099FF">
                    <a:lumMod val="100000"/>
                  </a:srgbClr>
                </a:gs>
              </a:gsLst>
              <a:lin ang="2700000" scaled="1"/>
              <a:tileRect/>
            </a:gradFill>
          </a:ln>
        </p:spPr>
        <p:txBody>
          <a:bodyPr wrap="square" lIns="96435" tIns="48218" rIns="96435" bIns="48218">
            <a:spAutoFit/>
          </a:bodyPr>
          <a:lstStyle/>
          <a:p>
            <a:r>
              <a:rPr lang="en-US" altLang="zh-CN" sz="4000" b="1" dirty="0">
                <a:ln w="13462">
                  <a:solidFill>
                    <a:schemeClr val="bg1"/>
                  </a:solidFill>
                  <a:prstDash val="solid"/>
                </a:ln>
                <a:solidFill>
                  <a:srgbClr val="002060"/>
                </a:solidFill>
                <a:effectLst>
                  <a:outerShdw dist="38100" dir="2700000" algn="bl" rotWithShape="0">
                    <a:schemeClr val="accent5"/>
                  </a:outerShdw>
                </a:effectLst>
                <a:latin typeface="微软雅黑" panose="020B0503020204020204" pitchFamily="34" charset="-122"/>
                <a:ea typeface="微软雅黑" panose="020B0503020204020204" pitchFamily="34" charset="-122"/>
              </a:rPr>
              <a:t>3</a:t>
            </a:r>
            <a:r>
              <a:rPr lang="zh-CN" altLang="en-US" sz="4000" b="1" dirty="0">
                <a:ln w="13462">
                  <a:solidFill>
                    <a:schemeClr val="bg1"/>
                  </a:solidFill>
                  <a:prstDash val="solid"/>
                </a:ln>
                <a:solidFill>
                  <a:srgbClr val="002060"/>
                </a:solidFill>
                <a:effectLst>
                  <a:outerShdw dist="38100" dir="2700000" algn="bl" rotWithShape="0">
                    <a:schemeClr val="accent5"/>
                  </a:outerShdw>
                </a:effectLst>
                <a:latin typeface="微软雅黑" panose="020B0503020204020204" pitchFamily="34" charset="-122"/>
                <a:ea typeface="微软雅黑" panose="020B0503020204020204" pitchFamily="34" charset="-122"/>
              </a:rPr>
              <a:t>、国研网新版统计数据库介绍</a:t>
            </a:r>
          </a:p>
        </p:txBody>
      </p:sp>
      <p:sp>
        <p:nvSpPr>
          <p:cNvPr id="3" name="矩形 2">
            <a:extLst>
              <a:ext uri="{FF2B5EF4-FFF2-40B4-BE49-F238E27FC236}">
                <a16:creationId xmlns:a16="http://schemas.microsoft.com/office/drawing/2014/main" id="{5CF0C966-BF0D-C24F-6606-7BDEB0460061}"/>
              </a:ext>
            </a:extLst>
          </p:cNvPr>
          <p:cNvSpPr/>
          <p:nvPr/>
        </p:nvSpPr>
        <p:spPr>
          <a:xfrm>
            <a:off x="1078820" y="3023846"/>
            <a:ext cx="10656000" cy="712931"/>
          </a:xfrm>
          <a:prstGeom prst="rect">
            <a:avLst/>
          </a:prstGeom>
          <a:noFill/>
          <a:ln w="66675">
            <a:gradFill flip="none" rotWithShape="1">
              <a:gsLst>
                <a:gs pos="0">
                  <a:schemeClr val="accent1">
                    <a:lumMod val="5000"/>
                    <a:lumOff val="95000"/>
                  </a:schemeClr>
                </a:gs>
                <a:gs pos="100000">
                  <a:srgbClr val="0099FF">
                    <a:lumMod val="100000"/>
                  </a:srgbClr>
                </a:gs>
              </a:gsLst>
              <a:lin ang="2700000" scaled="1"/>
              <a:tileRect/>
            </a:gradFill>
          </a:ln>
        </p:spPr>
        <p:txBody>
          <a:bodyPr wrap="square" lIns="96435" tIns="48218" rIns="96435" bIns="48218">
            <a:spAutoFit/>
          </a:bodyPr>
          <a:lstStyle/>
          <a:p>
            <a:r>
              <a:rPr lang="en-US" altLang="zh-CN" sz="4000" b="1" dirty="0">
                <a:ln w="13462">
                  <a:solidFill>
                    <a:schemeClr val="bg1"/>
                  </a:solidFill>
                  <a:prstDash val="solid"/>
                </a:ln>
                <a:solidFill>
                  <a:srgbClr val="002060"/>
                </a:solidFill>
                <a:effectLst>
                  <a:outerShdw dist="38100" dir="2700000" algn="bl" rotWithShape="0">
                    <a:schemeClr val="accent5"/>
                  </a:outerShdw>
                </a:effectLst>
                <a:latin typeface="微软雅黑" panose="020B0503020204020204" pitchFamily="34" charset="-122"/>
                <a:ea typeface="微软雅黑" panose="020B0503020204020204" pitchFamily="34" charset="-122"/>
              </a:rPr>
              <a:t>2</a:t>
            </a:r>
            <a:r>
              <a:rPr lang="zh-CN" altLang="en-US" sz="4000" b="1" dirty="0">
                <a:ln w="13462">
                  <a:solidFill>
                    <a:schemeClr val="bg1"/>
                  </a:solidFill>
                  <a:prstDash val="solid"/>
                </a:ln>
                <a:solidFill>
                  <a:srgbClr val="002060"/>
                </a:solidFill>
                <a:effectLst>
                  <a:outerShdw dist="38100" dir="2700000" algn="bl" rotWithShape="0">
                    <a:schemeClr val="accent5"/>
                  </a:outerShdw>
                </a:effectLst>
                <a:latin typeface="微软雅黑" panose="020B0503020204020204" pitchFamily="34" charset="-122"/>
                <a:ea typeface="微软雅黑" panose="020B0503020204020204" pitchFamily="34" charset="-122"/>
              </a:rPr>
              <a:t>、国研网专题文献简介</a:t>
            </a:r>
          </a:p>
        </p:txBody>
      </p:sp>
    </p:spTree>
    <p:extLst>
      <p:ext uri="{BB962C8B-B14F-4D97-AF65-F5344CB8AC3E}">
        <p14:creationId xmlns:p14="http://schemas.microsoft.com/office/powerpoint/2010/main" val="27223929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7">
                                            <p:bg/>
                                          </p:spTgt>
                                        </p:tgtEl>
                                        <p:attrNameLst>
                                          <p:attrName>style.visibility</p:attrName>
                                        </p:attrNameLst>
                                      </p:cBhvr>
                                      <p:to>
                                        <p:strVal val="visible"/>
                                      </p:to>
                                    </p:set>
                                    <p:animEffect transition="in" filter="wipe(up)">
                                      <p:cBhvr>
                                        <p:cTn id="7" dur="500"/>
                                        <p:tgtEl>
                                          <p:spTgt spid="7">
                                            <p:bg/>
                                          </p:spTgt>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up)">
                                      <p:cBhvr>
                                        <p:cTn id="11" dur="500"/>
                                        <p:tgtEl>
                                          <p:spTgt spid="7">
                                            <p:txEl>
                                              <p:pRg st="0" end="0"/>
                                            </p:txEl>
                                          </p:spTgt>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3">
                                            <p:bg/>
                                          </p:spTgt>
                                        </p:tgtEl>
                                        <p:attrNameLst>
                                          <p:attrName>style.visibility</p:attrName>
                                        </p:attrNameLst>
                                      </p:cBhvr>
                                      <p:to>
                                        <p:strVal val="visible"/>
                                      </p:to>
                                    </p:set>
                                    <p:animEffect transition="in" filter="wipe(up)">
                                      <p:cBhvr>
                                        <p:cTn id="15" dur="500"/>
                                        <p:tgtEl>
                                          <p:spTgt spid="3">
                                            <p:bg/>
                                          </p:spTgt>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wipe(up)">
                                      <p:cBhvr>
                                        <p:cTn id="19" dur="500"/>
                                        <p:tgtEl>
                                          <p:spTgt spid="3">
                                            <p:txEl>
                                              <p:pRg st="0" end="0"/>
                                            </p:txEl>
                                          </p:spTgt>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10">
                                            <p:bg/>
                                          </p:spTgt>
                                        </p:tgtEl>
                                        <p:attrNameLst>
                                          <p:attrName>style.visibility</p:attrName>
                                        </p:attrNameLst>
                                      </p:cBhvr>
                                      <p:to>
                                        <p:strVal val="visible"/>
                                      </p:to>
                                    </p:set>
                                    <p:animEffect transition="in" filter="wipe(up)">
                                      <p:cBhvr>
                                        <p:cTn id="23" dur="500"/>
                                        <p:tgtEl>
                                          <p:spTgt spid="10">
                                            <p:bg/>
                                          </p:spTgt>
                                        </p:tgtEl>
                                      </p:cBhvr>
                                    </p:animEffect>
                                  </p:childTnLst>
                                </p:cTn>
                              </p:par>
                            </p:childTnLst>
                          </p:cTn>
                        </p:par>
                        <p:par>
                          <p:cTn id="24" fill="hold">
                            <p:stCondLst>
                              <p:cond delay="2500"/>
                            </p:stCondLst>
                            <p:childTnLst>
                              <p:par>
                                <p:cTn id="25" presetID="22" presetClass="entr" presetSubtype="1" fill="hold" grpId="0" nodeType="after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animEffect transition="in" filter="wipe(up)">
                                      <p:cBhvr>
                                        <p:cTn id="27" dur="500"/>
                                        <p:tgtEl>
                                          <p:spTgt spid="10">
                                            <p:txEl>
                                              <p:pRg st="0" end="0"/>
                                            </p:txEl>
                                          </p:spTgt>
                                        </p:tgtEl>
                                      </p:cBhvr>
                                    </p:animEffect>
                                  </p:childTnLst>
                                </p:cTn>
                              </p:par>
                            </p:childTnLst>
                          </p:cTn>
                        </p:par>
                        <p:par>
                          <p:cTn id="28" fill="hold">
                            <p:stCondLst>
                              <p:cond delay="3000"/>
                            </p:stCondLst>
                            <p:childTnLst>
                              <p:par>
                                <p:cTn id="29" presetID="22" presetClass="entr" presetSubtype="1" fill="hold" grpId="0" nodeType="afterEffect">
                                  <p:stCondLst>
                                    <p:cond delay="0"/>
                                  </p:stCondLst>
                                  <p:childTnLst>
                                    <p:set>
                                      <p:cBhvr>
                                        <p:cTn id="30" dur="1" fill="hold">
                                          <p:stCondLst>
                                            <p:cond delay="0"/>
                                          </p:stCondLst>
                                        </p:cTn>
                                        <p:tgtEl>
                                          <p:spTgt spid="9">
                                            <p:bg/>
                                          </p:spTgt>
                                        </p:tgtEl>
                                        <p:attrNameLst>
                                          <p:attrName>style.visibility</p:attrName>
                                        </p:attrNameLst>
                                      </p:cBhvr>
                                      <p:to>
                                        <p:strVal val="visible"/>
                                      </p:to>
                                    </p:set>
                                    <p:animEffect transition="in" filter="wipe(up)">
                                      <p:cBhvr>
                                        <p:cTn id="31" dur="500"/>
                                        <p:tgtEl>
                                          <p:spTgt spid="9">
                                            <p:bg/>
                                          </p:spTgt>
                                        </p:tgtEl>
                                      </p:cBhvr>
                                    </p:animEffect>
                                  </p:childTnLst>
                                </p:cTn>
                              </p:par>
                            </p:childTnLst>
                          </p:cTn>
                        </p:par>
                        <p:par>
                          <p:cTn id="32" fill="hold">
                            <p:stCondLst>
                              <p:cond delay="3500"/>
                            </p:stCondLst>
                            <p:childTnLst>
                              <p:par>
                                <p:cTn id="33" presetID="22" presetClass="entr" presetSubtype="1" fill="hold" grpId="0" nodeType="afterEffect">
                                  <p:stCondLst>
                                    <p:cond delay="0"/>
                                  </p:stCondLst>
                                  <p:childTnLst>
                                    <p:set>
                                      <p:cBhvr>
                                        <p:cTn id="34" dur="1" fill="hold">
                                          <p:stCondLst>
                                            <p:cond delay="0"/>
                                          </p:stCondLst>
                                        </p:cTn>
                                        <p:tgtEl>
                                          <p:spTgt spid="9">
                                            <p:txEl>
                                              <p:pRg st="0" end="0"/>
                                            </p:txEl>
                                          </p:spTgt>
                                        </p:tgtEl>
                                        <p:attrNameLst>
                                          <p:attrName>style.visibility</p:attrName>
                                        </p:attrNameLst>
                                      </p:cBhvr>
                                      <p:to>
                                        <p:strVal val="visible"/>
                                      </p:to>
                                    </p:set>
                                    <p:animEffect transition="in" filter="wipe(up)">
                                      <p:cBhvr>
                                        <p:cTn id="3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P spid="9" grpId="0" uiExpand="1" build="p" animBg="1"/>
      <p:bldP spid="10" grpId="0" build="p" animBg="1"/>
      <p:bldP spid="3" grpId="0" build="p"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7AC911-C0B7-4041-7F85-671213DE6165}"/>
            </a:ext>
          </a:extLst>
        </p:cNvPr>
        <p:cNvGrpSpPr/>
        <p:nvPr/>
      </p:nvGrpSpPr>
      <p:grpSpPr>
        <a:xfrm>
          <a:off x="0" y="0"/>
          <a:ext cx="0" cy="0"/>
          <a:chOff x="0" y="0"/>
          <a:chExt cx="0" cy="0"/>
        </a:xfrm>
      </p:grpSpPr>
      <p:pic>
        <p:nvPicPr>
          <p:cNvPr id="7" name="图片 6">
            <a:extLst>
              <a:ext uri="{FF2B5EF4-FFF2-40B4-BE49-F238E27FC236}">
                <a16:creationId xmlns:a16="http://schemas.microsoft.com/office/drawing/2014/main" id="{ABCCD4C8-81C0-B3BF-499F-B5D54CEE73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3473" y="203796"/>
            <a:ext cx="844593" cy="857294"/>
          </a:xfrm>
          <a:prstGeom prst="rect">
            <a:avLst/>
          </a:prstGeom>
        </p:spPr>
      </p:pic>
      <p:grpSp>
        <p:nvGrpSpPr>
          <p:cNvPr id="2" name="组合 1">
            <a:extLst>
              <a:ext uri="{FF2B5EF4-FFF2-40B4-BE49-F238E27FC236}">
                <a16:creationId xmlns:a16="http://schemas.microsoft.com/office/drawing/2014/main" id="{E421E3BD-B92B-B9C3-2025-8C8732FFAE19}"/>
              </a:ext>
            </a:extLst>
          </p:cNvPr>
          <p:cNvGrpSpPr/>
          <p:nvPr/>
        </p:nvGrpSpPr>
        <p:grpSpPr>
          <a:xfrm>
            <a:off x="236687" y="838958"/>
            <a:ext cx="12385376" cy="6056858"/>
            <a:chOff x="236687" y="838958"/>
            <a:chExt cx="12385376" cy="6056858"/>
          </a:xfrm>
        </p:grpSpPr>
        <p:sp>
          <p:nvSpPr>
            <p:cNvPr id="4" name="矩形: 圆角 3">
              <a:extLst>
                <a:ext uri="{FF2B5EF4-FFF2-40B4-BE49-F238E27FC236}">
                  <a16:creationId xmlns:a16="http://schemas.microsoft.com/office/drawing/2014/main" id="{F9890FB7-1169-A764-AD71-20167444554C}"/>
                </a:ext>
              </a:extLst>
            </p:cNvPr>
            <p:cNvSpPr/>
            <p:nvPr/>
          </p:nvSpPr>
          <p:spPr>
            <a:xfrm>
              <a:off x="236687" y="990415"/>
              <a:ext cx="12385376" cy="5905401"/>
            </a:xfrm>
            <a:prstGeom prst="roundRect">
              <a:avLst>
                <a:gd name="adj" fmla="val 5038"/>
              </a:avLst>
            </a:prstGeom>
            <a:solidFill>
              <a:srgbClr val="9B9B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梯形 4">
              <a:extLst>
                <a:ext uri="{FF2B5EF4-FFF2-40B4-BE49-F238E27FC236}">
                  <a16:creationId xmlns:a16="http://schemas.microsoft.com/office/drawing/2014/main" id="{C9252D71-1158-091B-4A5E-E24C5CE9531B}"/>
                </a:ext>
              </a:extLst>
            </p:cNvPr>
            <p:cNvSpPr/>
            <p:nvPr/>
          </p:nvSpPr>
          <p:spPr>
            <a:xfrm rot="16200000" flipH="1">
              <a:off x="-2427918" y="3782881"/>
              <a:ext cx="5834727" cy="288031"/>
            </a:xfrm>
            <a:prstGeom prst="trapezoid">
              <a:avLst/>
            </a:prstGeom>
            <a:gradFill flip="none" rotWithShape="1">
              <a:gsLst>
                <a:gs pos="0">
                  <a:srgbClr val="FFFFFF"/>
                </a:gs>
                <a:gs pos="47000">
                  <a:srgbClr val="FFFFFF"/>
                </a:gs>
                <a:gs pos="73000">
                  <a:srgbClr val="DDDDDD"/>
                </a:gs>
              </a:gsLst>
              <a:lin ang="54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梯形 8">
              <a:extLst>
                <a:ext uri="{FF2B5EF4-FFF2-40B4-BE49-F238E27FC236}">
                  <a16:creationId xmlns:a16="http://schemas.microsoft.com/office/drawing/2014/main" id="{9FB2F296-942D-CB01-5754-941C813958E8}"/>
                </a:ext>
              </a:extLst>
            </p:cNvPr>
            <p:cNvSpPr/>
            <p:nvPr/>
          </p:nvSpPr>
          <p:spPr>
            <a:xfrm rot="5400000">
              <a:off x="9430223" y="3782881"/>
              <a:ext cx="5834727" cy="288031"/>
            </a:xfrm>
            <a:prstGeom prst="trapezoid">
              <a:avLst/>
            </a:prstGeom>
            <a:gradFill flip="none" rotWithShape="1">
              <a:gsLst>
                <a:gs pos="0">
                  <a:srgbClr val="FFFFFF"/>
                </a:gs>
                <a:gs pos="47000">
                  <a:srgbClr val="FFFFFF"/>
                </a:gs>
                <a:gs pos="73000">
                  <a:srgbClr val="DDDDDD"/>
                </a:gs>
              </a:gsLst>
              <a:lin ang="54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任意多边形: 形状 12">
              <a:extLst>
                <a:ext uri="{FF2B5EF4-FFF2-40B4-BE49-F238E27FC236}">
                  <a16:creationId xmlns:a16="http://schemas.microsoft.com/office/drawing/2014/main" id="{D2A1C8AE-FA14-BC77-6646-3333543C0437}"/>
                </a:ext>
              </a:extLst>
            </p:cNvPr>
            <p:cNvSpPr/>
            <p:nvPr/>
          </p:nvSpPr>
          <p:spPr>
            <a:xfrm>
              <a:off x="6317975" y="951283"/>
              <a:ext cx="288031" cy="5905401"/>
            </a:xfrm>
            <a:custGeom>
              <a:avLst/>
              <a:gdLst>
                <a:gd name="connsiteX0" fmla="*/ 0 w 222801"/>
                <a:gd name="connsiteY0" fmla="*/ 0 h 5834726"/>
                <a:gd name="connsiteX1" fmla="*/ 222801 w 222801"/>
                <a:gd name="connsiteY1" fmla="*/ 0 h 5834726"/>
                <a:gd name="connsiteX2" fmla="*/ 222801 w 222801"/>
                <a:gd name="connsiteY2" fmla="*/ 5834726 h 5834726"/>
                <a:gd name="connsiteX3" fmla="*/ 0 w 222801"/>
                <a:gd name="connsiteY3" fmla="*/ 5834726 h 5834726"/>
                <a:gd name="connsiteX4" fmla="*/ 0 w 222801"/>
                <a:gd name="connsiteY4" fmla="*/ 0 h 5834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801" h="5834726">
                  <a:moveTo>
                    <a:pt x="0" y="0"/>
                  </a:moveTo>
                  <a:lnTo>
                    <a:pt x="222801" y="0"/>
                  </a:lnTo>
                  <a:lnTo>
                    <a:pt x="222801" y="5834726"/>
                  </a:lnTo>
                  <a:lnTo>
                    <a:pt x="0" y="5834726"/>
                  </a:lnTo>
                  <a:lnTo>
                    <a:pt x="0" y="0"/>
                  </a:lnTo>
                  <a:close/>
                </a:path>
              </a:pathLst>
            </a:custGeom>
            <a:gradFill flip="none" rotWithShape="1">
              <a:gsLst>
                <a:gs pos="0">
                  <a:srgbClr val="EAEAEA">
                    <a:alpha val="0"/>
                  </a:srgbClr>
                </a:gs>
                <a:gs pos="100000">
                  <a:srgbClr val="EAEAEA"/>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2" name="任意多边形: 形状 11">
              <a:extLst>
                <a:ext uri="{FF2B5EF4-FFF2-40B4-BE49-F238E27FC236}">
                  <a16:creationId xmlns:a16="http://schemas.microsoft.com/office/drawing/2014/main" id="{4B5E4177-03BE-E38D-7412-05BDD2810E9D}"/>
                </a:ext>
              </a:extLst>
            </p:cNvPr>
            <p:cNvSpPr/>
            <p:nvPr/>
          </p:nvSpPr>
          <p:spPr>
            <a:xfrm>
              <a:off x="644320" y="998817"/>
              <a:ext cx="11570109" cy="5853845"/>
            </a:xfrm>
            <a:custGeom>
              <a:avLst/>
              <a:gdLst>
                <a:gd name="connsiteX0" fmla="*/ 0 w 11570109"/>
                <a:gd name="connsiteY0" fmla="*/ 0 h 5853845"/>
                <a:gd name="connsiteX1" fmla="*/ 11570109 w 11570109"/>
                <a:gd name="connsiteY1" fmla="*/ 0 h 5853845"/>
                <a:gd name="connsiteX2" fmla="*/ 11570109 w 11570109"/>
                <a:gd name="connsiteY2" fmla="*/ 5853845 h 5853845"/>
                <a:gd name="connsiteX3" fmla="*/ 0 w 11570109"/>
                <a:gd name="connsiteY3" fmla="*/ 5853845 h 5853845"/>
                <a:gd name="connsiteX4" fmla="*/ 0 w 11570109"/>
                <a:gd name="connsiteY4" fmla="*/ 0 h 5853845"/>
                <a:gd name="connsiteX5" fmla="*/ 5673654 w 11570109"/>
                <a:gd name="connsiteY5" fmla="*/ 12425 h 5853845"/>
                <a:gd name="connsiteX6" fmla="*/ 5673654 w 11570109"/>
                <a:gd name="connsiteY6" fmla="*/ 5847151 h 5853845"/>
                <a:gd name="connsiteX7" fmla="*/ 5896455 w 11570109"/>
                <a:gd name="connsiteY7" fmla="*/ 5847151 h 5853845"/>
                <a:gd name="connsiteX8" fmla="*/ 5896455 w 11570109"/>
                <a:gd name="connsiteY8" fmla="*/ 12425 h 5853845"/>
                <a:gd name="connsiteX9" fmla="*/ 5673654 w 11570109"/>
                <a:gd name="connsiteY9" fmla="*/ 12425 h 5853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70109" h="5853845">
                  <a:moveTo>
                    <a:pt x="0" y="0"/>
                  </a:moveTo>
                  <a:lnTo>
                    <a:pt x="11570109" y="0"/>
                  </a:lnTo>
                  <a:lnTo>
                    <a:pt x="11570109" y="5853845"/>
                  </a:lnTo>
                  <a:lnTo>
                    <a:pt x="0" y="5853845"/>
                  </a:lnTo>
                  <a:lnTo>
                    <a:pt x="0" y="0"/>
                  </a:lnTo>
                  <a:close/>
                  <a:moveTo>
                    <a:pt x="5673654" y="12425"/>
                  </a:moveTo>
                  <a:lnTo>
                    <a:pt x="5673654" y="5847151"/>
                  </a:lnTo>
                  <a:lnTo>
                    <a:pt x="5896455" y="5847151"/>
                  </a:lnTo>
                  <a:lnTo>
                    <a:pt x="5896455" y="12425"/>
                  </a:lnTo>
                  <a:lnTo>
                    <a:pt x="5673654" y="12425"/>
                  </a:lnTo>
                  <a:close/>
                </a:path>
              </a:pathLst>
            </a:cu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cxnSp>
          <p:nvCxnSpPr>
            <p:cNvPr id="17" name="直接连接符 16">
              <a:extLst>
                <a:ext uri="{FF2B5EF4-FFF2-40B4-BE49-F238E27FC236}">
                  <a16:creationId xmlns:a16="http://schemas.microsoft.com/office/drawing/2014/main" id="{44362044-432A-CEA7-D6EF-C4B466D6B982}"/>
                </a:ext>
              </a:extLst>
            </p:cNvPr>
            <p:cNvCxnSpPr/>
            <p:nvPr/>
          </p:nvCxnSpPr>
          <p:spPr bwMode="auto">
            <a:xfrm flipH="1">
              <a:off x="381035" y="838958"/>
              <a:ext cx="12096680" cy="0"/>
            </a:xfrm>
            <a:prstGeom prst="line">
              <a:avLst/>
            </a:prstGeom>
            <a:solidFill>
              <a:schemeClr val="accent1"/>
            </a:solidFill>
            <a:ln w="9525" cap="flat" cmpd="sng" algn="ctr">
              <a:solidFill>
                <a:srgbClr val="00206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18" name="等腰三角形 17">
            <a:extLst>
              <a:ext uri="{FF2B5EF4-FFF2-40B4-BE49-F238E27FC236}">
                <a16:creationId xmlns:a16="http://schemas.microsoft.com/office/drawing/2014/main" id="{DDBDB123-F61B-B44C-8075-935A5C909415}"/>
              </a:ext>
            </a:extLst>
          </p:cNvPr>
          <p:cNvSpPr/>
          <p:nvPr/>
        </p:nvSpPr>
        <p:spPr>
          <a:xfrm rot="5400000">
            <a:off x="574007" y="389114"/>
            <a:ext cx="334099" cy="288016"/>
          </a:xfrm>
          <a:prstGeom prst="triangle">
            <a:avLst/>
          </a:prstGeom>
          <a:solidFill>
            <a:schemeClr val="accent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101"/>
            <a:endParaRPr lang="zh-CN" altLang="en-US" sz="1798">
              <a:solidFill>
                <a:prstClr val="white"/>
              </a:solidFill>
              <a:latin typeface="Calibri" panose="020F0502020204030204"/>
              <a:ea typeface="宋体" panose="02010600030101010101" pitchFamily="2" charset="-122"/>
            </a:endParaRPr>
          </a:p>
        </p:txBody>
      </p:sp>
      <p:sp>
        <p:nvSpPr>
          <p:cNvPr id="3" name="矩形: 圆角 2">
            <a:extLst>
              <a:ext uri="{FF2B5EF4-FFF2-40B4-BE49-F238E27FC236}">
                <a16:creationId xmlns:a16="http://schemas.microsoft.com/office/drawing/2014/main" id="{7DC24D20-B4D6-5EBE-9543-E0257385866B}"/>
              </a:ext>
            </a:extLst>
          </p:cNvPr>
          <p:cNvSpPr/>
          <p:nvPr/>
        </p:nvSpPr>
        <p:spPr>
          <a:xfrm>
            <a:off x="683499" y="1009533"/>
            <a:ext cx="5547528" cy="5834727"/>
          </a:xfrm>
          <a:prstGeom prst="roundRect">
            <a:avLst>
              <a:gd name="adj" fmla="val 175"/>
            </a:avLst>
          </a:prstGeom>
          <a:blipFill>
            <a:blip r:embed="rId4"/>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圆角 5">
            <a:extLst>
              <a:ext uri="{FF2B5EF4-FFF2-40B4-BE49-F238E27FC236}">
                <a16:creationId xmlns:a16="http://schemas.microsoft.com/office/drawing/2014/main" id="{3FCA9D82-D8F6-C267-B8BF-4D01039C5EE8}"/>
              </a:ext>
            </a:extLst>
          </p:cNvPr>
          <p:cNvSpPr/>
          <p:nvPr/>
        </p:nvSpPr>
        <p:spPr>
          <a:xfrm>
            <a:off x="6527362" y="1008375"/>
            <a:ext cx="5620109" cy="5834727"/>
          </a:xfrm>
          <a:prstGeom prst="roundRect">
            <a:avLst>
              <a:gd name="adj" fmla="val 1511"/>
            </a:avLst>
          </a:prstGeom>
          <a:blipFill>
            <a:blip r:embed="rId5"/>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TextBox 51">
            <a:extLst>
              <a:ext uri="{FF2B5EF4-FFF2-40B4-BE49-F238E27FC236}">
                <a16:creationId xmlns:a16="http://schemas.microsoft.com/office/drawing/2014/main" id="{7538FE35-6FC7-BC8F-49C3-6EFD259F4A2B}"/>
              </a:ext>
            </a:extLst>
          </p:cNvPr>
          <p:cNvSpPr txBox="1"/>
          <p:nvPr/>
        </p:nvSpPr>
        <p:spPr>
          <a:xfrm>
            <a:off x="885065" y="203796"/>
            <a:ext cx="7180171" cy="611706"/>
          </a:xfrm>
          <a:prstGeom prst="rect">
            <a:avLst/>
          </a:prstGeom>
          <a:noFill/>
        </p:spPr>
        <p:txBody>
          <a:bodyPr wrap="none" rtlCol="0">
            <a:spAutoFit/>
          </a:bodyPr>
          <a:lstStyle/>
          <a:p>
            <a:pPr defTabSz="914101"/>
            <a:r>
              <a:rPr lang="zh-CN" altLang="en-US" sz="3375" b="1" dirty="0">
                <a:solidFill>
                  <a:srgbClr val="002060"/>
                </a:solidFill>
                <a:latin typeface="微软雅黑" panose="020B0503020204020204" pitchFamily="34" charset="-122"/>
                <a:ea typeface="微软雅黑" panose="020B0503020204020204" pitchFamily="34" charset="-122"/>
                <a:sym typeface="+mn-ea"/>
              </a:rPr>
              <a:t>查询数据</a:t>
            </a:r>
            <a:r>
              <a:rPr lang="en-US" altLang="zh-CN" sz="3375" b="1" dirty="0">
                <a:solidFill>
                  <a:srgbClr val="002060"/>
                </a:solidFill>
                <a:latin typeface="微软雅黑" panose="020B0503020204020204" pitchFamily="34" charset="-122"/>
                <a:ea typeface="微软雅黑" panose="020B0503020204020204" pitchFamily="34" charset="-122"/>
                <a:sym typeface="+mn-ea"/>
              </a:rPr>
              <a:t>——</a:t>
            </a:r>
            <a:r>
              <a:rPr lang="zh-CN" altLang="en-US" sz="3375" b="1" dirty="0">
                <a:solidFill>
                  <a:srgbClr val="002060"/>
                </a:solidFill>
                <a:latin typeface="微软雅黑" panose="020B0503020204020204" pitchFamily="34" charset="-122"/>
                <a:ea typeface="微软雅黑" panose="020B0503020204020204" pitchFamily="34" charset="-122"/>
                <a:sym typeface="+mn-ea"/>
              </a:rPr>
              <a:t>输入指标名称查询数据</a:t>
            </a:r>
            <a:endParaRPr lang="zh-CN" altLang="en-US" sz="3375" b="1" dirty="0">
              <a:solidFill>
                <a:srgbClr val="00206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5409026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3C6D9A84-2B35-E3C6-BA48-1D9C73EB41EA}"/>
              </a:ext>
            </a:extLst>
          </p:cNvPr>
          <p:cNvGrpSpPr/>
          <p:nvPr/>
        </p:nvGrpSpPr>
        <p:grpSpPr>
          <a:xfrm>
            <a:off x="236687" y="838958"/>
            <a:ext cx="12385376" cy="6056858"/>
            <a:chOff x="236687" y="838958"/>
            <a:chExt cx="12385376" cy="6056858"/>
          </a:xfrm>
        </p:grpSpPr>
        <p:sp>
          <p:nvSpPr>
            <p:cNvPr id="3" name="矩形: 圆角 2">
              <a:extLst>
                <a:ext uri="{FF2B5EF4-FFF2-40B4-BE49-F238E27FC236}">
                  <a16:creationId xmlns:a16="http://schemas.microsoft.com/office/drawing/2014/main" id="{4A1861F3-CADE-B2E1-221B-7CA82E89BBC5}"/>
                </a:ext>
              </a:extLst>
            </p:cNvPr>
            <p:cNvSpPr/>
            <p:nvPr/>
          </p:nvSpPr>
          <p:spPr>
            <a:xfrm>
              <a:off x="236687" y="990415"/>
              <a:ext cx="12385376" cy="5905401"/>
            </a:xfrm>
            <a:prstGeom prst="roundRect">
              <a:avLst>
                <a:gd name="adj" fmla="val 5038"/>
              </a:avLst>
            </a:prstGeom>
            <a:solidFill>
              <a:srgbClr val="9B9B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a:extLst>
                <a:ext uri="{FF2B5EF4-FFF2-40B4-BE49-F238E27FC236}">
                  <a16:creationId xmlns:a16="http://schemas.microsoft.com/office/drawing/2014/main" id="{21A801F5-BAA9-D0DB-26E8-18F872AD7734}"/>
                </a:ext>
              </a:extLst>
            </p:cNvPr>
            <p:cNvSpPr/>
            <p:nvPr/>
          </p:nvSpPr>
          <p:spPr>
            <a:xfrm rot="16200000" flipH="1">
              <a:off x="-2427918" y="3782881"/>
              <a:ext cx="5834727" cy="288031"/>
            </a:xfrm>
            <a:prstGeom prst="trapezoid">
              <a:avLst/>
            </a:prstGeom>
            <a:gradFill flip="none" rotWithShape="1">
              <a:gsLst>
                <a:gs pos="0">
                  <a:srgbClr val="FFFFFF"/>
                </a:gs>
                <a:gs pos="47000">
                  <a:srgbClr val="FFFFFF"/>
                </a:gs>
                <a:gs pos="73000">
                  <a:srgbClr val="DDDDDD"/>
                </a:gs>
              </a:gsLst>
              <a:lin ang="54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梯形 4">
              <a:extLst>
                <a:ext uri="{FF2B5EF4-FFF2-40B4-BE49-F238E27FC236}">
                  <a16:creationId xmlns:a16="http://schemas.microsoft.com/office/drawing/2014/main" id="{F1E075D3-E2D5-074F-9A23-0C52C1A960C5}"/>
                </a:ext>
              </a:extLst>
            </p:cNvPr>
            <p:cNvSpPr/>
            <p:nvPr/>
          </p:nvSpPr>
          <p:spPr>
            <a:xfrm rot="5400000">
              <a:off x="9430223" y="3782881"/>
              <a:ext cx="5834727" cy="288031"/>
            </a:xfrm>
            <a:prstGeom prst="trapezoid">
              <a:avLst/>
            </a:prstGeom>
            <a:gradFill flip="none" rotWithShape="1">
              <a:gsLst>
                <a:gs pos="0">
                  <a:srgbClr val="FFFFFF"/>
                </a:gs>
                <a:gs pos="47000">
                  <a:srgbClr val="FFFFFF"/>
                </a:gs>
                <a:gs pos="73000">
                  <a:srgbClr val="DDDDDD"/>
                </a:gs>
              </a:gsLst>
              <a:lin ang="54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任意多边形: 形状 5">
              <a:extLst>
                <a:ext uri="{FF2B5EF4-FFF2-40B4-BE49-F238E27FC236}">
                  <a16:creationId xmlns:a16="http://schemas.microsoft.com/office/drawing/2014/main" id="{648F9637-8787-7285-5F16-70D53E4648F7}"/>
                </a:ext>
              </a:extLst>
            </p:cNvPr>
            <p:cNvSpPr/>
            <p:nvPr/>
          </p:nvSpPr>
          <p:spPr>
            <a:xfrm>
              <a:off x="6317975" y="951283"/>
              <a:ext cx="288031" cy="5905401"/>
            </a:xfrm>
            <a:custGeom>
              <a:avLst/>
              <a:gdLst>
                <a:gd name="connsiteX0" fmla="*/ 0 w 222801"/>
                <a:gd name="connsiteY0" fmla="*/ 0 h 5834726"/>
                <a:gd name="connsiteX1" fmla="*/ 222801 w 222801"/>
                <a:gd name="connsiteY1" fmla="*/ 0 h 5834726"/>
                <a:gd name="connsiteX2" fmla="*/ 222801 w 222801"/>
                <a:gd name="connsiteY2" fmla="*/ 5834726 h 5834726"/>
                <a:gd name="connsiteX3" fmla="*/ 0 w 222801"/>
                <a:gd name="connsiteY3" fmla="*/ 5834726 h 5834726"/>
                <a:gd name="connsiteX4" fmla="*/ 0 w 222801"/>
                <a:gd name="connsiteY4" fmla="*/ 0 h 5834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801" h="5834726">
                  <a:moveTo>
                    <a:pt x="0" y="0"/>
                  </a:moveTo>
                  <a:lnTo>
                    <a:pt x="222801" y="0"/>
                  </a:lnTo>
                  <a:lnTo>
                    <a:pt x="222801" y="5834726"/>
                  </a:lnTo>
                  <a:lnTo>
                    <a:pt x="0" y="5834726"/>
                  </a:lnTo>
                  <a:lnTo>
                    <a:pt x="0" y="0"/>
                  </a:lnTo>
                  <a:close/>
                </a:path>
              </a:pathLst>
            </a:custGeom>
            <a:gradFill flip="none" rotWithShape="1">
              <a:gsLst>
                <a:gs pos="0">
                  <a:srgbClr val="EAEAEA">
                    <a:alpha val="0"/>
                  </a:srgbClr>
                </a:gs>
                <a:gs pos="100000">
                  <a:srgbClr val="EAEAEA"/>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 name="任意多边形: 形状 6">
              <a:extLst>
                <a:ext uri="{FF2B5EF4-FFF2-40B4-BE49-F238E27FC236}">
                  <a16:creationId xmlns:a16="http://schemas.microsoft.com/office/drawing/2014/main" id="{B43FA736-30F2-78DA-890B-0A956C00B8F6}"/>
                </a:ext>
              </a:extLst>
            </p:cNvPr>
            <p:cNvSpPr/>
            <p:nvPr/>
          </p:nvSpPr>
          <p:spPr>
            <a:xfrm>
              <a:off x="644320" y="998817"/>
              <a:ext cx="11570109" cy="5853845"/>
            </a:xfrm>
            <a:custGeom>
              <a:avLst/>
              <a:gdLst>
                <a:gd name="connsiteX0" fmla="*/ 0 w 11570109"/>
                <a:gd name="connsiteY0" fmla="*/ 0 h 5853845"/>
                <a:gd name="connsiteX1" fmla="*/ 11570109 w 11570109"/>
                <a:gd name="connsiteY1" fmla="*/ 0 h 5853845"/>
                <a:gd name="connsiteX2" fmla="*/ 11570109 w 11570109"/>
                <a:gd name="connsiteY2" fmla="*/ 5853845 h 5853845"/>
                <a:gd name="connsiteX3" fmla="*/ 0 w 11570109"/>
                <a:gd name="connsiteY3" fmla="*/ 5853845 h 5853845"/>
                <a:gd name="connsiteX4" fmla="*/ 0 w 11570109"/>
                <a:gd name="connsiteY4" fmla="*/ 0 h 5853845"/>
                <a:gd name="connsiteX5" fmla="*/ 5673654 w 11570109"/>
                <a:gd name="connsiteY5" fmla="*/ 12425 h 5853845"/>
                <a:gd name="connsiteX6" fmla="*/ 5673654 w 11570109"/>
                <a:gd name="connsiteY6" fmla="*/ 5847151 h 5853845"/>
                <a:gd name="connsiteX7" fmla="*/ 5896455 w 11570109"/>
                <a:gd name="connsiteY7" fmla="*/ 5847151 h 5853845"/>
                <a:gd name="connsiteX8" fmla="*/ 5896455 w 11570109"/>
                <a:gd name="connsiteY8" fmla="*/ 12425 h 5853845"/>
                <a:gd name="connsiteX9" fmla="*/ 5673654 w 11570109"/>
                <a:gd name="connsiteY9" fmla="*/ 12425 h 5853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70109" h="5853845">
                  <a:moveTo>
                    <a:pt x="0" y="0"/>
                  </a:moveTo>
                  <a:lnTo>
                    <a:pt x="11570109" y="0"/>
                  </a:lnTo>
                  <a:lnTo>
                    <a:pt x="11570109" y="5853845"/>
                  </a:lnTo>
                  <a:lnTo>
                    <a:pt x="0" y="5853845"/>
                  </a:lnTo>
                  <a:lnTo>
                    <a:pt x="0" y="0"/>
                  </a:lnTo>
                  <a:close/>
                  <a:moveTo>
                    <a:pt x="5673654" y="12425"/>
                  </a:moveTo>
                  <a:lnTo>
                    <a:pt x="5673654" y="5847151"/>
                  </a:lnTo>
                  <a:lnTo>
                    <a:pt x="5896455" y="5847151"/>
                  </a:lnTo>
                  <a:lnTo>
                    <a:pt x="5896455" y="12425"/>
                  </a:lnTo>
                  <a:lnTo>
                    <a:pt x="5673654" y="12425"/>
                  </a:lnTo>
                  <a:close/>
                </a:path>
              </a:pathLst>
            </a:cu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cxnSp>
          <p:nvCxnSpPr>
            <p:cNvPr id="8" name="直接连接符 7">
              <a:extLst>
                <a:ext uri="{FF2B5EF4-FFF2-40B4-BE49-F238E27FC236}">
                  <a16:creationId xmlns:a16="http://schemas.microsoft.com/office/drawing/2014/main" id="{BD6E7A5A-AF90-AB48-38E6-65835120CD2E}"/>
                </a:ext>
              </a:extLst>
            </p:cNvPr>
            <p:cNvCxnSpPr/>
            <p:nvPr/>
          </p:nvCxnSpPr>
          <p:spPr bwMode="auto">
            <a:xfrm flipH="1">
              <a:off x="381035" y="838958"/>
              <a:ext cx="12096680" cy="0"/>
            </a:xfrm>
            <a:prstGeom prst="line">
              <a:avLst/>
            </a:prstGeom>
            <a:solidFill>
              <a:schemeClr val="accent1"/>
            </a:solidFill>
            <a:ln w="9525" cap="flat" cmpd="sng" algn="ctr">
              <a:solidFill>
                <a:srgbClr val="00206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9" name="TextBox 51">
            <a:extLst>
              <a:ext uri="{FF2B5EF4-FFF2-40B4-BE49-F238E27FC236}">
                <a16:creationId xmlns:a16="http://schemas.microsoft.com/office/drawing/2014/main" id="{07326526-54AE-4427-109D-032BD74EEF49}"/>
              </a:ext>
            </a:extLst>
          </p:cNvPr>
          <p:cNvSpPr txBox="1"/>
          <p:nvPr/>
        </p:nvSpPr>
        <p:spPr>
          <a:xfrm>
            <a:off x="1087433" y="227285"/>
            <a:ext cx="1915909" cy="611706"/>
          </a:xfrm>
          <a:prstGeom prst="rect">
            <a:avLst/>
          </a:prstGeom>
          <a:noFill/>
        </p:spPr>
        <p:txBody>
          <a:bodyPr wrap="none" rtlCol="0">
            <a:spAutoFit/>
          </a:bodyPr>
          <a:lstStyle/>
          <a:p>
            <a:pPr defTabSz="914101"/>
            <a:r>
              <a:rPr lang="zh-CN" altLang="en-US" sz="3375" b="1" dirty="0">
                <a:solidFill>
                  <a:srgbClr val="002060"/>
                </a:solidFill>
                <a:latin typeface="微软雅黑" panose="020B0503020204020204" pitchFamily="34" charset="-122"/>
                <a:ea typeface="微软雅黑" panose="020B0503020204020204" pitchFamily="34" charset="-122"/>
              </a:rPr>
              <a:t>整理数据</a:t>
            </a:r>
          </a:p>
        </p:txBody>
      </p:sp>
      <p:cxnSp>
        <p:nvCxnSpPr>
          <p:cNvPr id="10" name="直接连接符 9">
            <a:extLst>
              <a:ext uri="{FF2B5EF4-FFF2-40B4-BE49-F238E27FC236}">
                <a16:creationId xmlns:a16="http://schemas.microsoft.com/office/drawing/2014/main" id="{67C7B37E-F27D-F839-519E-4EC9DC9879BE}"/>
              </a:ext>
            </a:extLst>
          </p:cNvPr>
          <p:cNvCxnSpPr/>
          <p:nvPr/>
        </p:nvCxnSpPr>
        <p:spPr bwMode="auto">
          <a:xfrm flipH="1">
            <a:off x="381035" y="838958"/>
            <a:ext cx="12096680"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等腰三角形 10">
            <a:extLst>
              <a:ext uri="{FF2B5EF4-FFF2-40B4-BE49-F238E27FC236}">
                <a16:creationId xmlns:a16="http://schemas.microsoft.com/office/drawing/2014/main" id="{E7790715-05EC-28C9-EA63-CE8DE593E243}"/>
              </a:ext>
            </a:extLst>
          </p:cNvPr>
          <p:cNvSpPr/>
          <p:nvPr/>
        </p:nvSpPr>
        <p:spPr>
          <a:xfrm rot="5400000">
            <a:off x="574007" y="389114"/>
            <a:ext cx="334099" cy="288016"/>
          </a:xfrm>
          <a:prstGeom prst="triangle">
            <a:avLst/>
          </a:prstGeom>
          <a:solidFill>
            <a:schemeClr val="accent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101"/>
            <a:endParaRPr lang="zh-CN" altLang="en-US" sz="1798">
              <a:solidFill>
                <a:prstClr val="white"/>
              </a:solidFill>
              <a:latin typeface="Calibri" panose="020F0502020204030204"/>
              <a:ea typeface="宋体" panose="02010600030101010101" pitchFamily="2" charset="-122"/>
            </a:endParaRPr>
          </a:p>
        </p:txBody>
      </p:sp>
      <p:sp>
        <p:nvSpPr>
          <p:cNvPr id="12" name="标题 11">
            <a:extLst>
              <a:ext uri="{FF2B5EF4-FFF2-40B4-BE49-F238E27FC236}">
                <a16:creationId xmlns:a16="http://schemas.microsoft.com/office/drawing/2014/main" id="{2B60FEE7-DB63-964A-88F7-8EBF93359FF9}"/>
              </a:ext>
            </a:extLst>
          </p:cNvPr>
          <p:cNvSpPr txBox="1">
            <a:spLocks/>
          </p:cNvSpPr>
          <p:nvPr>
            <p:custDataLst>
              <p:tags r:id="rId1"/>
            </p:custDataLst>
          </p:nvPr>
        </p:nvSpPr>
        <p:spPr>
          <a:xfrm>
            <a:off x="1229562" y="1450632"/>
            <a:ext cx="4579262" cy="4885325"/>
          </a:xfrm>
          <a:prstGeom prst="rect">
            <a:avLst/>
          </a:prstGeom>
        </p:spPr>
        <p:txBody>
          <a:bodyPr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482163" fontAlgn="auto">
              <a:lnSpc>
                <a:spcPct val="175000"/>
              </a:lnSpc>
              <a:spcAft>
                <a:spcPts val="0"/>
              </a:spcAft>
            </a:pPr>
            <a:r>
              <a:rPr lang="zh-CN" altLang="en-US" sz="2000" dirty="0">
                <a:solidFill>
                  <a:srgbClr val="002060"/>
                </a:solidFill>
                <a:latin typeface="微软雅黑" panose="020B0503020204020204" pitchFamily="34" charset="-122"/>
                <a:ea typeface="微软雅黑" panose="020B0503020204020204" pitchFamily="34" charset="-122"/>
                <a:cs typeface="+mn-ea"/>
                <a:sym typeface="+mn-ea"/>
              </a:rPr>
              <a:t>查询检索平台中与</a:t>
            </a:r>
            <a:r>
              <a:rPr lang="zh-CN" altLang="en-US" sz="2000" b="1" dirty="0">
                <a:solidFill>
                  <a:srgbClr val="002060"/>
                </a:solidFill>
                <a:latin typeface="微软雅黑" panose="020B0503020204020204" pitchFamily="34" charset="-122"/>
                <a:ea typeface="微软雅黑" panose="020B0503020204020204" pitchFamily="34" charset="-122"/>
                <a:cs typeface="+mn-ea"/>
                <a:sym typeface="+mn-ea"/>
              </a:rPr>
              <a:t>房地产业</a:t>
            </a:r>
            <a:r>
              <a:rPr lang="zh-CN" altLang="en-US" sz="2000" dirty="0">
                <a:solidFill>
                  <a:srgbClr val="002060"/>
                </a:solidFill>
                <a:latin typeface="微软雅黑" panose="020B0503020204020204" pitchFamily="34" charset="-122"/>
                <a:ea typeface="微软雅黑" panose="020B0503020204020204" pitchFamily="34" charset="-122"/>
                <a:cs typeface="+mn-ea"/>
                <a:sym typeface="+mn-ea"/>
              </a:rPr>
              <a:t>相关的数据，选取所需数据指标后，将其加入</a:t>
            </a:r>
            <a:r>
              <a:rPr lang="zh-CN" altLang="en-US" sz="2000" b="1" dirty="0">
                <a:solidFill>
                  <a:srgbClr val="002060"/>
                </a:solidFill>
                <a:latin typeface="微软雅黑" panose="020B0503020204020204" pitchFamily="34" charset="-122"/>
                <a:ea typeface="微软雅黑" panose="020B0503020204020204" pitchFamily="34" charset="-122"/>
                <a:cs typeface="+mn-ea"/>
                <a:sym typeface="+mn-ea"/>
              </a:rPr>
              <a:t>序列区域。</a:t>
            </a:r>
            <a:br>
              <a:rPr lang="zh-CN" altLang="en-US" sz="2000" dirty="0">
                <a:solidFill>
                  <a:srgbClr val="002060"/>
                </a:solidFill>
                <a:latin typeface="微软雅黑" panose="020B0503020204020204" pitchFamily="34" charset="-122"/>
                <a:ea typeface="微软雅黑" panose="020B0503020204020204" pitchFamily="34" charset="-122"/>
                <a:cs typeface="+mn-ea"/>
              </a:rPr>
            </a:br>
            <a:r>
              <a:rPr lang="zh-CN" altLang="en-US" sz="2000" dirty="0">
                <a:solidFill>
                  <a:srgbClr val="002060"/>
                </a:solidFill>
                <a:latin typeface="微软雅黑" panose="020B0503020204020204" pitchFamily="34" charset="-122"/>
                <a:ea typeface="微软雅黑" panose="020B0503020204020204" pitchFamily="34" charset="-122"/>
                <a:cs typeface="+mn-ea"/>
              </a:rPr>
              <a:t>序列区域展示了附带详细序列基本信息的列表。在序列区域</a:t>
            </a:r>
            <a:r>
              <a:rPr lang="zh-CN" altLang="en-US" sz="2000" dirty="0">
                <a:solidFill>
                  <a:srgbClr val="002060"/>
                </a:solidFill>
                <a:latin typeface="微软雅黑" panose="020B0503020204020204" pitchFamily="34" charset="-122"/>
                <a:ea typeface="微软雅黑" panose="020B0503020204020204" pitchFamily="34" charset="-122"/>
                <a:cs typeface="+mn-ea"/>
                <a:sym typeface="+mn-ea"/>
              </a:rPr>
              <a:t>中</a:t>
            </a:r>
            <a:r>
              <a:rPr lang="zh-CN" altLang="en-US" sz="2000" dirty="0">
                <a:solidFill>
                  <a:srgbClr val="002060"/>
                </a:solidFill>
                <a:latin typeface="微软雅黑" panose="020B0503020204020204" pitchFamily="34" charset="-122"/>
                <a:ea typeface="微软雅黑" panose="020B0503020204020204" pitchFamily="34" charset="-122"/>
                <a:cs typeface="+mn-ea"/>
              </a:rPr>
              <a:t>，使用者可根据具体研究需求，对列表中的数据进行</a:t>
            </a:r>
            <a:r>
              <a:rPr lang="zh-CN" altLang="en-US" sz="2000" b="1" dirty="0">
                <a:solidFill>
                  <a:srgbClr val="002060"/>
                </a:solidFill>
                <a:latin typeface="微软雅黑" panose="020B0503020204020204" pitchFamily="34" charset="-122"/>
                <a:ea typeface="微软雅黑" panose="020B0503020204020204" pitchFamily="34" charset="-122"/>
                <a:cs typeface="+mn-ea"/>
              </a:rPr>
              <a:t>多样化数据处理</a:t>
            </a:r>
            <a:r>
              <a:rPr lang="zh-CN" altLang="en-US" sz="2000" dirty="0">
                <a:solidFill>
                  <a:srgbClr val="002060"/>
                </a:solidFill>
                <a:latin typeface="微软雅黑" panose="020B0503020204020204" pitchFamily="34" charset="-122"/>
                <a:ea typeface="微软雅黑" panose="020B0503020204020204" pitchFamily="34" charset="-122"/>
                <a:cs typeface="+mn-ea"/>
              </a:rPr>
              <a:t>工作。</a:t>
            </a:r>
            <a:br>
              <a:rPr lang="zh-CN" altLang="en-US" sz="2000" dirty="0">
                <a:solidFill>
                  <a:srgbClr val="002060"/>
                </a:solidFill>
                <a:latin typeface="微软雅黑" panose="020B0503020204020204" pitchFamily="34" charset="-122"/>
                <a:ea typeface="微软雅黑" panose="020B0503020204020204" pitchFamily="34" charset="-122"/>
                <a:cs typeface="+mn-ea"/>
              </a:rPr>
            </a:br>
            <a:r>
              <a:rPr lang="zh-CN" altLang="en-US" sz="2000" dirty="0">
                <a:solidFill>
                  <a:srgbClr val="002060"/>
                </a:solidFill>
                <a:latin typeface="微软雅黑" panose="020B0503020204020204" pitchFamily="34" charset="-122"/>
                <a:ea typeface="微软雅黑" panose="020B0503020204020204" pitchFamily="34" charset="-122"/>
                <a:cs typeface="+mn-ea"/>
              </a:rPr>
              <a:t>基础常用功能为</a:t>
            </a:r>
            <a:r>
              <a:rPr lang="zh-CN" altLang="en-US" sz="2000" b="1" dirty="0">
                <a:solidFill>
                  <a:srgbClr val="002060"/>
                </a:solidFill>
                <a:latin typeface="微软雅黑" panose="020B0503020204020204" pitchFamily="34" charset="-122"/>
                <a:ea typeface="微软雅黑" panose="020B0503020204020204" pitchFamily="34" charset="-122"/>
                <a:cs typeface="+mn-ea"/>
                <a:sym typeface="+mn-ea"/>
              </a:rPr>
              <a:t>提取、删除、</a:t>
            </a:r>
            <a:r>
              <a:rPr lang="zh-CN" altLang="en-US" sz="2000" b="1" dirty="0">
                <a:solidFill>
                  <a:srgbClr val="002060"/>
                </a:solidFill>
                <a:latin typeface="微软雅黑" panose="020B0503020204020204" pitchFamily="34" charset="-122"/>
                <a:ea typeface="微软雅黑" panose="020B0503020204020204" pitchFamily="34" charset="-122"/>
                <a:cs typeface="+mn-ea"/>
              </a:rPr>
              <a:t>分组、</a:t>
            </a:r>
            <a:r>
              <a:rPr lang="zh-CN" altLang="en-US" sz="2000" b="1" dirty="0">
                <a:solidFill>
                  <a:srgbClr val="002060"/>
                </a:solidFill>
                <a:latin typeface="微软雅黑" panose="020B0503020204020204" pitchFamily="34" charset="-122"/>
                <a:ea typeface="微软雅黑" panose="020B0503020204020204" pitchFamily="34" charset="-122"/>
                <a:cs typeface="+mn-ea"/>
                <a:sym typeface="+mn-ea"/>
              </a:rPr>
              <a:t>移动、保存</a:t>
            </a:r>
            <a:r>
              <a:rPr lang="zh-CN" altLang="en-US" sz="2000" dirty="0">
                <a:solidFill>
                  <a:srgbClr val="002060"/>
                </a:solidFill>
                <a:latin typeface="微软雅黑" panose="020B0503020204020204" pitchFamily="34" charset="-122"/>
                <a:ea typeface="微软雅黑" panose="020B0503020204020204" pitchFamily="34" charset="-122"/>
                <a:cs typeface="+mn-ea"/>
              </a:rPr>
              <a:t>数据。</a:t>
            </a:r>
            <a:br>
              <a:rPr lang="zh-CN" altLang="en-US" sz="2000" dirty="0">
                <a:solidFill>
                  <a:srgbClr val="002060"/>
                </a:solidFill>
                <a:latin typeface="微软雅黑" panose="020B0503020204020204" pitchFamily="34" charset="-122"/>
                <a:ea typeface="微软雅黑" panose="020B0503020204020204" pitchFamily="34" charset="-122"/>
                <a:cs typeface="+mn-ea"/>
              </a:rPr>
            </a:br>
            <a:br>
              <a:rPr lang="zh-CN" altLang="en-US" sz="1800" dirty="0">
                <a:solidFill>
                  <a:srgbClr val="002060"/>
                </a:solidFill>
                <a:latin typeface="微软雅黑" panose="020B0503020204020204" pitchFamily="34" charset="-122"/>
                <a:ea typeface="微软雅黑" panose="020B0503020204020204" pitchFamily="34" charset="-122"/>
                <a:cs typeface="+mn-ea"/>
              </a:rPr>
            </a:br>
            <a:endParaRPr lang="zh-CN" altLang="en-US" sz="1800" dirty="0">
              <a:solidFill>
                <a:srgbClr val="002060"/>
              </a:solidFill>
              <a:latin typeface="微软雅黑" panose="020B0503020204020204" pitchFamily="34" charset="-122"/>
              <a:ea typeface="微软雅黑" panose="020B0503020204020204" pitchFamily="34" charset="-122"/>
              <a:cs typeface="+mn-ea"/>
            </a:endParaRPr>
          </a:p>
        </p:txBody>
      </p:sp>
      <p:sp>
        <p:nvSpPr>
          <p:cNvPr id="13" name="矩形: 圆角 12">
            <a:extLst>
              <a:ext uri="{FF2B5EF4-FFF2-40B4-BE49-F238E27FC236}">
                <a16:creationId xmlns:a16="http://schemas.microsoft.com/office/drawing/2014/main" id="{5DCE8F74-3C0F-38C2-59BA-93590A5CB634}"/>
              </a:ext>
            </a:extLst>
          </p:cNvPr>
          <p:cNvSpPr/>
          <p:nvPr/>
        </p:nvSpPr>
        <p:spPr>
          <a:xfrm>
            <a:off x="6555142" y="1005510"/>
            <a:ext cx="5648429" cy="5834727"/>
          </a:xfrm>
          <a:prstGeom prst="roundRect">
            <a:avLst>
              <a:gd name="adj" fmla="val 2130"/>
            </a:avLst>
          </a:prstGeom>
          <a:blipFill>
            <a:blip r:embed="rId3"/>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1210320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40D41-9C37-D38F-36EB-B89E66D1F6B6}"/>
            </a:ext>
          </a:extLst>
        </p:cNvPr>
        <p:cNvGrpSpPr/>
        <p:nvPr/>
      </p:nvGrpSpPr>
      <p:grpSpPr>
        <a:xfrm>
          <a:off x="0" y="0"/>
          <a:ext cx="0" cy="0"/>
          <a:chOff x="0" y="0"/>
          <a:chExt cx="0" cy="0"/>
        </a:xfrm>
      </p:grpSpPr>
      <p:grpSp>
        <p:nvGrpSpPr>
          <p:cNvPr id="2" name="组合 1">
            <a:extLst>
              <a:ext uri="{FF2B5EF4-FFF2-40B4-BE49-F238E27FC236}">
                <a16:creationId xmlns:a16="http://schemas.microsoft.com/office/drawing/2014/main" id="{05664C9F-108A-0E88-E94D-FA6FA86DD014}"/>
              </a:ext>
            </a:extLst>
          </p:cNvPr>
          <p:cNvGrpSpPr/>
          <p:nvPr/>
        </p:nvGrpSpPr>
        <p:grpSpPr>
          <a:xfrm>
            <a:off x="236687" y="838958"/>
            <a:ext cx="12385376" cy="6056858"/>
            <a:chOff x="236687" y="838958"/>
            <a:chExt cx="12385376" cy="6056858"/>
          </a:xfrm>
        </p:grpSpPr>
        <p:sp>
          <p:nvSpPr>
            <p:cNvPr id="3" name="矩形: 圆角 2">
              <a:extLst>
                <a:ext uri="{FF2B5EF4-FFF2-40B4-BE49-F238E27FC236}">
                  <a16:creationId xmlns:a16="http://schemas.microsoft.com/office/drawing/2014/main" id="{1C71023D-3157-8210-8188-BA3DD9C4F7A2}"/>
                </a:ext>
              </a:extLst>
            </p:cNvPr>
            <p:cNvSpPr/>
            <p:nvPr/>
          </p:nvSpPr>
          <p:spPr>
            <a:xfrm>
              <a:off x="236687" y="990415"/>
              <a:ext cx="12385376" cy="5905401"/>
            </a:xfrm>
            <a:prstGeom prst="roundRect">
              <a:avLst>
                <a:gd name="adj" fmla="val 5038"/>
              </a:avLst>
            </a:prstGeom>
            <a:solidFill>
              <a:srgbClr val="9B9B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a:extLst>
                <a:ext uri="{FF2B5EF4-FFF2-40B4-BE49-F238E27FC236}">
                  <a16:creationId xmlns:a16="http://schemas.microsoft.com/office/drawing/2014/main" id="{5D8E4786-BA58-03FD-1121-2FDC5DBCAE26}"/>
                </a:ext>
              </a:extLst>
            </p:cNvPr>
            <p:cNvSpPr/>
            <p:nvPr/>
          </p:nvSpPr>
          <p:spPr>
            <a:xfrm rot="16200000" flipH="1">
              <a:off x="-2427918" y="3782881"/>
              <a:ext cx="5834727" cy="288031"/>
            </a:xfrm>
            <a:prstGeom prst="trapezoid">
              <a:avLst/>
            </a:prstGeom>
            <a:gradFill flip="none" rotWithShape="1">
              <a:gsLst>
                <a:gs pos="0">
                  <a:srgbClr val="FFFFFF"/>
                </a:gs>
                <a:gs pos="47000">
                  <a:srgbClr val="FFFFFF"/>
                </a:gs>
                <a:gs pos="73000">
                  <a:srgbClr val="DDDDDD"/>
                </a:gs>
              </a:gsLst>
              <a:lin ang="54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梯形 4">
              <a:extLst>
                <a:ext uri="{FF2B5EF4-FFF2-40B4-BE49-F238E27FC236}">
                  <a16:creationId xmlns:a16="http://schemas.microsoft.com/office/drawing/2014/main" id="{CFA7D707-2760-80A9-AC52-C54242B9EFE5}"/>
                </a:ext>
              </a:extLst>
            </p:cNvPr>
            <p:cNvSpPr/>
            <p:nvPr/>
          </p:nvSpPr>
          <p:spPr>
            <a:xfrm rot="5400000">
              <a:off x="9430223" y="3782881"/>
              <a:ext cx="5834727" cy="288031"/>
            </a:xfrm>
            <a:prstGeom prst="trapezoid">
              <a:avLst/>
            </a:prstGeom>
            <a:gradFill flip="none" rotWithShape="1">
              <a:gsLst>
                <a:gs pos="0">
                  <a:srgbClr val="FFFFFF"/>
                </a:gs>
                <a:gs pos="47000">
                  <a:srgbClr val="FFFFFF"/>
                </a:gs>
                <a:gs pos="73000">
                  <a:srgbClr val="DDDDDD"/>
                </a:gs>
              </a:gsLst>
              <a:lin ang="54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任意多边形: 形状 5">
              <a:extLst>
                <a:ext uri="{FF2B5EF4-FFF2-40B4-BE49-F238E27FC236}">
                  <a16:creationId xmlns:a16="http://schemas.microsoft.com/office/drawing/2014/main" id="{B63A23BF-0434-9366-4DDD-7D47E27C5D9F}"/>
                </a:ext>
              </a:extLst>
            </p:cNvPr>
            <p:cNvSpPr/>
            <p:nvPr/>
          </p:nvSpPr>
          <p:spPr>
            <a:xfrm>
              <a:off x="6317975" y="951283"/>
              <a:ext cx="288031" cy="5905401"/>
            </a:xfrm>
            <a:custGeom>
              <a:avLst/>
              <a:gdLst>
                <a:gd name="connsiteX0" fmla="*/ 0 w 222801"/>
                <a:gd name="connsiteY0" fmla="*/ 0 h 5834726"/>
                <a:gd name="connsiteX1" fmla="*/ 222801 w 222801"/>
                <a:gd name="connsiteY1" fmla="*/ 0 h 5834726"/>
                <a:gd name="connsiteX2" fmla="*/ 222801 w 222801"/>
                <a:gd name="connsiteY2" fmla="*/ 5834726 h 5834726"/>
                <a:gd name="connsiteX3" fmla="*/ 0 w 222801"/>
                <a:gd name="connsiteY3" fmla="*/ 5834726 h 5834726"/>
                <a:gd name="connsiteX4" fmla="*/ 0 w 222801"/>
                <a:gd name="connsiteY4" fmla="*/ 0 h 5834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801" h="5834726">
                  <a:moveTo>
                    <a:pt x="0" y="0"/>
                  </a:moveTo>
                  <a:lnTo>
                    <a:pt x="222801" y="0"/>
                  </a:lnTo>
                  <a:lnTo>
                    <a:pt x="222801" y="5834726"/>
                  </a:lnTo>
                  <a:lnTo>
                    <a:pt x="0" y="5834726"/>
                  </a:lnTo>
                  <a:lnTo>
                    <a:pt x="0" y="0"/>
                  </a:lnTo>
                  <a:close/>
                </a:path>
              </a:pathLst>
            </a:custGeom>
            <a:gradFill flip="none" rotWithShape="1">
              <a:gsLst>
                <a:gs pos="0">
                  <a:srgbClr val="EAEAEA">
                    <a:alpha val="0"/>
                  </a:srgbClr>
                </a:gs>
                <a:gs pos="100000">
                  <a:srgbClr val="EAEAEA"/>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 name="任意多边形: 形状 6">
              <a:extLst>
                <a:ext uri="{FF2B5EF4-FFF2-40B4-BE49-F238E27FC236}">
                  <a16:creationId xmlns:a16="http://schemas.microsoft.com/office/drawing/2014/main" id="{836B8467-5D9D-83D4-2E60-90D5007B8537}"/>
                </a:ext>
              </a:extLst>
            </p:cNvPr>
            <p:cNvSpPr/>
            <p:nvPr/>
          </p:nvSpPr>
          <p:spPr>
            <a:xfrm>
              <a:off x="644320" y="998817"/>
              <a:ext cx="11570109" cy="5853845"/>
            </a:xfrm>
            <a:custGeom>
              <a:avLst/>
              <a:gdLst>
                <a:gd name="connsiteX0" fmla="*/ 0 w 11570109"/>
                <a:gd name="connsiteY0" fmla="*/ 0 h 5853845"/>
                <a:gd name="connsiteX1" fmla="*/ 11570109 w 11570109"/>
                <a:gd name="connsiteY1" fmla="*/ 0 h 5853845"/>
                <a:gd name="connsiteX2" fmla="*/ 11570109 w 11570109"/>
                <a:gd name="connsiteY2" fmla="*/ 5853845 h 5853845"/>
                <a:gd name="connsiteX3" fmla="*/ 0 w 11570109"/>
                <a:gd name="connsiteY3" fmla="*/ 5853845 h 5853845"/>
                <a:gd name="connsiteX4" fmla="*/ 0 w 11570109"/>
                <a:gd name="connsiteY4" fmla="*/ 0 h 5853845"/>
                <a:gd name="connsiteX5" fmla="*/ 5673654 w 11570109"/>
                <a:gd name="connsiteY5" fmla="*/ 12425 h 5853845"/>
                <a:gd name="connsiteX6" fmla="*/ 5673654 w 11570109"/>
                <a:gd name="connsiteY6" fmla="*/ 5847151 h 5853845"/>
                <a:gd name="connsiteX7" fmla="*/ 5896455 w 11570109"/>
                <a:gd name="connsiteY7" fmla="*/ 5847151 h 5853845"/>
                <a:gd name="connsiteX8" fmla="*/ 5896455 w 11570109"/>
                <a:gd name="connsiteY8" fmla="*/ 12425 h 5853845"/>
                <a:gd name="connsiteX9" fmla="*/ 5673654 w 11570109"/>
                <a:gd name="connsiteY9" fmla="*/ 12425 h 5853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70109" h="5853845">
                  <a:moveTo>
                    <a:pt x="0" y="0"/>
                  </a:moveTo>
                  <a:lnTo>
                    <a:pt x="11570109" y="0"/>
                  </a:lnTo>
                  <a:lnTo>
                    <a:pt x="11570109" y="5853845"/>
                  </a:lnTo>
                  <a:lnTo>
                    <a:pt x="0" y="5853845"/>
                  </a:lnTo>
                  <a:lnTo>
                    <a:pt x="0" y="0"/>
                  </a:lnTo>
                  <a:close/>
                  <a:moveTo>
                    <a:pt x="5673654" y="12425"/>
                  </a:moveTo>
                  <a:lnTo>
                    <a:pt x="5673654" y="5847151"/>
                  </a:lnTo>
                  <a:lnTo>
                    <a:pt x="5896455" y="5847151"/>
                  </a:lnTo>
                  <a:lnTo>
                    <a:pt x="5896455" y="12425"/>
                  </a:lnTo>
                  <a:lnTo>
                    <a:pt x="5673654" y="12425"/>
                  </a:lnTo>
                  <a:close/>
                </a:path>
              </a:pathLst>
            </a:cu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cxnSp>
          <p:nvCxnSpPr>
            <p:cNvPr id="8" name="直接连接符 7">
              <a:extLst>
                <a:ext uri="{FF2B5EF4-FFF2-40B4-BE49-F238E27FC236}">
                  <a16:creationId xmlns:a16="http://schemas.microsoft.com/office/drawing/2014/main" id="{E0C3E83F-E3D9-B9F6-0744-3F4D27D3DB41}"/>
                </a:ext>
              </a:extLst>
            </p:cNvPr>
            <p:cNvCxnSpPr/>
            <p:nvPr/>
          </p:nvCxnSpPr>
          <p:spPr bwMode="auto">
            <a:xfrm flipH="1">
              <a:off x="381035" y="838958"/>
              <a:ext cx="12096680" cy="0"/>
            </a:xfrm>
            <a:prstGeom prst="line">
              <a:avLst/>
            </a:prstGeom>
            <a:solidFill>
              <a:schemeClr val="accent1"/>
            </a:solidFill>
            <a:ln w="9525" cap="flat" cmpd="sng" algn="ctr">
              <a:solidFill>
                <a:srgbClr val="00206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9" name="标题 11">
            <a:extLst>
              <a:ext uri="{FF2B5EF4-FFF2-40B4-BE49-F238E27FC236}">
                <a16:creationId xmlns:a16="http://schemas.microsoft.com/office/drawing/2014/main" id="{ADE14543-972C-8DA2-8D11-ABF6C873E213}"/>
              </a:ext>
            </a:extLst>
          </p:cNvPr>
          <p:cNvSpPr txBox="1">
            <a:spLocks/>
          </p:cNvSpPr>
          <p:nvPr>
            <p:custDataLst>
              <p:tags r:id="rId1"/>
            </p:custDataLst>
          </p:nvPr>
        </p:nvSpPr>
        <p:spPr>
          <a:xfrm>
            <a:off x="1218556" y="1461320"/>
            <a:ext cx="4579262" cy="4885325"/>
          </a:xfrm>
          <a:prstGeom prst="rect">
            <a:avLst/>
          </a:prstGeom>
        </p:spPr>
        <p:txBody>
          <a:bodyPr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482163" fontAlgn="auto">
              <a:lnSpc>
                <a:spcPct val="175000"/>
              </a:lnSpc>
              <a:spcAft>
                <a:spcPts val="0"/>
              </a:spcAft>
            </a:pPr>
            <a:r>
              <a:rPr lang="zh-CN" altLang="en-US" sz="2000" dirty="0">
                <a:solidFill>
                  <a:srgbClr val="002060"/>
                </a:solidFill>
                <a:latin typeface="微软雅黑" panose="020B0503020204020204" pitchFamily="34" charset="-122"/>
                <a:ea typeface="微软雅黑" panose="020B0503020204020204" pitchFamily="34" charset="-122"/>
                <a:cs typeface="+mn-ea"/>
                <a:sym typeface="+mn-ea"/>
              </a:rPr>
              <a:t>查询检索平台中与</a:t>
            </a:r>
            <a:r>
              <a:rPr lang="zh-CN" altLang="en-US" sz="2000" b="1" dirty="0">
                <a:solidFill>
                  <a:srgbClr val="002060"/>
                </a:solidFill>
                <a:latin typeface="微软雅黑" panose="020B0503020204020204" pitchFamily="34" charset="-122"/>
                <a:ea typeface="微软雅黑" panose="020B0503020204020204" pitchFamily="34" charset="-122"/>
                <a:cs typeface="+mn-ea"/>
                <a:sym typeface="+mn-ea"/>
              </a:rPr>
              <a:t>房地产业</a:t>
            </a:r>
            <a:r>
              <a:rPr lang="zh-CN" altLang="en-US" sz="2000" dirty="0">
                <a:solidFill>
                  <a:srgbClr val="002060"/>
                </a:solidFill>
                <a:latin typeface="微软雅黑" panose="020B0503020204020204" pitchFamily="34" charset="-122"/>
                <a:ea typeface="微软雅黑" panose="020B0503020204020204" pitchFamily="34" charset="-122"/>
                <a:cs typeface="+mn-ea"/>
                <a:sym typeface="+mn-ea"/>
              </a:rPr>
              <a:t>相关的数据，选取所需数据指标后，将其加入</a:t>
            </a:r>
            <a:r>
              <a:rPr lang="zh-CN" altLang="en-US" sz="2000" b="1" dirty="0">
                <a:solidFill>
                  <a:srgbClr val="002060"/>
                </a:solidFill>
                <a:latin typeface="微软雅黑" panose="020B0503020204020204" pitchFamily="34" charset="-122"/>
                <a:ea typeface="微软雅黑" panose="020B0503020204020204" pitchFamily="34" charset="-122"/>
                <a:cs typeface="+mn-ea"/>
                <a:sym typeface="+mn-ea"/>
              </a:rPr>
              <a:t>序列区域。</a:t>
            </a:r>
            <a:br>
              <a:rPr lang="zh-CN" altLang="en-US" sz="2000" dirty="0">
                <a:solidFill>
                  <a:srgbClr val="002060"/>
                </a:solidFill>
                <a:latin typeface="微软雅黑" panose="020B0503020204020204" pitchFamily="34" charset="-122"/>
                <a:ea typeface="微软雅黑" panose="020B0503020204020204" pitchFamily="34" charset="-122"/>
                <a:cs typeface="+mn-ea"/>
              </a:rPr>
            </a:br>
            <a:r>
              <a:rPr lang="zh-CN" altLang="en-US" sz="2000" dirty="0">
                <a:solidFill>
                  <a:srgbClr val="002060"/>
                </a:solidFill>
                <a:latin typeface="微软雅黑" panose="020B0503020204020204" pitchFamily="34" charset="-122"/>
                <a:ea typeface="微软雅黑" panose="020B0503020204020204" pitchFamily="34" charset="-122"/>
                <a:cs typeface="+mn-ea"/>
              </a:rPr>
              <a:t>序列区域展示了附带详细序列基本信息的列表。在序列区域</a:t>
            </a:r>
            <a:r>
              <a:rPr lang="zh-CN" altLang="en-US" sz="2000" dirty="0">
                <a:solidFill>
                  <a:srgbClr val="002060"/>
                </a:solidFill>
                <a:latin typeface="微软雅黑" panose="020B0503020204020204" pitchFamily="34" charset="-122"/>
                <a:ea typeface="微软雅黑" panose="020B0503020204020204" pitchFamily="34" charset="-122"/>
                <a:cs typeface="+mn-ea"/>
                <a:sym typeface="+mn-ea"/>
              </a:rPr>
              <a:t>中</a:t>
            </a:r>
            <a:r>
              <a:rPr lang="zh-CN" altLang="en-US" sz="2000" dirty="0">
                <a:solidFill>
                  <a:srgbClr val="002060"/>
                </a:solidFill>
                <a:latin typeface="微软雅黑" panose="020B0503020204020204" pitchFamily="34" charset="-122"/>
                <a:ea typeface="微软雅黑" panose="020B0503020204020204" pitchFamily="34" charset="-122"/>
                <a:cs typeface="+mn-ea"/>
              </a:rPr>
              <a:t>，使用者可根据具体研究需求，对列表中的数据进行</a:t>
            </a:r>
            <a:r>
              <a:rPr lang="zh-CN" altLang="en-US" sz="2000" b="1" dirty="0">
                <a:solidFill>
                  <a:srgbClr val="002060"/>
                </a:solidFill>
                <a:latin typeface="微软雅黑" panose="020B0503020204020204" pitchFamily="34" charset="-122"/>
                <a:ea typeface="微软雅黑" panose="020B0503020204020204" pitchFamily="34" charset="-122"/>
                <a:cs typeface="+mn-ea"/>
              </a:rPr>
              <a:t>多样化数据处理</a:t>
            </a:r>
            <a:r>
              <a:rPr lang="zh-CN" altLang="en-US" sz="2000" dirty="0">
                <a:solidFill>
                  <a:srgbClr val="002060"/>
                </a:solidFill>
                <a:latin typeface="微软雅黑" panose="020B0503020204020204" pitchFamily="34" charset="-122"/>
                <a:ea typeface="微软雅黑" panose="020B0503020204020204" pitchFamily="34" charset="-122"/>
                <a:cs typeface="+mn-ea"/>
              </a:rPr>
              <a:t>工作。</a:t>
            </a:r>
            <a:br>
              <a:rPr lang="zh-CN" altLang="en-US" sz="2000" dirty="0">
                <a:solidFill>
                  <a:srgbClr val="002060"/>
                </a:solidFill>
                <a:latin typeface="微软雅黑" panose="020B0503020204020204" pitchFamily="34" charset="-122"/>
                <a:ea typeface="微软雅黑" panose="020B0503020204020204" pitchFamily="34" charset="-122"/>
                <a:cs typeface="+mn-ea"/>
              </a:rPr>
            </a:br>
            <a:r>
              <a:rPr lang="zh-CN" altLang="en-US" sz="2000" dirty="0">
                <a:solidFill>
                  <a:srgbClr val="002060"/>
                </a:solidFill>
                <a:latin typeface="微软雅黑" panose="020B0503020204020204" pitchFamily="34" charset="-122"/>
                <a:ea typeface="微软雅黑" panose="020B0503020204020204" pitchFamily="34" charset="-122"/>
                <a:cs typeface="+mn-ea"/>
              </a:rPr>
              <a:t>基础常用功能为</a:t>
            </a:r>
            <a:r>
              <a:rPr lang="zh-CN" altLang="en-US" sz="2000" b="1" dirty="0">
                <a:solidFill>
                  <a:srgbClr val="002060"/>
                </a:solidFill>
                <a:latin typeface="微软雅黑" panose="020B0503020204020204" pitchFamily="34" charset="-122"/>
                <a:ea typeface="微软雅黑" panose="020B0503020204020204" pitchFamily="34" charset="-122"/>
                <a:cs typeface="+mn-ea"/>
                <a:sym typeface="+mn-ea"/>
              </a:rPr>
              <a:t>提取、删除、</a:t>
            </a:r>
            <a:r>
              <a:rPr lang="zh-CN" altLang="en-US" sz="2000" b="1" dirty="0">
                <a:solidFill>
                  <a:srgbClr val="002060"/>
                </a:solidFill>
                <a:latin typeface="微软雅黑" panose="020B0503020204020204" pitchFamily="34" charset="-122"/>
                <a:ea typeface="微软雅黑" panose="020B0503020204020204" pitchFamily="34" charset="-122"/>
                <a:cs typeface="+mn-ea"/>
              </a:rPr>
              <a:t>分组、</a:t>
            </a:r>
            <a:r>
              <a:rPr lang="zh-CN" altLang="en-US" sz="2000" b="1" dirty="0">
                <a:solidFill>
                  <a:srgbClr val="002060"/>
                </a:solidFill>
                <a:latin typeface="微软雅黑" panose="020B0503020204020204" pitchFamily="34" charset="-122"/>
                <a:ea typeface="微软雅黑" panose="020B0503020204020204" pitchFamily="34" charset="-122"/>
                <a:cs typeface="+mn-ea"/>
                <a:sym typeface="+mn-ea"/>
              </a:rPr>
              <a:t>移动、保存</a:t>
            </a:r>
            <a:r>
              <a:rPr lang="zh-CN" altLang="en-US" sz="2000" dirty="0">
                <a:solidFill>
                  <a:srgbClr val="002060"/>
                </a:solidFill>
                <a:latin typeface="微软雅黑" panose="020B0503020204020204" pitchFamily="34" charset="-122"/>
                <a:ea typeface="微软雅黑" panose="020B0503020204020204" pitchFamily="34" charset="-122"/>
                <a:cs typeface="+mn-ea"/>
              </a:rPr>
              <a:t>数据。</a:t>
            </a:r>
            <a:br>
              <a:rPr lang="zh-CN" altLang="en-US" sz="2000" dirty="0">
                <a:solidFill>
                  <a:srgbClr val="002060"/>
                </a:solidFill>
                <a:latin typeface="微软雅黑" panose="020B0503020204020204" pitchFamily="34" charset="-122"/>
                <a:ea typeface="微软雅黑" panose="020B0503020204020204" pitchFamily="34" charset="-122"/>
                <a:cs typeface="+mn-ea"/>
              </a:rPr>
            </a:br>
            <a:br>
              <a:rPr lang="zh-CN" altLang="en-US" sz="1800" dirty="0">
                <a:solidFill>
                  <a:srgbClr val="002060"/>
                </a:solidFill>
                <a:latin typeface="微软雅黑" panose="020B0503020204020204" pitchFamily="34" charset="-122"/>
                <a:ea typeface="微软雅黑" panose="020B0503020204020204" pitchFamily="34" charset="-122"/>
                <a:cs typeface="+mn-ea"/>
              </a:rPr>
            </a:br>
            <a:endParaRPr lang="zh-CN" altLang="en-US" sz="1800" dirty="0">
              <a:solidFill>
                <a:srgbClr val="002060"/>
              </a:solidFill>
              <a:latin typeface="微软雅黑" panose="020B0503020204020204" pitchFamily="34" charset="-122"/>
              <a:ea typeface="微软雅黑" panose="020B0503020204020204" pitchFamily="34" charset="-122"/>
              <a:cs typeface="+mn-ea"/>
            </a:endParaRPr>
          </a:p>
        </p:txBody>
      </p:sp>
      <p:sp>
        <p:nvSpPr>
          <p:cNvPr id="10" name="矩形: 圆角 9">
            <a:extLst>
              <a:ext uri="{FF2B5EF4-FFF2-40B4-BE49-F238E27FC236}">
                <a16:creationId xmlns:a16="http://schemas.microsoft.com/office/drawing/2014/main" id="{8A1676F3-2E6F-BA92-EB51-746096CEC925}"/>
              </a:ext>
            </a:extLst>
          </p:cNvPr>
          <p:cNvSpPr/>
          <p:nvPr/>
        </p:nvSpPr>
        <p:spPr>
          <a:xfrm>
            <a:off x="6489911" y="1160421"/>
            <a:ext cx="5713659" cy="5683839"/>
          </a:xfrm>
          <a:prstGeom prst="roundRect">
            <a:avLst>
              <a:gd name="adj" fmla="val 2130"/>
            </a:avLst>
          </a:prstGeom>
          <a:blipFill>
            <a:blip r:embed="rId4"/>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TextBox 51">
            <a:extLst>
              <a:ext uri="{FF2B5EF4-FFF2-40B4-BE49-F238E27FC236}">
                <a16:creationId xmlns:a16="http://schemas.microsoft.com/office/drawing/2014/main" id="{7C2BEC26-C398-E705-006D-64C6A0BB0DDC}"/>
              </a:ext>
            </a:extLst>
          </p:cNvPr>
          <p:cNvSpPr txBox="1"/>
          <p:nvPr/>
        </p:nvSpPr>
        <p:spPr>
          <a:xfrm>
            <a:off x="1087433" y="227285"/>
            <a:ext cx="1915909" cy="611706"/>
          </a:xfrm>
          <a:prstGeom prst="rect">
            <a:avLst/>
          </a:prstGeom>
          <a:noFill/>
        </p:spPr>
        <p:txBody>
          <a:bodyPr wrap="none" rtlCol="0">
            <a:spAutoFit/>
          </a:bodyPr>
          <a:lstStyle/>
          <a:p>
            <a:pPr defTabSz="914101"/>
            <a:r>
              <a:rPr lang="zh-CN" altLang="en-US" sz="3375" b="1" dirty="0">
                <a:solidFill>
                  <a:srgbClr val="002060"/>
                </a:solidFill>
                <a:latin typeface="微软雅黑" panose="020B0503020204020204" pitchFamily="34" charset="-122"/>
                <a:ea typeface="微软雅黑" panose="020B0503020204020204" pitchFamily="34" charset="-122"/>
              </a:rPr>
              <a:t>整理数据</a:t>
            </a:r>
          </a:p>
        </p:txBody>
      </p:sp>
      <p:sp>
        <p:nvSpPr>
          <p:cNvPr id="12" name="等腰三角形 11">
            <a:extLst>
              <a:ext uri="{FF2B5EF4-FFF2-40B4-BE49-F238E27FC236}">
                <a16:creationId xmlns:a16="http://schemas.microsoft.com/office/drawing/2014/main" id="{9F82556C-271C-01BB-7B82-49907DDE9CC1}"/>
              </a:ext>
            </a:extLst>
          </p:cNvPr>
          <p:cNvSpPr/>
          <p:nvPr/>
        </p:nvSpPr>
        <p:spPr>
          <a:xfrm rot="5400000">
            <a:off x="574007" y="389114"/>
            <a:ext cx="334099" cy="288016"/>
          </a:xfrm>
          <a:prstGeom prst="triangle">
            <a:avLst/>
          </a:prstGeom>
          <a:solidFill>
            <a:schemeClr val="accent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101"/>
            <a:endParaRPr lang="zh-CN" altLang="en-US" sz="1798">
              <a:solidFill>
                <a:prstClr val="white"/>
              </a:solidFill>
              <a:latin typeface="Calibri" panose="020F0502020204030204"/>
              <a:ea typeface="宋体" panose="02010600030101010101" pitchFamily="2" charset="-122"/>
            </a:endParaRPr>
          </a:p>
        </p:txBody>
      </p:sp>
      <p:sp>
        <p:nvSpPr>
          <p:cNvPr id="13" name="对话气泡: 圆角矩形 30">
            <a:extLst>
              <a:ext uri="{FF2B5EF4-FFF2-40B4-BE49-F238E27FC236}">
                <a16:creationId xmlns:a16="http://schemas.microsoft.com/office/drawing/2014/main" id="{58C0FF90-B916-BB9E-B665-AA97C4257D3C}"/>
              </a:ext>
            </a:extLst>
          </p:cNvPr>
          <p:cNvSpPr/>
          <p:nvPr/>
        </p:nvSpPr>
        <p:spPr>
          <a:xfrm>
            <a:off x="6726612" y="3842318"/>
            <a:ext cx="5199786" cy="2551374"/>
          </a:xfrm>
          <a:prstGeom prst="wedgeRoundRectCallout">
            <a:avLst>
              <a:gd name="adj1" fmla="val -16031"/>
              <a:gd name="adj2" fmla="val -49934"/>
              <a:gd name="adj3" fmla="val 16667"/>
            </a:avLst>
          </a:prstGeom>
          <a:solidFill>
            <a:srgbClr val="E8F4FF"/>
          </a:solidFill>
          <a:ln>
            <a:solidFill>
              <a:srgbClr val="A9C1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defTabSz="266700">
              <a:lnSpc>
                <a:spcPct val="150000"/>
              </a:lnSpc>
              <a:spcBef>
                <a:spcPct val="0"/>
              </a:spcBef>
              <a:spcAft>
                <a:spcPct val="0"/>
              </a:spcAft>
              <a:buFont typeface="Arial" panose="020B0604020202020204" pitchFamily="34" charset="0"/>
              <a:buChar char="•"/>
            </a:pPr>
            <a:endParaRPr lang="en-US" altLang="zh-CN" sz="1600" dirty="0">
              <a:solidFill>
                <a:srgbClr val="0C0C0C"/>
              </a:solidFill>
              <a:latin typeface="微软雅黑" panose="020B0503020204020204" pitchFamily="34" charset="-122"/>
              <a:ea typeface="微软雅黑" panose="020B0503020204020204" pitchFamily="34" charset="-122"/>
              <a:cs typeface="+mn-lt"/>
            </a:endParaRPr>
          </a:p>
          <a:p>
            <a:pPr marL="285750" indent="-285750" algn="just" defTabSz="266700">
              <a:lnSpc>
                <a:spcPct val="150000"/>
              </a:lnSpc>
              <a:spcBef>
                <a:spcPct val="0"/>
              </a:spcBef>
              <a:spcAft>
                <a:spcPct val="0"/>
              </a:spcAft>
              <a:buFont typeface="Arial" panose="020B0604020202020204" pitchFamily="34" charset="0"/>
              <a:buChar char="•"/>
            </a:pPr>
            <a:r>
              <a:rPr lang="zh-CN" altLang="en-US" sz="1600" dirty="0">
                <a:solidFill>
                  <a:srgbClr val="0C0C0C"/>
                </a:solidFill>
                <a:latin typeface="微软雅黑" panose="020B0503020204020204" pitchFamily="34" charset="-122"/>
                <a:ea typeface="微软雅黑" panose="020B0503020204020204" pitchFamily="34" charset="-122"/>
                <a:cs typeface="+mn-lt"/>
              </a:rPr>
              <a:t>变频：频率（高频</a:t>
            </a:r>
            <a:r>
              <a:rPr lang="en-US" altLang="zh-CN" sz="1600" dirty="0">
                <a:solidFill>
                  <a:srgbClr val="0C0C0C"/>
                </a:solidFill>
                <a:latin typeface="微软雅黑" panose="020B0503020204020204" pitchFamily="34" charset="-122"/>
                <a:ea typeface="微软雅黑" panose="020B0503020204020204" pitchFamily="34" charset="-122"/>
                <a:cs typeface="+mn-lt"/>
              </a:rPr>
              <a:t> </a:t>
            </a:r>
            <a:r>
              <a:rPr lang="en-US" altLang="en-US" sz="1600" dirty="0">
                <a:solidFill>
                  <a:srgbClr val="0C0C0C"/>
                </a:solidFill>
                <a:latin typeface="微软雅黑" panose="020B0503020204020204" pitchFamily="34" charset="-122"/>
                <a:ea typeface="微软雅黑" panose="020B0503020204020204" pitchFamily="34" charset="-122"/>
                <a:cs typeface="+mn-lt"/>
              </a:rPr>
              <a:t>⇄</a:t>
            </a:r>
            <a:r>
              <a:rPr lang="zh-CN" altLang="en-US" sz="1600" dirty="0">
                <a:solidFill>
                  <a:srgbClr val="0C0C0C"/>
                </a:solidFill>
                <a:latin typeface="微软雅黑" panose="020B0503020204020204" pitchFamily="34" charset="-122"/>
                <a:ea typeface="微软雅黑" panose="020B0503020204020204" pitchFamily="34" charset="-122"/>
                <a:cs typeface="+mn-lt"/>
              </a:rPr>
              <a:t>低频）</a:t>
            </a:r>
            <a:r>
              <a:rPr lang="en-US" altLang="zh-CN" sz="1600" dirty="0">
                <a:solidFill>
                  <a:srgbClr val="0C0C0C"/>
                </a:solidFill>
                <a:latin typeface="微软雅黑" panose="020B0503020204020204" pitchFamily="34" charset="-122"/>
                <a:ea typeface="微软雅黑" panose="020B0503020204020204" pitchFamily="34" charset="-122"/>
                <a:cs typeface="+mn-lt"/>
              </a:rPr>
              <a:t> </a:t>
            </a:r>
            <a:r>
              <a:rPr lang="zh-CN" altLang="en-US" sz="1600" dirty="0">
                <a:solidFill>
                  <a:srgbClr val="0C0C0C"/>
                </a:solidFill>
                <a:latin typeface="微软雅黑" panose="020B0503020204020204" pitchFamily="34" charset="-122"/>
                <a:ea typeface="微软雅黑" panose="020B0503020204020204" pitchFamily="34" charset="-122"/>
                <a:cs typeface="+mn-lt"/>
              </a:rPr>
              <a:t>双向转换</a:t>
            </a:r>
            <a:r>
              <a:rPr lang="en-US" altLang="zh-CN" sz="1600" dirty="0">
                <a:solidFill>
                  <a:srgbClr val="0C0C0C"/>
                </a:solidFill>
                <a:latin typeface="微软雅黑" panose="020B0503020204020204" pitchFamily="34" charset="-122"/>
                <a:ea typeface="微软雅黑" panose="020B0503020204020204" pitchFamily="34" charset="-122"/>
                <a:cs typeface="+mn-lt"/>
              </a:rPr>
              <a:t>;</a:t>
            </a:r>
          </a:p>
          <a:p>
            <a:pPr marL="285750" indent="-285750" algn="just" defTabSz="266700">
              <a:lnSpc>
                <a:spcPct val="150000"/>
              </a:lnSpc>
              <a:spcBef>
                <a:spcPct val="0"/>
              </a:spcBef>
              <a:spcAft>
                <a:spcPct val="0"/>
              </a:spcAft>
              <a:buFont typeface="Arial" panose="020B0604020202020204" pitchFamily="34" charset="0"/>
              <a:buChar char="•"/>
            </a:pPr>
            <a:r>
              <a:rPr lang="zh-CN" altLang="en-US" sz="1600" dirty="0">
                <a:solidFill>
                  <a:srgbClr val="0C0C0C"/>
                </a:solidFill>
                <a:latin typeface="微软雅黑" panose="020B0503020204020204" pitchFamily="34" charset="-122"/>
                <a:ea typeface="微软雅黑" panose="020B0503020204020204" pitchFamily="34" charset="-122"/>
                <a:cs typeface="+mn-lt"/>
              </a:rPr>
              <a:t>数据调整：前后置、补充区间等、抽取样本等，共</a:t>
            </a:r>
            <a:r>
              <a:rPr lang="en-US" altLang="zh-CN" sz="1600" dirty="0">
                <a:solidFill>
                  <a:srgbClr val="0C0C0C"/>
                </a:solidFill>
                <a:latin typeface="微软雅黑" panose="020B0503020204020204" pitchFamily="34" charset="-122"/>
                <a:ea typeface="微软雅黑" panose="020B0503020204020204" pitchFamily="34" charset="-122"/>
                <a:cs typeface="+mn-lt"/>
              </a:rPr>
              <a:t>7</a:t>
            </a:r>
            <a:r>
              <a:rPr lang="zh-CN" altLang="en-US" sz="1600" dirty="0">
                <a:solidFill>
                  <a:srgbClr val="0C0C0C"/>
                </a:solidFill>
                <a:latin typeface="微软雅黑" panose="020B0503020204020204" pitchFamily="34" charset="-122"/>
                <a:ea typeface="微软雅黑" panose="020B0503020204020204" pitchFamily="34" charset="-122"/>
                <a:cs typeface="+mn-lt"/>
              </a:rPr>
              <a:t>种调整办法</a:t>
            </a:r>
            <a:r>
              <a:rPr lang="en-US" altLang="zh-CN" sz="1600" dirty="0">
                <a:solidFill>
                  <a:srgbClr val="0C0C0C"/>
                </a:solidFill>
                <a:latin typeface="微软雅黑" panose="020B0503020204020204" pitchFamily="34" charset="-122"/>
                <a:ea typeface="微软雅黑" panose="020B0503020204020204" pitchFamily="34" charset="-122"/>
                <a:cs typeface="+mn-lt"/>
              </a:rPr>
              <a:t>;</a:t>
            </a:r>
          </a:p>
          <a:p>
            <a:pPr marL="285750" indent="-285750" algn="just" defTabSz="266700">
              <a:lnSpc>
                <a:spcPct val="150000"/>
              </a:lnSpc>
              <a:spcBef>
                <a:spcPct val="0"/>
              </a:spcBef>
              <a:spcAft>
                <a:spcPct val="0"/>
              </a:spcAft>
              <a:buFont typeface="Arial" panose="020B0604020202020204" pitchFamily="34" charset="0"/>
              <a:buChar char="•"/>
            </a:pPr>
            <a:r>
              <a:rPr lang="zh-CN" altLang="en-US" sz="1600" dirty="0">
                <a:solidFill>
                  <a:srgbClr val="0C0C0C"/>
                </a:solidFill>
                <a:latin typeface="微软雅黑" panose="020B0503020204020204" pitchFamily="34" charset="-122"/>
                <a:ea typeface="微软雅黑" panose="020B0503020204020204" pitchFamily="34" charset="-122"/>
                <a:cs typeface="+mn-lt"/>
              </a:rPr>
              <a:t>序列运算：序列间运算、平均值、指数等，共</a:t>
            </a:r>
            <a:r>
              <a:rPr lang="en-US" altLang="zh-CN" sz="1600" dirty="0">
                <a:solidFill>
                  <a:srgbClr val="0C0C0C"/>
                </a:solidFill>
                <a:latin typeface="微软雅黑" panose="020B0503020204020204" pitchFamily="34" charset="-122"/>
                <a:ea typeface="微软雅黑" panose="020B0503020204020204" pitchFamily="34" charset="-122"/>
                <a:cs typeface="+mn-lt"/>
              </a:rPr>
              <a:t>13</a:t>
            </a:r>
            <a:r>
              <a:rPr lang="zh-CN" altLang="en-US" sz="1600" dirty="0">
                <a:solidFill>
                  <a:srgbClr val="0C0C0C"/>
                </a:solidFill>
                <a:latin typeface="微软雅黑" panose="020B0503020204020204" pitchFamily="34" charset="-122"/>
                <a:ea typeface="微软雅黑" panose="020B0503020204020204" pitchFamily="34" charset="-122"/>
                <a:cs typeface="+mn-lt"/>
              </a:rPr>
              <a:t>种运算方法；</a:t>
            </a:r>
          </a:p>
          <a:p>
            <a:pPr marL="285750" indent="-285750" algn="just" defTabSz="266700">
              <a:lnSpc>
                <a:spcPct val="150000"/>
              </a:lnSpc>
              <a:spcBef>
                <a:spcPct val="0"/>
              </a:spcBef>
              <a:spcAft>
                <a:spcPct val="0"/>
              </a:spcAft>
              <a:buFont typeface="Arial" panose="020B0604020202020204" pitchFamily="34" charset="0"/>
              <a:buChar char="•"/>
            </a:pPr>
            <a:r>
              <a:rPr lang="zh-CN" altLang="en-US" sz="1600" dirty="0">
                <a:solidFill>
                  <a:srgbClr val="0C0C0C"/>
                </a:solidFill>
                <a:latin typeface="微软雅黑" panose="020B0503020204020204" pitchFamily="34" charset="-122"/>
                <a:ea typeface="微软雅黑" panose="020B0503020204020204" pitchFamily="34" charset="-122"/>
                <a:cs typeface="+mn-lt"/>
              </a:rPr>
              <a:t>序列预测：</a:t>
            </a:r>
            <a:r>
              <a:rPr lang="en-US" altLang="zh-CN" sz="1600" dirty="0">
                <a:solidFill>
                  <a:srgbClr val="0C0C0C"/>
                </a:solidFill>
                <a:latin typeface="微软雅黑" panose="020B0503020204020204" pitchFamily="34" charset="-122"/>
                <a:ea typeface="微软雅黑" panose="020B0503020204020204" pitchFamily="34" charset="-122"/>
                <a:cs typeface="+mn-lt"/>
              </a:rPr>
              <a:t>ARIMA</a:t>
            </a:r>
            <a:r>
              <a:rPr lang="zh-CN" altLang="en-US" sz="1600" dirty="0">
                <a:solidFill>
                  <a:srgbClr val="0C0C0C"/>
                </a:solidFill>
                <a:latin typeface="微软雅黑" panose="020B0503020204020204" pitchFamily="34" charset="-122"/>
                <a:ea typeface="微软雅黑" panose="020B0503020204020204" pitchFamily="34" charset="-122"/>
                <a:cs typeface="+mn-lt"/>
              </a:rPr>
              <a:t>模型深度驱动，支持月</a:t>
            </a:r>
            <a:r>
              <a:rPr lang="en-US" altLang="zh-CN" sz="1600" dirty="0">
                <a:solidFill>
                  <a:srgbClr val="0C0C0C"/>
                </a:solidFill>
                <a:latin typeface="微软雅黑" panose="020B0503020204020204" pitchFamily="34" charset="-122"/>
                <a:ea typeface="微软雅黑" panose="020B0503020204020204" pitchFamily="34" charset="-122"/>
                <a:cs typeface="+mn-lt"/>
              </a:rPr>
              <a:t>/</a:t>
            </a:r>
            <a:r>
              <a:rPr lang="zh-CN" altLang="en-US" sz="1600" dirty="0">
                <a:solidFill>
                  <a:srgbClr val="0C0C0C"/>
                </a:solidFill>
                <a:latin typeface="微软雅黑" panose="020B0503020204020204" pitchFamily="34" charset="-122"/>
                <a:ea typeface="微软雅黑" panose="020B0503020204020204" pitchFamily="34" charset="-122"/>
                <a:cs typeface="+mn-lt"/>
              </a:rPr>
              <a:t>季</a:t>
            </a:r>
            <a:r>
              <a:rPr lang="en-US" altLang="zh-CN" sz="1600" dirty="0">
                <a:solidFill>
                  <a:srgbClr val="0C0C0C"/>
                </a:solidFill>
                <a:latin typeface="微软雅黑" panose="020B0503020204020204" pitchFamily="34" charset="-122"/>
                <a:ea typeface="微软雅黑" panose="020B0503020204020204" pitchFamily="34" charset="-122"/>
                <a:cs typeface="+mn-lt"/>
              </a:rPr>
              <a:t>/</a:t>
            </a:r>
            <a:r>
              <a:rPr lang="zh-CN" altLang="en-US" sz="1600" dirty="0">
                <a:solidFill>
                  <a:srgbClr val="0C0C0C"/>
                </a:solidFill>
                <a:latin typeface="微软雅黑" panose="020B0503020204020204" pitchFamily="34" charset="-122"/>
                <a:ea typeface="微软雅黑" panose="020B0503020204020204" pitchFamily="34" charset="-122"/>
                <a:cs typeface="+mn-lt"/>
              </a:rPr>
              <a:t>年频率预测。</a:t>
            </a:r>
          </a:p>
          <a:p>
            <a:pPr>
              <a:spcAft>
                <a:spcPct val="60000"/>
              </a:spcAft>
            </a:pPr>
            <a:endParaRPr lang="zh-CN" altLang="en-US" sz="2000" b="1" dirty="0">
              <a:solidFill>
                <a:srgbClr val="0C0C0C"/>
              </a:solidFill>
              <a:latin typeface="微软雅黑" panose="020B0503020204020204" pitchFamily="34" charset="-122"/>
              <a:ea typeface="微软雅黑" panose="020B0503020204020204" pitchFamily="34" charset="-122"/>
              <a:cs typeface="+mn-lt"/>
            </a:endParaRPr>
          </a:p>
        </p:txBody>
      </p:sp>
    </p:spTree>
    <p:extLst>
      <p:ext uri="{BB962C8B-B14F-4D97-AF65-F5344CB8AC3E}">
        <p14:creationId xmlns:p14="http://schemas.microsoft.com/office/powerpoint/2010/main" val="26750375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709E30-07BF-460D-03F5-864036CFB975}"/>
            </a:ext>
          </a:extLst>
        </p:cNvPr>
        <p:cNvGrpSpPr/>
        <p:nvPr/>
      </p:nvGrpSpPr>
      <p:grpSpPr>
        <a:xfrm>
          <a:off x="0" y="0"/>
          <a:ext cx="0" cy="0"/>
          <a:chOff x="0" y="0"/>
          <a:chExt cx="0" cy="0"/>
        </a:xfrm>
      </p:grpSpPr>
      <p:grpSp>
        <p:nvGrpSpPr>
          <p:cNvPr id="2" name="组合 1">
            <a:extLst>
              <a:ext uri="{FF2B5EF4-FFF2-40B4-BE49-F238E27FC236}">
                <a16:creationId xmlns:a16="http://schemas.microsoft.com/office/drawing/2014/main" id="{81F49DC0-6480-3958-AC56-E2586FCC830A}"/>
              </a:ext>
            </a:extLst>
          </p:cNvPr>
          <p:cNvGrpSpPr/>
          <p:nvPr/>
        </p:nvGrpSpPr>
        <p:grpSpPr>
          <a:xfrm>
            <a:off x="236687" y="838958"/>
            <a:ext cx="12385376" cy="6056858"/>
            <a:chOff x="236687" y="838958"/>
            <a:chExt cx="12385376" cy="6056858"/>
          </a:xfrm>
        </p:grpSpPr>
        <p:sp>
          <p:nvSpPr>
            <p:cNvPr id="3" name="矩形: 圆角 2">
              <a:extLst>
                <a:ext uri="{FF2B5EF4-FFF2-40B4-BE49-F238E27FC236}">
                  <a16:creationId xmlns:a16="http://schemas.microsoft.com/office/drawing/2014/main" id="{66BA28CD-186E-439A-585F-0E80C23E6E07}"/>
                </a:ext>
              </a:extLst>
            </p:cNvPr>
            <p:cNvSpPr/>
            <p:nvPr/>
          </p:nvSpPr>
          <p:spPr>
            <a:xfrm>
              <a:off x="236687" y="990415"/>
              <a:ext cx="12385376" cy="5905401"/>
            </a:xfrm>
            <a:prstGeom prst="roundRect">
              <a:avLst>
                <a:gd name="adj" fmla="val 5038"/>
              </a:avLst>
            </a:prstGeom>
            <a:solidFill>
              <a:srgbClr val="9B9B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a:extLst>
                <a:ext uri="{FF2B5EF4-FFF2-40B4-BE49-F238E27FC236}">
                  <a16:creationId xmlns:a16="http://schemas.microsoft.com/office/drawing/2014/main" id="{0FA660BF-1046-0869-D938-27009597F376}"/>
                </a:ext>
              </a:extLst>
            </p:cNvPr>
            <p:cNvSpPr/>
            <p:nvPr/>
          </p:nvSpPr>
          <p:spPr>
            <a:xfrm rot="16200000" flipH="1">
              <a:off x="-2427918" y="3782881"/>
              <a:ext cx="5834727" cy="288031"/>
            </a:xfrm>
            <a:prstGeom prst="trapezoid">
              <a:avLst/>
            </a:prstGeom>
            <a:gradFill flip="none" rotWithShape="1">
              <a:gsLst>
                <a:gs pos="0">
                  <a:srgbClr val="FFFFFF"/>
                </a:gs>
                <a:gs pos="47000">
                  <a:srgbClr val="FFFFFF"/>
                </a:gs>
                <a:gs pos="73000">
                  <a:srgbClr val="DDDDDD"/>
                </a:gs>
              </a:gsLst>
              <a:lin ang="54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梯形 4">
              <a:extLst>
                <a:ext uri="{FF2B5EF4-FFF2-40B4-BE49-F238E27FC236}">
                  <a16:creationId xmlns:a16="http://schemas.microsoft.com/office/drawing/2014/main" id="{F44EEDD7-000E-D7FA-988A-B87D4CA948B7}"/>
                </a:ext>
              </a:extLst>
            </p:cNvPr>
            <p:cNvSpPr/>
            <p:nvPr/>
          </p:nvSpPr>
          <p:spPr>
            <a:xfrm rot="5400000">
              <a:off x="9430223" y="3782881"/>
              <a:ext cx="5834727" cy="288031"/>
            </a:xfrm>
            <a:prstGeom prst="trapezoid">
              <a:avLst/>
            </a:prstGeom>
            <a:gradFill flip="none" rotWithShape="1">
              <a:gsLst>
                <a:gs pos="0">
                  <a:srgbClr val="FFFFFF"/>
                </a:gs>
                <a:gs pos="47000">
                  <a:srgbClr val="FFFFFF"/>
                </a:gs>
                <a:gs pos="73000">
                  <a:srgbClr val="DDDDDD"/>
                </a:gs>
              </a:gsLst>
              <a:lin ang="54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任意多边形: 形状 5">
              <a:extLst>
                <a:ext uri="{FF2B5EF4-FFF2-40B4-BE49-F238E27FC236}">
                  <a16:creationId xmlns:a16="http://schemas.microsoft.com/office/drawing/2014/main" id="{FBD0FD50-3C7C-B41D-EAD7-F81515F6F61C}"/>
                </a:ext>
              </a:extLst>
            </p:cNvPr>
            <p:cNvSpPr/>
            <p:nvPr/>
          </p:nvSpPr>
          <p:spPr>
            <a:xfrm>
              <a:off x="6317975" y="951283"/>
              <a:ext cx="288031" cy="5905401"/>
            </a:xfrm>
            <a:custGeom>
              <a:avLst/>
              <a:gdLst>
                <a:gd name="connsiteX0" fmla="*/ 0 w 222801"/>
                <a:gd name="connsiteY0" fmla="*/ 0 h 5834726"/>
                <a:gd name="connsiteX1" fmla="*/ 222801 w 222801"/>
                <a:gd name="connsiteY1" fmla="*/ 0 h 5834726"/>
                <a:gd name="connsiteX2" fmla="*/ 222801 w 222801"/>
                <a:gd name="connsiteY2" fmla="*/ 5834726 h 5834726"/>
                <a:gd name="connsiteX3" fmla="*/ 0 w 222801"/>
                <a:gd name="connsiteY3" fmla="*/ 5834726 h 5834726"/>
                <a:gd name="connsiteX4" fmla="*/ 0 w 222801"/>
                <a:gd name="connsiteY4" fmla="*/ 0 h 5834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801" h="5834726">
                  <a:moveTo>
                    <a:pt x="0" y="0"/>
                  </a:moveTo>
                  <a:lnTo>
                    <a:pt x="222801" y="0"/>
                  </a:lnTo>
                  <a:lnTo>
                    <a:pt x="222801" y="5834726"/>
                  </a:lnTo>
                  <a:lnTo>
                    <a:pt x="0" y="5834726"/>
                  </a:lnTo>
                  <a:lnTo>
                    <a:pt x="0" y="0"/>
                  </a:lnTo>
                  <a:close/>
                </a:path>
              </a:pathLst>
            </a:custGeom>
            <a:gradFill flip="none" rotWithShape="1">
              <a:gsLst>
                <a:gs pos="0">
                  <a:srgbClr val="EAEAEA">
                    <a:alpha val="0"/>
                  </a:srgbClr>
                </a:gs>
                <a:gs pos="100000">
                  <a:srgbClr val="EAEAEA"/>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 name="任意多边形: 形状 6">
              <a:extLst>
                <a:ext uri="{FF2B5EF4-FFF2-40B4-BE49-F238E27FC236}">
                  <a16:creationId xmlns:a16="http://schemas.microsoft.com/office/drawing/2014/main" id="{360CB603-A1C6-E85B-FCBA-CE6361735C46}"/>
                </a:ext>
              </a:extLst>
            </p:cNvPr>
            <p:cNvSpPr/>
            <p:nvPr/>
          </p:nvSpPr>
          <p:spPr>
            <a:xfrm>
              <a:off x="644320" y="998817"/>
              <a:ext cx="11570109" cy="5853845"/>
            </a:xfrm>
            <a:custGeom>
              <a:avLst/>
              <a:gdLst>
                <a:gd name="connsiteX0" fmla="*/ 0 w 11570109"/>
                <a:gd name="connsiteY0" fmla="*/ 0 h 5853845"/>
                <a:gd name="connsiteX1" fmla="*/ 11570109 w 11570109"/>
                <a:gd name="connsiteY1" fmla="*/ 0 h 5853845"/>
                <a:gd name="connsiteX2" fmla="*/ 11570109 w 11570109"/>
                <a:gd name="connsiteY2" fmla="*/ 5853845 h 5853845"/>
                <a:gd name="connsiteX3" fmla="*/ 0 w 11570109"/>
                <a:gd name="connsiteY3" fmla="*/ 5853845 h 5853845"/>
                <a:gd name="connsiteX4" fmla="*/ 0 w 11570109"/>
                <a:gd name="connsiteY4" fmla="*/ 0 h 5853845"/>
                <a:gd name="connsiteX5" fmla="*/ 5673654 w 11570109"/>
                <a:gd name="connsiteY5" fmla="*/ 12425 h 5853845"/>
                <a:gd name="connsiteX6" fmla="*/ 5673654 w 11570109"/>
                <a:gd name="connsiteY6" fmla="*/ 5847151 h 5853845"/>
                <a:gd name="connsiteX7" fmla="*/ 5896455 w 11570109"/>
                <a:gd name="connsiteY7" fmla="*/ 5847151 h 5853845"/>
                <a:gd name="connsiteX8" fmla="*/ 5896455 w 11570109"/>
                <a:gd name="connsiteY8" fmla="*/ 12425 h 5853845"/>
                <a:gd name="connsiteX9" fmla="*/ 5673654 w 11570109"/>
                <a:gd name="connsiteY9" fmla="*/ 12425 h 5853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70109" h="5853845">
                  <a:moveTo>
                    <a:pt x="0" y="0"/>
                  </a:moveTo>
                  <a:lnTo>
                    <a:pt x="11570109" y="0"/>
                  </a:lnTo>
                  <a:lnTo>
                    <a:pt x="11570109" y="5853845"/>
                  </a:lnTo>
                  <a:lnTo>
                    <a:pt x="0" y="5853845"/>
                  </a:lnTo>
                  <a:lnTo>
                    <a:pt x="0" y="0"/>
                  </a:lnTo>
                  <a:close/>
                  <a:moveTo>
                    <a:pt x="5673654" y="12425"/>
                  </a:moveTo>
                  <a:lnTo>
                    <a:pt x="5673654" y="5847151"/>
                  </a:lnTo>
                  <a:lnTo>
                    <a:pt x="5896455" y="5847151"/>
                  </a:lnTo>
                  <a:lnTo>
                    <a:pt x="5896455" y="12425"/>
                  </a:lnTo>
                  <a:lnTo>
                    <a:pt x="5673654" y="12425"/>
                  </a:lnTo>
                  <a:close/>
                </a:path>
              </a:pathLst>
            </a:cu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cxnSp>
          <p:nvCxnSpPr>
            <p:cNvPr id="8" name="直接连接符 7">
              <a:extLst>
                <a:ext uri="{FF2B5EF4-FFF2-40B4-BE49-F238E27FC236}">
                  <a16:creationId xmlns:a16="http://schemas.microsoft.com/office/drawing/2014/main" id="{62511C5E-74A2-58BB-90DA-2DB9ABD1FE5B}"/>
                </a:ext>
              </a:extLst>
            </p:cNvPr>
            <p:cNvCxnSpPr/>
            <p:nvPr/>
          </p:nvCxnSpPr>
          <p:spPr bwMode="auto">
            <a:xfrm flipH="1">
              <a:off x="381035" y="838958"/>
              <a:ext cx="12096680" cy="0"/>
            </a:xfrm>
            <a:prstGeom prst="line">
              <a:avLst/>
            </a:prstGeom>
            <a:solidFill>
              <a:schemeClr val="accent1"/>
            </a:solidFill>
            <a:ln w="9525" cap="flat" cmpd="sng" algn="ctr">
              <a:solidFill>
                <a:srgbClr val="00206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cxnSp>
        <p:nvCxnSpPr>
          <p:cNvPr id="9" name="直接连接符 8">
            <a:extLst>
              <a:ext uri="{FF2B5EF4-FFF2-40B4-BE49-F238E27FC236}">
                <a16:creationId xmlns:a16="http://schemas.microsoft.com/office/drawing/2014/main" id="{83925F05-231B-122E-1EA2-A47E88DB3193}"/>
              </a:ext>
            </a:extLst>
          </p:cNvPr>
          <p:cNvCxnSpPr/>
          <p:nvPr/>
        </p:nvCxnSpPr>
        <p:spPr bwMode="auto">
          <a:xfrm flipH="1">
            <a:off x="381035" y="838958"/>
            <a:ext cx="12096680"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等腰三角形 9">
            <a:extLst>
              <a:ext uri="{FF2B5EF4-FFF2-40B4-BE49-F238E27FC236}">
                <a16:creationId xmlns:a16="http://schemas.microsoft.com/office/drawing/2014/main" id="{400584A4-474F-3996-F9F3-E4A492D0766D}"/>
              </a:ext>
            </a:extLst>
          </p:cNvPr>
          <p:cNvSpPr/>
          <p:nvPr/>
        </p:nvSpPr>
        <p:spPr>
          <a:xfrm rot="5400000">
            <a:off x="574007" y="389114"/>
            <a:ext cx="334099" cy="288016"/>
          </a:xfrm>
          <a:prstGeom prst="triangle">
            <a:avLst/>
          </a:prstGeom>
          <a:solidFill>
            <a:schemeClr val="accent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101"/>
            <a:endParaRPr lang="zh-CN" altLang="en-US" sz="1798">
              <a:solidFill>
                <a:prstClr val="white"/>
              </a:solidFill>
              <a:latin typeface="Calibri" panose="020F0502020204030204"/>
              <a:ea typeface="宋体" panose="02010600030101010101" pitchFamily="2" charset="-122"/>
            </a:endParaRPr>
          </a:p>
        </p:txBody>
      </p:sp>
      <p:sp>
        <p:nvSpPr>
          <p:cNvPr id="11" name="TextBox 51">
            <a:extLst>
              <a:ext uri="{FF2B5EF4-FFF2-40B4-BE49-F238E27FC236}">
                <a16:creationId xmlns:a16="http://schemas.microsoft.com/office/drawing/2014/main" id="{DF863929-8BDF-0BE5-E5E8-8766A59251A4}"/>
              </a:ext>
            </a:extLst>
          </p:cNvPr>
          <p:cNvSpPr txBox="1"/>
          <p:nvPr/>
        </p:nvSpPr>
        <p:spPr>
          <a:xfrm>
            <a:off x="981973" y="227269"/>
            <a:ext cx="4583306" cy="611706"/>
          </a:xfrm>
          <a:prstGeom prst="rect">
            <a:avLst/>
          </a:prstGeom>
          <a:noFill/>
        </p:spPr>
        <p:txBody>
          <a:bodyPr wrap="none" rtlCol="0">
            <a:spAutoFit/>
          </a:bodyPr>
          <a:lstStyle/>
          <a:p>
            <a:pPr defTabSz="914101"/>
            <a:r>
              <a:rPr lang="zh-CN" altLang="en-US" sz="3375" b="1" dirty="0">
                <a:solidFill>
                  <a:srgbClr val="002060"/>
                </a:solidFill>
                <a:latin typeface="微软雅黑" panose="020B0503020204020204" pitchFamily="34" charset="-122"/>
                <a:ea typeface="微软雅黑" panose="020B0503020204020204" pitchFamily="34" charset="-122"/>
              </a:rPr>
              <a:t>下载数据</a:t>
            </a:r>
            <a:r>
              <a:rPr lang="en-US" altLang="zh-CN" sz="3375" b="1" dirty="0">
                <a:solidFill>
                  <a:srgbClr val="002060"/>
                </a:solidFill>
                <a:latin typeface="微软雅黑" panose="020B0503020204020204" pitchFamily="34" charset="-122"/>
                <a:ea typeface="微软雅黑" panose="020B0503020204020204" pitchFamily="34" charset="-122"/>
              </a:rPr>
              <a:t>——</a:t>
            </a:r>
            <a:r>
              <a:rPr lang="zh-CN" altLang="en-US" sz="3375" b="1" dirty="0">
                <a:solidFill>
                  <a:srgbClr val="002060"/>
                </a:solidFill>
                <a:latin typeface="微软雅黑" panose="020B0503020204020204" pitchFamily="34" charset="-122"/>
                <a:ea typeface="微软雅黑" panose="020B0503020204020204" pitchFamily="34" charset="-122"/>
              </a:rPr>
              <a:t>提取数据</a:t>
            </a:r>
          </a:p>
        </p:txBody>
      </p:sp>
      <p:sp>
        <p:nvSpPr>
          <p:cNvPr id="12" name="标题 7">
            <a:extLst>
              <a:ext uri="{FF2B5EF4-FFF2-40B4-BE49-F238E27FC236}">
                <a16:creationId xmlns:a16="http://schemas.microsoft.com/office/drawing/2014/main" id="{E686BF3F-F957-B69F-B6DB-1114E1F6BAB3}"/>
              </a:ext>
            </a:extLst>
          </p:cNvPr>
          <p:cNvSpPr txBox="1">
            <a:spLocks/>
          </p:cNvSpPr>
          <p:nvPr>
            <p:custDataLst>
              <p:tags r:id="rId1"/>
            </p:custDataLst>
          </p:nvPr>
        </p:nvSpPr>
        <p:spPr>
          <a:xfrm>
            <a:off x="1317528" y="1480032"/>
            <a:ext cx="4618060" cy="4891414"/>
          </a:xfrm>
          <a:prstGeom prst="rect">
            <a:avLst/>
          </a:prstGeom>
        </p:spPr>
        <p:txBody>
          <a:bodyPr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482163" fontAlgn="auto">
              <a:lnSpc>
                <a:spcPct val="175000"/>
              </a:lnSpc>
              <a:spcAft>
                <a:spcPts val="0"/>
              </a:spcAft>
            </a:pPr>
            <a:r>
              <a:rPr lang="zh-CN" altLang="en-US" sz="1800" dirty="0">
                <a:solidFill>
                  <a:srgbClr val="002060"/>
                </a:solidFill>
                <a:latin typeface="微软雅黑" panose="020B0503020204020204" pitchFamily="34" charset="-122"/>
                <a:ea typeface="微软雅黑" panose="020B0503020204020204" pitchFamily="34" charset="-122"/>
                <a:cs typeface="+mn-ea"/>
              </a:rPr>
              <a:t>将数据序列中的所有数据进行筛选、分类、排序后，通过</a:t>
            </a:r>
            <a:r>
              <a:rPr lang="zh-CN" altLang="en-US" sz="1800" b="1" dirty="0">
                <a:solidFill>
                  <a:srgbClr val="002060"/>
                </a:solidFill>
                <a:latin typeface="微软雅黑" panose="020B0503020204020204" pitchFamily="34" charset="-122"/>
                <a:ea typeface="微软雅黑" panose="020B0503020204020204" pitchFamily="34" charset="-122"/>
                <a:cs typeface="+mn-ea"/>
              </a:rPr>
              <a:t>数据导出功能，</a:t>
            </a:r>
            <a:r>
              <a:rPr lang="zh-CN" altLang="en-US" sz="1800" dirty="0">
                <a:solidFill>
                  <a:srgbClr val="002060"/>
                </a:solidFill>
                <a:latin typeface="微软雅黑" panose="020B0503020204020204" pitchFamily="34" charset="-122"/>
                <a:ea typeface="微软雅黑" panose="020B0503020204020204" pitchFamily="34" charset="-122"/>
                <a:cs typeface="+mn-ea"/>
              </a:rPr>
              <a:t>将数据导出并下载为</a:t>
            </a:r>
            <a:r>
              <a:rPr lang="en-US" altLang="zh-CN" sz="1800" dirty="0">
                <a:solidFill>
                  <a:srgbClr val="002060"/>
                </a:solidFill>
                <a:latin typeface="微软雅黑" panose="020B0503020204020204" pitchFamily="34" charset="-122"/>
                <a:ea typeface="微软雅黑" panose="020B0503020204020204" pitchFamily="34" charset="-122"/>
                <a:cs typeface="+mn-ea"/>
                <a:sym typeface="+mn-ea"/>
              </a:rPr>
              <a:t>Xlsx</a:t>
            </a:r>
            <a:r>
              <a:rPr lang="zh-CN" altLang="en-US" sz="1800" dirty="0">
                <a:solidFill>
                  <a:srgbClr val="002060"/>
                </a:solidFill>
                <a:latin typeface="微软雅黑" panose="020B0503020204020204" pitchFamily="34" charset="-122"/>
                <a:ea typeface="微软雅黑" panose="020B0503020204020204" pitchFamily="34" charset="-122"/>
                <a:cs typeface="+mn-ea"/>
                <a:sym typeface="+mn-ea"/>
              </a:rPr>
              <a:t>格式文件</a:t>
            </a:r>
            <a:r>
              <a:rPr lang="en-US" altLang="zh-CN" sz="1800" dirty="0">
                <a:solidFill>
                  <a:srgbClr val="002060"/>
                </a:solidFill>
                <a:latin typeface="微软雅黑" panose="020B0503020204020204" pitchFamily="34" charset="-122"/>
                <a:ea typeface="微软雅黑" panose="020B0503020204020204" pitchFamily="34" charset="-122"/>
                <a:cs typeface="+mn-ea"/>
                <a:sym typeface="+mn-ea"/>
              </a:rPr>
              <a:t>(</a:t>
            </a:r>
            <a:r>
              <a:rPr lang="zh-CN" altLang="en-US" sz="1800" dirty="0">
                <a:solidFill>
                  <a:srgbClr val="002060"/>
                </a:solidFill>
                <a:latin typeface="微软雅黑" panose="020B0503020204020204" pitchFamily="34" charset="-122"/>
                <a:ea typeface="微软雅黑" panose="020B0503020204020204" pitchFamily="34" charset="-122"/>
                <a:cs typeface="+mn-ea"/>
                <a:sym typeface="+mn-ea"/>
              </a:rPr>
              <a:t>或</a:t>
            </a:r>
            <a:r>
              <a:rPr lang="en-US" altLang="zh-CN" sz="1800" dirty="0">
                <a:solidFill>
                  <a:srgbClr val="002060"/>
                </a:solidFill>
                <a:latin typeface="微软雅黑" panose="020B0503020204020204" pitchFamily="34" charset="-122"/>
                <a:ea typeface="微软雅黑" panose="020B0503020204020204" pitchFamily="34" charset="-122"/>
                <a:cs typeface="+mn-ea"/>
                <a:sym typeface="+mn-ea"/>
              </a:rPr>
              <a:t>CSV</a:t>
            </a:r>
            <a:r>
              <a:rPr lang="zh-CN" altLang="en-US" sz="1800" dirty="0">
                <a:solidFill>
                  <a:srgbClr val="002060"/>
                </a:solidFill>
                <a:latin typeface="微软雅黑" panose="020B0503020204020204" pitchFamily="34" charset="-122"/>
                <a:ea typeface="微软雅黑" panose="020B0503020204020204" pitchFamily="34" charset="-122"/>
                <a:cs typeface="+mn-ea"/>
                <a:sym typeface="+mn-ea"/>
              </a:rPr>
              <a:t>格式文件），供使用者高效、精准提取数据，进而形成研究报告。</a:t>
            </a:r>
            <a:br>
              <a:rPr lang="zh-CN" altLang="en-US" sz="1800" dirty="0">
                <a:solidFill>
                  <a:srgbClr val="002060"/>
                </a:solidFill>
                <a:latin typeface="微软雅黑" panose="020B0503020204020204" pitchFamily="34" charset="-122"/>
                <a:ea typeface="微软雅黑" panose="020B0503020204020204" pitchFamily="34" charset="-122"/>
                <a:cs typeface="+mn-ea"/>
                <a:sym typeface="+mn-ea"/>
              </a:rPr>
            </a:br>
            <a:r>
              <a:rPr lang="zh-CN" altLang="en-US" sz="1800" dirty="0">
                <a:solidFill>
                  <a:srgbClr val="002060"/>
                </a:solidFill>
                <a:latin typeface="微软雅黑" panose="020B0503020204020204" pitchFamily="34" charset="-122"/>
                <a:ea typeface="微软雅黑" panose="020B0503020204020204" pitchFamily="34" charset="-122"/>
                <a:cs typeface="+mn-ea"/>
                <a:sym typeface="+mn-ea"/>
              </a:rPr>
              <a:t>除具体指标数据外，使用者还可以获取</a:t>
            </a:r>
            <a:r>
              <a:rPr lang="zh-CN" altLang="en-US" sz="1800" b="1" dirty="0">
                <a:solidFill>
                  <a:srgbClr val="002060"/>
                </a:solidFill>
                <a:latin typeface="微软雅黑" panose="020B0503020204020204" pitchFamily="34" charset="-122"/>
                <a:ea typeface="微软雅黑" panose="020B0503020204020204" pitchFamily="34" charset="-122"/>
                <a:cs typeface="+mn-ea"/>
                <a:sym typeface="+mn-ea"/>
              </a:rPr>
              <a:t>指标名称、频率、单位、数据来源</a:t>
            </a:r>
            <a:r>
              <a:rPr lang="zh-CN" altLang="en-US" sz="1800" dirty="0">
                <a:solidFill>
                  <a:srgbClr val="002060"/>
                </a:solidFill>
                <a:latin typeface="微软雅黑" panose="020B0503020204020204" pitchFamily="34" charset="-122"/>
                <a:ea typeface="微软雅黑" panose="020B0503020204020204" pitchFamily="34" charset="-122"/>
                <a:cs typeface="+mn-ea"/>
                <a:sym typeface="+mn-ea"/>
              </a:rPr>
              <a:t>等关键信息</a:t>
            </a:r>
            <a:r>
              <a:rPr lang="zh-CN" altLang="en-US" sz="1800" dirty="0">
                <a:solidFill>
                  <a:srgbClr val="002060"/>
                </a:solidFill>
                <a:latin typeface="微软雅黑" panose="020B0503020204020204" pitchFamily="34" charset="-122"/>
                <a:ea typeface="微软雅黑" panose="020B0503020204020204" pitchFamily="34" charset="-122"/>
                <a:cs typeface="+mn-ea"/>
              </a:rPr>
              <a:t>。</a:t>
            </a:r>
            <a:br>
              <a:rPr lang="zh-CN" altLang="en-US" sz="1800" dirty="0">
                <a:solidFill>
                  <a:srgbClr val="002060"/>
                </a:solidFill>
                <a:latin typeface="微软雅黑" panose="020B0503020204020204" pitchFamily="34" charset="-122"/>
                <a:ea typeface="微软雅黑" panose="020B0503020204020204" pitchFamily="34" charset="-122"/>
                <a:cs typeface="+mn-ea"/>
              </a:rPr>
            </a:br>
            <a:r>
              <a:rPr lang="zh-CN" altLang="en-US" sz="1800" dirty="0">
                <a:solidFill>
                  <a:srgbClr val="002060"/>
                </a:solidFill>
                <a:latin typeface="微软雅黑" panose="020B0503020204020204" pitchFamily="34" charset="-122"/>
                <a:ea typeface="微软雅黑" panose="020B0503020204020204" pitchFamily="34" charset="-122"/>
                <a:cs typeface="+mn-ea"/>
              </a:rPr>
              <a:t>步骤：</a:t>
            </a:r>
            <a:br>
              <a:rPr lang="zh-CN" altLang="en-US" sz="1800" dirty="0">
                <a:solidFill>
                  <a:srgbClr val="002060"/>
                </a:solidFill>
                <a:latin typeface="微软雅黑" panose="020B0503020204020204" pitchFamily="34" charset="-122"/>
                <a:ea typeface="微软雅黑" panose="020B0503020204020204" pitchFamily="34" charset="-122"/>
                <a:cs typeface="+mn-ea"/>
              </a:rPr>
            </a:br>
            <a:r>
              <a:rPr lang="en-US" altLang="zh-CN" sz="1800" dirty="0">
                <a:solidFill>
                  <a:srgbClr val="002060"/>
                </a:solidFill>
                <a:latin typeface="微软雅黑" panose="020B0503020204020204" pitchFamily="34" charset="-122"/>
                <a:ea typeface="微软雅黑" panose="020B0503020204020204" pitchFamily="34" charset="-122"/>
                <a:cs typeface="+mn-ea"/>
              </a:rPr>
              <a:t>1 </a:t>
            </a:r>
            <a:r>
              <a:rPr lang="zh-CN" altLang="en-US" sz="1800" dirty="0">
                <a:solidFill>
                  <a:srgbClr val="002060"/>
                </a:solidFill>
                <a:latin typeface="微软雅黑" panose="020B0503020204020204" pitchFamily="34" charset="-122"/>
                <a:ea typeface="微软雅黑" panose="020B0503020204020204" pitchFamily="34" charset="-122"/>
                <a:cs typeface="+mn-ea"/>
              </a:rPr>
              <a:t>提取数据</a:t>
            </a:r>
            <a:br>
              <a:rPr lang="zh-CN" altLang="en-US" sz="1800" dirty="0">
                <a:solidFill>
                  <a:srgbClr val="002060"/>
                </a:solidFill>
                <a:latin typeface="微软雅黑" panose="020B0503020204020204" pitchFamily="34" charset="-122"/>
                <a:ea typeface="微软雅黑" panose="020B0503020204020204" pitchFamily="34" charset="-122"/>
                <a:cs typeface="+mn-ea"/>
              </a:rPr>
            </a:br>
            <a:r>
              <a:rPr lang="en-US" altLang="zh-CN" sz="1800" dirty="0">
                <a:solidFill>
                  <a:srgbClr val="002060"/>
                </a:solidFill>
                <a:latin typeface="微软雅黑" panose="020B0503020204020204" pitchFamily="34" charset="-122"/>
                <a:ea typeface="微软雅黑" panose="020B0503020204020204" pitchFamily="34" charset="-122"/>
                <a:cs typeface="+mn-ea"/>
              </a:rPr>
              <a:t>2 </a:t>
            </a:r>
            <a:r>
              <a:rPr lang="zh-CN" altLang="en-US" sz="1800" dirty="0">
                <a:solidFill>
                  <a:srgbClr val="002060"/>
                </a:solidFill>
                <a:latin typeface="微软雅黑" panose="020B0503020204020204" pitchFamily="34" charset="-122"/>
                <a:ea typeface="微软雅黑" panose="020B0503020204020204" pitchFamily="34" charset="-122"/>
                <a:cs typeface="+mn-ea"/>
              </a:rPr>
              <a:t>导出数据</a:t>
            </a:r>
            <a:br>
              <a:rPr lang="zh-CN" altLang="en-US" sz="1687" dirty="0">
                <a:solidFill>
                  <a:srgbClr val="002060"/>
                </a:solidFill>
                <a:latin typeface="微软雅黑" panose="020B0503020204020204" pitchFamily="34" charset="-122"/>
                <a:ea typeface="微软雅黑" panose="020B0503020204020204" pitchFamily="34" charset="-122"/>
                <a:cs typeface="+mn-ea"/>
              </a:rPr>
            </a:br>
            <a:endParaRPr lang="zh-CN" altLang="en-US" sz="1687" dirty="0">
              <a:solidFill>
                <a:srgbClr val="002060"/>
              </a:solidFill>
              <a:latin typeface="微软雅黑" panose="020B0503020204020204" pitchFamily="34" charset="-122"/>
              <a:ea typeface="微软雅黑" panose="020B0503020204020204" pitchFamily="34" charset="-122"/>
              <a:cs typeface="+mn-ea"/>
            </a:endParaRPr>
          </a:p>
        </p:txBody>
      </p:sp>
      <p:sp>
        <p:nvSpPr>
          <p:cNvPr id="13" name="矩形: 圆角 12">
            <a:extLst>
              <a:ext uri="{FF2B5EF4-FFF2-40B4-BE49-F238E27FC236}">
                <a16:creationId xmlns:a16="http://schemas.microsoft.com/office/drawing/2014/main" id="{A8489028-A0C6-D56C-570A-5C953553243D}"/>
              </a:ext>
            </a:extLst>
          </p:cNvPr>
          <p:cNvSpPr/>
          <p:nvPr/>
        </p:nvSpPr>
        <p:spPr>
          <a:xfrm>
            <a:off x="6553377" y="1025149"/>
            <a:ext cx="5661052" cy="5615364"/>
          </a:xfrm>
          <a:prstGeom prst="roundRect">
            <a:avLst>
              <a:gd name="adj" fmla="val 1227"/>
            </a:avLst>
          </a:prstGeom>
          <a:blipFill>
            <a:blip r:embed="rId3"/>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7203028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31ECE9-639D-CC0A-FB0C-EF3E76AEE084}"/>
            </a:ext>
          </a:extLst>
        </p:cNvPr>
        <p:cNvGrpSpPr/>
        <p:nvPr/>
      </p:nvGrpSpPr>
      <p:grpSpPr>
        <a:xfrm>
          <a:off x="0" y="0"/>
          <a:ext cx="0" cy="0"/>
          <a:chOff x="0" y="0"/>
          <a:chExt cx="0" cy="0"/>
        </a:xfrm>
      </p:grpSpPr>
      <p:grpSp>
        <p:nvGrpSpPr>
          <p:cNvPr id="2" name="组合 1">
            <a:extLst>
              <a:ext uri="{FF2B5EF4-FFF2-40B4-BE49-F238E27FC236}">
                <a16:creationId xmlns:a16="http://schemas.microsoft.com/office/drawing/2014/main" id="{90AF4882-967A-5BF2-D00D-E798412D001D}"/>
              </a:ext>
            </a:extLst>
          </p:cNvPr>
          <p:cNvGrpSpPr/>
          <p:nvPr/>
        </p:nvGrpSpPr>
        <p:grpSpPr>
          <a:xfrm>
            <a:off x="236687" y="838958"/>
            <a:ext cx="12385376" cy="6056858"/>
            <a:chOff x="236687" y="838958"/>
            <a:chExt cx="12385376" cy="6056858"/>
          </a:xfrm>
        </p:grpSpPr>
        <p:sp>
          <p:nvSpPr>
            <p:cNvPr id="3" name="矩形: 圆角 2">
              <a:extLst>
                <a:ext uri="{FF2B5EF4-FFF2-40B4-BE49-F238E27FC236}">
                  <a16:creationId xmlns:a16="http://schemas.microsoft.com/office/drawing/2014/main" id="{37ABE097-BF14-719E-D3D9-5F66E2FB29A7}"/>
                </a:ext>
              </a:extLst>
            </p:cNvPr>
            <p:cNvSpPr/>
            <p:nvPr/>
          </p:nvSpPr>
          <p:spPr>
            <a:xfrm>
              <a:off x="236687" y="990415"/>
              <a:ext cx="12385376" cy="5905401"/>
            </a:xfrm>
            <a:prstGeom prst="roundRect">
              <a:avLst>
                <a:gd name="adj" fmla="val 5038"/>
              </a:avLst>
            </a:prstGeom>
            <a:solidFill>
              <a:srgbClr val="9B9B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a:extLst>
                <a:ext uri="{FF2B5EF4-FFF2-40B4-BE49-F238E27FC236}">
                  <a16:creationId xmlns:a16="http://schemas.microsoft.com/office/drawing/2014/main" id="{C5B6902E-0266-B09B-D257-1B61AAE16A99}"/>
                </a:ext>
              </a:extLst>
            </p:cNvPr>
            <p:cNvSpPr/>
            <p:nvPr/>
          </p:nvSpPr>
          <p:spPr>
            <a:xfrm rot="16200000" flipH="1">
              <a:off x="-2427918" y="3782881"/>
              <a:ext cx="5834727" cy="288031"/>
            </a:xfrm>
            <a:prstGeom prst="trapezoid">
              <a:avLst/>
            </a:prstGeom>
            <a:gradFill flip="none" rotWithShape="1">
              <a:gsLst>
                <a:gs pos="0">
                  <a:srgbClr val="FFFFFF"/>
                </a:gs>
                <a:gs pos="47000">
                  <a:srgbClr val="FFFFFF"/>
                </a:gs>
                <a:gs pos="73000">
                  <a:srgbClr val="DDDDDD"/>
                </a:gs>
              </a:gsLst>
              <a:lin ang="54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梯形 4">
              <a:extLst>
                <a:ext uri="{FF2B5EF4-FFF2-40B4-BE49-F238E27FC236}">
                  <a16:creationId xmlns:a16="http://schemas.microsoft.com/office/drawing/2014/main" id="{717E9676-C41B-2C45-9F8E-2A36A0F143E5}"/>
                </a:ext>
              </a:extLst>
            </p:cNvPr>
            <p:cNvSpPr/>
            <p:nvPr/>
          </p:nvSpPr>
          <p:spPr>
            <a:xfrm rot="5400000">
              <a:off x="9430223" y="3782881"/>
              <a:ext cx="5834727" cy="288031"/>
            </a:xfrm>
            <a:prstGeom prst="trapezoid">
              <a:avLst/>
            </a:prstGeom>
            <a:gradFill flip="none" rotWithShape="1">
              <a:gsLst>
                <a:gs pos="0">
                  <a:srgbClr val="FFFFFF"/>
                </a:gs>
                <a:gs pos="47000">
                  <a:srgbClr val="FFFFFF"/>
                </a:gs>
                <a:gs pos="73000">
                  <a:srgbClr val="DDDDDD"/>
                </a:gs>
              </a:gsLst>
              <a:lin ang="54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任意多边形: 形状 5">
              <a:extLst>
                <a:ext uri="{FF2B5EF4-FFF2-40B4-BE49-F238E27FC236}">
                  <a16:creationId xmlns:a16="http://schemas.microsoft.com/office/drawing/2014/main" id="{65BE8368-A6FB-9B86-41C0-F03D53A82B97}"/>
                </a:ext>
              </a:extLst>
            </p:cNvPr>
            <p:cNvSpPr/>
            <p:nvPr/>
          </p:nvSpPr>
          <p:spPr>
            <a:xfrm>
              <a:off x="6317975" y="951283"/>
              <a:ext cx="288031" cy="5905401"/>
            </a:xfrm>
            <a:custGeom>
              <a:avLst/>
              <a:gdLst>
                <a:gd name="connsiteX0" fmla="*/ 0 w 222801"/>
                <a:gd name="connsiteY0" fmla="*/ 0 h 5834726"/>
                <a:gd name="connsiteX1" fmla="*/ 222801 w 222801"/>
                <a:gd name="connsiteY1" fmla="*/ 0 h 5834726"/>
                <a:gd name="connsiteX2" fmla="*/ 222801 w 222801"/>
                <a:gd name="connsiteY2" fmla="*/ 5834726 h 5834726"/>
                <a:gd name="connsiteX3" fmla="*/ 0 w 222801"/>
                <a:gd name="connsiteY3" fmla="*/ 5834726 h 5834726"/>
                <a:gd name="connsiteX4" fmla="*/ 0 w 222801"/>
                <a:gd name="connsiteY4" fmla="*/ 0 h 5834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801" h="5834726">
                  <a:moveTo>
                    <a:pt x="0" y="0"/>
                  </a:moveTo>
                  <a:lnTo>
                    <a:pt x="222801" y="0"/>
                  </a:lnTo>
                  <a:lnTo>
                    <a:pt x="222801" y="5834726"/>
                  </a:lnTo>
                  <a:lnTo>
                    <a:pt x="0" y="5834726"/>
                  </a:lnTo>
                  <a:lnTo>
                    <a:pt x="0" y="0"/>
                  </a:lnTo>
                  <a:close/>
                </a:path>
              </a:pathLst>
            </a:custGeom>
            <a:gradFill flip="none" rotWithShape="1">
              <a:gsLst>
                <a:gs pos="0">
                  <a:srgbClr val="EAEAEA">
                    <a:alpha val="0"/>
                  </a:srgbClr>
                </a:gs>
                <a:gs pos="100000">
                  <a:srgbClr val="EAEAEA"/>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 name="任意多边形: 形状 6">
              <a:extLst>
                <a:ext uri="{FF2B5EF4-FFF2-40B4-BE49-F238E27FC236}">
                  <a16:creationId xmlns:a16="http://schemas.microsoft.com/office/drawing/2014/main" id="{A3A33BB5-0836-EE4A-17EC-AEEB8A4BCEAC}"/>
                </a:ext>
              </a:extLst>
            </p:cNvPr>
            <p:cNvSpPr/>
            <p:nvPr/>
          </p:nvSpPr>
          <p:spPr>
            <a:xfrm>
              <a:off x="644320" y="998817"/>
              <a:ext cx="11570109" cy="5853845"/>
            </a:xfrm>
            <a:custGeom>
              <a:avLst/>
              <a:gdLst>
                <a:gd name="connsiteX0" fmla="*/ 0 w 11570109"/>
                <a:gd name="connsiteY0" fmla="*/ 0 h 5853845"/>
                <a:gd name="connsiteX1" fmla="*/ 11570109 w 11570109"/>
                <a:gd name="connsiteY1" fmla="*/ 0 h 5853845"/>
                <a:gd name="connsiteX2" fmla="*/ 11570109 w 11570109"/>
                <a:gd name="connsiteY2" fmla="*/ 5853845 h 5853845"/>
                <a:gd name="connsiteX3" fmla="*/ 0 w 11570109"/>
                <a:gd name="connsiteY3" fmla="*/ 5853845 h 5853845"/>
                <a:gd name="connsiteX4" fmla="*/ 0 w 11570109"/>
                <a:gd name="connsiteY4" fmla="*/ 0 h 5853845"/>
                <a:gd name="connsiteX5" fmla="*/ 5673654 w 11570109"/>
                <a:gd name="connsiteY5" fmla="*/ 12425 h 5853845"/>
                <a:gd name="connsiteX6" fmla="*/ 5673654 w 11570109"/>
                <a:gd name="connsiteY6" fmla="*/ 5847151 h 5853845"/>
                <a:gd name="connsiteX7" fmla="*/ 5896455 w 11570109"/>
                <a:gd name="connsiteY7" fmla="*/ 5847151 h 5853845"/>
                <a:gd name="connsiteX8" fmla="*/ 5896455 w 11570109"/>
                <a:gd name="connsiteY8" fmla="*/ 12425 h 5853845"/>
                <a:gd name="connsiteX9" fmla="*/ 5673654 w 11570109"/>
                <a:gd name="connsiteY9" fmla="*/ 12425 h 5853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70109" h="5853845">
                  <a:moveTo>
                    <a:pt x="0" y="0"/>
                  </a:moveTo>
                  <a:lnTo>
                    <a:pt x="11570109" y="0"/>
                  </a:lnTo>
                  <a:lnTo>
                    <a:pt x="11570109" y="5853845"/>
                  </a:lnTo>
                  <a:lnTo>
                    <a:pt x="0" y="5853845"/>
                  </a:lnTo>
                  <a:lnTo>
                    <a:pt x="0" y="0"/>
                  </a:lnTo>
                  <a:close/>
                  <a:moveTo>
                    <a:pt x="5673654" y="12425"/>
                  </a:moveTo>
                  <a:lnTo>
                    <a:pt x="5673654" y="5847151"/>
                  </a:lnTo>
                  <a:lnTo>
                    <a:pt x="5896455" y="5847151"/>
                  </a:lnTo>
                  <a:lnTo>
                    <a:pt x="5896455" y="12425"/>
                  </a:lnTo>
                  <a:lnTo>
                    <a:pt x="5673654" y="12425"/>
                  </a:lnTo>
                  <a:close/>
                </a:path>
              </a:pathLst>
            </a:cu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cxnSp>
          <p:nvCxnSpPr>
            <p:cNvPr id="8" name="直接连接符 7">
              <a:extLst>
                <a:ext uri="{FF2B5EF4-FFF2-40B4-BE49-F238E27FC236}">
                  <a16:creationId xmlns:a16="http://schemas.microsoft.com/office/drawing/2014/main" id="{4ECE3A0E-B36D-53CA-A572-DBD590218592}"/>
                </a:ext>
              </a:extLst>
            </p:cNvPr>
            <p:cNvCxnSpPr/>
            <p:nvPr/>
          </p:nvCxnSpPr>
          <p:spPr bwMode="auto">
            <a:xfrm flipH="1">
              <a:off x="381035" y="838958"/>
              <a:ext cx="12096680" cy="0"/>
            </a:xfrm>
            <a:prstGeom prst="line">
              <a:avLst/>
            </a:prstGeom>
            <a:solidFill>
              <a:schemeClr val="accent1"/>
            </a:solidFill>
            <a:ln w="9525" cap="flat" cmpd="sng" algn="ctr">
              <a:solidFill>
                <a:srgbClr val="00206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9" name="等腰三角形 8">
            <a:extLst>
              <a:ext uri="{FF2B5EF4-FFF2-40B4-BE49-F238E27FC236}">
                <a16:creationId xmlns:a16="http://schemas.microsoft.com/office/drawing/2014/main" id="{370A75B8-EF20-AAC6-282F-A34C5758906E}"/>
              </a:ext>
            </a:extLst>
          </p:cNvPr>
          <p:cNvSpPr/>
          <p:nvPr/>
        </p:nvSpPr>
        <p:spPr>
          <a:xfrm rot="5400000">
            <a:off x="574007" y="389114"/>
            <a:ext cx="334099" cy="288016"/>
          </a:xfrm>
          <a:prstGeom prst="triangle">
            <a:avLst/>
          </a:prstGeom>
          <a:solidFill>
            <a:schemeClr val="accent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101"/>
            <a:endParaRPr lang="zh-CN" altLang="en-US" sz="1798">
              <a:solidFill>
                <a:prstClr val="white"/>
              </a:solidFill>
              <a:latin typeface="Calibri" panose="020F0502020204030204"/>
              <a:ea typeface="宋体" panose="02010600030101010101" pitchFamily="2" charset="-122"/>
            </a:endParaRPr>
          </a:p>
        </p:txBody>
      </p:sp>
      <p:sp>
        <p:nvSpPr>
          <p:cNvPr id="10" name="TextBox 51">
            <a:extLst>
              <a:ext uri="{FF2B5EF4-FFF2-40B4-BE49-F238E27FC236}">
                <a16:creationId xmlns:a16="http://schemas.microsoft.com/office/drawing/2014/main" id="{8CA581A4-35D7-4034-1E1B-5FACEFAC41EA}"/>
              </a:ext>
            </a:extLst>
          </p:cNvPr>
          <p:cNvSpPr txBox="1"/>
          <p:nvPr/>
        </p:nvSpPr>
        <p:spPr>
          <a:xfrm>
            <a:off x="1063836" y="205383"/>
            <a:ext cx="4583306" cy="611706"/>
          </a:xfrm>
          <a:prstGeom prst="rect">
            <a:avLst/>
          </a:prstGeom>
          <a:noFill/>
        </p:spPr>
        <p:txBody>
          <a:bodyPr wrap="none" rtlCol="0">
            <a:spAutoFit/>
          </a:bodyPr>
          <a:lstStyle/>
          <a:p>
            <a:pPr defTabSz="914101"/>
            <a:r>
              <a:rPr lang="zh-CN" altLang="en-US" sz="3375" b="1" dirty="0">
                <a:solidFill>
                  <a:srgbClr val="002060"/>
                </a:solidFill>
                <a:latin typeface="微软雅黑" panose="020B0503020204020204" pitchFamily="34" charset="-122"/>
                <a:ea typeface="微软雅黑" panose="020B0503020204020204" pitchFamily="34" charset="-122"/>
              </a:rPr>
              <a:t>下载数据</a:t>
            </a:r>
            <a:r>
              <a:rPr lang="en-US" altLang="zh-CN" sz="3375" b="1" dirty="0">
                <a:solidFill>
                  <a:srgbClr val="002060"/>
                </a:solidFill>
                <a:latin typeface="微软雅黑" panose="020B0503020204020204" pitchFamily="34" charset="-122"/>
                <a:ea typeface="微软雅黑" panose="020B0503020204020204" pitchFamily="34" charset="-122"/>
              </a:rPr>
              <a:t>——</a:t>
            </a:r>
            <a:r>
              <a:rPr lang="zh-CN" altLang="en-US" sz="3375" b="1" dirty="0">
                <a:solidFill>
                  <a:srgbClr val="002060"/>
                </a:solidFill>
                <a:latin typeface="微软雅黑" panose="020B0503020204020204" pitchFamily="34" charset="-122"/>
                <a:ea typeface="微软雅黑" panose="020B0503020204020204" pitchFamily="34" charset="-122"/>
              </a:rPr>
              <a:t>导出数据</a:t>
            </a:r>
          </a:p>
        </p:txBody>
      </p:sp>
      <p:sp>
        <p:nvSpPr>
          <p:cNvPr id="12" name="矩形: 圆角 11">
            <a:extLst>
              <a:ext uri="{FF2B5EF4-FFF2-40B4-BE49-F238E27FC236}">
                <a16:creationId xmlns:a16="http://schemas.microsoft.com/office/drawing/2014/main" id="{4E5BFE49-F389-9C53-AF41-C060098449B2}"/>
              </a:ext>
            </a:extLst>
          </p:cNvPr>
          <p:cNvSpPr/>
          <p:nvPr/>
        </p:nvSpPr>
        <p:spPr>
          <a:xfrm>
            <a:off x="759525" y="1158229"/>
            <a:ext cx="5588960" cy="5475508"/>
          </a:xfrm>
          <a:prstGeom prst="roundRect">
            <a:avLst>
              <a:gd name="adj" fmla="val 2581"/>
            </a:avLst>
          </a:prstGeom>
          <a:blipFill>
            <a:blip r:embed="rId2"/>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圆角 12">
            <a:extLst>
              <a:ext uri="{FF2B5EF4-FFF2-40B4-BE49-F238E27FC236}">
                <a16:creationId xmlns:a16="http://schemas.microsoft.com/office/drawing/2014/main" id="{06EADF55-F696-D875-04CF-B57C4CE4C5FB}"/>
              </a:ext>
            </a:extLst>
          </p:cNvPr>
          <p:cNvSpPr/>
          <p:nvPr/>
        </p:nvSpPr>
        <p:spPr>
          <a:xfrm>
            <a:off x="6510266" y="1205361"/>
            <a:ext cx="5562844" cy="5475508"/>
          </a:xfrm>
          <a:prstGeom prst="roundRect">
            <a:avLst>
              <a:gd name="adj" fmla="val 550"/>
            </a:avLst>
          </a:prstGeom>
          <a:blipFill>
            <a:blip r:embed="rId3"/>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2064668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F3062-F782-E4A5-3C26-86AB11D900A7}"/>
            </a:ext>
          </a:extLst>
        </p:cNvPr>
        <p:cNvGrpSpPr/>
        <p:nvPr/>
      </p:nvGrpSpPr>
      <p:grpSpPr>
        <a:xfrm>
          <a:off x="0" y="0"/>
          <a:ext cx="0" cy="0"/>
          <a:chOff x="0" y="0"/>
          <a:chExt cx="0" cy="0"/>
        </a:xfrm>
      </p:grpSpPr>
      <p:grpSp>
        <p:nvGrpSpPr>
          <p:cNvPr id="2" name="组合 1">
            <a:extLst>
              <a:ext uri="{FF2B5EF4-FFF2-40B4-BE49-F238E27FC236}">
                <a16:creationId xmlns:a16="http://schemas.microsoft.com/office/drawing/2014/main" id="{7EC57EEF-0D10-E201-81FA-DC1EB5EFB277}"/>
              </a:ext>
            </a:extLst>
          </p:cNvPr>
          <p:cNvGrpSpPr/>
          <p:nvPr/>
        </p:nvGrpSpPr>
        <p:grpSpPr>
          <a:xfrm>
            <a:off x="236687" y="838958"/>
            <a:ext cx="12385376" cy="6056858"/>
            <a:chOff x="236687" y="838958"/>
            <a:chExt cx="12385376" cy="6056858"/>
          </a:xfrm>
        </p:grpSpPr>
        <p:sp>
          <p:nvSpPr>
            <p:cNvPr id="3" name="矩形: 圆角 2">
              <a:extLst>
                <a:ext uri="{FF2B5EF4-FFF2-40B4-BE49-F238E27FC236}">
                  <a16:creationId xmlns:a16="http://schemas.microsoft.com/office/drawing/2014/main" id="{34ECE823-9FFC-594E-34CF-0FA51D2FDC99}"/>
                </a:ext>
              </a:extLst>
            </p:cNvPr>
            <p:cNvSpPr/>
            <p:nvPr/>
          </p:nvSpPr>
          <p:spPr>
            <a:xfrm>
              <a:off x="236687" y="990415"/>
              <a:ext cx="12385376" cy="5905401"/>
            </a:xfrm>
            <a:prstGeom prst="roundRect">
              <a:avLst>
                <a:gd name="adj" fmla="val 5038"/>
              </a:avLst>
            </a:prstGeom>
            <a:solidFill>
              <a:srgbClr val="9B9B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a:extLst>
                <a:ext uri="{FF2B5EF4-FFF2-40B4-BE49-F238E27FC236}">
                  <a16:creationId xmlns:a16="http://schemas.microsoft.com/office/drawing/2014/main" id="{555DC0B5-7861-C586-92CC-134382D7CE82}"/>
                </a:ext>
              </a:extLst>
            </p:cNvPr>
            <p:cNvSpPr/>
            <p:nvPr/>
          </p:nvSpPr>
          <p:spPr>
            <a:xfrm rot="16200000" flipH="1">
              <a:off x="-2427918" y="3782881"/>
              <a:ext cx="5834727" cy="288031"/>
            </a:xfrm>
            <a:prstGeom prst="trapezoid">
              <a:avLst/>
            </a:prstGeom>
            <a:gradFill flip="none" rotWithShape="1">
              <a:gsLst>
                <a:gs pos="0">
                  <a:srgbClr val="FFFFFF"/>
                </a:gs>
                <a:gs pos="47000">
                  <a:srgbClr val="FFFFFF"/>
                </a:gs>
                <a:gs pos="73000">
                  <a:srgbClr val="DDDDDD"/>
                </a:gs>
              </a:gsLst>
              <a:lin ang="54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梯形 4">
              <a:extLst>
                <a:ext uri="{FF2B5EF4-FFF2-40B4-BE49-F238E27FC236}">
                  <a16:creationId xmlns:a16="http://schemas.microsoft.com/office/drawing/2014/main" id="{BB34D4F2-EB9A-CC03-1280-7D62C4912501}"/>
                </a:ext>
              </a:extLst>
            </p:cNvPr>
            <p:cNvSpPr/>
            <p:nvPr/>
          </p:nvSpPr>
          <p:spPr>
            <a:xfrm rot="5400000">
              <a:off x="9430223" y="3782881"/>
              <a:ext cx="5834727" cy="288031"/>
            </a:xfrm>
            <a:prstGeom prst="trapezoid">
              <a:avLst/>
            </a:prstGeom>
            <a:gradFill flip="none" rotWithShape="1">
              <a:gsLst>
                <a:gs pos="0">
                  <a:srgbClr val="FFFFFF"/>
                </a:gs>
                <a:gs pos="47000">
                  <a:srgbClr val="FFFFFF"/>
                </a:gs>
                <a:gs pos="73000">
                  <a:srgbClr val="DDDDDD"/>
                </a:gs>
              </a:gsLst>
              <a:lin ang="54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任意多边形: 形状 5">
              <a:extLst>
                <a:ext uri="{FF2B5EF4-FFF2-40B4-BE49-F238E27FC236}">
                  <a16:creationId xmlns:a16="http://schemas.microsoft.com/office/drawing/2014/main" id="{D59E3A7C-B123-E933-613F-770924F251D3}"/>
                </a:ext>
              </a:extLst>
            </p:cNvPr>
            <p:cNvSpPr/>
            <p:nvPr/>
          </p:nvSpPr>
          <p:spPr>
            <a:xfrm>
              <a:off x="6317975" y="951283"/>
              <a:ext cx="288031" cy="5905401"/>
            </a:xfrm>
            <a:custGeom>
              <a:avLst/>
              <a:gdLst>
                <a:gd name="connsiteX0" fmla="*/ 0 w 222801"/>
                <a:gd name="connsiteY0" fmla="*/ 0 h 5834726"/>
                <a:gd name="connsiteX1" fmla="*/ 222801 w 222801"/>
                <a:gd name="connsiteY1" fmla="*/ 0 h 5834726"/>
                <a:gd name="connsiteX2" fmla="*/ 222801 w 222801"/>
                <a:gd name="connsiteY2" fmla="*/ 5834726 h 5834726"/>
                <a:gd name="connsiteX3" fmla="*/ 0 w 222801"/>
                <a:gd name="connsiteY3" fmla="*/ 5834726 h 5834726"/>
                <a:gd name="connsiteX4" fmla="*/ 0 w 222801"/>
                <a:gd name="connsiteY4" fmla="*/ 0 h 5834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801" h="5834726">
                  <a:moveTo>
                    <a:pt x="0" y="0"/>
                  </a:moveTo>
                  <a:lnTo>
                    <a:pt x="222801" y="0"/>
                  </a:lnTo>
                  <a:lnTo>
                    <a:pt x="222801" y="5834726"/>
                  </a:lnTo>
                  <a:lnTo>
                    <a:pt x="0" y="5834726"/>
                  </a:lnTo>
                  <a:lnTo>
                    <a:pt x="0" y="0"/>
                  </a:lnTo>
                  <a:close/>
                </a:path>
              </a:pathLst>
            </a:custGeom>
            <a:gradFill flip="none" rotWithShape="1">
              <a:gsLst>
                <a:gs pos="0">
                  <a:srgbClr val="EAEAEA">
                    <a:alpha val="0"/>
                  </a:srgbClr>
                </a:gs>
                <a:gs pos="100000">
                  <a:srgbClr val="EAEAEA"/>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 name="任意多边形: 形状 6">
              <a:extLst>
                <a:ext uri="{FF2B5EF4-FFF2-40B4-BE49-F238E27FC236}">
                  <a16:creationId xmlns:a16="http://schemas.microsoft.com/office/drawing/2014/main" id="{D421E0C7-8750-266B-3E6B-7750784FA229}"/>
                </a:ext>
              </a:extLst>
            </p:cNvPr>
            <p:cNvSpPr/>
            <p:nvPr/>
          </p:nvSpPr>
          <p:spPr>
            <a:xfrm>
              <a:off x="644320" y="998817"/>
              <a:ext cx="11570109" cy="5853845"/>
            </a:xfrm>
            <a:custGeom>
              <a:avLst/>
              <a:gdLst>
                <a:gd name="connsiteX0" fmla="*/ 0 w 11570109"/>
                <a:gd name="connsiteY0" fmla="*/ 0 h 5853845"/>
                <a:gd name="connsiteX1" fmla="*/ 11570109 w 11570109"/>
                <a:gd name="connsiteY1" fmla="*/ 0 h 5853845"/>
                <a:gd name="connsiteX2" fmla="*/ 11570109 w 11570109"/>
                <a:gd name="connsiteY2" fmla="*/ 5853845 h 5853845"/>
                <a:gd name="connsiteX3" fmla="*/ 0 w 11570109"/>
                <a:gd name="connsiteY3" fmla="*/ 5853845 h 5853845"/>
                <a:gd name="connsiteX4" fmla="*/ 0 w 11570109"/>
                <a:gd name="connsiteY4" fmla="*/ 0 h 5853845"/>
                <a:gd name="connsiteX5" fmla="*/ 5673654 w 11570109"/>
                <a:gd name="connsiteY5" fmla="*/ 12425 h 5853845"/>
                <a:gd name="connsiteX6" fmla="*/ 5673654 w 11570109"/>
                <a:gd name="connsiteY6" fmla="*/ 5847151 h 5853845"/>
                <a:gd name="connsiteX7" fmla="*/ 5896455 w 11570109"/>
                <a:gd name="connsiteY7" fmla="*/ 5847151 h 5853845"/>
                <a:gd name="connsiteX8" fmla="*/ 5896455 w 11570109"/>
                <a:gd name="connsiteY8" fmla="*/ 12425 h 5853845"/>
                <a:gd name="connsiteX9" fmla="*/ 5673654 w 11570109"/>
                <a:gd name="connsiteY9" fmla="*/ 12425 h 5853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70109" h="5853845">
                  <a:moveTo>
                    <a:pt x="0" y="0"/>
                  </a:moveTo>
                  <a:lnTo>
                    <a:pt x="11570109" y="0"/>
                  </a:lnTo>
                  <a:lnTo>
                    <a:pt x="11570109" y="5853845"/>
                  </a:lnTo>
                  <a:lnTo>
                    <a:pt x="0" y="5853845"/>
                  </a:lnTo>
                  <a:lnTo>
                    <a:pt x="0" y="0"/>
                  </a:lnTo>
                  <a:close/>
                  <a:moveTo>
                    <a:pt x="5673654" y="12425"/>
                  </a:moveTo>
                  <a:lnTo>
                    <a:pt x="5673654" y="5847151"/>
                  </a:lnTo>
                  <a:lnTo>
                    <a:pt x="5896455" y="5847151"/>
                  </a:lnTo>
                  <a:lnTo>
                    <a:pt x="5896455" y="12425"/>
                  </a:lnTo>
                  <a:lnTo>
                    <a:pt x="5673654" y="12425"/>
                  </a:lnTo>
                  <a:close/>
                </a:path>
              </a:pathLst>
            </a:cu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cxnSp>
          <p:nvCxnSpPr>
            <p:cNvPr id="8" name="直接连接符 7">
              <a:extLst>
                <a:ext uri="{FF2B5EF4-FFF2-40B4-BE49-F238E27FC236}">
                  <a16:creationId xmlns:a16="http://schemas.microsoft.com/office/drawing/2014/main" id="{AF99AFCF-37B0-1588-70ED-E76EF1B3CE68}"/>
                </a:ext>
              </a:extLst>
            </p:cNvPr>
            <p:cNvCxnSpPr/>
            <p:nvPr/>
          </p:nvCxnSpPr>
          <p:spPr bwMode="auto">
            <a:xfrm flipH="1">
              <a:off x="381035" y="838958"/>
              <a:ext cx="12096680" cy="0"/>
            </a:xfrm>
            <a:prstGeom prst="line">
              <a:avLst/>
            </a:prstGeom>
            <a:solidFill>
              <a:schemeClr val="accent1"/>
            </a:solidFill>
            <a:ln w="9525" cap="flat" cmpd="sng" algn="ctr">
              <a:solidFill>
                <a:srgbClr val="00206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9" name="等腰三角形 8">
            <a:extLst>
              <a:ext uri="{FF2B5EF4-FFF2-40B4-BE49-F238E27FC236}">
                <a16:creationId xmlns:a16="http://schemas.microsoft.com/office/drawing/2014/main" id="{972DFA34-C862-16B9-0743-1F498C8FDB51}"/>
              </a:ext>
            </a:extLst>
          </p:cNvPr>
          <p:cNvSpPr/>
          <p:nvPr/>
        </p:nvSpPr>
        <p:spPr>
          <a:xfrm rot="5400000">
            <a:off x="574007" y="389114"/>
            <a:ext cx="334099" cy="288016"/>
          </a:xfrm>
          <a:prstGeom prst="triangle">
            <a:avLst/>
          </a:prstGeom>
          <a:solidFill>
            <a:schemeClr val="accent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101"/>
            <a:endParaRPr lang="zh-CN" altLang="en-US" sz="1798">
              <a:solidFill>
                <a:prstClr val="white"/>
              </a:solidFill>
              <a:latin typeface="Calibri" panose="020F0502020204030204"/>
              <a:ea typeface="宋体" panose="02010600030101010101" pitchFamily="2" charset="-122"/>
            </a:endParaRPr>
          </a:p>
        </p:txBody>
      </p:sp>
      <p:sp>
        <p:nvSpPr>
          <p:cNvPr id="10" name="TextBox 51">
            <a:extLst>
              <a:ext uri="{FF2B5EF4-FFF2-40B4-BE49-F238E27FC236}">
                <a16:creationId xmlns:a16="http://schemas.microsoft.com/office/drawing/2014/main" id="{35CECDBE-7683-CFC7-965F-7EDC1759221C}"/>
              </a:ext>
            </a:extLst>
          </p:cNvPr>
          <p:cNvSpPr txBox="1"/>
          <p:nvPr/>
        </p:nvSpPr>
        <p:spPr>
          <a:xfrm>
            <a:off x="1087433" y="227285"/>
            <a:ext cx="1915909" cy="611706"/>
          </a:xfrm>
          <a:prstGeom prst="rect">
            <a:avLst/>
          </a:prstGeom>
          <a:noFill/>
        </p:spPr>
        <p:txBody>
          <a:bodyPr wrap="none" rtlCol="0">
            <a:spAutoFit/>
          </a:bodyPr>
          <a:lstStyle/>
          <a:p>
            <a:pPr defTabSz="914101"/>
            <a:r>
              <a:rPr lang="zh-CN" altLang="en-US" sz="3375" b="1" dirty="0">
                <a:solidFill>
                  <a:srgbClr val="002060"/>
                </a:solidFill>
                <a:latin typeface="微软雅黑" panose="020B0503020204020204" pitchFamily="34" charset="-122"/>
                <a:ea typeface="微软雅黑" panose="020B0503020204020204" pitchFamily="34" charset="-122"/>
              </a:rPr>
              <a:t>保存查询</a:t>
            </a:r>
          </a:p>
        </p:txBody>
      </p:sp>
      <p:sp>
        <p:nvSpPr>
          <p:cNvPr id="11" name="标题 11">
            <a:extLst>
              <a:ext uri="{FF2B5EF4-FFF2-40B4-BE49-F238E27FC236}">
                <a16:creationId xmlns:a16="http://schemas.microsoft.com/office/drawing/2014/main" id="{F2E0CD8E-A969-6932-0A82-97AA6CD682FA}"/>
              </a:ext>
            </a:extLst>
          </p:cNvPr>
          <p:cNvSpPr txBox="1">
            <a:spLocks/>
          </p:cNvSpPr>
          <p:nvPr>
            <p:custDataLst>
              <p:tags r:id="rId1"/>
            </p:custDataLst>
          </p:nvPr>
        </p:nvSpPr>
        <p:spPr>
          <a:xfrm>
            <a:off x="1262635" y="1350821"/>
            <a:ext cx="4437026" cy="4891414"/>
          </a:xfrm>
          <a:prstGeom prst="rect">
            <a:avLst/>
          </a:prstGeom>
        </p:spPr>
        <p:txBody>
          <a:bodyPr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482163" fontAlgn="auto">
              <a:lnSpc>
                <a:spcPct val="200000"/>
              </a:lnSpc>
              <a:spcAft>
                <a:spcPts val="0"/>
              </a:spcAft>
            </a:pPr>
            <a:r>
              <a:rPr lang="zh-CN" altLang="en-US" sz="1687" dirty="0">
                <a:solidFill>
                  <a:srgbClr val="002060"/>
                </a:solidFill>
                <a:latin typeface="微软雅黑" panose="020B0503020204020204" pitchFamily="34" charset="-122"/>
                <a:ea typeface="微软雅黑" panose="020B0503020204020204" pitchFamily="34" charset="-122"/>
                <a:cs typeface="+mn-ea"/>
                <a:sym typeface="+mn-ea"/>
              </a:rPr>
              <a:t>通过</a:t>
            </a:r>
            <a:r>
              <a:rPr lang="zh-CN" altLang="en-US" sz="1687" b="1" dirty="0">
                <a:solidFill>
                  <a:srgbClr val="002060"/>
                </a:solidFill>
                <a:latin typeface="微软雅黑" panose="020B0503020204020204" pitchFamily="34" charset="-122"/>
                <a:ea typeface="微软雅黑" panose="020B0503020204020204" pitchFamily="34" charset="-122"/>
                <a:cs typeface="+mn-ea"/>
                <a:sym typeface="+mn-ea"/>
              </a:rPr>
              <a:t>保存查询功能，</a:t>
            </a:r>
            <a:r>
              <a:rPr lang="zh-CN" altLang="en-US" sz="1687" dirty="0">
                <a:solidFill>
                  <a:srgbClr val="002060"/>
                </a:solidFill>
                <a:latin typeface="微软雅黑" panose="020B0503020204020204" pitchFamily="34" charset="-122"/>
                <a:ea typeface="微软雅黑" panose="020B0503020204020204" pitchFamily="34" charset="-122"/>
                <a:cs typeface="+mn-ea"/>
                <a:sym typeface="+mn-ea"/>
              </a:rPr>
              <a:t>将筛选、分类、排序后的数据保存为数据集合，便于使用者后续登录平台时迅速、完整、准确调取所需数据。</a:t>
            </a:r>
            <a:br>
              <a:rPr lang="zh-CN" altLang="en-US" sz="1687" dirty="0">
                <a:solidFill>
                  <a:srgbClr val="002060"/>
                </a:solidFill>
                <a:latin typeface="微软雅黑" panose="020B0503020204020204" pitchFamily="34" charset="-122"/>
                <a:ea typeface="微软雅黑" panose="020B0503020204020204" pitchFamily="34" charset="-122"/>
                <a:cs typeface="+mn-ea"/>
                <a:sym typeface="+mn-ea"/>
              </a:rPr>
            </a:br>
            <a:r>
              <a:rPr lang="zh-CN" altLang="en-US" sz="1687" dirty="0">
                <a:solidFill>
                  <a:srgbClr val="002060"/>
                </a:solidFill>
                <a:latin typeface="微软雅黑" panose="020B0503020204020204" pitchFamily="34" charset="-122"/>
                <a:ea typeface="微软雅黑" panose="020B0503020204020204" pitchFamily="34" charset="-122"/>
                <a:cs typeface="+mn-ea"/>
                <a:sym typeface="+mn-ea"/>
              </a:rPr>
              <a:t>对于</a:t>
            </a:r>
            <a:r>
              <a:rPr lang="zh-CN" altLang="en-US" sz="1687" b="1" dirty="0">
                <a:solidFill>
                  <a:srgbClr val="002060"/>
                </a:solidFill>
                <a:latin typeface="微软雅黑" panose="020B0503020204020204" pitchFamily="34" charset="-122"/>
                <a:ea typeface="微软雅黑" panose="020B0503020204020204" pitchFamily="34" charset="-122"/>
                <a:cs typeface="+mn-ea"/>
                <a:sym typeface="+mn-ea"/>
              </a:rPr>
              <a:t>长期性跟踪研究报告（如月度、季度、年度报告等）</a:t>
            </a:r>
            <a:r>
              <a:rPr lang="zh-CN" altLang="en-US" sz="1687" dirty="0">
                <a:solidFill>
                  <a:srgbClr val="002060"/>
                </a:solidFill>
                <a:latin typeface="微软雅黑" panose="020B0503020204020204" pitchFamily="34" charset="-122"/>
                <a:ea typeface="微软雅黑" panose="020B0503020204020204" pitchFamily="34" charset="-122"/>
                <a:cs typeface="+mn-ea"/>
                <a:sym typeface="+mn-ea"/>
              </a:rPr>
              <a:t>，使用者通过</a:t>
            </a:r>
            <a:r>
              <a:rPr lang="zh-CN" altLang="en-US" sz="1687" b="1" dirty="0">
                <a:solidFill>
                  <a:srgbClr val="002060"/>
                </a:solidFill>
                <a:latin typeface="微软雅黑" panose="020B0503020204020204" pitchFamily="34" charset="-122"/>
                <a:ea typeface="微软雅黑" panose="020B0503020204020204" pitchFamily="34" charset="-122"/>
                <a:cs typeface="+mn-ea"/>
                <a:sym typeface="+mn-ea"/>
              </a:rPr>
              <a:t>保存查询功能：</a:t>
            </a:r>
            <a:r>
              <a:rPr lang="zh-CN" altLang="en-US" sz="1687" dirty="0">
                <a:solidFill>
                  <a:srgbClr val="002060"/>
                </a:solidFill>
                <a:latin typeface="微软雅黑" panose="020B0503020204020204" pitchFamily="34" charset="-122"/>
                <a:ea typeface="微软雅黑" panose="020B0503020204020204" pitchFamily="34" charset="-122"/>
                <a:cs typeface="+mn-ea"/>
                <a:sym typeface="+mn-ea"/>
              </a:rPr>
              <a:t>一方面可以真正做到“一劳永逸”，避免每次登陆平台都要重复进行数据查询整理步骤，提高报告撰写工作效率；另一方面便于使用者及时掌握数据更新情况，高效完成报告发布，抢占市场先机。</a:t>
            </a:r>
            <a:br>
              <a:rPr lang="zh-CN" altLang="en-US" sz="1687" dirty="0">
                <a:solidFill>
                  <a:srgbClr val="002060"/>
                </a:solidFill>
                <a:latin typeface="微软雅黑" panose="020B0503020204020204" pitchFamily="34" charset="-122"/>
                <a:ea typeface="微软雅黑" panose="020B0503020204020204" pitchFamily="34" charset="-122"/>
                <a:cs typeface="+mn-ea"/>
                <a:sym typeface="+mn-ea"/>
              </a:rPr>
            </a:br>
            <a:br>
              <a:rPr lang="zh-CN" altLang="en-US" sz="1687" dirty="0">
                <a:solidFill>
                  <a:srgbClr val="002060"/>
                </a:solidFill>
                <a:latin typeface="微软雅黑" panose="020B0503020204020204" pitchFamily="34" charset="-122"/>
                <a:ea typeface="微软雅黑" panose="020B0503020204020204" pitchFamily="34" charset="-122"/>
                <a:cs typeface="+mn-ea"/>
                <a:sym typeface="+mn-ea"/>
              </a:rPr>
            </a:br>
            <a:endParaRPr lang="zh-CN" altLang="en-US" sz="1687" dirty="0">
              <a:solidFill>
                <a:srgbClr val="002060"/>
              </a:solidFill>
              <a:latin typeface="微软雅黑" panose="020B0503020204020204" pitchFamily="34" charset="-122"/>
              <a:ea typeface="微软雅黑" panose="020B0503020204020204" pitchFamily="34" charset="-122"/>
              <a:cs typeface="+mn-ea"/>
              <a:sym typeface="+mn-ea"/>
            </a:endParaRPr>
          </a:p>
        </p:txBody>
      </p:sp>
      <p:sp>
        <p:nvSpPr>
          <p:cNvPr id="13" name="矩形: 圆角 12">
            <a:extLst>
              <a:ext uri="{FF2B5EF4-FFF2-40B4-BE49-F238E27FC236}">
                <a16:creationId xmlns:a16="http://schemas.microsoft.com/office/drawing/2014/main" id="{ACC5148B-C4C4-144E-C5CE-3719F3835EF7}"/>
              </a:ext>
            </a:extLst>
          </p:cNvPr>
          <p:cNvSpPr/>
          <p:nvPr/>
        </p:nvSpPr>
        <p:spPr>
          <a:xfrm>
            <a:off x="6593320" y="1049646"/>
            <a:ext cx="5597565" cy="5493764"/>
          </a:xfrm>
          <a:prstGeom prst="roundRect">
            <a:avLst>
              <a:gd name="adj" fmla="val 1227"/>
            </a:avLst>
          </a:prstGeom>
          <a:blipFill>
            <a:blip r:embed="rId3"/>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5294421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DDB74B-2729-5488-73DA-1CF60145D677}"/>
            </a:ext>
          </a:extLst>
        </p:cNvPr>
        <p:cNvGrpSpPr/>
        <p:nvPr/>
      </p:nvGrpSpPr>
      <p:grpSpPr>
        <a:xfrm>
          <a:off x="0" y="0"/>
          <a:ext cx="0" cy="0"/>
          <a:chOff x="0" y="0"/>
          <a:chExt cx="0" cy="0"/>
        </a:xfrm>
      </p:grpSpPr>
      <p:grpSp>
        <p:nvGrpSpPr>
          <p:cNvPr id="2" name="组合 1">
            <a:extLst>
              <a:ext uri="{FF2B5EF4-FFF2-40B4-BE49-F238E27FC236}">
                <a16:creationId xmlns:a16="http://schemas.microsoft.com/office/drawing/2014/main" id="{D7652AD6-3AC2-35E1-7AE9-4BE16FDA1DF7}"/>
              </a:ext>
            </a:extLst>
          </p:cNvPr>
          <p:cNvGrpSpPr/>
          <p:nvPr/>
        </p:nvGrpSpPr>
        <p:grpSpPr>
          <a:xfrm>
            <a:off x="236687" y="838958"/>
            <a:ext cx="12385376" cy="6056858"/>
            <a:chOff x="236687" y="838958"/>
            <a:chExt cx="12385376" cy="6056858"/>
          </a:xfrm>
        </p:grpSpPr>
        <p:sp>
          <p:nvSpPr>
            <p:cNvPr id="3" name="矩形: 圆角 2">
              <a:extLst>
                <a:ext uri="{FF2B5EF4-FFF2-40B4-BE49-F238E27FC236}">
                  <a16:creationId xmlns:a16="http://schemas.microsoft.com/office/drawing/2014/main" id="{558C0D05-D4D7-C208-22B2-2B8FC43DF792}"/>
                </a:ext>
              </a:extLst>
            </p:cNvPr>
            <p:cNvSpPr/>
            <p:nvPr/>
          </p:nvSpPr>
          <p:spPr>
            <a:xfrm>
              <a:off x="236687" y="990415"/>
              <a:ext cx="12385376" cy="5905401"/>
            </a:xfrm>
            <a:prstGeom prst="roundRect">
              <a:avLst>
                <a:gd name="adj" fmla="val 5038"/>
              </a:avLst>
            </a:prstGeom>
            <a:solidFill>
              <a:srgbClr val="9B9B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a:extLst>
                <a:ext uri="{FF2B5EF4-FFF2-40B4-BE49-F238E27FC236}">
                  <a16:creationId xmlns:a16="http://schemas.microsoft.com/office/drawing/2014/main" id="{65E446A1-3120-C230-EE32-CFD2A08B3693}"/>
                </a:ext>
              </a:extLst>
            </p:cNvPr>
            <p:cNvSpPr/>
            <p:nvPr/>
          </p:nvSpPr>
          <p:spPr>
            <a:xfrm rot="16200000" flipH="1">
              <a:off x="-2427918" y="3782881"/>
              <a:ext cx="5834727" cy="288031"/>
            </a:xfrm>
            <a:prstGeom prst="trapezoid">
              <a:avLst/>
            </a:prstGeom>
            <a:gradFill flip="none" rotWithShape="1">
              <a:gsLst>
                <a:gs pos="0">
                  <a:srgbClr val="FFFFFF"/>
                </a:gs>
                <a:gs pos="47000">
                  <a:srgbClr val="FFFFFF"/>
                </a:gs>
                <a:gs pos="73000">
                  <a:srgbClr val="DDDDDD"/>
                </a:gs>
              </a:gsLst>
              <a:lin ang="54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梯形 4">
              <a:extLst>
                <a:ext uri="{FF2B5EF4-FFF2-40B4-BE49-F238E27FC236}">
                  <a16:creationId xmlns:a16="http://schemas.microsoft.com/office/drawing/2014/main" id="{94861515-2C8B-3FB9-EB9A-521FF59C80CD}"/>
                </a:ext>
              </a:extLst>
            </p:cNvPr>
            <p:cNvSpPr/>
            <p:nvPr/>
          </p:nvSpPr>
          <p:spPr>
            <a:xfrm rot="5400000">
              <a:off x="9430223" y="3782881"/>
              <a:ext cx="5834727" cy="288031"/>
            </a:xfrm>
            <a:prstGeom prst="trapezoid">
              <a:avLst/>
            </a:prstGeom>
            <a:gradFill flip="none" rotWithShape="1">
              <a:gsLst>
                <a:gs pos="0">
                  <a:srgbClr val="FFFFFF"/>
                </a:gs>
                <a:gs pos="47000">
                  <a:srgbClr val="FFFFFF"/>
                </a:gs>
                <a:gs pos="73000">
                  <a:srgbClr val="DDDDDD"/>
                </a:gs>
              </a:gsLst>
              <a:lin ang="54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任意多边形: 形状 5">
              <a:extLst>
                <a:ext uri="{FF2B5EF4-FFF2-40B4-BE49-F238E27FC236}">
                  <a16:creationId xmlns:a16="http://schemas.microsoft.com/office/drawing/2014/main" id="{2DBF80DE-C257-0BC0-DEE8-F7CE33E8FEB1}"/>
                </a:ext>
              </a:extLst>
            </p:cNvPr>
            <p:cNvSpPr/>
            <p:nvPr/>
          </p:nvSpPr>
          <p:spPr>
            <a:xfrm>
              <a:off x="6317975" y="951283"/>
              <a:ext cx="288031" cy="5905401"/>
            </a:xfrm>
            <a:custGeom>
              <a:avLst/>
              <a:gdLst>
                <a:gd name="connsiteX0" fmla="*/ 0 w 222801"/>
                <a:gd name="connsiteY0" fmla="*/ 0 h 5834726"/>
                <a:gd name="connsiteX1" fmla="*/ 222801 w 222801"/>
                <a:gd name="connsiteY1" fmla="*/ 0 h 5834726"/>
                <a:gd name="connsiteX2" fmla="*/ 222801 w 222801"/>
                <a:gd name="connsiteY2" fmla="*/ 5834726 h 5834726"/>
                <a:gd name="connsiteX3" fmla="*/ 0 w 222801"/>
                <a:gd name="connsiteY3" fmla="*/ 5834726 h 5834726"/>
                <a:gd name="connsiteX4" fmla="*/ 0 w 222801"/>
                <a:gd name="connsiteY4" fmla="*/ 0 h 5834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801" h="5834726">
                  <a:moveTo>
                    <a:pt x="0" y="0"/>
                  </a:moveTo>
                  <a:lnTo>
                    <a:pt x="222801" y="0"/>
                  </a:lnTo>
                  <a:lnTo>
                    <a:pt x="222801" y="5834726"/>
                  </a:lnTo>
                  <a:lnTo>
                    <a:pt x="0" y="5834726"/>
                  </a:lnTo>
                  <a:lnTo>
                    <a:pt x="0" y="0"/>
                  </a:lnTo>
                  <a:close/>
                </a:path>
              </a:pathLst>
            </a:custGeom>
            <a:gradFill flip="none" rotWithShape="1">
              <a:gsLst>
                <a:gs pos="0">
                  <a:srgbClr val="EAEAEA">
                    <a:alpha val="0"/>
                  </a:srgbClr>
                </a:gs>
                <a:gs pos="100000">
                  <a:srgbClr val="EAEAEA"/>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 name="任意多边形: 形状 6">
              <a:extLst>
                <a:ext uri="{FF2B5EF4-FFF2-40B4-BE49-F238E27FC236}">
                  <a16:creationId xmlns:a16="http://schemas.microsoft.com/office/drawing/2014/main" id="{AFCA0FE2-4ADF-7DD1-9BD5-7A9DB6519357}"/>
                </a:ext>
              </a:extLst>
            </p:cNvPr>
            <p:cNvSpPr/>
            <p:nvPr/>
          </p:nvSpPr>
          <p:spPr>
            <a:xfrm>
              <a:off x="644320" y="998817"/>
              <a:ext cx="11570109" cy="5853845"/>
            </a:xfrm>
            <a:custGeom>
              <a:avLst/>
              <a:gdLst>
                <a:gd name="connsiteX0" fmla="*/ 0 w 11570109"/>
                <a:gd name="connsiteY0" fmla="*/ 0 h 5853845"/>
                <a:gd name="connsiteX1" fmla="*/ 11570109 w 11570109"/>
                <a:gd name="connsiteY1" fmla="*/ 0 h 5853845"/>
                <a:gd name="connsiteX2" fmla="*/ 11570109 w 11570109"/>
                <a:gd name="connsiteY2" fmla="*/ 5853845 h 5853845"/>
                <a:gd name="connsiteX3" fmla="*/ 0 w 11570109"/>
                <a:gd name="connsiteY3" fmla="*/ 5853845 h 5853845"/>
                <a:gd name="connsiteX4" fmla="*/ 0 w 11570109"/>
                <a:gd name="connsiteY4" fmla="*/ 0 h 5853845"/>
                <a:gd name="connsiteX5" fmla="*/ 5673654 w 11570109"/>
                <a:gd name="connsiteY5" fmla="*/ 12425 h 5853845"/>
                <a:gd name="connsiteX6" fmla="*/ 5673654 w 11570109"/>
                <a:gd name="connsiteY6" fmla="*/ 5847151 h 5853845"/>
                <a:gd name="connsiteX7" fmla="*/ 5896455 w 11570109"/>
                <a:gd name="connsiteY7" fmla="*/ 5847151 h 5853845"/>
                <a:gd name="connsiteX8" fmla="*/ 5896455 w 11570109"/>
                <a:gd name="connsiteY8" fmla="*/ 12425 h 5853845"/>
                <a:gd name="connsiteX9" fmla="*/ 5673654 w 11570109"/>
                <a:gd name="connsiteY9" fmla="*/ 12425 h 5853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70109" h="5853845">
                  <a:moveTo>
                    <a:pt x="0" y="0"/>
                  </a:moveTo>
                  <a:lnTo>
                    <a:pt x="11570109" y="0"/>
                  </a:lnTo>
                  <a:lnTo>
                    <a:pt x="11570109" y="5853845"/>
                  </a:lnTo>
                  <a:lnTo>
                    <a:pt x="0" y="5853845"/>
                  </a:lnTo>
                  <a:lnTo>
                    <a:pt x="0" y="0"/>
                  </a:lnTo>
                  <a:close/>
                  <a:moveTo>
                    <a:pt x="5673654" y="12425"/>
                  </a:moveTo>
                  <a:lnTo>
                    <a:pt x="5673654" y="5847151"/>
                  </a:lnTo>
                  <a:lnTo>
                    <a:pt x="5896455" y="5847151"/>
                  </a:lnTo>
                  <a:lnTo>
                    <a:pt x="5896455" y="12425"/>
                  </a:lnTo>
                  <a:lnTo>
                    <a:pt x="5673654" y="12425"/>
                  </a:lnTo>
                  <a:close/>
                </a:path>
              </a:pathLst>
            </a:cu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cxnSp>
          <p:nvCxnSpPr>
            <p:cNvPr id="8" name="直接连接符 7">
              <a:extLst>
                <a:ext uri="{FF2B5EF4-FFF2-40B4-BE49-F238E27FC236}">
                  <a16:creationId xmlns:a16="http://schemas.microsoft.com/office/drawing/2014/main" id="{626E462A-DFE1-E7ED-3E9A-08F9C13CBFED}"/>
                </a:ext>
              </a:extLst>
            </p:cNvPr>
            <p:cNvCxnSpPr/>
            <p:nvPr/>
          </p:nvCxnSpPr>
          <p:spPr bwMode="auto">
            <a:xfrm flipH="1">
              <a:off x="381035" y="838958"/>
              <a:ext cx="12096680" cy="0"/>
            </a:xfrm>
            <a:prstGeom prst="line">
              <a:avLst/>
            </a:prstGeom>
            <a:solidFill>
              <a:schemeClr val="accent1"/>
            </a:solidFill>
            <a:ln w="9525" cap="flat" cmpd="sng" algn="ctr">
              <a:solidFill>
                <a:srgbClr val="00206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9" name="等腰三角形 8">
            <a:extLst>
              <a:ext uri="{FF2B5EF4-FFF2-40B4-BE49-F238E27FC236}">
                <a16:creationId xmlns:a16="http://schemas.microsoft.com/office/drawing/2014/main" id="{4C164005-04B0-CC6C-F611-648E7518C085}"/>
              </a:ext>
            </a:extLst>
          </p:cNvPr>
          <p:cNvSpPr/>
          <p:nvPr/>
        </p:nvSpPr>
        <p:spPr>
          <a:xfrm rot="5400000">
            <a:off x="574007" y="389114"/>
            <a:ext cx="334099" cy="288016"/>
          </a:xfrm>
          <a:prstGeom prst="triangle">
            <a:avLst/>
          </a:prstGeom>
          <a:solidFill>
            <a:schemeClr val="accent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101"/>
            <a:endParaRPr lang="zh-CN" altLang="en-US" sz="1798">
              <a:solidFill>
                <a:prstClr val="white"/>
              </a:solidFill>
              <a:latin typeface="Calibri" panose="020F0502020204030204"/>
              <a:ea typeface="宋体" panose="02010600030101010101" pitchFamily="2" charset="-122"/>
            </a:endParaRPr>
          </a:p>
        </p:txBody>
      </p:sp>
      <p:sp>
        <p:nvSpPr>
          <p:cNvPr id="10" name="TextBox 51">
            <a:extLst>
              <a:ext uri="{FF2B5EF4-FFF2-40B4-BE49-F238E27FC236}">
                <a16:creationId xmlns:a16="http://schemas.microsoft.com/office/drawing/2014/main" id="{8D0F5B1D-C709-A348-AAF0-E3F9AAF71ABD}"/>
              </a:ext>
            </a:extLst>
          </p:cNvPr>
          <p:cNvSpPr txBox="1"/>
          <p:nvPr/>
        </p:nvSpPr>
        <p:spPr>
          <a:xfrm>
            <a:off x="1087433" y="227285"/>
            <a:ext cx="1915909" cy="611706"/>
          </a:xfrm>
          <a:prstGeom prst="rect">
            <a:avLst/>
          </a:prstGeom>
          <a:noFill/>
        </p:spPr>
        <p:txBody>
          <a:bodyPr wrap="none" rtlCol="0">
            <a:spAutoFit/>
          </a:bodyPr>
          <a:lstStyle/>
          <a:p>
            <a:pPr defTabSz="914101"/>
            <a:r>
              <a:rPr lang="zh-CN" altLang="en-US" sz="3375" b="1" dirty="0">
                <a:solidFill>
                  <a:srgbClr val="002060"/>
                </a:solidFill>
                <a:latin typeface="微软雅黑" panose="020B0503020204020204" pitchFamily="34" charset="-122"/>
                <a:ea typeface="微软雅黑" panose="020B0503020204020204" pitchFamily="34" charset="-122"/>
              </a:rPr>
              <a:t>保存查询</a:t>
            </a:r>
          </a:p>
        </p:txBody>
      </p:sp>
      <p:sp>
        <p:nvSpPr>
          <p:cNvPr id="17" name="矩形: 圆角 16">
            <a:extLst>
              <a:ext uri="{FF2B5EF4-FFF2-40B4-BE49-F238E27FC236}">
                <a16:creationId xmlns:a16="http://schemas.microsoft.com/office/drawing/2014/main" id="{26C778A7-5FD0-AF3D-CDFE-D24C90134272}"/>
              </a:ext>
            </a:extLst>
          </p:cNvPr>
          <p:cNvSpPr/>
          <p:nvPr/>
        </p:nvSpPr>
        <p:spPr>
          <a:xfrm>
            <a:off x="6614611" y="1165005"/>
            <a:ext cx="5588960" cy="5475508"/>
          </a:xfrm>
          <a:prstGeom prst="roundRect">
            <a:avLst>
              <a:gd name="adj" fmla="val 2130"/>
            </a:avLst>
          </a:prstGeom>
          <a:blipFill>
            <a:blip r:embed="rId3"/>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标题 11">
            <a:extLst>
              <a:ext uri="{FF2B5EF4-FFF2-40B4-BE49-F238E27FC236}">
                <a16:creationId xmlns:a16="http://schemas.microsoft.com/office/drawing/2014/main" id="{1AEEB2D4-50DC-9786-D994-8DB28DB5741A}"/>
              </a:ext>
            </a:extLst>
          </p:cNvPr>
          <p:cNvSpPr txBox="1">
            <a:spLocks/>
          </p:cNvSpPr>
          <p:nvPr>
            <p:custDataLst>
              <p:tags r:id="rId1"/>
            </p:custDataLst>
          </p:nvPr>
        </p:nvSpPr>
        <p:spPr>
          <a:xfrm>
            <a:off x="1244799" y="1374449"/>
            <a:ext cx="4437026" cy="4891414"/>
          </a:xfrm>
          <a:prstGeom prst="rect">
            <a:avLst/>
          </a:prstGeom>
        </p:spPr>
        <p:txBody>
          <a:bodyPr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482163" fontAlgn="auto">
              <a:lnSpc>
                <a:spcPct val="200000"/>
              </a:lnSpc>
              <a:spcAft>
                <a:spcPts val="0"/>
              </a:spcAft>
            </a:pPr>
            <a:r>
              <a:rPr lang="zh-CN" altLang="en-US" sz="1687" dirty="0">
                <a:solidFill>
                  <a:srgbClr val="002060"/>
                </a:solidFill>
                <a:latin typeface="微软雅黑" panose="020B0503020204020204" pitchFamily="34" charset="-122"/>
                <a:ea typeface="微软雅黑" panose="020B0503020204020204" pitchFamily="34" charset="-122"/>
                <a:cs typeface="+mn-ea"/>
                <a:sym typeface="+mn-ea"/>
              </a:rPr>
              <a:t>通过</a:t>
            </a:r>
            <a:r>
              <a:rPr lang="zh-CN" altLang="en-US" sz="1687" b="1" dirty="0">
                <a:solidFill>
                  <a:srgbClr val="002060"/>
                </a:solidFill>
                <a:latin typeface="微软雅黑" panose="020B0503020204020204" pitchFamily="34" charset="-122"/>
                <a:ea typeface="微软雅黑" panose="020B0503020204020204" pitchFamily="34" charset="-122"/>
                <a:cs typeface="+mn-ea"/>
                <a:sym typeface="+mn-ea"/>
              </a:rPr>
              <a:t>保存查询功能，</a:t>
            </a:r>
            <a:r>
              <a:rPr lang="zh-CN" altLang="en-US" sz="1687" dirty="0">
                <a:solidFill>
                  <a:srgbClr val="002060"/>
                </a:solidFill>
                <a:latin typeface="微软雅黑" panose="020B0503020204020204" pitchFamily="34" charset="-122"/>
                <a:ea typeface="微软雅黑" panose="020B0503020204020204" pitchFamily="34" charset="-122"/>
                <a:cs typeface="+mn-ea"/>
                <a:sym typeface="+mn-ea"/>
              </a:rPr>
              <a:t>将筛选、分类、排序后的数据保存为数据集合，便于使用者后续登录平台时迅速、完整、准确调取所需数据。</a:t>
            </a:r>
            <a:br>
              <a:rPr lang="zh-CN" altLang="en-US" sz="1687" dirty="0">
                <a:solidFill>
                  <a:srgbClr val="002060"/>
                </a:solidFill>
                <a:latin typeface="微软雅黑" panose="020B0503020204020204" pitchFamily="34" charset="-122"/>
                <a:ea typeface="微软雅黑" panose="020B0503020204020204" pitchFamily="34" charset="-122"/>
                <a:cs typeface="+mn-ea"/>
                <a:sym typeface="+mn-ea"/>
              </a:rPr>
            </a:br>
            <a:r>
              <a:rPr lang="zh-CN" altLang="en-US" sz="1687" dirty="0">
                <a:solidFill>
                  <a:srgbClr val="002060"/>
                </a:solidFill>
                <a:latin typeface="微软雅黑" panose="020B0503020204020204" pitchFamily="34" charset="-122"/>
                <a:ea typeface="微软雅黑" panose="020B0503020204020204" pitchFamily="34" charset="-122"/>
                <a:cs typeface="+mn-ea"/>
                <a:sym typeface="+mn-ea"/>
              </a:rPr>
              <a:t>对于</a:t>
            </a:r>
            <a:r>
              <a:rPr lang="zh-CN" altLang="en-US" sz="1687" b="1" dirty="0">
                <a:solidFill>
                  <a:srgbClr val="002060"/>
                </a:solidFill>
                <a:latin typeface="微软雅黑" panose="020B0503020204020204" pitchFamily="34" charset="-122"/>
                <a:ea typeface="微软雅黑" panose="020B0503020204020204" pitchFamily="34" charset="-122"/>
                <a:cs typeface="+mn-ea"/>
                <a:sym typeface="+mn-ea"/>
              </a:rPr>
              <a:t>长期性跟踪研究报告（如月度、季度、年度报告等）</a:t>
            </a:r>
            <a:r>
              <a:rPr lang="zh-CN" altLang="en-US" sz="1687" dirty="0">
                <a:solidFill>
                  <a:srgbClr val="002060"/>
                </a:solidFill>
                <a:latin typeface="微软雅黑" panose="020B0503020204020204" pitchFamily="34" charset="-122"/>
                <a:ea typeface="微软雅黑" panose="020B0503020204020204" pitchFamily="34" charset="-122"/>
                <a:cs typeface="+mn-ea"/>
                <a:sym typeface="+mn-ea"/>
              </a:rPr>
              <a:t>，使用者通过</a:t>
            </a:r>
            <a:r>
              <a:rPr lang="zh-CN" altLang="en-US" sz="1687" b="1" dirty="0">
                <a:solidFill>
                  <a:srgbClr val="002060"/>
                </a:solidFill>
                <a:latin typeface="微软雅黑" panose="020B0503020204020204" pitchFamily="34" charset="-122"/>
                <a:ea typeface="微软雅黑" panose="020B0503020204020204" pitchFamily="34" charset="-122"/>
                <a:cs typeface="+mn-ea"/>
                <a:sym typeface="+mn-ea"/>
              </a:rPr>
              <a:t>保存查询功能：</a:t>
            </a:r>
            <a:r>
              <a:rPr lang="zh-CN" altLang="en-US" sz="1687" dirty="0">
                <a:solidFill>
                  <a:srgbClr val="002060"/>
                </a:solidFill>
                <a:latin typeface="微软雅黑" panose="020B0503020204020204" pitchFamily="34" charset="-122"/>
                <a:ea typeface="微软雅黑" panose="020B0503020204020204" pitchFamily="34" charset="-122"/>
                <a:cs typeface="+mn-ea"/>
                <a:sym typeface="+mn-ea"/>
              </a:rPr>
              <a:t>一方面可以真正做到“一劳永逸”，避免每次登陆平台都要重复进行数据查询整理步骤，提高报告撰写工作效率；另一方面便于使用者及时掌握数据更新情况，高效完成报告发布，抢占市场先机。</a:t>
            </a:r>
            <a:br>
              <a:rPr lang="zh-CN" altLang="en-US" sz="1687" dirty="0">
                <a:solidFill>
                  <a:srgbClr val="002060"/>
                </a:solidFill>
                <a:latin typeface="微软雅黑" panose="020B0503020204020204" pitchFamily="34" charset="-122"/>
                <a:ea typeface="微软雅黑" panose="020B0503020204020204" pitchFamily="34" charset="-122"/>
                <a:cs typeface="+mn-ea"/>
                <a:sym typeface="+mn-ea"/>
              </a:rPr>
            </a:br>
            <a:br>
              <a:rPr lang="zh-CN" altLang="en-US" sz="1687" dirty="0">
                <a:solidFill>
                  <a:srgbClr val="002060"/>
                </a:solidFill>
                <a:latin typeface="微软雅黑" panose="020B0503020204020204" pitchFamily="34" charset="-122"/>
                <a:ea typeface="微软雅黑" panose="020B0503020204020204" pitchFamily="34" charset="-122"/>
                <a:cs typeface="+mn-ea"/>
                <a:sym typeface="+mn-ea"/>
              </a:rPr>
            </a:br>
            <a:endParaRPr lang="zh-CN" altLang="en-US" sz="1687" dirty="0">
              <a:solidFill>
                <a:srgbClr val="002060"/>
              </a:solidFill>
              <a:latin typeface="微软雅黑" panose="020B0503020204020204" pitchFamily="34" charset="-122"/>
              <a:ea typeface="微软雅黑" panose="020B0503020204020204" pitchFamily="34" charset="-122"/>
              <a:cs typeface="+mn-ea"/>
              <a:sym typeface="+mn-ea"/>
            </a:endParaRPr>
          </a:p>
        </p:txBody>
      </p:sp>
    </p:spTree>
    <p:extLst>
      <p:ext uri="{BB962C8B-B14F-4D97-AF65-F5344CB8AC3E}">
        <p14:creationId xmlns:p14="http://schemas.microsoft.com/office/powerpoint/2010/main" val="11005721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256973-056C-BA62-7D58-718BD1B9915F}"/>
            </a:ext>
          </a:extLst>
        </p:cNvPr>
        <p:cNvGrpSpPr/>
        <p:nvPr/>
      </p:nvGrpSpPr>
      <p:grpSpPr>
        <a:xfrm>
          <a:off x="0" y="0"/>
          <a:ext cx="0" cy="0"/>
          <a:chOff x="0" y="0"/>
          <a:chExt cx="0" cy="0"/>
        </a:xfrm>
      </p:grpSpPr>
      <p:grpSp>
        <p:nvGrpSpPr>
          <p:cNvPr id="2" name="组合 1">
            <a:extLst>
              <a:ext uri="{FF2B5EF4-FFF2-40B4-BE49-F238E27FC236}">
                <a16:creationId xmlns:a16="http://schemas.microsoft.com/office/drawing/2014/main" id="{3F201769-4271-3BA9-F247-A1687E2B58C5}"/>
              </a:ext>
            </a:extLst>
          </p:cNvPr>
          <p:cNvGrpSpPr/>
          <p:nvPr/>
        </p:nvGrpSpPr>
        <p:grpSpPr>
          <a:xfrm>
            <a:off x="236687" y="838958"/>
            <a:ext cx="12385376" cy="6056858"/>
            <a:chOff x="236687" y="838958"/>
            <a:chExt cx="12385376" cy="6056858"/>
          </a:xfrm>
        </p:grpSpPr>
        <p:sp>
          <p:nvSpPr>
            <p:cNvPr id="3" name="矩形: 圆角 2">
              <a:extLst>
                <a:ext uri="{FF2B5EF4-FFF2-40B4-BE49-F238E27FC236}">
                  <a16:creationId xmlns:a16="http://schemas.microsoft.com/office/drawing/2014/main" id="{1E35EB63-D915-657B-0AE6-CCC00292DC62}"/>
                </a:ext>
              </a:extLst>
            </p:cNvPr>
            <p:cNvSpPr/>
            <p:nvPr/>
          </p:nvSpPr>
          <p:spPr>
            <a:xfrm>
              <a:off x="236687" y="990415"/>
              <a:ext cx="12385376" cy="5905401"/>
            </a:xfrm>
            <a:prstGeom prst="roundRect">
              <a:avLst>
                <a:gd name="adj" fmla="val 5038"/>
              </a:avLst>
            </a:prstGeom>
            <a:solidFill>
              <a:srgbClr val="9B9B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a:extLst>
                <a:ext uri="{FF2B5EF4-FFF2-40B4-BE49-F238E27FC236}">
                  <a16:creationId xmlns:a16="http://schemas.microsoft.com/office/drawing/2014/main" id="{E5674C0B-5FC8-E765-D170-B54BF18BCF18}"/>
                </a:ext>
              </a:extLst>
            </p:cNvPr>
            <p:cNvSpPr/>
            <p:nvPr/>
          </p:nvSpPr>
          <p:spPr>
            <a:xfrm rot="16200000" flipH="1">
              <a:off x="-2427918" y="3782881"/>
              <a:ext cx="5834727" cy="288031"/>
            </a:xfrm>
            <a:prstGeom prst="trapezoid">
              <a:avLst/>
            </a:prstGeom>
            <a:gradFill flip="none" rotWithShape="1">
              <a:gsLst>
                <a:gs pos="0">
                  <a:srgbClr val="FFFFFF"/>
                </a:gs>
                <a:gs pos="47000">
                  <a:srgbClr val="FFFFFF"/>
                </a:gs>
                <a:gs pos="73000">
                  <a:srgbClr val="DDDDDD"/>
                </a:gs>
              </a:gsLst>
              <a:lin ang="54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梯形 4">
              <a:extLst>
                <a:ext uri="{FF2B5EF4-FFF2-40B4-BE49-F238E27FC236}">
                  <a16:creationId xmlns:a16="http://schemas.microsoft.com/office/drawing/2014/main" id="{7DB55860-436D-7DC2-99BB-9D7A7457CC17}"/>
                </a:ext>
              </a:extLst>
            </p:cNvPr>
            <p:cNvSpPr/>
            <p:nvPr/>
          </p:nvSpPr>
          <p:spPr>
            <a:xfrm rot="5400000">
              <a:off x="9430223" y="3782881"/>
              <a:ext cx="5834727" cy="288031"/>
            </a:xfrm>
            <a:prstGeom prst="trapezoid">
              <a:avLst/>
            </a:prstGeom>
            <a:gradFill flip="none" rotWithShape="1">
              <a:gsLst>
                <a:gs pos="0">
                  <a:srgbClr val="FFFFFF"/>
                </a:gs>
                <a:gs pos="47000">
                  <a:srgbClr val="FFFFFF"/>
                </a:gs>
                <a:gs pos="73000">
                  <a:srgbClr val="DDDDDD"/>
                </a:gs>
              </a:gsLst>
              <a:lin ang="54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任意多边形: 形状 5">
              <a:extLst>
                <a:ext uri="{FF2B5EF4-FFF2-40B4-BE49-F238E27FC236}">
                  <a16:creationId xmlns:a16="http://schemas.microsoft.com/office/drawing/2014/main" id="{AE557859-6908-7366-F1C2-646556A0A263}"/>
                </a:ext>
              </a:extLst>
            </p:cNvPr>
            <p:cNvSpPr/>
            <p:nvPr/>
          </p:nvSpPr>
          <p:spPr>
            <a:xfrm>
              <a:off x="6317975" y="951283"/>
              <a:ext cx="288031" cy="5905401"/>
            </a:xfrm>
            <a:custGeom>
              <a:avLst/>
              <a:gdLst>
                <a:gd name="connsiteX0" fmla="*/ 0 w 222801"/>
                <a:gd name="connsiteY0" fmla="*/ 0 h 5834726"/>
                <a:gd name="connsiteX1" fmla="*/ 222801 w 222801"/>
                <a:gd name="connsiteY1" fmla="*/ 0 h 5834726"/>
                <a:gd name="connsiteX2" fmla="*/ 222801 w 222801"/>
                <a:gd name="connsiteY2" fmla="*/ 5834726 h 5834726"/>
                <a:gd name="connsiteX3" fmla="*/ 0 w 222801"/>
                <a:gd name="connsiteY3" fmla="*/ 5834726 h 5834726"/>
                <a:gd name="connsiteX4" fmla="*/ 0 w 222801"/>
                <a:gd name="connsiteY4" fmla="*/ 0 h 5834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801" h="5834726">
                  <a:moveTo>
                    <a:pt x="0" y="0"/>
                  </a:moveTo>
                  <a:lnTo>
                    <a:pt x="222801" y="0"/>
                  </a:lnTo>
                  <a:lnTo>
                    <a:pt x="222801" y="5834726"/>
                  </a:lnTo>
                  <a:lnTo>
                    <a:pt x="0" y="5834726"/>
                  </a:lnTo>
                  <a:lnTo>
                    <a:pt x="0" y="0"/>
                  </a:lnTo>
                  <a:close/>
                </a:path>
              </a:pathLst>
            </a:custGeom>
            <a:gradFill flip="none" rotWithShape="1">
              <a:gsLst>
                <a:gs pos="0">
                  <a:srgbClr val="EAEAEA">
                    <a:alpha val="0"/>
                  </a:srgbClr>
                </a:gs>
                <a:gs pos="100000">
                  <a:srgbClr val="EAEAEA"/>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 name="任意多边形: 形状 6">
              <a:extLst>
                <a:ext uri="{FF2B5EF4-FFF2-40B4-BE49-F238E27FC236}">
                  <a16:creationId xmlns:a16="http://schemas.microsoft.com/office/drawing/2014/main" id="{C5B3FC04-E683-0022-5ECF-D8E0B25AF479}"/>
                </a:ext>
              </a:extLst>
            </p:cNvPr>
            <p:cNvSpPr/>
            <p:nvPr/>
          </p:nvSpPr>
          <p:spPr>
            <a:xfrm>
              <a:off x="644320" y="998817"/>
              <a:ext cx="11570109" cy="5853845"/>
            </a:xfrm>
            <a:custGeom>
              <a:avLst/>
              <a:gdLst>
                <a:gd name="connsiteX0" fmla="*/ 0 w 11570109"/>
                <a:gd name="connsiteY0" fmla="*/ 0 h 5853845"/>
                <a:gd name="connsiteX1" fmla="*/ 11570109 w 11570109"/>
                <a:gd name="connsiteY1" fmla="*/ 0 h 5853845"/>
                <a:gd name="connsiteX2" fmla="*/ 11570109 w 11570109"/>
                <a:gd name="connsiteY2" fmla="*/ 5853845 h 5853845"/>
                <a:gd name="connsiteX3" fmla="*/ 0 w 11570109"/>
                <a:gd name="connsiteY3" fmla="*/ 5853845 h 5853845"/>
                <a:gd name="connsiteX4" fmla="*/ 0 w 11570109"/>
                <a:gd name="connsiteY4" fmla="*/ 0 h 5853845"/>
                <a:gd name="connsiteX5" fmla="*/ 5673654 w 11570109"/>
                <a:gd name="connsiteY5" fmla="*/ 12425 h 5853845"/>
                <a:gd name="connsiteX6" fmla="*/ 5673654 w 11570109"/>
                <a:gd name="connsiteY6" fmla="*/ 5847151 h 5853845"/>
                <a:gd name="connsiteX7" fmla="*/ 5896455 w 11570109"/>
                <a:gd name="connsiteY7" fmla="*/ 5847151 h 5853845"/>
                <a:gd name="connsiteX8" fmla="*/ 5896455 w 11570109"/>
                <a:gd name="connsiteY8" fmla="*/ 12425 h 5853845"/>
                <a:gd name="connsiteX9" fmla="*/ 5673654 w 11570109"/>
                <a:gd name="connsiteY9" fmla="*/ 12425 h 5853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70109" h="5853845">
                  <a:moveTo>
                    <a:pt x="0" y="0"/>
                  </a:moveTo>
                  <a:lnTo>
                    <a:pt x="11570109" y="0"/>
                  </a:lnTo>
                  <a:lnTo>
                    <a:pt x="11570109" y="5853845"/>
                  </a:lnTo>
                  <a:lnTo>
                    <a:pt x="0" y="5853845"/>
                  </a:lnTo>
                  <a:lnTo>
                    <a:pt x="0" y="0"/>
                  </a:lnTo>
                  <a:close/>
                  <a:moveTo>
                    <a:pt x="5673654" y="12425"/>
                  </a:moveTo>
                  <a:lnTo>
                    <a:pt x="5673654" y="5847151"/>
                  </a:lnTo>
                  <a:lnTo>
                    <a:pt x="5896455" y="5847151"/>
                  </a:lnTo>
                  <a:lnTo>
                    <a:pt x="5896455" y="12425"/>
                  </a:lnTo>
                  <a:lnTo>
                    <a:pt x="5673654" y="12425"/>
                  </a:lnTo>
                  <a:close/>
                </a:path>
              </a:pathLst>
            </a:cu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cxnSp>
          <p:nvCxnSpPr>
            <p:cNvPr id="8" name="直接连接符 7">
              <a:extLst>
                <a:ext uri="{FF2B5EF4-FFF2-40B4-BE49-F238E27FC236}">
                  <a16:creationId xmlns:a16="http://schemas.microsoft.com/office/drawing/2014/main" id="{E4F3EEA4-1F9E-21AC-0141-4E86DBCBEA71}"/>
                </a:ext>
              </a:extLst>
            </p:cNvPr>
            <p:cNvCxnSpPr/>
            <p:nvPr/>
          </p:nvCxnSpPr>
          <p:spPr bwMode="auto">
            <a:xfrm flipH="1">
              <a:off x="381035" y="838958"/>
              <a:ext cx="12096680" cy="0"/>
            </a:xfrm>
            <a:prstGeom prst="line">
              <a:avLst/>
            </a:prstGeom>
            <a:solidFill>
              <a:schemeClr val="accent1"/>
            </a:solidFill>
            <a:ln w="9525" cap="flat" cmpd="sng" algn="ctr">
              <a:solidFill>
                <a:srgbClr val="00206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9" name="TextBox 51">
            <a:extLst>
              <a:ext uri="{FF2B5EF4-FFF2-40B4-BE49-F238E27FC236}">
                <a16:creationId xmlns:a16="http://schemas.microsoft.com/office/drawing/2014/main" id="{C1F106DC-AE46-502A-7A56-2302359442CC}"/>
              </a:ext>
            </a:extLst>
          </p:cNvPr>
          <p:cNvSpPr txBox="1"/>
          <p:nvPr/>
        </p:nvSpPr>
        <p:spPr>
          <a:xfrm>
            <a:off x="1087433" y="227285"/>
            <a:ext cx="2781531" cy="611706"/>
          </a:xfrm>
          <a:prstGeom prst="rect">
            <a:avLst/>
          </a:prstGeom>
          <a:noFill/>
        </p:spPr>
        <p:txBody>
          <a:bodyPr wrap="none" rtlCol="0">
            <a:spAutoFit/>
          </a:bodyPr>
          <a:lstStyle/>
          <a:p>
            <a:pPr defTabSz="914101"/>
            <a:r>
              <a:rPr lang="zh-CN" altLang="en-US" sz="3375" b="1" dirty="0">
                <a:solidFill>
                  <a:srgbClr val="002060"/>
                </a:solidFill>
                <a:latin typeface="微软雅黑" panose="020B0503020204020204" pitchFamily="34" charset="-122"/>
                <a:ea typeface="微软雅黑" panose="020B0503020204020204" pitchFamily="34" charset="-122"/>
              </a:rPr>
              <a:t>搭建研究框架</a:t>
            </a:r>
          </a:p>
        </p:txBody>
      </p:sp>
      <p:sp>
        <p:nvSpPr>
          <p:cNvPr id="10" name="等腰三角形 9">
            <a:extLst>
              <a:ext uri="{FF2B5EF4-FFF2-40B4-BE49-F238E27FC236}">
                <a16:creationId xmlns:a16="http://schemas.microsoft.com/office/drawing/2014/main" id="{9078AC85-BCE7-E19F-B66C-CF637E701D4F}"/>
              </a:ext>
            </a:extLst>
          </p:cNvPr>
          <p:cNvSpPr/>
          <p:nvPr/>
        </p:nvSpPr>
        <p:spPr>
          <a:xfrm rot="5400000">
            <a:off x="574007" y="389114"/>
            <a:ext cx="334099" cy="288016"/>
          </a:xfrm>
          <a:prstGeom prst="triangle">
            <a:avLst/>
          </a:prstGeom>
          <a:solidFill>
            <a:schemeClr val="accent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101"/>
            <a:endParaRPr lang="zh-CN" altLang="en-US" sz="1798">
              <a:solidFill>
                <a:prstClr val="white"/>
              </a:solidFill>
              <a:latin typeface="Calibri" panose="020F0502020204030204"/>
              <a:ea typeface="宋体" panose="02010600030101010101" pitchFamily="2" charset="-122"/>
            </a:endParaRPr>
          </a:p>
        </p:txBody>
      </p:sp>
      <p:sp>
        <p:nvSpPr>
          <p:cNvPr id="11" name="标题 11">
            <a:extLst>
              <a:ext uri="{FF2B5EF4-FFF2-40B4-BE49-F238E27FC236}">
                <a16:creationId xmlns:a16="http://schemas.microsoft.com/office/drawing/2014/main" id="{975F25BD-5602-DA30-CF8F-DC3D9EA3017B}"/>
              </a:ext>
            </a:extLst>
          </p:cNvPr>
          <p:cNvSpPr txBox="1">
            <a:spLocks/>
          </p:cNvSpPr>
          <p:nvPr>
            <p:custDataLst>
              <p:tags r:id="rId1"/>
            </p:custDataLst>
          </p:nvPr>
        </p:nvSpPr>
        <p:spPr>
          <a:xfrm>
            <a:off x="1165953" y="1377477"/>
            <a:ext cx="4759411" cy="4891414"/>
          </a:xfrm>
          <a:prstGeom prst="rect">
            <a:avLst/>
          </a:prstGeom>
        </p:spPr>
        <p:txBody>
          <a:bodyPr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482163" fontAlgn="auto">
              <a:lnSpc>
                <a:spcPct val="200000"/>
              </a:lnSpc>
              <a:spcAft>
                <a:spcPts val="0"/>
              </a:spcAft>
            </a:pPr>
            <a:r>
              <a:rPr lang="zh-CN" altLang="en-US" sz="1800" b="1" dirty="0">
                <a:solidFill>
                  <a:srgbClr val="002060"/>
                </a:solidFill>
                <a:latin typeface="微软雅黑" panose="020B0503020204020204" pitchFamily="34" charset="-122"/>
                <a:ea typeface="微软雅黑" panose="020B0503020204020204" pitchFamily="34" charset="-122"/>
                <a:cs typeface="+mn-ea"/>
                <a:sym typeface="+mn-ea"/>
              </a:rPr>
              <a:t>以所获取的数据为基础，</a:t>
            </a:r>
            <a:r>
              <a:rPr lang="zh-CN" altLang="en-US" sz="1800" dirty="0">
                <a:solidFill>
                  <a:srgbClr val="002060"/>
                </a:solidFill>
                <a:latin typeface="微软雅黑" panose="020B0503020204020204" pitchFamily="34" charset="-122"/>
                <a:ea typeface="微软雅黑" panose="020B0503020204020204" pitchFamily="34" charset="-122"/>
                <a:cs typeface="+mn-ea"/>
              </a:rPr>
              <a:t>搭建</a:t>
            </a:r>
            <a:r>
              <a:rPr lang="en-US" altLang="zh-CN" sz="1800" dirty="0">
                <a:solidFill>
                  <a:srgbClr val="002060"/>
                </a:solidFill>
                <a:latin typeface="微软雅黑" panose="020B0503020204020204" pitchFamily="34" charset="-122"/>
                <a:ea typeface="微软雅黑" panose="020B0503020204020204" pitchFamily="34" charset="-122"/>
                <a:cs typeface="+mn-ea"/>
                <a:sym typeface="+mn-ea"/>
              </a:rPr>
              <a:t>《</a:t>
            </a:r>
            <a:r>
              <a:rPr lang="zh-CN" altLang="en-US" sz="1800" dirty="0">
                <a:solidFill>
                  <a:srgbClr val="002060"/>
                </a:solidFill>
                <a:latin typeface="微软雅黑" panose="020B0503020204020204" pitchFamily="34" charset="-122"/>
                <a:ea typeface="微软雅黑" panose="020B0503020204020204" pitchFamily="34" charset="-122"/>
                <a:cs typeface="+mn-ea"/>
                <a:sym typeface="+mn-ea"/>
              </a:rPr>
              <a:t>房地产行业运行分析月度报告</a:t>
            </a:r>
            <a:r>
              <a:rPr lang="en-US" altLang="zh-CN" sz="1800" dirty="0">
                <a:solidFill>
                  <a:srgbClr val="002060"/>
                </a:solidFill>
                <a:latin typeface="微软雅黑" panose="020B0503020204020204" pitchFamily="34" charset="-122"/>
                <a:ea typeface="微软雅黑" panose="020B0503020204020204" pitchFamily="34" charset="-122"/>
                <a:cs typeface="+mn-ea"/>
                <a:sym typeface="+mn-ea"/>
              </a:rPr>
              <a:t>》</a:t>
            </a:r>
            <a:r>
              <a:rPr lang="zh-CN" altLang="en-US" sz="1800" dirty="0">
                <a:solidFill>
                  <a:srgbClr val="002060"/>
                </a:solidFill>
                <a:latin typeface="微软雅黑" panose="020B0503020204020204" pitchFamily="34" charset="-122"/>
                <a:ea typeface="微软雅黑" panose="020B0503020204020204" pitchFamily="34" charset="-122"/>
                <a:cs typeface="+mn-ea"/>
              </a:rPr>
              <a:t>研究框架。</a:t>
            </a:r>
            <a:br>
              <a:rPr lang="zh-CN" altLang="en-US" sz="1800" dirty="0">
                <a:solidFill>
                  <a:srgbClr val="002060"/>
                </a:solidFill>
                <a:latin typeface="微软雅黑" panose="020B0503020204020204" pitchFamily="34" charset="-122"/>
                <a:ea typeface="微软雅黑" panose="020B0503020204020204" pitchFamily="34" charset="-122"/>
                <a:cs typeface="+mn-ea"/>
              </a:rPr>
            </a:br>
            <a:r>
              <a:rPr lang="zh-CN" altLang="en-US" sz="1800" dirty="0">
                <a:solidFill>
                  <a:srgbClr val="002060"/>
                </a:solidFill>
                <a:latin typeface="微软雅黑" panose="020B0503020204020204" pitchFamily="34" charset="-122"/>
                <a:ea typeface="微软雅黑" panose="020B0503020204020204" pitchFamily="34" charset="-122"/>
                <a:cs typeface="+mn-ea"/>
                <a:sym typeface="+mn-ea"/>
              </a:rPr>
              <a:t>按照一定的研究逻辑和思路，根据具体研究需求，</a:t>
            </a:r>
            <a:r>
              <a:rPr lang="zh-CN" altLang="en-US" sz="1800" dirty="0">
                <a:solidFill>
                  <a:srgbClr val="002060"/>
                </a:solidFill>
                <a:latin typeface="微软雅黑" panose="020B0503020204020204" pitchFamily="34" charset="-122"/>
                <a:ea typeface="微软雅黑" panose="020B0503020204020204" pitchFamily="34" charset="-122"/>
                <a:cs typeface="+mn-ea"/>
              </a:rPr>
              <a:t>确立</a:t>
            </a:r>
            <a:r>
              <a:rPr lang="zh-CN" altLang="en-US" sz="1800" b="1" dirty="0">
                <a:solidFill>
                  <a:srgbClr val="002060"/>
                </a:solidFill>
                <a:latin typeface="微软雅黑" panose="020B0503020204020204" pitchFamily="34" charset="-122"/>
                <a:ea typeface="微软雅黑" panose="020B0503020204020204" pitchFamily="34" charset="-122"/>
                <a:cs typeface="+mn-ea"/>
              </a:rPr>
              <a:t>“房地产开发投资”、“房地产开发实际到位资金”、“房地产土地开发、房屋建筑与销售”、</a:t>
            </a:r>
            <a:r>
              <a:rPr lang="en-US" altLang="zh-CN" sz="1800" b="1" dirty="0">
                <a:solidFill>
                  <a:srgbClr val="002060"/>
                </a:solidFill>
                <a:latin typeface="微软雅黑" panose="020B0503020204020204" pitchFamily="34" charset="-122"/>
                <a:ea typeface="微软雅黑" panose="020B0503020204020204" pitchFamily="34" charset="-122"/>
                <a:cs typeface="+mn-ea"/>
              </a:rPr>
              <a:t>“</a:t>
            </a:r>
            <a:r>
              <a:rPr lang="zh-CN" altLang="en-US" sz="1800" b="1" dirty="0">
                <a:solidFill>
                  <a:srgbClr val="002060"/>
                </a:solidFill>
                <a:latin typeface="微软雅黑" panose="020B0503020204020204" pitchFamily="34" charset="-122"/>
                <a:ea typeface="微软雅黑" panose="020B0503020204020204" pitchFamily="34" charset="-122"/>
                <a:cs typeface="+mn-ea"/>
              </a:rPr>
              <a:t>全国房地产市场价格</a:t>
            </a:r>
            <a:r>
              <a:rPr lang="en-US" altLang="zh-CN" sz="1800" b="1" dirty="0">
                <a:solidFill>
                  <a:srgbClr val="002060"/>
                </a:solidFill>
                <a:latin typeface="微软雅黑" panose="020B0503020204020204" pitchFamily="34" charset="-122"/>
                <a:ea typeface="微软雅黑" panose="020B0503020204020204" pitchFamily="34" charset="-122"/>
                <a:cs typeface="+mn-ea"/>
              </a:rPr>
              <a:t>”</a:t>
            </a:r>
            <a:r>
              <a:rPr lang="zh-CN" altLang="en-US" sz="1800" dirty="0">
                <a:solidFill>
                  <a:srgbClr val="002060"/>
                </a:solidFill>
                <a:latin typeface="微软雅黑" panose="020B0503020204020204" pitchFamily="34" charset="-122"/>
                <a:ea typeface="微软雅黑" panose="020B0503020204020204" pitchFamily="34" charset="-122"/>
                <a:cs typeface="+mn-ea"/>
                <a:sym typeface="+mn-ea"/>
              </a:rPr>
              <a:t>四个大</a:t>
            </a:r>
            <a:r>
              <a:rPr lang="zh-CN" altLang="en-US" sz="1800" dirty="0">
                <a:solidFill>
                  <a:srgbClr val="002060"/>
                </a:solidFill>
                <a:latin typeface="微软雅黑" panose="020B0503020204020204" pitchFamily="34" charset="-122"/>
                <a:ea typeface="微软雅黑" panose="020B0503020204020204" pitchFamily="34" charset="-122"/>
                <a:cs typeface="+mn-ea"/>
              </a:rPr>
              <a:t>章节以及各自的下属章节，完成</a:t>
            </a:r>
            <a:r>
              <a:rPr lang="zh-CN" altLang="en-US" sz="1800" dirty="0">
                <a:solidFill>
                  <a:srgbClr val="002060"/>
                </a:solidFill>
                <a:latin typeface="微软雅黑" panose="020B0503020204020204" pitchFamily="34" charset="-122"/>
                <a:ea typeface="微软雅黑" panose="020B0503020204020204" pitchFamily="34" charset="-122"/>
                <a:cs typeface="+mn-ea"/>
                <a:sym typeface="+mn-ea"/>
              </a:rPr>
              <a:t>研究报告框架搭建工作</a:t>
            </a:r>
            <a:r>
              <a:rPr lang="zh-CN" altLang="en-US" sz="1800" dirty="0">
                <a:solidFill>
                  <a:srgbClr val="002060"/>
                </a:solidFill>
                <a:latin typeface="微软雅黑" panose="020B0503020204020204" pitchFamily="34" charset="-122"/>
                <a:ea typeface="微软雅黑" panose="020B0503020204020204" pitchFamily="34" charset="-122"/>
                <a:cs typeface="+mn-ea"/>
              </a:rPr>
              <a:t>。</a:t>
            </a:r>
            <a:br>
              <a:rPr lang="zh-CN" altLang="en-US" sz="1800" dirty="0">
                <a:solidFill>
                  <a:srgbClr val="002060"/>
                </a:solidFill>
                <a:latin typeface="微软雅黑" panose="020B0503020204020204" pitchFamily="34" charset="-122"/>
                <a:ea typeface="微软雅黑" panose="020B0503020204020204" pitchFamily="34" charset="-122"/>
                <a:cs typeface="+mn-ea"/>
              </a:rPr>
            </a:br>
            <a:r>
              <a:rPr lang="zh-CN" altLang="en-US" sz="1800" dirty="0">
                <a:solidFill>
                  <a:srgbClr val="002060"/>
                </a:solidFill>
                <a:latin typeface="微软雅黑" panose="020B0503020204020204" pitchFamily="34" charset="-122"/>
                <a:ea typeface="微软雅黑" panose="020B0503020204020204" pitchFamily="34" charset="-122"/>
                <a:cs typeface="+mn-ea"/>
                <a:sym typeface="+mn-ea"/>
              </a:rPr>
              <a:t>通常情况下，报告框架</a:t>
            </a:r>
            <a:r>
              <a:rPr lang="zh-CN" altLang="en-US" sz="1800" dirty="0">
                <a:solidFill>
                  <a:srgbClr val="002060"/>
                </a:solidFill>
                <a:latin typeface="微软雅黑" panose="020B0503020204020204" pitchFamily="34" charset="-122"/>
                <a:ea typeface="微软雅黑" panose="020B0503020204020204" pitchFamily="34" charset="-122"/>
                <a:cs typeface="+mn-ea"/>
              </a:rPr>
              <a:t>标题设定不要超过三级。</a:t>
            </a:r>
            <a:br>
              <a:rPr lang="zh-CN" altLang="en-US" sz="1800" dirty="0">
                <a:solidFill>
                  <a:srgbClr val="002060"/>
                </a:solidFill>
                <a:latin typeface="微软雅黑" panose="020B0503020204020204" pitchFamily="34" charset="-122"/>
                <a:ea typeface="微软雅黑" panose="020B0503020204020204" pitchFamily="34" charset="-122"/>
                <a:cs typeface="+mn-ea"/>
              </a:rPr>
            </a:br>
            <a:br>
              <a:rPr lang="zh-CN" altLang="en-US" sz="1800" dirty="0">
                <a:solidFill>
                  <a:srgbClr val="002060"/>
                </a:solidFill>
                <a:latin typeface="微软雅黑" panose="020B0503020204020204" pitchFamily="34" charset="-122"/>
                <a:ea typeface="微软雅黑" panose="020B0503020204020204" pitchFamily="34" charset="-122"/>
                <a:cs typeface="+mn-ea"/>
              </a:rPr>
            </a:br>
            <a:br>
              <a:rPr lang="zh-CN" altLang="en-US" sz="1800" dirty="0">
                <a:solidFill>
                  <a:srgbClr val="002060"/>
                </a:solidFill>
                <a:latin typeface="微软雅黑" panose="020B0503020204020204" pitchFamily="34" charset="-122"/>
                <a:ea typeface="微软雅黑" panose="020B0503020204020204" pitchFamily="34" charset="-122"/>
                <a:cs typeface="+mn-ea"/>
              </a:rPr>
            </a:br>
            <a:r>
              <a:rPr lang="zh-CN" altLang="en-US" sz="1800" dirty="0">
                <a:solidFill>
                  <a:srgbClr val="002060"/>
                </a:solidFill>
                <a:latin typeface="微软雅黑" panose="020B0503020204020204" pitchFamily="34" charset="-122"/>
                <a:ea typeface="微软雅黑" panose="020B0503020204020204" pitchFamily="34" charset="-122"/>
                <a:cs typeface="+mn-ea"/>
              </a:rPr>
              <a:t> </a:t>
            </a:r>
            <a:r>
              <a:rPr lang="en-US" altLang="zh-CN" sz="1800" dirty="0">
                <a:solidFill>
                  <a:srgbClr val="002060"/>
                </a:solidFill>
                <a:latin typeface="微软雅黑" panose="020B0503020204020204" pitchFamily="34" charset="-122"/>
                <a:ea typeface="微软雅黑" panose="020B0503020204020204" pitchFamily="34" charset="-122"/>
                <a:cs typeface="+mn-ea"/>
              </a:rPr>
              <a:t>             </a:t>
            </a:r>
            <a:endParaRPr lang="en-US" altLang="zh-CN" sz="1800" b="1" dirty="0">
              <a:solidFill>
                <a:srgbClr val="002060"/>
              </a:solidFill>
              <a:latin typeface="微软雅黑" panose="020B0503020204020204" pitchFamily="34" charset="-122"/>
              <a:ea typeface="微软雅黑" panose="020B0503020204020204" pitchFamily="34" charset="-122"/>
              <a:cs typeface="+mn-ea"/>
            </a:endParaRPr>
          </a:p>
        </p:txBody>
      </p:sp>
      <p:sp>
        <p:nvSpPr>
          <p:cNvPr id="12" name="矩形: 圆角 11">
            <a:extLst>
              <a:ext uri="{FF2B5EF4-FFF2-40B4-BE49-F238E27FC236}">
                <a16:creationId xmlns:a16="http://schemas.microsoft.com/office/drawing/2014/main" id="{4B0C5AE2-7960-ED68-9CCD-03679F654108}"/>
              </a:ext>
            </a:extLst>
          </p:cNvPr>
          <p:cNvSpPr/>
          <p:nvPr/>
        </p:nvSpPr>
        <p:spPr>
          <a:xfrm>
            <a:off x="6606006" y="1096045"/>
            <a:ext cx="5494803" cy="5544468"/>
          </a:xfrm>
          <a:prstGeom prst="roundRect">
            <a:avLst>
              <a:gd name="adj" fmla="val 8223"/>
            </a:avLst>
          </a:prstGeom>
          <a:blipFill>
            <a:blip r:embed="rId3"/>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8626928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A53AC-99E7-36B3-0346-8E137CE13C4E}"/>
            </a:ext>
          </a:extLst>
        </p:cNvPr>
        <p:cNvGrpSpPr/>
        <p:nvPr/>
      </p:nvGrpSpPr>
      <p:grpSpPr>
        <a:xfrm>
          <a:off x="0" y="0"/>
          <a:ext cx="0" cy="0"/>
          <a:chOff x="0" y="0"/>
          <a:chExt cx="0" cy="0"/>
        </a:xfrm>
      </p:grpSpPr>
      <p:grpSp>
        <p:nvGrpSpPr>
          <p:cNvPr id="2" name="组合 1">
            <a:extLst>
              <a:ext uri="{FF2B5EF4-FFF2-40B4-BE49-F238E27FC236}">
                <a16:creationId xmlns:a16="http://schemas.microsoft.com/office/drawing/2014/main" id="{1A2DD7A9-380B-46CF-38C3-00CEA2AB599C}"/>
              </a:ext>
            </a:extLst>
          </p:cNvPr>
          <p:cNvGrpSpPr/>
          <p:nvPr/>
        </p:nvGrpSpPr>
        <p:grpSpPr>
          <a:xfrm>
            <a:off x="236687" y="838958"/>
            <a:ext cx="12385376" cy="6056858"/>
            <a:chOff x="236687" y="838958"/>
            <a:chExt cx="12385376" cy="6056858"/>
          </a:xfrm>
        </p:grpSpPr>
        <p:sp>
          <p:nvSpPr>
            <p:cNvPr id="3" name="矩形: 圆角 2">
              <a:extLst>
                <a:ext uri="{FF2B5EF4-FFF2-40B4-BE49-F238E27FC236}">
                  <a16:creationId xmlns:a16="http://schemas.microsoft.com/office/drawing/2014/main" id="{340C3291-7C39-94D1-C12D-D1353910FD93}"/>
                </a:ext>
              </a:extLst>
            </p:cNvPr>
            <p:cNvSpPr/>
            <p:nvPr/>
          </p:nvSpPr>
          <p:spPr>
            <a:xfrm>
              <a:off x="236687" y="990415"/>
              <a:ext cx="12385376" cy="5905401"/>
            </a:xfrm>
            <a:prstGeom prst="roundRect">
              <a:avLst>
                <a:gd name="adj" fmla="val 5038"/>
              </a:avLst>
            </a:prstGeom>
            <a:solidFill>
              <a:srgbClr val="9B9B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a:extLst>
                <a:ext uri="{FF2B5EF4-FFF2-40B4-BE49-F238E27FC236}">
                  <a16:creationId xmlns:a16="http://schemas.microsoft.com/office/drawing/2014/main" id="{16E8768F-7074-A926-FA78-A4B12979272C}"/>
                </a:ext>
              </a:extLst>
            </p:cNvPr>
            <p:cNvSpPr/>
            <p:nvPr/>
          </p:nvSpPr>
          <p:spPr>
            <a:xfrm rot="16200000" flipH="1">
              <a:off x="-2427918" y="3782881"/>
              <a:ext cx="5834727" cy="288031"/>
            </a:xfrm>
            <a:prstGeom prst="trapezoid">
              <a:avLst/>
            </a:prstGeom>
            <a:gradFill flip="none" rotWithShape="1">
              <a:gsLst>
                <a:gs pos="0">
                  <a:srgbClr val="FFFFFF"/>
                </a:gs>
                <a:gs pos="47000">
                  <a:srgbClr val="FFFFFF"/>
                </a:gs>
                <a:gs pos="73000">
                  <a:srgbClr val="DDDDDD"/>
                </a:gs>
              </a:gsLst>
              <a:lin ang="54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梯形 4">
              <a:extLst>
                <a:ext uri="{FF2B5EF4-FFF2-40B4-BE49-F238E27FC236}">
                  <a16:creationId xmlns:a16="http://schemas.microsoft.com/office/drawing/2014/main" id="{472222BE-2607-87ED-D356-F2ABF5CD3878}"/>
                </a:ext>
              </a:extLst>
            </p:cNvPr>
            <p:cNvSpPr/>
            <p:nvPr/>
          </p:nvSpPr>
          <p:spPr>
            <a:xfrm rot="5400000">
              <a:off x="9430223" y="3782881"/>
              <a:ext cx="5834727" cy="288031"/>
            </a:xfrm>
            <a:prstGeom prst="trapezoid">
              <a:avLst/>
            </a:prstGeom>
            <a:gradFill flip="none" rotWithShape="1">
              <a:gsLst>
                <a:gs pos="0">
                  <a:srgbClr val="FFFFFF"/>
                </a:gs>
                <a:gs pos="47000">
                  <a:srgbClr val="FFFFFF"/>
                </a:gs>
                <a:gs pos="73000">
                  <a:srgbClr val="DDDDDD"/>
                </a:gs>
              </a:gsLst>
              <a:lin ang="54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任意多边形: 形状 5">
              <a:extLst>
                <a:ext uri="{FF2B5EF4-FFF2-40B4-BE49-F238E27FC236}">
                  <a16:creationId xmlns:a16="http://schemas.microsoft.com/office/drawing/2014/main" id="{20108FF4-3FEA-DDC8-EE92-0BB67B3B8C34}"/>
                </a:ext>
              </a:extLst>
            </p:cNvPr>
            <p:cNvSpPr/>
            <p:nvPr/>
          </p:nvSpPr>
          <p:spPr>
            <a:xfrm>
              <a:off x="6317975" y="951283"/>
              <a:ext cx="288031" cy="5905401"/>
            </a:xfrm>
            <a:custGeom>
              <a:avLst/>
              <a:gdLst>
                <a:gd name="connsiteX0" fmla="*/ 0 w 222801"/>
                <a:gd name="connsiteY0" fmla="*/ 0 h 5834726"/>
                <a:gd name="connsiteX1" fmla="*/ 222801 w 222801"/>
                <a:gd name="connsiteY1" fmla="*/ 0 h 5834726"/>
                <a:gd name="connsiteX2" fmla="*/ 222801 w 222801"/>
                <a:gd name="connsiteY2" fmla="*/ 5834726 h 5834726"/>
                <a:gd name="connsiteX3" fmla="*/ 0 w 222801"/>
                <a:gd name="connsiteY3" fmla="*/ 5834726 h 5834726"/>
                <a:gd name="connsiteX4" fmla="*/ 0 w 222801"/>
                <a:gd name="connsiteY4" fmla="*/ 0 h 5834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801" h="5834726">
                  <a:moveTo>
                    <a:pt x="0" y="0"/>
                  </a:moveTo>
                  <a:lnTo>
                    <a:pt x="222801" y="0"/>
                  </a:lnTo>
                  <a:lnTo>
                    <a:pt x="222801" y="5834726"/>
                  </a:lnTo>
                  <a:lnTo>
                    <a:pt x="0" y="5834726"/>
                  </a:lnTo>
                  <a:lnTo>
                    <a:pt x="0" y="0"/>
                  </a:lnTo>
                  <a:close/>
                </a:path>
              </a:pathLst>
            </a:custGeom>
            <a:gradFill flip="none" rotWithShape="1">
              <a:gsLst>
                <a:gs pos="0">
                  <a:srgbClr val="EAEAEA">
                    <a:alpha val="0"/>
                  </a:srgbClr>
                </a:gs>
                <a:gs pos="100000">
                  <a:srgbClr val="EAEAEA"/>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 name="任意多边形: 形状 6">
              <a:extLst>
                <a:ext uri="{FF2B5EF4-FFF2-40B4-BE49-F238E27FC236}">
                  <a16:creationId xmlns:a16="http://schemas.microsoft.com/office/drawing/2014/main" id="{957DB1D2-9BBB-5A08-188A-208F810AC83A}"/>
                </a:ext>
              </a:extLst>
            </p:cNvPr>
            <p:cNvSpPr/>
            <p:nvPr/>
          </p:nvSpPr>
          <p:spPr>
            <a:xfrm>
              <a:off x="644320" y="998817"/>
              <a:ext cx="11570109" cy="5853845"/>
            </a:xfrm>
            <a:custGeom>
              <a:avLst/>
              <a:gdLst>
                <a:gd name="connsiteX0" fmla="*/ 0 w 11570109"/>
                <a:gd name="connsiteY0" fmla="*/ 0 h 5853845"/>
                <a:gd name="connsiteX1" fmla="*/ 11570109 w 11570109"/>
                <a:gd name="connsiteY1" fmla="*/ 0 h 5853845"/>
                <a:gd name="connsiteX2" fmla="*/ 11570109 w 11570109"/>
                <a:gd name="connsiteY2" fmla="*/ 5853845 h 5853845"/>
                <a:gd name="connsiteX3" fmla="*/ 0 w 11570109"/>
                <a:gd name="connsiteY3" fmla="*/ 5853845 h 5853845"/>
                <a:gd name="connsiteX4" fmla="*/ 0 w 11570109"/>
                <a:gd name="connsiteY4" fmla="*/ 0 h 5853845"/>
                <a:gd name="connsiteX5" fmla="*/ 5673654 w 11570109"/>
                <a:gd name="connsiteY5" fmla="*/ 12425 h 5853845"/>
                <a:gd name="connsiteX6" fmla="*/ 5673654 w 11570109"/>
                <a:gd name="connsiteY6" fmla="*/ 5847151 h 5853845"/>
                <a:gd name="connsiteX7" fmla="*/ 5896455 w 11570109"/>
                <a:gd name="connsiteY7" fmla="*/ 5847151 h 5853845"/>
                <a:gd name="connsiteX8" fmla="*/ 5896455 w 11570109"/>
                <a:gd name="connsiteY8" fmla="*/ 12425 h 5853845"/>
                <a:gd name="connsiteX9" fmla="*/ 5673654 w 11570109"/>
                <a:gd name="connsiteY9" fmla="*/ 12425 h 5853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70109" h="5853845">
                  <a:moveTo>
                    <a:pt x="0" y="0"/>
                  </a:moveTo>
                  <a:lnTo>
                    <a:pt x="11570109" y="0"/>
                  </a:lnTo>
                  <a:lnTo>
                    <a:pt x="11570109" y="5853845"/>
                  </a:lnTo>
                  <a:lnTo>
                    <a:pt x="0" y="5853845"/>
                  </a:lnTo>
                  <a:lnTo>
                    <a:pt x="0" y="0"/>
                  </a:lnTo>
                  <a:close/>
                  <a:moveTo>
                    <a:pt x="5673654" y="12425"/>
                  </a:moveTo>
                  <a:lnTo>
                    <a:pt x="5673654" y="5847151"/>
                  </a:lnTo>
                  <a:lnTo>
                    <a:pt x="5896455" y="5847151"/>
                  </a:lnTo>
                  <a:lnTo>
                    <a:pt x="5896455" y="12425"/>
                  </a:lnTo>
                  <a:lnTo>
                    <a:pt x="5673654" y="12425"/>
                  </a:lnTo>
                  <a:close/>
                </a:path>
              </a:pathLst>
            </a:cu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cxnSp>
          <p:nvCxnSpPr>
            <p:cNvPr id="8" name="直接连接符 7">
              <a:extLst>
                <a:ext uri="{FF2B5EF4-FFF2-40B4-BE49-F238E27FC236}">
                  <a16:creationId xmlns:a16="http://schemas.microsoft.com/office/drawing/2014/main" id="{F951ABEB-6D20-3A97-2EBC-CE3B49CF4C94}"/>
                </a:ext>
              </a:extLst>
            </p:cNvPr>
            <p:cNvCxnSpPr/>
            <p:nvPr/>
          </p:nvCxnSpPr>
          <p:spPr bwMode="auto">
            <a:xfrm flipH="1">
              <a:off x="381035" y="838958"/>
              <a:ext cx="12096680" cy="0"/>
            </a:xfrm>
            <a:prstGeom prst="line">
              <a:avLst/>
            </a:prstGeom>
            <a:solidFill>
              <a:schemeClr val="accent1"/>
            </a:solidFill>
            <a:ln w="9525" cap="flat" cmpd="sng" algn="ctr">
              <a:solidFill>
                <a:srgbClr val="00206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9" name="TextBox 51">
            <a:extLst>
              <a:ext uri="{FF2B5EF4-FFF2-40B4-BE49-F238E27FC236}">
                <a16:creationId xmlns:a16="http://schemas.microsoft.com/office/drawing/2014/main" id="{14AA59AA-57DB-FD53-35CC-A844CAA477D3}"/>
              </a:ext>
            </a:extLst>
          </p:cNvPr>
          <p:cNvSpPr txBox="1"/>
          <p:nvPr/>
        </p:nvSpPr>
        <p:spPr>
          <a:xfrm>
            <a:off x="1087433" y="227285"/>
            <a:ext cx="1915909" cy="611706"/>
          </a:xfrm>
          <a:prstGeom prst="rect">
            <a:avLst/>
          </a:prstGeom>
          <a:noFill/>
        </p:spPr>
        <p:txBody>
          <a:bodyPr wrap="none" rtlCol="0">
            <a:spAutoFit/>
          </a:bodyPr>
          <a:lstStyle/>
          <a:p>
            <a:pPr defTabSz="914101"/>
            <a:r>
              <a:rPr lang="zh-CN" altLang="en-US" sz="3375" b="1" dirty="0">
                <a:solidFill>
                  <a:srgbClr val="002060"/>
                </a:solidFill>
                <a:latin typeface="微软雅黑" panose="020B0503020204020204" pitchFamily="34" charset="-122"/>
                <a:ea typeface="微软雅黑" panose="020B0503020204020204" pitchFamily="34" charset="-122"/>
              </a:rPr>
              <a:t>绘制图形</a:t>
            </a:r>
          </a:p>
        </p:txBody>
      </p:sp>
      <p:sp>
        <p:nvSpPr>
          <p:cNvPr id="10" name="等腰三角形 9">
            <a:extLst>
              <a:ext uri="{FF2B5EF4-FFF2-40B4-BE49-F238E27FC236}">
                <a16:creationId xmlns:a16="http://schemas.microsoft.com/office/drawing/2014/main" id="{6EA7C4F8-2BFA-D2E8-1A29-E41BFB55EC2C}"/>
              </a:ext>
            </a:extLst>
          </p:cNvPr>
          <p:cNvSpPr/>
          <p:nvPr/>
        </p:nvSpPr>
        <p:spPr>
          <a:xfrm rot="5400000">
            <a:off x="574007" y="389114"/>
            <a:ext cx="334099" cy="288016"/>
          </a:xfrm>
          <a:prstGeom prst="triangle">
            <a:avLst/>
          </a:prstGeom>
          <a:solidFill>
            <a:schemeClr val="accent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101"/>
            <a:endParaRPr lang="zh-CN" altLang="en-US" sz="1798">
              <a:solidFill>
                <a:prstClr val="white"/>
              </a:solidFill>
              <a:latin typeface="Calibri" panose="020F0502020204030204"/>
              <a:ea typeface="宋体" panose="02010600030101010101" pitchFamily="2" charset="-122"/>
            </a:endParaRPr>
          </a:p>
        </p:txBody>
      </p:sp>
      <p:sp>
        <p:nvSpPr>
          <p:cNvPr id="11" name="矩形 10">
            <a:extLst>
              <a:ext uri="{FF2B5EF4-FFF2-40B4-BE49-F238E27FC236}">
                <a16:creationId xmlns:a16="http://schemas.microsoft.com/office/drawing/2014/main" id="{650F6C77-D798-D1A6-433F-305BC997C71A}"/>
              </a:ext>
            </a:extLst>
          </p:cNvPr>
          <p:cNvSpPr/>
          <p:nvPr>
            <p:custDataLst>
              <p:tags r:id="rId1"/>
            </p:custDataLst>
          </p:nvPr>
        </p:nvSpPr>
        <p:spPr>
          <a:xfrm>
            <a:off x="1424628" y="2035684"/>
            <a:ext cx="3430821" cy="1647437"/>
          </a:xfrm>
          <a:prstGeom prst="rect">
            <a:avLst/>
          </a:prstGeom>
          <a:noFill/>
        </p:spPr>
        <p:txBody>
          <a:bodyPr wrap="square" lIns="0" tIns="0" rIns="0" bIns="0" rtlCol="0" anchor="t" anchorCtr="0">
            <a:noAutofit/>
          </a:bodyPr>
          <a:lstStyle/>
          <a:p>
            <a:pPr algn="just" fontAlgn="auto">
              <a:lnSpc>
                <a:spcPct val="200000"/>
              </a:lnSpc>
            </a:pPr>
            <a:r>
              <a:rPr lang="zh-CN" altLang="en-US" dirty="0">
                <a:solidFill>
                  <a:srgbClr val="002060"/>
                </a:solidFill>
                <a:latin typeface="微软雅黑" panose="020B0503020204020204" pitchFamily="34" charset="-122"/>
                <a:ea typeface="微软雅黑" panose="020B0503020204020204" pitchFamily="34" charset="-122"/>
                <a:cs typeface="+mn-ea"/>
                <a:sym typeface="+mn-ea"/>
              </a:rPr>
              <a:t>分别选取东、中、西部地区房地产开发投资完成额三项数据指标，通过</a:t>
            </a:r>
            <a:r>
              <a:rPr lang="zh-CN" altLang="en-US" b="1" dirty="0">
                <a:solidFill>
                  <a:srgbClr val="002060"/>
                </a:solidFill>
                <a:latin typeface="微软雅黑" panose="020B0503020204020204" pitchFamily="34" charset="-122"/>
                <a:ea typeface="微软雅黑" panose="020B0503020204020204" pitchFamily="34" charset="-122"/>
                <a:cs typeface="+mn-ea"/>
                <a:sym typeface="+mn-ea"/>
              </a:rPr>
              <a:t>图形设置功能</a:t>
            </a:r>
            <a:r>
              <a:rPr lang="zh-CN" altLang="en-US" dirty="0">
                <a:solidFill>
                  <a:srgbClr val="002060"/>
                </a:solidFill>
                <a:latin typeface="微软雅黑" panose="020B0503020204020204" pitchFamily="34" charset="-122"/>
                <a:ea typeface="微软雅黑" panose="020B0503020204020204" pitchFamily="34" charset="-122"/>
                <a:cs typeface="+mn-ea"/>
                <a:sym typeface="+mn-ea"/>
              </a:rPr>
              <a:t>将其绘制成</a:t>
            </a:r>
            <a:r>
              <a:rPr lang="zh-CN" altLang="en-US" b="1" dirty="0">
                <a:solidFill>
                  <a:srgbClr val="002060"/>
                </a:solidFill>
                <a:latin typeface="微软雅黑" panose="020B0503020204020204" pitchFamily="34" charset="-122"/>
                <a:ea typeface="微软雅黑" panose="020B0503020204020204" pitchFamily="34" charset="-122"/>
                <a:cs typeface="+mn-ea"/>
                <a:sym typeface="+mn-ea"/>
              </a:rPr>
              <a:t>柱状图。</a:t>
            </a:r>
          </a:p>
        </p:txBody>
      </p:sp>
      <p:sp>
        <p:nvSpPr>
          <p:cNvPr id="12" name="圆角矩形 24">
            <a:extLst>
              <a:ext uri="{FF2B5EF4-FFF2-40B4-BE49-F238E27FC236}">
                <a16:creationId xmlns:a16="http://schemas.microsoft.com/office/drawing/2014/main" id="{3DDD0D00-1682-3AEC-1BC1-6AEFA2986215}"/>
              </a:ext>
            </a:extLst>
          </p:cNvPr>
          <p:cNvSpPr/>
          <p:nvPr>
            <p:custDataLst>
              <p:tags r:id="rId2"/>
            </p:custDataLst>
          </p:nvPr>
        </p:nvSpPr>
        <p:spPr>
          <a:xfrm>
            <a:off x="1316807" y="1434972"/>
            <a:ext cx="2539464" cy="521019"/>
          </a:xfrm>
          <a:prstGeom prst="roundRect">
            <a:avLst>
              <a:gd name="adj" fmla="val 50000"/>
            </a:avLst>
          </a:prstGeom>
          <a:solidFill>
            <a:schemeClr val="accent1"/>
          </a:solidFill>
          <a:ln>
            <a:noFill/>
          </a:ln>
          <a:effectLst/>
        </p:spPr>
        <p:style>
          <a:lnRef idx="2">
            <a:srgbClr val="376FFF">
              <a:shade val="50000"/>
            </a:srgbClr>
          </a:lnRef>
          <a:fillRef idx="1">
            <a:srgbClr val="376FFF"/>
          </a:fillRef>
          <a:effectRef idx="0">
            <a:srgbClr val="376FFF"/>
          </a:effectRef>
          <a:fontRef idx="minor">
            <a:srgbClr val="FFFFFF"/>
          </a:fontRef>
        </p:style>
        <p:txBody>
          <a:bodyPr vertOverflow="overflow" horzOverflow="overflow" vert="horz" wrap="square" lIns="0" tIns="0" rIns="0" bIns="0" numCol="1" spcCol="0" rtlCol="0" fromWordArt="0" anchor="ctr" anchorCtr="0" forceAA="0" compatLnSpc="1">
            <a:noAutofit/>
          </a:bodyPr>
          <a:lstStyle/>
          <a:p>
            <a:pPr algn="ctr">
              <a:spcBef>
                <a:spcPct val="0"/>
              </a:spcBef>
              <a:spcAft>
                <a:spcPct val="0"/>
              </a:spcAft>
            </a:pPr>
            <a:r>
              <a:rPr lang="zh-CN" altLang="en-US" sz="2109" b="1" dirty="0">
                <a:latin typeface="+mn-ea"/>
                <a:cs typeface="+mn-ea"/>
                <a:sym typeface="+mn-ea"/>
              </a:rPr>
              <a:t>绘制图形</a:t>
            </a:r>
          </a:p>
        </p:txBody>
      </p:sp>
      <p:sp>
        <p:nvSpPr>
          <p:cNvPr id="13" name="矩形 12">
            <a:extLst>
              <a:ext uri="{FF2B5EF4-FFF2-40B4-BE49-F238E27FC236}">
                <a16:creationId xmlns:a16="http://schemas.microsoft.com/office/drawing/2014/main" id="{2EB4CDE6-3E78-82E4-FCF6-42952972B937}"/>
              </a:ext>
            </a:extLst>
          </p:cNvPr>
          <p:cNvSpPr/>
          <p:nvPr>
            <p:custDataLst>
              <p:tags r:id="rId3"/>
            </p:custDataLst>
          </p:nvPr>
        </p:nvSpPr>
        <p:spPr>
          <a:xfrm>
            <a:off x="1424628" y="4748508"/>
            <a:ext cx="3430821" cy="1647437"/>
          </a:xfrm>
          <a:prstGeom prst="rect">
            <a:avLst/>
          </a:prstGeom>
          <a:noFill/>
        </p:spPr>
        <p:txBody>
          <a:bodyPr wrap="square" lIns="0" tIns="0" rIns="0" bIns="0" rtlCol="0" anchor="t" anchorCtr="0">
            <a:noAutofit/>
          </a:bodyPr>
          <a:lstStyle/>
          <a:p>
            <a:pPr algn="just" fontAlgn="auto">
              <a:lnSpc>
                <a:spcPct val="200000"/>
              </a:lnSpc>
            </a:pPr>
            <a:r>
              <a:rPr lang="zh-CN" altLang="en-US" dirty="0">
                <a:solidFill>
                  <a:srgbClr val="002060"/>
                </a:solidFill>
                <a:latin typeface="微软雅黑" panose="020B0503020204020204" pitchFamily="34" charset="-122"/>
                <a:ea typeface="微软雅黑" panose="020B0503020204020204" pitchFamily="34" charset="-122"/>
                <a:cs typeface="+mn-ea"/>
                <a:sym typeface="+mn-ea"/>
              </a:rPr>
              <a:t>图形绘制完成后，通过</a:t>
            </a:r>
            <a:r>
              <a:rPr lang="zh-CN" altLang="en-US" b="1" dirty="0">
                <a:solidFill>
                  <a:srgbClr val="002060"/>
                </a:solidFill>
                <a:latin typeface="微软雅黑" panose="020B0503020204020204" pitchFamily="34" charset="-122"/>
                <a:ea typeface="微软雅黑" panose="020B0503020204020204" pitchFamily="34" charset="-122"/>
                <a:cs typeface="+mn-ea"/>
                <a:sym typeface="+mn-ea"/>
              </a:rPr>
              <a:t>导出图形功能</a:t>
            </a:r>
            <a:r>
              <a:rPr lang="zh-CN" altLang="en-US" dirty="0">
                <a:solidFill>
                  <a:srgbClr val="002060"/>
                </a:solidFill>
                <a:latin typeface="微软雅黑" panose="020B0503020204020204" pitchFamily="34" charset="-122"/>
                <a:ea typeface="微软雅黑" panose="020B0503020204020204" pitchFamily="34" charset="-122"/>
                <a:cs typeface="+mn-ea"/>
                <a:sym typeface="+mn-ea"/>
              </a:rPr>
              <a:t>将图形下载保存，附用到研究报告中。</a:t>
            </a:r>
          </a:p>
        </p:txBody>
      </p:sp>
      <p:sp>
        <p:nvSpPr>
          <p:cNvPr id="14" name="圆角矩形 24">
            <a:extLst>
              <a:ext uri="{FF2B5EF4-FFF2-40B4-BE49-F238E27FC236}">
                <a16:creationId xmlns:a16="http://schemas.microsoft.com/office/drawing/2014/main" id="{12E017CA-E22D-5B4D-1396-04B89BCA5CBD}"/>
              </a:ext>
            </a:extLst>
          </p:cNvPr>
          <p:cNvSpPr/>
          <p:nvPr>
            <p:custDataLst>
              <p:tags r:id="rId4"/>
            </p:custDataLst>
          </p:nvPr>
        </p:nvSpPr>
        <p:spPr>
          <a:xfrm>
            <a:off x="1410732" y="4099268"/>
            <a:ext cx="2539464" cy="521019"/>
          </a:xfrm>
          <a:prstGeom prst="roundRect">
            <a:avLst>
              <a:gd name="adj" fmla="val 50000"/>
            </a:avLst>
          </a:prstGeom>
          <a:solidFill>
            <a:schemeClr val="accent1"/>
          </a:solidFill>
          <a:ln>
            <a:noFill/>
          </a:ln>
          <a:effectLst/>
        </p:spPr>
        <p:style>
          <a:lnRef idx="2">
            <a:srgbClr val="376FFF">
              <a:shade val="50000"/>
            </a:srgbClr>
          </a:lnRef>
          <a:fillRef idx="1">
            <a:srgbClr val="376FFF"/>
          </a:fillRef>
          <a:effectRef idx="0">
            <a:srgbClr val="376FFF"/>
          </a:effectRef>
          <a:fontRef idx="minor">
            <a:srgbClr val="FFFFFF"/>
          </a:fontRef>
        </p:style>
        <p:txBody>
          <a:bodyPr vertOverflow="overflow" horzOverflow="overflow" vert="horz" wrap="square" lIns="0" tIns="0" rIns="0" bIns="0" numCol="1" spcCol="0" rtlCol="0" fromWordArt="0" anchor="ctr" anchorCtr="0" forceAA="0" compatLnSpc="1">
            <a:noAutofit/>
          </a:bodyPr>
          <a:lstStyle/>
          <a:p>
            <a:pPr algn="ctr">
              <a:spcBef>
                <a:spcPct val="0"/>
              </a:spcBef>
              <a:spcAft>
                <a:spcPct val="0"/>
              </a:spcAft>
            </a:pPr>
            <a:r>
              <a:rPr lang="zh-CN" altLang="en-US" sz="2109" b="1" dirty="0">
                <a:latin typeface="+mn-ea"/>
                <a:cs typeface="+mn-ea"/>
                <a:sym typeface="+mn-ea"/>
              </a:rPr>
              <a:t>下载图形</a:t>
            </a:r>
          </a:p>
        </p:txBody>
      </p:sp>
      <p:pic>
        <p:nvPicPr>
          <p:cNvPr id="15" name="图片 14" descr="房地产图">
            <a:extLst>
              <a:ext uri="{FF2B5EF4-FFF2-40B4-BE49-F238E27FC236}">
                <a16:creationId xmlns:a16="http://schemas.microsoft.com/office/drawing/2014/main" id="{1CEA519D-086C-DE29-A21C-9F9E2A261C5D}"/>
              </a:ext>
            </a:extLst>
          </p:cNvPr>
          <p:cNvPicPr/>
          <p:nvPr/>
        </p:nvPicPr>
        <p:blipFill>
          <a:blip r:embed="rId7"/>
          <a:stretch>
            <a:fillRect/>
          </a:stretch>
        </p:blipFill>
        <p:spPr>
          <a:xfrm>
            <a:off x="6714750" y="1240061"/>
            <a:ext cx="5358360" cy="5400452"/>
          </a:xfrm>
          <a:prstGeom prst="rect">
            <a:avLst/>
          </a:prstGeom>
        </p:spPr>
      </p:pic>
    </p:spTree>
    <p:extLst>
      <p:ext uri="{BB962C8B-B14F-4D97-AF65-F5344CB8AC3E}">
        <p14:creationId xmlns:p14="http://schemas.microsoft.com/office/powerpoint/2010/main" val="13528237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51"/>
          <p:cNvSpPr txBox="1"/>
          <p:nvPr/>
        </p:nvSpPr>
        <p:spPr>
          <a:xfrm>
            <a:off x="1087432" y="227285"/>
            <a:ext cx="5448928" cy="611706"/>
          </a:xfrm>
          <a:prstGeom prst="rect">
            <a:avLst/>
          </a:prstGeom>
          <a:noFill/>
        </p:spPr>
        <p:txBody>
          <a:bodyPr wrap="none" rtlCol="0">
            <a:spAutoFit/>
          </a:bodyPr>
          <a:lstStyle/>
          <a:p>
            <a:pPr defTabSz="914101"/>
            <a:r>
              <a:rPr lang="zh-CN" altLang="en-US" sz="3375" b="1" dirty="0">
                <a:solidFill>
                  <a:srgbClr val="002060"/>
                </a:solidFill>
                <a:latin typeface="微软雅黑" panose="020B0503020204020204" pitchFamily="34" charset="-122"/>
                <a:ea typeface="微软雅黑" panose="020B0503020204020204" pitchFamily="34" charset="-122"/>
                <a:sym typeface="+mn-ea"/>
              </a:rPr>
              <a:t>绘制图形</a:t>
            </a:r>
            <a:r>
              <a:rPr lang="en-US" altLang="zh-CN" sz="3375" b="1" dirty="0">
                <a:solidFill>
                  <a:srgbClr val="002060"/>
                </a:solidFill>
                <a:latin typeface="微软雅黑" panose="020B0503020204020204" pitchFamily="34" charset="-122"/>
                <a:ea typeface="微软雅黑" panose="020B0503020204020204" pitchFamily="34" charset="-122"/>
                <a:sym typeface="+mn-ea"/>
              </a:rPr>
              <a:t>——</a:t>
            </a:r>
            <a:r>
              <a:rPr lang="zh-CN" altLang="en-US" sz="3375" b="1" dirty="0">
                <a:solidFill>
                  <a:srgbClr val="002060"/>
                </a:solidFill>
                <a:latin typeface="微软雅黑" panose="020B0503020204020204" pitchFamily="34" charset="-122"/>
                <a:ea typeface="微软雅黑" panose="020B0503020204020204" pitchFamily="34" charset="-122"/>
                <a:sym typeface="+mn-ea"/>
              </a:rPr>
              <a:t>图形设置功能</a:t>
            </a:r>
          </a:p>
        </p:txBody>
      </p:sp>
      <p:cxnSp>
        <p:nvCxnSpPr>
          <p:cNvPr id="37" name="直接连接符 36"/>
          <p:cNvCxnSpPr/>
          <p:nvPr/>
        </p:nvCxnSpPr>
        <p:spPr bwMode="auto">
          <a:xfrm flipH="1">
            <a:off x="381035" y="838958"/>
            <a:ext cx="12096680"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8" name="等腰三角形 37"/>
          <p:cNvSpPr/>
          <p:nvPr/>
        </p:nvSpPr>
        <p:spPr>
          <a:xfrm rot="5400000">
            <a:off x="574007" y="389114"/>
            <a:ext cx="334099" cy="288016"/>
          </a:xfrm>
          <a:prstGeom prst="triangle">
            <a:avLst/>
          </a:prstGeom>
          <a:solidFill>
            <a:schemeClr val="accent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101"/>
            <a:endParaRPr lang="zh-CN" altLang="en-US" sz="1798">
              <a:solidFill>
                <a:prstClr val="white"/>
              </a:solidFill>
              <a:latin typeface="Calibri" panose="020F0502020204030204"/>
              <a:ea typeface="宋体" panose="02010600030101010101" pitchFamily="2" charset="-122"/>
            </a:endParaRPr>
          </a:p>
        </p:txBody>
      </p:sp>
      <p:pic>
        <p:nvPicPr>
          <p:cNvPr id="2" name="图片 1" descr="房地产图形设置功能"/>
          <p:cNvPicPr>
            <a:picLocks noChangeAspect="1"/>
          </p:cNvPicPr>
          <p:nvPr/>
        </p:nvPicPr>
        <p:blipFill>
          <a:blip r:embed="rId4"/>
          <a:stretch>
            <a:fillRect/>
          </a:stretch>
        </p:blipFill>
        <p:spPr>
          <a:xfrm>
            <a:off x="492575" y="1232230"/>
            <a:ext cx="11984769" cy="5319346"/>
          </a:xfrm>
          <a:prstGeom prst="rect">
            <a:avLst/>
          </a:prstGeom>
        </p:spPr>
      </p:pic>
      <p:sp>
        <p:nvSpPr>
          <p:cNvPr id="7" name="灯片编号占位符 6"/>
          <p:cNvSpPr>
            <a:spLocks noGrp="1"/>
          </p:cNvSpPr>
          <p:nvPr>
            <p:ph type="sldNum" sz="quarter" idx="12"/>
          </p:nvPr>
        </p:nvSpPr>
        <p:spPr>
          <a:xfrm>
            <a:off x="8611166" y="6356747"/>
            <a:ext cx="2742447" cy="364275"/>
          </a:xfrm>
          <a:prstGeom prst="rect">
            <a:avLst/>
          </a:prstGeom>
        </p:spPr>
        <p:txBody>
          <a:bodyPr vert="horz" wrap="square" lIns="91440" tIns="45720" rIns="91440" bIns="45720" rtlCol="0" anchor="ctr">
            <a:normAutofit/>
          </a:bodyPr>
          <a:lstStyle>
            <a:defPPr>
              <a:defRPr lang="en-US"/>
            </a:defPPr>
            <a:lvl1pPr marL="0" algn="r" defTabSz="457200" rtl="0" eaLnBrk="1" latinLnBrk="0" hangingPunct="1">
              <a:defRPr sz="114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E5F26B5-172A-4DC2-B0B7-181CFC56B87C}" type="slidenum">
              <a:rPr lang="zh-CN" altLang="en-US" smtClean="0"/>
              <a:pPr/>
              <a:t>49</a:t>
            </a:fld>
            <a:endParaRPr lang="zh-CN" altLang="en-US"/>
          </a:p>
        </p:txBody>
      </p:sp>
    </p:spTree>
    <p:custDataLst>
      <p:tags r:id="rId1"/>
    </p:custData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78132-2171-9F0A-0CAA-452A02EBCADB}"/>
            </a:ext>
          </a:extLst>
        </p:cNvPr>
        <p:cNvGrpSpPr/>
        <p:nvPr/>
      </p:nvGrpSpPr>
      <p:grpSpPr>
        <a:xfrm>
          <a:off x="0" y="0"/>
          <a:ext cx="0" cy="0"/>
          <a:chOff x="0" y="0"/>
          <a:chExt cx="0" cy="0"/>
        </a:xfrm>
      </p:grpSpPr>
      <p:grpSp>
        <p:nvGrpSpPr>
          <p:cNvPr id="11" name="组合 13">
            <a:extLst>
              <a:ext uri="{FF2B5EF4-FFF2-40B4-BE49-F238E27FC236}">
                <a16:creationId xmlns:a16="http://schemas.microsoft.com/office/drawing/2014/main" id="{D124680A-F6C8-3CE9-B7FB-B660252EB29F}"/>
              </a:ext>
            </a:extLst>
          </p:cNvPr>
          <p:cNvGrpSpPr>
            <a:grpSpLocks noChangeAspect="1"/>
          </p:cNvGrpSpPr>
          <p:nvPr/>
        </p:nvGrpSpPr>
        <p:grpSpPr bwMode="auto">
          <a:xfrm>
            <a:off x="16026" y="5488533"/>
            <a:ext cx="12842724" cy="3776618"/>
            <a:chOff x="0" y="230480"/>
            <a:chExt cx="5318129" cy="3092503"/>
          </a:xfrm>
        </p:grpSpPr>
        <p:pic>
          <p:nvPicPr>
            <p:cNvPr id="12" name="图片 11">
              <a:extLst>
                <a:ext uri="{FF2B5EF4-FFF2-40B4-BE49-F238E27FC236}">
                  <a16:creationId xmlns:a16="http://schemas.microsoft.com/office/drawing/2014/main" id="{226D5B97-CB05-9C20-D5A1-5482254E54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52040"/>
            <a:stretch>
              <a:fillRect/>
            </a:stretch>
          </p:blipFill>
          <p:spPr bwMode="auto">
            <a:xfrm>
              <a:off x="0" y="230480"/>
              <a:ext cx="5318129" cy="1411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2">
              <a:extLst>
                <a:ext uri="{FF2B5EF4-FFF2-40B4-BE49-F238E27FC236}">
                  <a16:creationId xmlns:a16="http://schemas.microsoft.com/office/drawing/2014/main" id="{C3FD461B-3CF5-EE14-4681-8A7127BE08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50633" r="2628"/>
            <a:stretch>
              <a:fillRect/>
            </a:stretch>
          </p:blipFill>
          <p:spPr bwMode="auto">
            <a:xfrm>
              <a:off x="0" y="1632435"/>
              <a:ext cx="5178427" cy="1690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 name="矩形 6">
            <a:extLst>
              <a:ext uri="{FF2B5EF4-FFF2-40B4-BE49-F238E27FC236}">
                <a16:creationId xmlns:a16="http://schemas.microsoft.com/office/drawing/2014/main" id="{D2C349E2-72A9-76C4-FD1E-90F9E312815B}"/>
              </a:ext>
            </a:extLst>
          </p:cNvPr>
          <p:cNvSpPr/>
          <p:nvPr/>
        </p:nvSpPr>
        <p:spPr>
          <a:xfrm>
            <a:off x="2036887" y="2595618"/>
            <a:ext cx="9719965" cy="1020707"/>
          </a:xfrm>
          <a:prstGeom prst="rect">
            <a:avLst/>
          </a:prstGeom>
          <a:noFill/>
          <a:ln w="66675">
            <a:gradFill flip="none" rotWithShape="1">
              <a:gsLst>
                <a:gs pos="0">
                  <a:schemeClr val="accent1">
                    <a:lumMod val="5000"/>
                    <a:lumOff val="95000"/>
                  </a:schemeClr>
                </a:gs>
                <a:gs pos="100000">
                  <a:srgbClr val="0099FF">
                    <a:lumMod val="100000"/>
                  </a:srgbClr>
                </a:gs>
              </a:gsLst>
              <a:lin ang="2700000" scaled="1"/>
              <a:tileRect/>
            </a:gradFill>
          </a:ln>
        </p:spPr>
        <p:txBody>
          <a:bodyPr wrap="square" lIns="96435" tIns="48218" rIns="96435" bIns="48218">
            <a:spAutoFit/>
          </a:bodyPr>
          <a:lstStyle/>
          <a:p>
            <a:pPr algn="ctr"/>
            <a:r>
              <a:rPr lang="en-US" altLang="zh-CN" sz="6000" b="1" dirty="0">
                <a:ln w="13462">
                  <a:solidFill>
                    <a:schemeClr val="bg1"/>
                  </a:solidFill>
                  <a:prstDash val="solid"/>
                </a:ln>
                <a:solidFill>
                  <a:srgbClr val="002060"/>
                </a:solidFill>
                <a:effectLst>
                  <a:outerShdw dist="38100" dir="2700000" algn="bl" rotWithShape="0">
                    <a:schemeClr val="accent5"/>
                  </a:outerShdw>
                </a:effectLst>
                <a:latin typeface="微软雅黑" panose="020B0503020204020204" pitchFamily="34" charset="-122"/>
                <a:ea typeface="微软雅黑" panose="020B0503020204020204" pitchFamily="34" charset="-122"/>
              </a:rPr>
              <a:t>1</a:t>
            </a:r>
            <a:r>
              <a:rPr lang="zh-CN" altLang="en-US" sz="6000" b="1" dirty="0">
                <a:ln w="13462">
                  <a:solidFill>
                    <a:schemeClr val="bg1"/>
                  </a:solidFill>
                  <a:prstDash val="solid"/>
                </a:ln>
                <a:solidFill>
                  <a:srgbClr val="002060"/>
                </a:solidFill>
                <a:effectLst>
                  <a:outerShdw dist="38100" dir="2700000" algn="bl" rotWithShape="0">
                    <a:schemeClr val="accent5"/>
                  </a:outerShdw>
                </a:effectLst>
                <a:latin typeface="微软雅黑" panose="020B0503020204020204" pitchFamily="34" charset="-122"/>
                <a:ea typeface="微软雅黑" panose="020B0503020204020204" pitchFamily="34" charset="-122"/>
              </a:rPr>
              <a:t>、国研网 </a:t>
            </a:r>
            <a:r>
              <a:rPr lang="en-US" altLang="zh-CN" sz="6000" b="1" dirty="0">
                <a:ln w="13462">
                  <a:solidFill>
                    <a:schemeClr val="bg1"/>
                  </a:solidFill>
                  <a:prstDash val="solid"/>
                </a:ln>
                <a:solidFill>
                  <a:srgbClr val="002060"/>
                </a:solidFill>
                <a:effectLst>
                  <a:outerShdw dist="38100" dir="2700000" algn="bl" rotWithShape="0">
                    <a:schemeClr val="accent5"/>
                  </a:outerShdw>
                </a:effectLst>
                <a:latin typeface="微软雅黑" panose="020B0503020204020204" pitchFamily="34" charset="-122"/>
                <a:ea typeface="微软雅黑" panose="020B0503020204020204" pitchFamily="34" charset="-122"/>
              </a:rPr>
              <a:t>AI </a:t>
            </a:r>
            <a:r>
              <a:rPr lang="zh-CN" altLang="en-US" sz="6000" b="1" dirty="0">
                <a:ln w="13462">
                  <a:solidFill>
                    <a:schemeClr val="bg1"/>
                  </a:solidFill>
                  <a:prstDash val="solid"/>
                </a:ln>
                <a:solidFill>
                  <a:srgbClr val="002060"/>
                </a:solidFill>
                <a:effectLst>
                  <a:outerShdw dist="38100" dir="2700000" algn="bl" rotWithShape="0">
                    <a:schemeClr val="accent5"/>
                  </a:outerShdw>
                </a:effectLst>
                <a:latin typeface="微软雅黑" panose="020B0503020204020204" pitchFamily="34" charset="-122"/>
                <a:ea typeface="微软雅黑" panose="020B0503020204020204" pitchFamily="34" charset="-122"/>
              </a:rPr>
              <a:t>研学助手介绍</a:t>
            </a:r>
          </a:p>
        </p:txBody>
      </p:sp>
    </p:spTree>
    <p:extLst>
      <p:ext uri="{BB962C8B-B14F-4D97-AF65-F5344CB8AC3E}">
        <p14:creationId xmlns:p14="http://schemas.microsoft.com/office/powerpoint/2010/main" val="13899712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7">
                                            <p:bg/>
                                          </p:spTgt>
                                        </p:tgtEl>
                                        <p:attrNameLst>
                                          <p:attrName>style.visibility</p:attrName>
                                        </p:attrNameLst>
                                      </p:cBhvr>
                                      <p:to>
                                        <p:strVal val="visible"/>
                                      </p:to>
                                    </p:set>
                                    <p:animEffect transition="in" filter="wipe(up)">
                                      <p:cBhvr>
                                        <p:cTn id="7" dur="500"/>
                                        <p:tgtEl>
                                          <p:spTgt spid="7">
                                            <p:bg/>
                                          </p:spTgt>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up)">
                                      <p:cBhvr>
                                        <p:cTn id="11"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FA061F-705E-618B-3E5A-B7B3B3E74EFC}"/>
            </a:ext>
          </a:extLst>
        </p:cNvPr>
        <p:cNvGrpSpPr/>
        <p:nvPr/>
      </p:nvGrpSpPr>
      <p:grpSpPr>
        <a:xfrm>
          <a:off x="0" y="0"/>
          <a:ext cx="0" cy="0"/>
          <a:chOff x="0" y="0"/>
          <a:chExt cx="0" cy="0"/>
        </a:xfrm>
      </p:grpSpPr>
      <p:grpSp>
        <p:nvGrpSpPr>
          <p:cNvPr id="2" name="组合 1">
            <a:extLst>
              <a:ext uri="{FF2B5EF4-FFF2-40B4-BE49-F238E27FC236}">
                <a16:creationId xmlns:a16="http://schemas.microsoft.com/office/drawing/2014/main" id="{D5978922-A9AC-CB3A-02D9-4A6F0E80CBDE}"/>
              </a:ext>
            </a:extLst>
          </p:cNvPr>
          <p:cNvGrpSpPr/>
          <p:nvPr/>
        </p:nvGrpSpPr>
        <p:grpSpPr>
          <a:xfrm>
            <a:off x="236687" y="838958"/>
            <a:ext cx="12385376" cy="6056858"/>
            <a:chOff x="236687" y="838958"/>
            <a:chExt cx="12385376" cy="6056858"/>
          </a:xfrm>
        </p:grpSpPr>
        <p:sp>
          <p:nvSpPr>
            <p:cNvPr id="3" name="矩形: 圆角 2">
              <a:extLst>
                <a:ext uri="{FF2B5EF4-FFF2-40B4-BE49-F238E27FC236}">
                  <a16:creationId xmlns:a16="http://schemas.microsoft.com/office/drawing/2014/main" id="{B64B86C5-B6E9-1AA2-6FCF-F33B1621691E}"/>
                </a:ext>
              </a:extLst>
            </p:cNvPr>
            <p:cNvSpPr/>
            <p:nvPr/>
          </p:nvSpPr>
          <p:spPr>
            <a:xfrm>
              <a:off x="236687" y="990415"/>
              <a:ext cx="12385376" cy="5905401"/>
            </a:xfrm>
            <a:prstGeom prst="roundRect">
              <a:avLst>
                <a:gd name="adj" fmla="val 5038"/>
              </a:avLst>
            </a:prstGeom>
            <a:solidFill>
              <a:srgbClr val="9B9B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a:extLst>
                <a:ext uri="{FF2B5EF4-FFF2-40B4-BE49-F238E27FC236}">
                  <a16:creationId xmlns:a16="http://schemas.microsoft.com/office/drawing/2014/main" id="{C85C0678-04B5-3EFE-F8F0-42D633A7876A}"/>
                </a:ext>
              </a:extLst>
            </p:cNvPr>
            <p:cNvSpPr/>
            <p:nvPr/>
          </p:nvSpPr>
          <p:spPr>
            <a:xfrm rot="16200000" flipH="1">
              <a:off x="-2427918" y="3782881"/>
              <a:ext cx="5834727" cy="288031"/>
            </a:xfrm>
            <a:prstGeom prst="trapezoid">
              <a:avLst/>
            </a:prstGeom>
            <a:gradFill flip="none" rotWithShape="1">
              <a:gsLst>
                <a:gs pos="0">
                  <a:srgbClr val="FFFFFF"/>
                </a:gs>
                <a:gs pos="47000">
                  <a:srgbClr val="FFFFFF"/>
                </a:gs>
                <a:gs pos="73000">
                  <a:srgbClr val="DDDDDD"/>
                </a:gs>
              </a:gsLst>
              <a:lin ang="54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梯形 4">
              <a:extLst>
                <a:ext uri="{FF2B5EF4-FFF2-40B4-BE49-F238E27FC236}">
                  <a16:creationId xmlns:a16="http://schemas.microsoft.com/office/drawing/2014/main" id="{FACB5B56-6220-F812-4EF1-B360AB76BA30}"/>
                </a:ext>
              </a:extLst>
            </p:cNvPr>
            <p:cNvSpPr/>
            <p:nvPr/>
          </p:nvSpPr>
          <p:spPr>
            <a:xfrm rot="5400000">
              <a:off x="9430223" y="3782881"/>
              <a:ext cx="5834727" cy="288031"/>
            </a:xfrm>
            <a:prstGeom prst="trapezoid">
              <a:avLst/>
            </a:prstGeom>
            <a:gradFill flip="none" rotWithShape="1">
              <a:gsLst>
                <a:gs pos="0">
                  <a:srgbClr val="FFFFFF"/>
                </a:gs>
                <a:gs pos="47000">
                  <a:srgbClr val="FFFFFF"/>
                </a:gs>
                <a:gs pos="73000">
                  <a:srgbClr val="DDDDDD"/>
                </a:gs>
              </a:gsLst>
              <a:lin ang="54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任意多边形: 形状 5">
              <a:extLst>
                <a:ext uri="{FF2B5EF4-FFF2-40B4-BE49-F238E27FC236}">
                  <a16:creationId xmlns:a16="http://schemas.microsoft.com/office/drawing/2014/main" id="{355E05EF-FD4A-532A-6979-D93B8E42BCD7}"/>
                </a:ext>
              </a:extLst>
            </p:cNvPr>
            <p:cNvSpPr/>
            <p:nvPr/>
          </p:nvSpPr>
          <p:spPr>
            <a:xfrm>
              <a:off x="6317975" y="951283"/>
              <a:ext cx="288031" cy="5905401"/>
            </a:xfrm>
            <a:custGeom>
              <a:avLst/>
              <a:gdLst>
                <a:gd name="connsiteX0" fmla="*/ 0 w 222801"/>
                <a:gd name="connsiteY0" fmla="*/ 0 h 5834726"/>
                <a:gd name="connsiteX1" fmla="*/ 222801 w 222801"/>
                <a:gd name="connsiteY1" fmla="*/ 0 h 5834726"/>
                <a:gd name="connsiteX2" fmla="*/ 222801 w 222801"/>
                <a:gd name="connsiteY2" fmla="*/ 5834726 h 5834726"/>
                <a:gd name="connsiteX3" fmla="*/ 0 w 222801"/>
                <a:gd name="connsiteY3" fmla="*/ 5834726 h 5834726"/>
                <a:gd name="connsiteX4" fmla="*/ 0 w 222801"/>
                <a:gd name="connsiteY4" fmla="*/ 0 h 5834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801" h="5834726">
                  <a:moveTo>
                    <a:pt x="0" y="0"/>
                  </a:moveTo>
                  <a:lnTo>
                    <a:pt x="222801" y="0"/>
                  </a:lnTo>
                  <a:lnTo>
                    <a:pt x="222801" y="5834726"/>
                  </a:lnTo>
                  <a:lnTo>
                    <a:pt x="0" y="5834726"/>
                  </a:lnTo>
                  <a:lnTo>
                    <a:pt x="0" y="0"/>
                  </a:lnTo>
                  <a:close/>
                </a:path>
              </a:pathLst>
            </a:custGeom>
            <a:gradFill flip="none" rotWithShape="1">
              <a:gsLst>
                <a:gs pos="0">
                  <a:srgbClr val="EAEAEA">
                    <a:alpha val="0"/>
                  </a:srgbClr>
                </a:gs>
                <a:gs pos="100000">
                  <a:srgbClr val="EAEAEA"/>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 name="任意多边形: 形状 6">
              <a:extLst>
                <a:ext uri="{FF2B5EF4-FFF2-40B4-BE49-F238E27FC236}">
                  <a16:creationId xmlns:a16="http://schemas.microsoft.com/office/drawing/2014/main" id="{348ADE4D-5DE0-400B-4FF7-29D41663DD10}"/>
                </a:ext>
              </a:extLst>
            </p:cNvPr>
            <p:cNvSpPr/>
            <p:nvPr/>
          </p:nvSpPr>
          <p:spPr>
            <a:xfrm>
              <a:off x="644320" y="998817"/>
              <a:ext cx="11570109" cy="5853845"/>
            </a:xfrm>
            <a:custGeom>
              <a:avLst/>
              <a:gdLst>
                <a:gd name="connsiteX0" fmla="*/ 0 w 11570109"/>
                <a:gd name="connsiteY0" fmla="*/ 0 h 5853845"/>
                <a:gd name="connsiteX1" fmla="*/ 11570109 w 11570109"/>
                <a:gd name="connsiteY1" fmla="*/ 0 h 5853845"/>
                <a:gd name="connsiteX2" fmla="*/ 11570109 w 11570109"/>
                <a:gd name="connsiteY2" fmla="*/ 5853845 h 5853845"/>
                <a:gd name="connsiteX3" fmla="*/ 0 w 11570109"/>
                <a:gd name="connsiteY3" fmla="*/ 5853845 h 5853845"/>
                <a:gd name="connsiteX4" fmla="*/ 0 w 11570109"/>
                <a:gd name="connsiteY4" fmla="*/ 0 h 5853845"/>
                <a:gd name="connsiteX5" fmla="*/ 5673654 w 11570109"/>
                <a:gd name="connsiteY5" fmla="*/ 12425 h 5853845"/>
                <a:gd name="connsiteX6" fmla="*/ 5673654 w 11570109"/>
                <a:gd name="connsiteY6" fmla="*/ 5847151 h 5853845"/>
                <a:gd name="connsiteX7" fmla="*/ 5896455 w 11570109"/>
                <a:gd name="connsiteY7" fmla="*/ 5847151 h 5853845"/>
                <a:gd name="connsiteX8" fmla="*/ 5896455 w 11570109"/>
                <a:gd name="connsiteY8" fmla="*/ 12425 h 5853845"/>
                <a:gd name="connsiteX9" fmla="*/ 5673654 w 11570109"/>
                <a:gd name="connsiteY9" fmla="*/ 12425 h 5853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70109" h="5853845">
                  <a:moveTo>
                    <a:pt x="0" y="0"/>
                  </a:moveTo>
                  <a:lnTo>
                    <a:pt x="11570109" y="0"/>
                  </a:lnTo>
                  <a:lnTo>
                    <a:pt x="11570109" y="5853845"/>
                  </a:lnTo>
                  <a:lnTo>
                    <a:pt x="0" y="5853845"/>
                  </a:lnTo>
                  <a:lnTo>
                    <a:pt x="0" y="0"/>
                  </a:lnTo>
                  <a:close/>
                  <a:moveTo>
                    <a:pt x="5673654" y="12425"/>
                  </a:moveTo>
                  <a:lnTo>
                    <a:pt x="5673654" y="5847151"/>
                  </a:lnTo>
                  <a:lnTo>
                    <a:pt x="5896455" y="5847151"/>
                  </a:lnTo>
                  <a:lnTo>
                    <a:pt x="5896455" y="12425"/>
                  </a:lnTo>
                  <a:lnTo>
                    <a:pt x="5673654" y="12425"/>
                  </a:lnTo>
                  <a:close/>
                </a:path>
              </a:pathLst>
            </a:cu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cxnSp>
          <p:nvCxnSpPr>
            <p:cNvPr id="8" name="直接连接符 7">
              <a:extLst>
                <a:ext uri="{FF2B5EF4-FFF2-40B4-BE49-F238E27FC236}">
                  <a16:creationId xmlns:a16="http://schemas.microsoft.com/office/drawing/2014/main" id="{D72733DB-706C-F778-E44F-BBECA4F3F68C}"/>
                </a:ext>
              </a:extLst>
            </p:cNvPr>
            <p:cNvCxnSpPr/>
            <p:nvPr/>
          </p:nvCxnSpPr>
          <p:spPr bwMode="auto">
            <a:xfrm flipH="1">
              <a:off x="381035" y="838958"/>
              <a:ext cx="12096680" cy="0"/>
            </a:xfrm>
            <a:prstGeom prst="line">
              <a:avLst/>
            </a:prstGeom>
            <a:solidFill>
              <a:schemeClr val="accent1"/>
            </a:solidFill>
            <a:ln w="9525" cap="flat" cmpd="sng" algn="ctr">
              <a:solidFill>
                <a:srgbClr val="00206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9" name="TextBox 51">
            <a:extLst>
              <a:ext uri="{FF2B5EF4-FFF2-40B4-BE49-F238E27FC236}">
                <a16:creationId xmlns:a16="http://schemas.microsoft.com/office/drawing/2014/main" id="{60705F56-6933-D016-E948-60EDF72D8EB1}"/>
              </a:ext>
            </a:extLst>
          </p:cNvPr>
          <p:cNvSpPr txBox="1"/>
          <p:nvPr/>
        </p:nvSpPr>
        <p:spPr>
          <a:xfrm>
            <a:off x="1087432" y="227285"/>
            <a:ext cx="1521570" cy="611706"/>
          </a:xfrm>
          <a:prstGeom prst="rect">
            <a:avLst/>
          </a:prstGeom>
          <a:noFill/>
        </p:spPr>
        <p:txBody>
          <a:bodyPr wrap="none" rtlCol="0">
            <a:spAutoFit/>
          </a:bodyPr>
          <a:lstStyle/>
          <a:p>
            <a:pPr defTabSz="914101"/>
            <a:r>
              <a:rPr lang="en-US" altLang="zh-CN" sz="3375" b="1" dirty="0">
                <a:solidFill>
                  <a:srgbClr val="002060"/>
                </a:solidFill>
                <a:latin typeface="微软雅黑" panose="020B0503020204020204" pitchFamily="34" charset="-122"/>
                <a:ea typeface="微软雅黑" panose="020B0503020204020204" pitchFamily="34" charset="-122"/>
                <a:cs typeface="+mn-ea"/>
                <a:sym typeface="+mn-ea"/>
              </a:rPr>
              <a:t>AI</a:t>
            </a:r>
            <a:r>
              <a:rPr lang="zh-CN" altLang="en-US" sz="3375" b="1" dirty="0">
                <a:solidFill>
                  <a:srgbClr val="002060"/>
                </a:solidFill>
                <a:latin typeface="微软雅黑" panose="020B0503020204020204" pitchFamily="34" charset="-122"/>
                <a:ea typeface="微软雅黑" panose="020B0503020204020204" pitchFamily="34" charset="-122"/>
                <a:cs typeface="+mn-ea"/>
                <a:sym typeface="+mn-ea"/>
              </a:rPr>
              <a:t>分析</a:t>
            </a:r>
            <a:endParaRPr lang="zh-CN" altLang="en-US" sz="3375" b="1" dirty="0">
              <a:solidFill>
                <a:srgbClr val="002060"/>
              </a:solidFill>
              <a:latin typeface="微软雅黑" panose="020B0503020204020204" pitchFamily="34" charset="-122"/>
              <a:ea typeface="微软雅黑" panose="020B0503020204020204" pitchFamily="34" charset="-122"/>
            </a:endParaRPr>
          </a:p>
        </p:txBody>
      </p:sp>
      <p:sp>
        <p:nvSpPr>
          <p:cNvPr id="10" name="等腰三角形 9">
            <a:extLst>
              <a:ext uri="{FF2B5EF4-FFF2-40B4-BE49-F238E27FC236}">
                <a16:creationId xmlns:a16="http://schemas.microsoft.com/office/drawing/2014/main" id="{3651D3AF-01CD-871A-7DB0-92F40954E00B}"/>
              </a:ext>
            </a:extLst>
          </p:cNvPr>
          <p:cNvSpPr/>
          <p:nvPr/>
        </p:nvSpPr>
        <p:spPr>
          <a:xfrm rot="5400000">
            <a:off x="574007" y="389114"/>
            <a:ext cx="334099" cy="288016"/>
          </a:xfrm>
          <a:prstGeom prst="triangle">
            <a:avLst/>
          </a:prstGeom>
          <a:solidFill>
            <a:schemeClr val="accent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101"/>
            <a:endParaRPr lang="zh-CN" altLang="en-US" sz="1798">
              <a:solidFill>
                <a:prstClr val="white"/>
              </a:solidFill>
              <a:latin typeface="Calibri" panose="020F0502020204030204"/>
              <a:ea typeface="宋体" panose="02010600030101010101" pitchFamily="2" charset="-122"/>
            </a:endParaRPr>
          </a:p>
        </p:txBody>
      </p:sp>
      <p:sp>
        <p:nvSpPr>
          <p:cNvPr id="11" name="标题 9">
            <a:extLst>
              <a:ext uri="{FF2B5EF4-FFF2-40B4-BE49-F238E27FC236}">
                <a16:creationId xmlns:a16="http://schemas.microsoft.com/office/drawing/2014/main" id="{E3AFCEE4-1990-E760-595B-FCE7D1EF94A9}"/>
              </a:ext>
            </a:extLst>
          </p:cNvPr>
          <p:cNvSpPr txBox="1">
            <a:spLocks/>
          </p:cNvSpPr>
          <p:nvPr>
            <p:custDataLst>
              <p:tags r:id="rId1"/>
            </p:custDataLst>
          </p:nvPr>
        </p:nvSpPr>
        <p:spPr>
          <a:xfrm>
            <a:off x="1220362" y="1204965"/>
            <a:ext cx="4392465" cy="5398036"/>
          </a:xfrm>
          <a:prstGeom prst="rect">
            <a:avLst/>
          </a:prstGeom>
        </p:spPr>
        <p:txBody>
          <a:bodyPr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482163" fontAlgn="auto">
              <a:lnSpc>
                <a:spcPct val="175000"/>
              </a:lnSpc>
              <a:spcAft>
                <a:spcPts val="0"/>
              </a:spcAft>
            </a:pPr>
            <a:r>
              <a:rPr lang="zh-CN" altLang="en-US" sz="1800" b="1">
                <a:solidFill>
                  <a:srgbClr val="002060"/>
                </a:solidFill>
                <a:latin typeface="微软雅黑" panose="020B0503020204020204" pitchFamily="34" charset="-122"/>
                <a:ea typeface="微软雅黑" panose="020B0503020204020204" pitchFamily="34" charset="-122"/>
                <a:cs typeface="+mn-ea"/>
                <a:sym typeface="+mn-ea"/>
              </a:rPr>
              <a:t>AI分析功能</a:t>
            </a:r>
            <a:r>
              <a:rPr lang="zh-CN" altLang="en-US" sz="1800">
                <a:solidFill>
                  <a:srgbClr val="002060"/>
                </a:solidFill>
                <a:latin typeface="微软雅黑" panose="020B0503020204020204" pitchFamily="34" charset="-122"/>
                <a:ea typeface="微软雅黑" panose="020B0503020204020204" pitchFamily="34" charset="-122"/>
                <a:cs typeface="+mn-ea"/>
                <a:sym typeface="+mn-ea"/>
              </a:rPr>
              <a:t>是</a:t>
            </a:r>
            <a:r>
              <a:rPr lang="zh-CN" altLang="en-US" sz="1800" b="1">
                <a:solidFill>
                  <a:srgbClr val="002060"/>
                </a:solidFill>
                <a:latin typeface="微软雅黑" panose="020B0503020204020204" pitchFamily="34" charset="-122"/>
                <a:ea typeface="微软雅黑" panose="020B0503020204020204" pitchFamily="34" charset="-122"/>
                <a:cs typeface="+mn-ea"/>
                <a:sym typeface="+mn-ea"/>
              </a:rPr>
              <a:t>国研网统计数据查询分析平台</a:t>
            </a:r>
            <a:r>
              <a:rPr lang="zh-CN" altLang="en-US" sz="1800">
                <a:solidFill>
                  <a:srgbClr val="002060"/>
                </a:solidFill>
                <a:latin typeface="微软雅黑" panose="020B0503020204020204" pitchFamily="34" charset="-122"/>
                <a:ea typeface="微软雅黑" panose="020B0503020204020204" pitchFamily="34" charset="-122"/>
                <a:cs typeface="+mn-ea"/>
                <a:sym typeface="+mn-ea"/>
              </a:rPr>
              <a:t>的一大特色功能。</a:t>
            </a:r>
            <a:br>
              <a:rPr lang="zh-CN" altLang="en-US" sz="1800">
                <a:solidFill>
                  <a:srgbClr val="002060"/>
                </a:solidFill>
                <a:latin typeface="微软雅黑" panose="020B0503020204020204" pitchFamily="34" charset="-122"/>
                <a:ea typeface="微软雅黑" panose="020B0503020204020204" pitchFamily="34" charset="-122"/>
                <a:cs typeface="+mn-ea"/>
                <a:sym typeface="+mn-ea"/>
              </a:rPr>
            </a:br>
            <a:r>
              <a:rPr lang="zh-CN" altLang="en-US" sz="1800">
                <a:solidFill>
                  <a:srgbClr val="002060"/>
                </a:solidFill>
                <a:latin typeface="微软雅黑" panose="020B0503020204020204" pitchFamily="34" charset="-122"/>
                <a:ea typeface="微软雅黑" panose="020B0503020204020204" pitchFamily="34" charset="-122"/>
                <a:cs typeface="+mn-ea"/>
                <a:sym typeface="+mn-ea"/>
              </a:rPr>
              <a:t>借助这一功能，用户能够从</a:t>
            </a:r>
            <a:r>
              <a:rPr lang="zh-CN" altLang="en-US" sz="1800" b="1">
                <a:solidFill>
                  <a:srgbClr val="002060"/>
                </a:solidFill>
                <a:latin typeface="微软雅黑" panose="020B0503020204020204" pitchFamily="34" charset="-122"/>
                <a:ea typeface="微软雅黑" panose="020B0503020204020204" pitchFamily="34" charset="-122"/>
                <a:cs typeface="+mn-ea"/>
                <a:sym typeface="+mn-ea"/>
              </a:rPr>
              <a:t>数据概览、趋势分析</a:t>
            </a:r>
            <a:r>
              <a:rPr lang="zh-CN" altLang="en-US" sz="1800">
                <a:solidFill>
                  <a:srgbClr val="002060"/>
                </a:solidFill>
                <a:latin typeface="微软雅黑" panose="020B0503020204020204" pitchFamily="34" charset="-122"/>
                <a:ea typeface="微软雅黑" panose="020B0503020204020204" pitchFamily="34" charset="-122"/>
                <a:cs typeface="+mn-ea"/>
                <a:sym typeface="+mn-ea"/>
              </a:rPr>
              <a:t>和</a:t>
            </a:r>
            <a:r>
              <a:rPr lang="zh-CN" altLang="en-US" sz="1800" b="1">
                <a:solidFill>
                  <a:srgbClr val="002060"/>
                </a:solidFill>
                <a:latin typeface="微软雅黑" panose="020B0503020204020204" pitchFamily="34" charset="-122"/>
                <a:ea typeface="微软雅黑" panose="020B0503020204020204" pitchFamily="34" charset="-122"/>
                <a:cs typeface="+mn-ea"/>
                <a:sym typeface="+mn-ea"/>
              </a:rPr>
              <a:t>数据解读</a:t>
            </a:r>
            <a:r>
              <a:rPr lang="zh-CN" altLang="en-US" sz="1800">
                <a:solidFill>
                  <a:srgbClr val="002060"/>
                </a:solidFill>
                <a:latin typeface="微软雅黑" panose="020B0503020204020204" pitchFamily="34" charset="-122"/>
                <a:ea typeface="微软雅黑" panose="020B0503020204020204" pitchFamily="34" charset="-122"/>
                <a:cs typeface="+mn-ea"/>
                <a:sym typeface="+mn-ea"/>
              </a:rPr>
              <a:t>三个维度，对所选序列数据进行全面、深入且系统的分析，从而快速提取关键信息，洞察数据背后的趋势和逻辑。</a:t>
            </a:r>
            <a:br>
              <a:rPr lang="zh-CN" altLang="en-US" sz="1800">
                <a:solidFill>
                  <a:srgbClr val="002060"/>
                </a:solidFill>
                <a:latin typeface="微软雅黑" panose="020B0503020204020204" pitchFamily="34" charset="-122"/>
                <a:ea typeface="微软雅黑" panose="020B0503020204020204" pitchFamily="34" charset="-122"/>
                <a:cs typeface="+mn-ea"/>
                <a:sym typeface="+mn-ea"/>
              </a:rPr>
            </a:br>
            <a:r>
              <a:rPr lang="zh-CN" altLang="en-US" sz="1800">
                <a:solidFill>
                  <a:srgbClr val="002060"/>
                </a:solidFill>
                <a:latin typeface="微软雅黑" panose="020B0503020204020204" pitchFamily="34" charset="-122"/>
                <a:ea typeface="微软雅黑" panose="020B0503020204020204" pitchFamily="34" charset="-122"/>
                <a:cs typeface="+mn-ea"/>
                <a:sym typeface="+mn-ea"/>
              </a:rPr>
              <a:t>操作步骤：</a:t>
            </a:r>
            <a:br>
              <a:rPr lang="zh-CN" altLang="en-US" sz="1800">
                <a:solidFill>
                  <a:srgbClr val="002060"/>
                </a:solidFill>
                <a:latin typeface="微软雅黑" panose="020B0503020204020204" pitchFamily="34" charset="-122"/>
                <a:ea typeface="微软雅黑" panose="020B0503020204020204" pitchFamily="34" charset="-122"/>
                <a:cs typeface="+mn-ea"/>
                <a:sym typeface="+mn-ea"/>
              </a:rPr>
            </a:br>
            <a:r>
              <a:rPr lang="zh-CN" altLang="en-US" sz="1800">
                <a:solidFill>
                  <a:srgbClr val="002060"/>
                </a:solidFill>
                <a:latin typeface="微软雅黑" panose="020B0503020204020204" pitchFamily="34" charset="-122"/>
                <a:ea typeface="微软雅黑" panose="020B0503020204020204" pitchFamily="34" charset="-122"/>
                <a:cs typeface="+mn-ea"/>
                <a:sym typeface="+mn-ea"/>
              </a:rPr>
              <a:t>1 选取分析目标数据</a:t>
            </a:r>
            <a:br>
              <a:rPr lang="zh-CN" altLang="en-US" sz="1800">
                <a:solidFill>
                  <a:srgbClr val="002060"/>
                </a:solidFill>
                <a:latin typeface="微软雅黑" panose="020B0503020204020204" pitchFamily="34" charset="-122"/>
                <a:ea typeface="微软雅黑" panose="020B0503020204020204" pitchFamily="34" charset="-122"/>
                <a:cs typeface="+mn-ea"/>
                <a:sym typeface="+mn-ea"/>
              </a:rPr>
            </a:br>
            <a:r>
              <a:rPr lang="zh-CN" altLang="en-US" sz="1800">
                <a:solidFill>
                  <a:srgbClr val="002060"/>
                </a:solidFill>
                <a:latin typeface="微软雅黑" panose="020B0503020204020204" pitchFamily="34" charset="-122"/>
                <a:ea typeface="微软雅黑" panose="020B0503020204020204" pitchFamily="34" charset="-122"/>
                <a:cs typeface="+mn-ea"/>
                <a:sym typeface="+mn-ea"/>
              </a:rPr>
              <a:t>2 设定分析时间范围</a:t>
            </a:r>
            <a:br>
              <a:rPr lang="zh-CN" altLang="en-US" sz="1800">
                <a:solidFill>
                  <a:srgbClr val="002060"/>
                </a:solidFill>
                <a:latin typeface="微软雅黑" panose="020B0503020204020204" pitchFamily="34" charset="-122"/>
                <a:ea typeface="微软雅黑" panose="020B0503020204020204" pitchFamily="34" charset="-122"/>
                <a:cs typeface="+mn-ea"/>
                <a:sym typeface="+mn-ea"/>
              </a:rPr>
            </a:br>
            <a:r>
              <a:rPr lang="zh-CN" altLang="en-US" sz="1800">
                <a:solidFill>
                  <a:srgbClr val="002060"/>
                </a:solidFill>
                <a:latin typeface="微软雅黑" panose="020B0503020204020204" pitchFamily="34" charset="-122"/>
                <a:ea typeface="微软雅黑" panose="020B0503020204020204" pitchFamily="34" charset="-122"/>
                <a:cs typeface="+mn-ea"/>
                <a:sym typeface="+mn-ea"/>
              </a:rPr>
              <a:t>3 进行AI分析</a:t>
            </a:r>
            <a:br>
              <a:rPr lang="zh-CN" altLang="en-US" sz="1687">
                <a:solidFill>
                  <a:schemeClr val="tx1">
                    <a:lumMod val="85000"/>
                    <a:lumOff val="15000"/>
                  </a:schemeClr>
                </a:solidFill>
                <a:latin typeface="微软雅黑" panose="020B0503020204020204" pitchFamily="34" charset="-122"/>
                <a:ea typeface="微软雅黑" panose="020B0503020204020204" pitchFamily="34" charset="-122"/>
                <a:cs typeface="+mn-ea"/>
              </a:rPr>
            </a:br>
            <a:br>
              <a:rPr lang="zh-CN" altLang="en-US" sz="1687">
                <a:solidFill>
                  <a:schemeClr val="tx1">
                    <a:lumMod val="85000"/>
                    <a:lumOff val="15000"/>
                  </a:schemeClr>
                </a:solidFill>
                <a:latin typeface="微软雅黑" panose="020B0503020204020204" pitchFamily="34" charset="-122"/>
                <a:ea typeface="微软雅黑" panose="020B0503020204020204" pitchFamily="34" charset="-122"/>
                <a:cs typeface="+mn-ea"/>
              </a:rPr>
            </a:br>
            <a:br>
              <a:rPr lang="zh-CN" altLang="en-US" sz="1740">
                <a:solidFill>
                  <a:schemeClr val="tx1">
                    <a:lumMod val="85000"/>
                    <a:lumOff val="15000"/>
                  </a:schemeClr>
                </a:solidFill>
                <a:latin typeface="微软雅黑" panose="020B0503020204020204" pitchFamily="34" charset="-122"/>
                <a:ea typeface="微软雅黑" panose="020B0503020204020204" pitchFamily="34" charset="-122"/>
                <a:cs typeface="+mn-ea"/>
              </a:rPr>
            </a:br>
            <a:r>
              <a:rPr lang="zh-CN" altLang="en-US" sz="1740">
                <a:solidFill>
                  <a:schemeClr val="tx1">
                    <a:lumMod val="85000"/>
                    <a:lumOff val="15000"/>
                  </a:schemeClr>
                </a:solidFill>
                <a:latin typeface="微软雅黑" panose="020B0503020204020204" pitchFamily="34" charset="-122"/>
                <a:ea typeface="微软雅黑" panose="020B0503020204020204" pitchFamily="34" charset="-122"/>
                <a:cs typeface="+mn-ea"/>
              </a:rPr>
              <a:t> </a:t>
            </a:r>
            <a:r>
              <a:rPr lang="en-US" altLang="zh-CN" sz="1740">
                <a:solidFill>
                  <a:schemeClr val="tx1">
                    <a:lumMod val="85000"/>
                    <a:lumOff val="15000"/>
                  </a:schemeClr>
                </a:solidFill>
                <a:latin typeface="微软雅黑" panose="020B0503020204020204" pitchFamily="34" charset="-122"/>
                <a:ea typeface="微软雅黑" panose="020B0503020204020204" pitchFamily="34" charset="-122"/>
                <a:cs typeface="+mn-ea"/>
              </a:rPr>
              <a:t>             </a:t>
            </a:r>
            <a:endParaRPr lang="en-US" altLang="zh-CN" sz="1740" b="1" dirty="0">
              <a:solidFill>
                <a:schemeClr val="tx1">
                  <a:lumMod val="85000"/>
                  <a:lumOff val="15000"/>
                </a:schemeClr>
              </a:solidFill>
              <a:latin typeface="微软雅黑" panose="020B0503020204020204" pitchFamily="34" charset="-122"/>
              <a:ea typeface="微软雅黑" panose="020B0503020204020204" pitchFamily="34" charset="-122"/>
              <a:cs typeface="+mn-ea"/>
            </a:endParaRPr>
          </a:p>
        </p:txBody>
      </p:sp>
      <p:pic>
        <p:nvPicPr>
          <p:cNvPr id="12" name="图片 11" descr="C:/Users/赵鹏辉/Desktop/房地产AI.png房地产AI">
            <a:extLst>
              <a:ext uri="{FF2B5EF4-FFF2-40B4-BE49-F238E27FC236}">
                <a16:creationId xmlns:a16="http://schemas.microsoft.com/office/drawing/2014/main" id="{DA5CD4BF-8D38-710B-2C98-8C42D6A6B8C0}"/>
              </a:ext>
            </a:extLst>
          </p:cNvPr>
          <p:cNvPicPr>
            <a:picLocks noChangeAspect="1"/>
          </p:cNvPicPr>
          <p:nvPr/>
        </p:nvPicPr>
        <p:blipFill>
          <a:blip r:embed="rId3"/>
          <a:srcRect t="1806" b="1806"/>
          <a:stretch>
            <a:fillRect/>
          </a:stretch>
        </p:blipFill>
        <p:spPr>
          <a:xfrm>
            <a:off x="6714750" y="958326"/>
            <a:ext cx="5403257" cy="5834726"/>
          </a:xfrm>
          <a:prstGeom prst="rect">
            <a:avLst/>
          </a:prstGeom>
        </p:spPr>
      </p:pic>
    </p:spTree>
    <p:extLst>
      <p:ext uri="{BB962C8B-B14F-4D97-AF65-F5344CB8AC3E}">
        <p14:creationId xmlns:p14="http://schemas.microsoft.com/office/powerpoint/2010/main" val="17066160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51"/>
          <p:cNvSpPr txBox="1"/>
          <p:nvPr/>
        </p:nvSpPr>
        <p:spPr>
          <a:xfrm>
            <a:off x="1087432" y="227285"/>
            <a:ext cx="5920210" cy="611706"/>
          </a:xfrm>
          <a:prstGeom prst="rect">
            <a:avLst/>
          </a:prstGeom>
          <a:noFill/>
        </p:spPr>
        <p:txBody>
          <a:bodyPr wrap="none" rtlCol="0">
            <a:spAutoFit/>
          </a:bodyPr>
          <a:lstStyle/>
          <a:p>
            <a:pPr defTabSz="914101"/>
            <a:r>
              <a:rPr lang="en-US" altLang="zh-CN" sz="3375" b="1" dirty="0">
                <a:solidFill>
                  <a:srgbClr val="002060"/>
                </a:solidFill>
                <a:latin typeface="微软雅黑" panose="020B0503020204020204" pitchFamily="34" charset="-122"/>
                <a:ea typeface="微软雅黑" panose="020B0503020204020204" pitchFamily="34" charset="-122"/>
                <a:cs typeface="+mn-ea"/>
                <a:sym typeface="+mn-ea"/>
              </a:rPr>
              <a:t>AI</a:t>
            </a:r>
            <a:r>
              <a:rPr lang="zh-CN" altLang="en-US" sz="3375" b="1" dirty="0">
                <a:solidFill>
                  <a:srgbClr val="002060"/>
                </a:solidFill>
                <a:latin typeface="微软雅黑" panose="020B0503020204020204" pitchFamily="34" charset="-122"/>
                <a:ea typeface="微软雅黑" panose="020B0503020204020204" pitchFamily="34" charset="-122"/>
                <a:cs typeface="+mn-ea"/>
                <a:sym typeface="+mn-ea"/>
              </a:rPr>
              <a:t>分析</a:t>
            </a:r>
            <a:r>
              <a:rPr lang="en-US" altLang="zh-CN" sz="3375" b="1" dirty="0">
                <a:solidFill>
                  <a:srgbClr val="002060"/>
                </a:solidFill>
                <a:latin typeface="微软雅黑" panose="020B0503020204020204" pitchFamily="34" charset="-122"/>
                <a:ea typeface="微软雅黑" panose="020B0503020204020204" pitchFamily="34" charset="-122"/>
                <a:cs typeface="+mn-ea"/>
                <a:sym typeface="+mn-ea"/>
              </a:rPr>
              <a:t>——</a:t>
            </a:r>
            <a:r>
              <a:rPr lang="zh-CN" altLang="en-US" sz="3375" b="1" dirty="0">
                <a:solidFill>
                  <a:srgbClr val="002060"/>
                </a:solidFill>
                <a:latin typeface="微软雅黑" panose="020B0503020204020204" pitchFamily="34" charset="-122"/>
                <a:ea typeface="微软雅黑" panose="020B0503020204020204" pitchFamily="34" charset="-122"/>
                <a:cs typeface="+mn-ea"/>
                <a:sym typeface="+mn-ea"/>
              </a:rPr>
              <a:t>设定分析时间范围</a:t>
            </a:r>
          </a:p>
        </p:txBody>
      </p:sp>
      <p:cxnSp>
        <p:nvCxnSpPr>
          <p:cNvPr id="37" name="直接连接符 36"/>
          <p:cNvCxnSpPr/>
          <p:nvPr/>
        </p:nvCxnSpPr>
        <p:spPr bwMode="auto">
          <a:xfrm flipH="1">
            <a:off x="381035" y="838958"/>
            <a:ext cx="12096680"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8" name="等腰三角形 37"/>
          <p:cNvSpPr/>
          <p:nvPr/>
        </p:nvSpPr>
        <p:spPr>
          <a:xfrm rot="5400000">
            <a:off x="574007" y="389114"/>
            <a:ext cx="334099" cy="288016"/>
          </a:xfrm>
          <a:prstGeom prst="triangle">
            <a:avLst/>
          </a:prstGeom>
          <a:solidFill>
            <a:schemeClr val="accent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101"/>
            <a:endParaRPr lang="zh-CN" altLang="en-US" sz="1798">
              <a:solidFill>
                <a:prstClr val="white"/>
              </a:solidFill>
              <a:latin typeface="Calibri" panose="020F0502020204030204"/>
              <a:ea typeface="宋体" panose="02010600030101010101" pitchFamily="2" charset="-122"/>
            </a:endParaRPr>
          </a:p>
        </p:txBody>
      </p:sp>
      <p:pic>
        <p:nvPicPr>
          <p:cNvPr id="5" name="图片 4" descr="房地产AI"/>
          <p:cNvPicPr>
            <a:picLocks noChangeAspect="1"/>
          </p:cNvPicPr>
          <p:nvPr/>
        </p:nvPicPr>
        <p:blipFill>
          <a:blip r:embed="rId4"/>
          <a:stretch>
            <a:fillRect/>
          </a:stretch>
        </p:blipFill>
        <p:spPr>
          <a:xfrm>
            <a:off x="597046" y="1092264"/>
            <a:ext cx="11870922" cy="5940149"/>
          </a:xfrm>
          <a:prstGeom prst="rect">
            <a:avLst/>
          </a:prstGeom>
        </p:spPr>
      </p:pic>
      <p:sp>
        <p:nvSpPr>
          <p:cNvPr id="9" name="灯片编号占位符 8"/>
          <p:cNvSpPr>
            <a:spLocks noGrp="1"/>
          </p:cNvSpPr>
          <p:nvPr>
            <p:ph type="sldNum" sz="quarter" idx="12"/>
          </p:nvPr>
        </p:nvSpPr>
        <p:spPr>
          <a:xfrm>
            <a:off x="8611166" y="6356747"/>
            <a:ext cx="2742447" cy="364275"/>
          </a:xfrm>
          <a:prstGeom prst="rect">
            <a:avLst/>
          </a:prstGeom>
        </p:spPr>
        <p:txBody>
          <a:bodyPr vert="horz" wrap="square" lIns="91440" tIns="45720" rIns="91440" bIns="45720" rtlCol="0" anchor="ctr">
            <a:normAutofit/>
          </a:bodyPr>
          <a:lstStyle>
            <a:defPPr>
              <a:defRPr lang="en-US"/>
            </a:defPPr>
            <a:lvl1pPr marL="0" algn="r" defTabSz="457200" rtl="0" eaLnBrk="1" latinLnBrk="0" hangingPunct="1">
              <a:defRPr sz="114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E5F26B5-172A-4DC2-B0B7-181CFC56B87C}" type="slidenum">
              <a:rPr lang="zh-CN" altLang="en-US" smtClean="0"/>
              <a:pPr/>
              <a:t>51</a:t>
            </a:fld>
            <a:endParaRPr lang="zh-CN" altLang="en-US"/>
          </a:p>
        </p:txBody>
      </p:sp>
    </p:spTree>
    <p:custDataLst>
      <p:tags r:id="rId1"/>
    </p:custData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6ADFC-4A84-D44F-AB3D-45369E3A796C}"/>
            </a:ext>
          </a:extLst>
        </p:cNvPr>
        <p:cNvGrpSpPr/>
        <p:nvPr/>
      </p:nvGrpSpPr>
      <p:grpSpPr>
        <a:xfrm>
          <a:off x="0" y="0"/>
          <a:ext cx="0" cy="0"/>
          <a:chOff x="0" y="0"/>
          <a:chExt cx="0" cy="0"/>
        </a:xfrm>
      </p:grpSpPr>
      <p:sp>
        <p:nvSpPr>
          <p:cNvPr id="36" name="TextBox 51">
            <a:extLst>
              <a:ext uri="{FF2B5EF4-FFF2-40B4-BE49-F238E27FC236}">
                <a16:creationId xmlns:a16="http://schemas.microsoft.com/office/drawing/2014/main" id="{22B9CE6E-6566-701E-8305-3F5FB57427FC}"/>
              </a:ext>
            </a:extLst>
          </p:cNvPr>
          <p:cNvSpPr txBox="1"/>
          <p:nvPr/>
        </p:nvSpPr>
        <p:spPr>
          <a:xfrm>
            <a:off x="1244799" y="240606"/>
            <a:ext cx="6244017" cy="611706"/>
          </a:xfrm>
          <a:prstGeom prst="rect">
            <a:avLst/>
          </a:prstGeom>
          <a:noFill/>
        </p:spPr>
        <p:txBody>
          <a:bodyPr wrap="none" rtlCol="0">
            <a:spAutoFit/>
          </a:bodyPr>
          <a:lstStyle/>
          <a:p>
            <a:pPr defTabSz="914278"/>
            <a:r>
              <a:rPr lang="zh-CN" altLang="en-US" sz="3375" b="1" dirty="0">
                <a:solidFill>
                  <a:srgbClr val="002060"/>
                </a:solidFill>
                <a:latin typeface="微软雅黑"/>
                <a:ea typeface="微软雅黑"/>
              </a:rPr>
              <a:t>国研网在论文写作中的主要作用</a:t>
            </a:r>
          </a:p>
        </p:txBody>
      </p:sp>
      <p:sp>
        <p:nvSpPr>
          <p:cNvPr id="38" name="等腰三角形 37">
            <a:extLst>
              <a:ext uri="{FF2B5EF4-FFF2-40B4-BE49-F238E27FC236}">
                <a16:creationId xmlns:a16="http://schemas.microsoft.com/office/drawing/2014/main" id="{032F672F-EA71-8BAE-3544-7A3BD77601D2}"/>
              </a:ext>
            </a:extLst>
          </p:cNvPr>
          <p:cNvSpPr/>
          <p:nvPr/>
        </p:nvSpPr>
        <p:spPr>
          <a:xfrm rot="5400000">
            <a:off x="574007" y="389114"/>
            <a:ext cx="334099" cy="288016"/>
          </a:xfrm>
          <a:prstGeom prst="triangle">
            <a:avLst/>
          </a:prstGeom>
          <a:solidFill>
            <a:schemeClr val="accent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278"/>
            <a:endParaRPr lang="zh-CN" altLang="en-US">
              <a:solidFill>
                <a:prstClr val="white"/>
              </a:solidFill>
              <a:latin typeface="Calibri" panose="020F0502020204030204"/>
              <a:ea typeface="宋体" panose="02010600030101010101" pitchFamily="2" charset="-122"/>
            </a:endParaRPr>
          </a:p>
        </p:txBody>
      </p:sp>
      <p:cxnSp>
        <p:nvCxnSpPr>
          <p:cNvPr id="37" name="直接连接符 36">
            <a:extLst>
              <a:ext uri="{FF2B5EF4-FFF2-40B4-BE49-F238E27FC236}">
                <a16:creationId xmlns:a16="http://schemas.microsoft.com/office/drawing/2014/main" id="{87365C8B-323D-20FE-6197-979B1AB9B1CB}"/>
              </a:ext>
            </a:extLst>
          </p:cNvPr>
          <p:cNvCxnSpPr/>
          <p:nvPr/>
        </p:nvCxnSpPr>
        <p:spPr bwMode="auto">
          <a:xfrm flipH="1">
            <a:off x="381035" y="838958"/>
            <a:ext cx="12096680"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92" name="组合 91">
            <a:extLst>
              <a:ext uri="{FF2B5EF4-FFF2-40B4-BE49-F238E27FC236}">
                <a16:creationId xmlns:a16="http://schemas.microsoft.com/office/drawing/2014/main" id="{8212500F-FFA8-F533-A5E6-9F1D7A1DECAE}"/>
              </a:ext>
            </a:extLst>
          </p:cNvPr>
          <p:cNvGrpSpPr/>
          <p:nvPr/>
        </p:nvGrpSpPr>
        <p:grpSpPr>
          <a:xfrm>
            <a:off x="499962" y="1471372"/>
            <a:ext cx="11858827" cy="5153628"/>
            <a:chOff x="740743" y="1240061"/>
            <a:chExt cx="11858827" cy="5153628"/>
          </a:xfrm>
        </p:grpSpPr>
        <p:grpSp>
          <p:nvGrpSpPr>
            <p:cNvPr id="64" name="组合 63">
              <a:extLst>
                <a:ext uri="{FF2B5EF4-FFF2-40B4-BE49-F238E27FC236}">
                  <a16:creationId xmlns:a16="http://schemas.microsoft.com/office/drawing/2014/main" id="{8523EC7A-BB20-D42B-2394-4D2FD1A07C88}"/>
                </a:ext>
              </a:extLst>
            </p:cNvPr>
            <p:cNvGrpSpPr/>
            <p:nvPr/>
          </p:nvGrpSpPr>
          <p:grpSpPr>
            <a:xfrm>
              <a:off x="885065" y="1410147"/>
              <a:ext cx="6192382" cy="1984733"/>
              <a:chOff x="885065" y="1410147"/>
              <a:chExt cx="6192382" cy="1984733"/>
            </a:xfrm>
          </p:grpSpPr>
          <p:sp>
            <p:nvSpPr>
              <p:cNvPr id="2" name="矩形: 圆角 1">
                <a:extLst>
                  <a:ext uri="{FF2B5EF4-FFF2-40B4-BE49-F238E27FC236}">
                    <a16:creationId xmlns:a16="http://schemas.microsoft.com/office/drawing/2014/main" id="{E9C9B1FF-A643-02C2-1149-BF8053BAEC83}"/>
                  </a:ext>
                </a:extLst>
              </p:cNvPr>
              <p:cNvSpPr/>
              <p:nvPr/>
            </p:nvSpPr>
            <p:spPr>
              <a:xfrm>
                <a:off x="885065" y="1410147"/>
                <a:ext cx="1296144" cy="1944216"/>
              </a:xfrm>
              <a:prstGeom prst="roundRect">
                <a:avLst>
                  <a:gd name="adj" fmla="val 10947"/>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2800" dirty="0">
                    <a:solidFill>
                      <a:srgbClr val="00204F"/>
                    </a:solidFill>
                  </a:rPr>
                  <a:t>权威文献</a:t>
                </a:r>
              </a:p>
            </p:txBody>
          </p:sp>
          <p:sp>
            <p:nvSpPr>
              <p:cNvPr id="11" name="矩形: 圆角 10">
                <a:extLst>
                  <a:ext uri="{FF2B5EF4-FFF2-40B4-BE49-F238E27FC236}">
                    <a16:creationId xmlns:a16="http://schemas.microsoft.com/office/drawing/2014/main" id="{AF5DA359-FEB3-2139-8160-581C6416F626}"/>
                  </a:ext>
                </a:extLst>
              </p:cNvPr>
              <p:cNvSpPr/>
              <p:nvPr/>
            </p:nvSpPr>
            <p:spPr>
              <a:xfrm>
                <a:off x="2517144" y="1410147"/>
                <a:ext cx="1296144" cy="1944216"/>
              </a:xfrm>
              <a:prstGeom prst="roundRect">
                <a:avLst>
                  <a:gd name="adj" fmla="val 10947"/>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2800" dirty="0">
                    <a:solidFill>
                      <a:srgbClr val="00204F"/>
                    </a:solidFill>
                  </a:rPr>
                  <a:t>统计数据</a:t>
                </a:r>
              </a:p>
            </p:txBody>
          </p:sp>
          <p:sp>
            <p:nvSpPr>
              <p:cNvPr id="12" name="矩形: 圆角 11">
                <a:extLst>
                  <a:ext uri="{FF2B5EF4-FFF2-40B4-BE49-F238E27FC236}">
                    <a16:creationId xmlns:a16="http://schemas.microsoft.com/office/drawing/2014/main" id="{4E3A929D-FC04-1E46-9C27-01F221717436}"/>
                  </a:ext>
                </a:extLst>
              </p:cNvPr>
              <p:cNvSpPr/>
              <p:nvPr/>
            </p:nvSpPr>
            <p:spPr>
              <a:xfrm>
                <a:off x="4149223" y="1410147"/>
                <a:ext cx="1296144" cy="1944216"/>
              </a:xfrm>
              <a:prstGeom prst="roundRect">
                <a:avLst>
                  <a:gd name="adj" fmla="val 10947"/>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2800" dirty="0">
                    <a:solidFill>
                      <a:srgbClr val="00204F"/>
                    </a:solidFill>
                  </a:rPr>
                  <a:t>政策解读</a:t>
                </a:r>
              </a:p>
            </p:txBody>
          </p:sp>
          <p:sp>
            <p:nvSpPr>
              <p:cNvPr id="13" name="矩形: 圆角 12">
                <a:extLst>
                  <a:ext uri="{FF2B5EF4-FFF2-40B4-BE49-F238E27FC236}">
                    <a16:creationId xmlns:a16="http://schemas.microsoft.com/office/drawing/2014/main" id="{18828CEF-3C5A-7525-4764-D44F6A366C36}"/>
                  </a:ext>
                </a:extLst>
              </p:cNvPr>
              <p:cNvSpPr/>
              <p:nvPr/>
            </p:nvSpPr>
            <p:spPr>
              <a:xfrm>
                <a:off x="5781303" y="1450664"/>
                <a:ext cx="1296144" cy="1944216"/>
              </a:xfrm>
              <a:prstGeom prst="roundRect">
                <a:avLst>
                  <a:gd name="adj" fmla="val 10947"/>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2800" dirty="0">
                    <a:solidFill>
                      <a:srgbClr val="00204F"/>
                    </a:solidFill>
                  </a:rPr>
                  <a:t>行业分析</a:t>
                </a:r>
              </a:p>
            </p:txBody>
          </p:sp>
        </p:grpSp>
        <p:grpSp>
          <p:nvGrpSpPr>
            <p:cNvPr id="65" name="组合 64">
              <a:extLst>
                <a:ext uri="{FF2B5EF4-FFF2-40B4-BE49-F238E27FC236}">
                  <a16:creationId xmlns:a16="http://schemas.microsoft.com/office/drawing/2014/main" id="{3A53AA25-29BA-2ECE-25EA-EAEB196ED133}"/>
                </a:ext>
              </a:extLst>
            </p:cNvPr>
            <p:cNvGrpSpPr/>
            <p:nvPr/>
          </p:nvGrpSpPr>
          <p:grpSpPr>
            <a:xfrm>
              <a:off x="740743" y="4120381"/>
              <a:ext cx="6748073" cy="2273308"/>
              <a:chOff x="740743" y="4120381"/>
              <a:chExt cx="6748073" cy="2273308"/>
            </a:xfrm>
          </p:grpSpPr>
          <p:grpSp>
            <p:nvGrpSpPr>
              <p:cNvPr id="52" name="组合 51">
                <a:extLst>
                  <a:ext uri="{FF2B5EF4-FFF2-40B4-BE49-F238E27FC236}">
                    <a16:creationId xmlns:a16="http://schemas.microsoft.com/office/drawing/2014/main" id="{DDA620B1-F689-A0D3-F4E0-07915008F597}"/>
                  </a:ext>
                </a:extLst>
              </p:cNvPr>
              <p:cNvGrpSpPr/>
              <p:nvPr/>
            </p:nvGrpSpPr>
            <p:grpSpPr>
              <a:xfrm>
                <a:off x="1388815" y="4120381"/>
                <a:ext cx="5544616" cy="611706"/>
                <a:chOff x="1388815" y="4120381"/>
                <a:chExt cx="5082489" cy="504056"/>
              </a:xfrm>
            </p:grpSpPr>
            <p:cxnSp>
              <p:nvCxnSpPr>
                <p:cNvPr id="42" name="直接连接符 41">
                  <a:extLst>
                    <a:ext uri="{FF2B5EF4-FFF2-40B4-BE49-F238E27FC236}">
                      <a16:creationId xmlns:a16="http://schemas.microsoft.com/office/drawing/2014/main" id="{1C675C02-7FB7-15D3-929A-26101A72D9C5}"/>
                    </a:ext>
                  </a:extLst>
                </p:cNvPr>
                <p:cNvCxnSpPr>
                  <a:cxnSpLocks/>
                </p:cNvCxnSpPr>
                <p:nvPr/>
              </p:nvCxnSpPr>
              <p:spPr>
                <a:xfrm>
                  <a:off x="1388815" y="4120381"/>
                  <a:ext cx="5082489" cy="0"/>
                </a:xfrm>
                <a:prstGeom prst="line">
                  <a:avLst/>
                </a:prstGeom>
                <a:ln w="38100">
                  <a:solidFill>
                    <a:srgbClr val="1A505D"/>
                  </a:solidFill>
                </a:ln>
              </p:spPr>
              <p:style>
                <a:lnRef idx="1">
                  <a:schemeClr val="accent1"/>
                </a:lnRef>
                <a:fillRef idx="0">
                  <a:schemeClr val="accent1"/>
                </a:fillRef>
                <a:effectRef idx="0">
                  <a:schemeClr val="accent1"/>
                </a:effectRef>
                <a:fontRef idx="minor">
                  <a:schemeClr val="tx1"/>
                </a:fontRef>
              </p:style>
            </p:cxnSp>
            <p:cxnSp>
              <p:nvCxnSpPr>
                <p:cNvPr id="43" name="直接连接符 42">
                  <a:extLst>
                    <a:ext uri="{FF2B5EF4-FFF2-40B4-BE49-F238E27FC236}">
                      <a16:creationId xmlns:a16="http://schemas.microsoft.com/office/drawing/2014/main" id="{4BA0DD7E-3845-7295-BB13-8545BA1C0E2A}"/>
                    </a:ext>
                  </a:extLst>
                </p:cNvPr>
                <p:cNvCxnSpPr>
                  <a:cxnSpLocks/>
                </p:cNvCxnSpPr>
                <p:nvPr/>
              </p:nvCxnSpPr>
              <p:spPr>
                <a:xfrm flipV="1">
                  <a:off x="1388815" y="4120381"/>
                  <a:ext cx="0" cy="504056"/>
                </a:xfrm>
                <a:prstGeom prst="line">
                  <a:avLst/>
                </a:prstGeom>
                <a:ln w="38100">
                  <a:solidFill>
                    <a:srgbClr val="1A505D"/>
                  </a:solidFill>
                  <a:headEnd type="triangle" w="lg" len="med"/>
                  <a:tailEnd type="none"/>
                </a:ln>
              </p:spPr>
              <p:style>
                <a:lnRef idx="1">
                  <a:schemeClr val="accent1"/>
                </a:lnRef>
                <a:fillRef idx="0">
                  <a:schemeClr val="accent1"/>
                </a:fillRef>
                <a:effectRef idx="0">
                  <a:schemeClr val="accent1"/>
                </a:effectRef>
                <a:fontRef idx="minor">
                  <a:schemeClr val="tx1"/>
                </a:fontRef>
              </p:style>
            </p:cxnSp>
            <p:cxnSp>
              <p:nvCxnSpPr>
                <p:cNvPr id="47" name="直接连接符 46">
                  <a:extLst>
                    <a:ext uri="{FF2B5EF4-FFF2-40B4-BE49-F238E27FC236}">
                      <a16:creationId xmlns:a16="http://schemas.microsoft.com/office/drawing/2014/main" id="{A7236E69-9331-065D-2356-FD98C2B94D15}"/>
                    </a:ext>
                  </a:extLst>
                </p:cNvPr>
                <p:cNvCxnSpPr>
                  <a:cxnSpLocks/>
                </p:cNvCxnSpPr>
                <p:nvPr/>
              </p:nvCxnSpPr>
              <p:spPr>
                <a:xfrm flipV="1">
                  <a:off x="2659437" y="4120381"/>
                  <a:ext cx="0" cy="504056"/>
                </a:xfrm>
                <a:prstGeom prst="line">
                  <a:avLst/>
                </a:prstGeom>
                <a:ln w="38100">
                  <a:solidFill>
                    <a:srgbClr val="1A505D"/>
                  </a:solidFill>
                  <a:headEnd type="triangle" w="lg" len="med"/>
                </a:ln>
              </p:spPr>
              <p:style>
                <a:lnRef idx="1">
                  <a:schemeClr val="accent1"/>
                </a:lnRef>
                <a:fillRef idx="0">
                  <a:schemeClr val="accent1"/>
                </a:fillRef>
                <a:effectRef idx="0">
                  <a:schemeClr val="accent1"/>
                </a:effectRef>
                <a:fontRef idx="minor">
                  <a:schemeClr val="tx1"/>
                </a:fontRef>
              </p:style>
            </p:cxnSp>
            <p:cxnSp>
              <p:nvCxnSpPr>
                <p:cNvPr id="48" name="直接连接符 47">
                  <a:extLst>
                    <a:ext uri="{FF2B5EF4-FFF2-40B4-BE49-F238E27FC236}">
                      <a16:creationId xmlns:a16="http://schemas.microsoft.com/office/drawing/2014/main" id="{5CAFFF39-C435-EB2C-D593-BD3A930A2E8F}"/>
                    </a:ext>
                  </a:extLst>
                </p:cNvPr>
                <p:cNvCxnSpPr>
                  <a:cxnSpLocks/>
                </p:cNvCxnSpPr>
                <p:nvPr/>
              </p:nvCxnSpPr>
              <p:spPr>
                <a:xfrm flipV="1">
                  <a:off x="3930059" y="4120381"/>
                  <a:ext cx="0" cy="504056"/>
                </a:xfrm>
                <a:prstGeom prst="line">
                  <a:avLst/>
                </a:prstGeom>
                <a:ln w="38100">
                  <a:solidFill>
                    <a:srgbClr val="1A505D"/>
                  </a:solidFill>
                  <a:headEnd type="triangle" w="lg" len="med"/>
                </a:ln>
              </p:spPr>
              <p:style>
                <a:lnRef idx="1">
                  <a:schemeClr val="accent1"/>
                </a:lnRef>
                <a:fillRef idx="0">
                  <a:schemeClr val="accent1"/>
                </a:fillRef>
                <a:effectRef idx="0">
                  <a:schemeClr val="accent1"/>
                </a:effectRef>
                <a:fontRef idx="minor">
                  <a:schemeClr val="tx1"/>
                </a:fontRef>
              </p:style>
            </p:cxnSp>
            <p:cxnSp>
              <p:nvCxnSpPr>
                <p:cNvPr id="49" name="直接连接符 48">
                  <a:extLst>
                    <a:ext uri="{FF2B5EF4-FFF2-40B4-BE49-F238E27FC236}">
                      <a16:creationId xmlns:a16="http://schemas.microsoft.com/office/drawing/2014/main" id="{98E04E6F-BDC8-525B-B1F8-88F8034D4671}"/>
                    </a:ext>
                  </a:extLst>
                </p:cNvPr>
                <p:cNvCxnSpPr>
                  <a:cxnSpLocks/>
                </p:cNvCxnSpPr>
                <p:nvPr/>
              </p:nvCxnSpPr>
              <p:spPr>
                <a:xfrm flipV="1">
                  <a:off x="6471304" y="4120381"/>
                  <a:ext cx="0" cy="504056"/>
                </a:xfrm>
                <a:prstGeom prst="line">
                  <a:avLst/>
                </a:prstGeom>
                <a:ln w="38100">
                  <a:solidFill>
                    <a:srgbClr val="1A505D"/>
                  </a:solidFill>
                  <a:headEnd type="triangle" w="lg" len="med"/>
                </a:ln>
              </p:spPr>
              <p:style>
                <a:lnRef idx="1">
                  <a:schemeClr val="accent1"/>
                </a:lnRef>
                <a:fillRef idx="0">
                  <a:schemeClr val="accent1"/>
                </a:fillRef>
                <a:effectRef idx="0">
                  <a:schemeClr val="accent1"/>
                </a:effectRef>
                <a:fontRef idx="minor">
                  <a:schemeClr val="tx1"/>
                </a:fontRef>
              </p:style>
            </p:cxnSp>
            <p:cxnSp>
              <p:nvCxnSpPr>
                <p:cNvPr id="51" name="直接连接符 50">
                  <a:extLst>
                    <a:ext uri="{FF2B5EF4-FFF2-40B4-BE49-F238E27FC236}">
                      <a16:creationId xmlns:a16="http://schemas.microsoft.com/office/drawing/2014/main" id="{6A73B61A-A8C6-5C29-10E9-3116C83779D3}"/>
                    </a:ext>
                  </a:extLst>
                </p:cNvPr>
                <p:cNvCxnSpPr>
                  <a:cxnSpLocks/>
                </p:cNvCxnSpPr>
                <p:nvPr/>
              </p:nvCxnSpPr>
              <p:spPr>
                <a:xfrm flipV="1">
                  <a:off x="5200681" y="4120381"/>
                  <a:ext cx="0" cy="504056"/>
                </a:xfrm>
                <a:prstGeom prst="line">
                  <a:avLst/>
                </a:prstGeom>
                <a:ln w="38100">
                  <a:solidFill>
                    <a:srgbClr val="1A505D"/>
                  </a:solidFill>
                  <a:headEnd type="triangle" w="lg" len="med"/>
                </a:ln>
              </p:spPr>
              <p:style>
                <a:lnRef idx="1">
                  <a:schemeClr val="accent1"/>
                </a:lnRef>
                <a:fillRef idx="0">
                  <a:schemeClr val="accent1"/>
                </a:fillRef>
                <a:effectRef idx="0">
                  <a:schemeClr val="accent1"/>
                </a:effectRef>
                <a:fontRef idx="minor">
                  <a:schemeClr val="tx1"/>
                </a:fontRef>
              </p:style>
            </p:cxnSp>
          </p:grpSp>
          <p:sp>
            <p:nvSpPr>
              <p:cNvPr id="53" name="矩形: 圆角 52">
                <a:extLst>
                  <a:ext uri="{FF2B5EF4-FFF2-40B4-BE49-F238E27FC236}">
                    <a16:creationId xmlns:a16="http://schemas.microsoft.com/office/drawing/2014/main" id="{86B514BA-1EF5-5764-61C7-107146AEFBAD}"/>
                  </a:ext>
                </a:extLst>
              </p:cNvPr>
              <p:cNvSpPr/>
              <p:nvPr/>
            </p:nvSpPr>
            <p:spPr>
              <a:xfrm>
                <a:off x="740743" y="4725810"/>
                <a:ext cx="1152121" cy="1667879"/>
              </a:xfrm>
              <a:prstGeom prst="roundRect">
                <a:avLst>
                  <a:gd name="adj" fmla="val 10947"/>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2800" dirty="0">
                    <a:solidFill>
                      <a:srgbClr val="00204F"/>
                    </a:solidFill>
                  </a:rPr>
                  <a:t>文献检索</a:t>
                </a:r>
              </a:p>
            </p:txBody>
          </p:sp>
          <p:sp>
            <p:nvSpPr>
              <p:cNvPr id="54" name="矩形: 圆角 53">
                <a:extLst>
                  <a:ext uri="{FF2B5EF4-FFF2-40B4-BE49-F238E27FC236}">
                    <a16:creationId xmlns:a16="http://schemas.microsoft.com/office/drawing/2014/main" id="{F3804117-B607-5A96-B7A9-CED610737685}"/>
                  </a:ext>
                </a:extLst>
              </p:cNvPr>
              <p:cNvSpPr/>
              <p:nvPr/>
            </p:nvSpPr>
            <p:spPr>
              <a:xfrm>
                <a:off x="2139731" y="4725810"/>
                <a:ext cx="1152121" cy="1667879"/>
              </a:xfrm>
              <a:prstGeom prst="roundRect">
                <a:avLst>
                  <a:gd name="adj" fmla="val 10947"/>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2800" dirty="0">
                    <a:solidFill>
                      <a:srgbClr val="00204F"/>
                    </a:solidFill>
                  </a:rPr>
                  <a:t>数据支撑</a:t>
                </a:r>
              </a:p>
            </p:txBody>
          </p:sp>
          <p:sp>
            <p:nvSpPr>
              <p:cNvPr id="55" name="矩形: 圆角 54">
                <a:extLst>
                  <a:ext uri="{FF2B5EF4-FFF2-40B4-BE49-F238E27FC236}">
                    <a16:creationId xmlns:a16="http://schemas.microsoft.com/office/drawing/2014/main" id="{F4F17C99-2E68-2B39-689E-F25D7EFDB7D5}"/>
                  </a:ext>
                </a:extLst>
              </p:cNvPr>
              <p:cNvSpPr/>
              <p:nvPr/>
            </p:nvSpPr>
            <p:spPr>
              <a:xfrm>
                <a:off x="3538719" y="4725810"/>
                <a:ext cx="1152121" cy="1667879"/>
              </a:xfrm>
              <a:prstGeom prst="roundRect">
                <a:avLst>
                  <a:gd name="adj" fmla="val 10947"/>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2800" dirty="0">
                    <a:solidFill>
                      <a:srgbClr val="00204F"/>
                    </a:solidFill>
                  </a:rPr>
                  <a:t>政策依据</a:t>
                </a:r>
              </a:p>
            </p:txBody>
          </p:sp>
          <p:sp>
            <p:nvSpPr>
              <p:cNvPr id="56" name="矩形: 圆角 55">
                <a:extLst>
                  <a:ext uri="{FF2B5EF4-FFF2-40B4-BE49-F238E27FC236}">
                    <a16:creationId xmlns:a16="http://schemas.microsoft.com/office/drawing/2014/main" id="{A4D5B554-FDCB-57F3-0929-0DD0EA959E54}"/>
                  </a:ext>
                </a:extLst>
              </p:cNvPr>
              <p:cNvSpPr/>
              <p:nvPr/>
            </p:nvSpPr>
            <p:spPr>
              <a:xfrm>
                <a:off x="4937707" y="4725810"/>
                <a:ext cx="1152121" cy="1667879"/>
              </a:xfrm>
              <a:prstGeom prst="roundRect">
                <a:avLst>
                  <a:gd name="adj" fmla="val 10947"/>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2800" dirty="0">
                    <a:solidFill>
                      <a:srgbClr val="00204F"/>
                    </a:solidFill>
                  </a:rPr>
                  <a:t>行业趋势</a:t>
                </a:r>
              </a:p>
            </p:txBody>
          </p:sp>
          <p:sp>
            <p:nvSpPr>
              <p:cNvPr id="58" name="矩形: 圆角 57">
                <a:extLst>
                  <a:ext uri="{FF2B5EF4-FFF2-40B4-BE49-F238E27FC236}">
                    <a16:creationId xmlns:a16="http://schemas.microsoft.com/office/drawing/2014/main" id="{DE266B79-32AF-DF7F-2F87-E767CCCD4BAF}"/>
                  </a:ext>
                </a:extLst>
              </p:cNvPr>
              <p:cNvSpPr/>
              <p:nvPr/>
            </p:nvSpPr>
            <p:spPr>
              <a:xfrm>
                <a:off x="6336695" y="4725810"/>
                <a:ext cx="1152121" cy="1667879"/>
              </a:xfrm>
              <a:prstGeom prst="roundRect">
                <a:avLst>
                  <a:gd name="adj" fmla="val 10947"/>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2800" dirty="0">
                    <a:solidFill>
                      <a:srgbClr val="00204F"/>
                    </a:solidFill>
                  </a:rPr>
                  <a:t>研究素材</a:t>
                </a:r>
              </a:p>
            </p:txBody>
          </p:sp>
        </p:grpSp>
        <p:sp>
          <p:nvSpPr>
            <p:cNvPr id="59" name="圆: 空心 58">
              <a:extLst>
                <a:ext uri="{FF2B5EF4-FFF2-40B4-BE49-F238E27FC236}">
                  <a16:creationId xmlns:a16="http://schemas.microsoft.com/office/drawing/2014/main" id="{D647E9E9-24E2-3903-46AC-523BCC8BD6E0}"/>
                </a:ext>
              </a:extLst>
            </p:cNvPr>
            <p:cNvSpPr/>
            <p:nvPr/>
          </p:nvSpPr>
          <p:spPr>
            <a:xfrm>
              <a:off x="8544142" y="1240061"/>
              <a:ext cx="1872208" cy="1872208"/>
            </a:xfrm>
            <a:prstGeom prst="donut">
              <a:avLst>
                <a:gd name="adj" fmla="val 8349"/>
              </a:avLst>
            </a:prstGeom>
            <a:solidFill>
              <a:schemeClr val="bg1"/>
            </a:solidFill>
            <a:ln w="38100">
              <a:solidFill>
                <a:srgbClr val="1A505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800" dirty="0">
                  <a:solidFill>
                    <a:schemeClr val="tx1"/>
                  </a:solidFill>
                </a:rPr>
                <a:t>提升论文质量</a:t>
              </a:r>
            </a:p>
          </p:txBody>
        </p:sp>
        <p:sp>
          <p:nvSpPr>
            <p:cNvPr id="63" name="圆: 空心 62">
              <a:extLst>
                <a:ext uri="{FF2B5EF4-FFF2-40B4-BE49-F238E27FC236}">
                  <a16:creationId xmlns:a16="http://schemas.microsoft.com/office/drawing/2014/main" id="{5013C5E7-0BAE-3B9B-937C-0AACD19FE31E}"/>
                </a:ext>
              </a:extLst>
            </p:cNvPr>
            <p:cNvSpPr/>
            <p:nvPr/>
          </p:nvSpPr>
          <p:spPr>
            <a:xfrm>
              <a:off x="10716189" y="1240061"/>
              <a:ext cx="1872208" cy="1872208"/>
            </a:xfrm>
            <a:prstGeom prst="donut">
              <a:avLst>
                <a:gd name="adj" fmla="val 8349"/>
              </a:avLst>
            </a:prstGeom>
            <a:solidFill>
              <a:schemeClr val="bg1"/>
            </a:solidFill>
            <a:ln w="38100">
              <a:solidFill>
                <a:srgbClr val="1A505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800" dirty="0">
                  <a:solidFill>
                    <a:schemeClr val="tx1"/>
                  </a:solidFill>
                </a:rPr>
                <a:t>增强论说服力</a:t>
              </a:r>
            </a:p>
          </p:txBody>
        </p:sp>
        <p:sp>
          <p:nvSpPr>
            <p:cNvPr id="66" name="圆: 空心 65">
              <a:extLst>
                <a:ext uri="{FF2B5EF4-FFF2-40B4-BE49-F238E27FC236}">
                  <a16:creationId xmlns:a16="http://schemas.microsoft.com/office/drawing/2014/main" id="{2B9D9341-C774-AE6F-43AB-F4A51EFD2ADD}"/>
                </a:ext>
              </a:extLst>
            </p:cNvPr>
            <p:cNvSpPr/>
            <p:nvPr/>
          </p:nvSpPr>
          <p:spPr>
            <a:xfrm>
              <a:off x="10727362" y="4120381"/>
              <a:ext cx="1872208" cy="1872208"/>
            </a:xfrm>
            <a:prstGeom prst="donut">
              <a:avLst>
                <a:gd name="adj" fmla="val 8349"/>
              </a:avLst>
            </a:prstGeom>
            <a:solidFill>
              <a:schemeClr val="bg1"/>
            </a:solidFill>
            <a:ln w="38100">
              <a:solidFill>
                <a:srgbClr val="1A505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800" dirty="0">
                  <a:solidFill>
                    <a:schemeClr val="tx1"/>
                  </a:solidFill>
                </a:rPr>
                <a:t>提高写作效率</a:t>
              </a:r>
            </a:p>
          </p:txBody>
        </p:sp>
        <p:sp>
          <p:nvSpPr>
            <p:cNvPr id="67" name="圆: 空心 66">
              <a:extLst>
                <a:ext uri="{FF2B5EF4-FFF2-40B4-BE49-F238E27FC236}">
                  <a16:creationId xmlns:a16="http://schemas.microsoft.com/office/drawing/2014/main" id="{9A0A5C70-F2C1-1827-3F86-B4C969BFC71B}"/>
                </a:ext>
              </a:extLst>
            </p:cNvPr>
            <p:cNvSpPr/>
            <p:nvPr/>
          </p:nvSpPr>
          <p:spPr>
            <a:xfrm>
              <a:off x="8555315" y="4120381"/>
              <a:ext cx="1872208" cy="1872208"/>
            </a:xfrm>
            <a:prstGeom prst="donut">
              <a:avLst>
                <a:gd name="adj" fmla="val 8349"/>
              </a:avLst>
            </a:prstGeom>
            <a:solidFill>
              <a:schemeClr val="bg1"/>
            </a:solidFill>
            <a:ln w="38100">
              <a:solidFill>
                <a:srgbClr val="1A505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800" dirty="0">
                  <a:solidFill>
                    <a:schemeClr val="tx1"/>
                  </a:solidFill>
                </a:rPr>
                <a:t>丰富研究内容</a:t>
              </a:r>
            </a:p>
          </p:txBody>
        </p:sp>
        <p:cxnSp>
          <p:nvCxnSpPr>
            <p:cNvPr id="69" name="直接箭头连接符 68">
              <a:extLst>
                <a:ext uri="{FF2B5EF4-FFF2-40B4-BE49-F238E27FC236}">
                  <a16:creationId xmlns:a16="http://schemas.microsoft.com/office/drawing/2014/main" id="{722FE4A0-965C-4FD3-7207-6A6CEC5CDB1D}"/>
                </a:ext>
              </a:extLst>
            </p:cNvPr>
            <p:cNvCxnSpPr>
              <a:cxnSpLocks/>
            </p:cNvCxnSpPr>
            <p:nvPr/>
          </p:nvCxnSpPr>
          <p:spPr>
            <a:xfrm>
              <a:off x="8045792" y="2176165"/>
              <a:ext cx="501180" cy="0"/>
            </a:xfrm>
            <a:prstGeom prst="straightConnector1">
              <a:avLst/>
            </a:prstGeom>
            <a:ln w="57150">
              <a:solidFill>
                <a:srgbClr val="1A505D"/>
              </a:solidFill>
              <a:tailEnd type="triangle"/>
            </a:ln>
          </p:spPr>
          <p:style>
            <a:lnRef idx="1">
              <a:schemeClr val="accent1"/>
            </a:lnRef>
            <a:fillRef idx="0">
              <a:schemeClr val="accent1"/>
            </a:fillRef>
            <a:effectRef idx="0">
              <a:schemeClr val="accent1"/>
            </a:effectRef>
            <a:fontRef idx="minor">
              <a:schemeClr val="tx1"/>
            </a:fontRef>
          </p:style>
        </p:cxnSp>
        <p:cxnSp>
          <p:nvCxnSpPr>
            <p:cNvPr id="72" name="直接箭头连接符 71">
              <a:extLst>
                <a:ext uri="{FF2B5EF4-FFF2-40B4-BE49-F238E27FC236}">
                  <a16:creationId xmlns:a16="http://schemas.microsoft.com/office/drawing/2014/main" id="{9589BA80-4622-A1B2-CD9E-26098125A3EB}"/>
                </a:ext>
              </a:extLst>
            </p:cNvPr>
            <p:cNvCxnSpPr>
              <a:cxnSpLocks/>
            </p:cNvCxnSpPr>
            <p:nvPr/>
          </p:nvCxnSpPr>
          <p:spPr>
            <a:xfrm>
              <a:off x="8054135" y="5056485"/>
              <a:ext cx="501180" cy="0"/>
            </a:xfrm>
            <a:prstGeom prst="straightConnector1">
              <a:avLst/>
            </a:prstGeom>
            <a:ln w="57150">
              <a:solidFill>
                <a:srgbClr val="1A505D"/>
              </a:solidFill>
              <a:tailEnd type="triangle"/>
            </a:ln>
          </p:spPr>
          <p:style>
            <a:lnRef idx="1">
              <a:schemeClr val="accent1"/>
            </a:lnRef>
            <a:fillRef idx="0">
              <a:schemeClr val="accent1"/>
            </a:fillRef>
            <a:effectRef idx="0">
              <a:schemeClr val="accent1"/>
            </a:effectRef>
            <a:fontRef idx="minor">
              <a:schemeClr val="tx1"/>
            </a:fontRef>
          </p:style>
        </p:cxnSp>
        <p:cxnSp>
          <p:nvCxnSpPr>
            <p:cNvPr id="74" name="直接连接符 73">
              <a:extLst>
                <a:ext uri="{FF2B5EF4-FFF2-40B4-BE49-F238E27FC236}">
                  <a16:creationId xmlns:a16="http://schemas.microsoft.com/office/drawing/2014/main" id="{BDF5A729-B9E6-9AE0-5D78-38BBAE6A3792}"/>
                </a:ext>
              </a:extLst>
            </p:cNvPr>
            <p:cNvCxnSpPr>
              <a:cxnSpLocks/>
            </p:cNvCxnSpPr>
            <p:nvPr/>
          </p:nvCxnSpPr>
          <p:spPr>
            <a:xfrm flipV="1">
              <a:off x="8045792" y="2184696"/>
              <a:ext cx="0" cy="3384376"/>
            </a:xfrm>
            <a:prstGeom prst="line">
              <a:avLst/>
            </a:prstGeom>
            <a:ln w="57150">
              <a:solidFill>
                <a:srgbClr val="1A505D"/>
              </a:solidFill>
            </a:ln>
          </p:spPr>
          <p:style>
            <a:lnRef idx="1">
              <a:schemeClr val="accent1"/>
            </a:lnRef>
            <a:fillRef idx="0">
              <a:schemeClr val="accent1"/>
            </a:fillRef>
            <a:effectRef idx="0">
              <a:schemeClr val="accent1"/>
            </a:effectRef>
            <a:fontRef idx="minor">
              <a:schemeClr val="tx1"/>
            </a:fontRef>
          </p:style>
        </p:cxnSp>
        <p:cxnSp>
          <p:nvCxnSpPr>
            <p:cNvPr id="82" name="直接连接符 81">
              <a:extLst>
                <a:ext uri="{FF2B5EF4-FFF2-40B4-BE49-F238E27FC236}">
                  <a16:creationId xmlns:a16="http://schemas.microsoft.com/office/drawing/2014/main" id="{04B46D9C-C5FF-19C7-BBF1-0B3D722A7FFD}"/>
                </a:ext>
              </a:extLst>
            </p:cNvPr>
            <p:cNvCxnSpPr>
              <a:cxnSpLocks/>
            </p:cNvCxnSpPr>
            <p:nvPr/>
          </p:nvCxnSpPr>
          <p:spPr>
            <a:xfrm flipH="1">
              <a:off x="7077447" y="2536205"/>
              <a:ext cx="968345" cy="0"/>
            </a:xfrm>
            <a:prstGeom prst="line">
              <a:avLst/>
            </a:prstGeom>
            <a:ln w="57150">
              <a:solidFill>
                <a:srgbClr val="1A505D"/>
              </a:solidFill>
            </a:ln>
          </p:spPr>
          <p:style>
            <a:lnRef idx="1">
              <a:schemeClr val="accent1"/>
            </a:lnRef>
            <a:fillRef idx="0">
              <a:schemeClr val="accent1"/>
            </a:fillRef>
            <a:effectRef idx="0">
              <a:schemeClr val="accent1"/>
            </a:effectRef>
            <a:fontRef idx="minor">
              <a:schemeClr val="tx1"/>
            </a:fontRef>
          </p:style>
        </p:cxnSp>
        <p:cxnSp>
          <p:nvCxnSpPr>
            <p:cNvPr id="88" name="直接连接符 87">
              <a:extLst>
                <a:ext uri="{FF2B5EF4-FFF2-40B4-BE49-F238E27FC236}">
                  <a16:creationId xmlns:a16="http://schemas.microsoft.com/office/drawing/2014/main" id="{B256CD91-AFD2-A620-7302-3CB00CE60772}"/>
                </a:ext>
              </a:extLst>
            </p:cNvPr>
            <p:cNvCxnSpPr>
              <a:cxnSpLocks/>
            </p:cNvCxnSpPr>
            <p:nvPr/>
          </p:nvCxnSpPr>
          <p:spPr>
            <a:xfrm flipH="1">
              <a:off x="7488816" y="5560541"/>
              <a:ext cx="556976" cy="0"/>
            </a:xfrm>
            <a:prstGeom prst="line">
              <a:avLst/>
            </a:prstGeom>
            <a:ln w="57150">
              <a:solidFill>
                <a:srgbClr val="1A505D"/>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680154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A7E7246D-671F-2C8C-BF12-FC7300ED3968}"/>
              </a:ext>
            </a:extLst>
          </p:cNvPr>
          <p:cNvSpPr/>
          <p:nvPr/>
        </p:nvSpPr>
        <p:spPr>
          <a:xfrm>
            <a:off x="0" y="1312069"/>
            <a:ext cx="12858749" cy="2880320"/>
          </a:xfrm>
          <a:prstGeom prst="rect">
            <a:avLst/>
          </a:prstGeom>
          <a:solidFill>
            <a:srgbClr val="C0000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highlight>
                <a:srgbClr val="4BC1DD"/>
              </a:highlight>
              <a:cs typeface="+mn-ea"/>
              <a:sym typeface="+mn-lt"/>
            </a:endParaRPr>
          </a:p>
        </p:txBody>
      </p:sp>
      <p:sp>
        <p:nvSpPr>
          <p:cNvPr id="6" name="矩形 259"/>
          <p:cNvSpPr>
            <a:spLocks noChangeArrowheads="1"/>
          </p:cNvSpPr>
          <p:nvPr/>
        </p:nvSpPr>
        <p:spPr bwMode="auto">
          <a:xfrm>
            <a:off x="2396927" y="2107680"/>
            <a:ext cx="2291331" cy="1298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zh-CN" sz="8435" cap="all" dirty="0">
                <a:solidFill>
                  <a:schemeClr val="bg1"/>
                </a:solidFill>
                <a:latin typeface="Impact" panose="020B0806030902050204" pitchFamily="34" charset="0"/>
                <a:cs typeface="Arial" panose="020B0604020202020204" pitchFamily="34" charset="0"/>
              </a:rPr>
              <a:t>2026</a:t>
            </a:r>
            <a:endParaRPr lang="zh-CN" altLang="en-US" sz="8435" cap="all" dirty="0">
              <a:solidFill>
                <a:schemeClr val="bg1"/>
              </a:solidFill>
              <a:latin typeface="Impact" panose="020B0806030902050204" pitchFamily="34" charset="0"/>
              <a:cs typeface="Arial" panose="020B0604020202020204" pitchFamily="34" charset="0"/>
            </a:endParaRPr>
          </a:p>
        </p:txBody>
      </p:sp>
      <p:cxnSp>
        <p:nvCxnSpPr>
          <p:cNvPr id="13" name="直接连接符 12"/>
          <p:cNvCxnSpPr/>
          <p:nvPr/>
        </p:nvCxnSpPr>
        <p:spPr>
          <a:xfrm>
            <a:off x="4723975" y="2818268"/>
            <a:ext cx="0" cy="1100089"/>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4" name="矩形 259"/>
          <p:cNvSpPr>
            <a:spLocks noChangeArrowheads="1"/>
          </p:cNvSpPr>
          <p:nvPr/>
        </p:nvSpPr>
        <p:spPr bwMode="auto">
          <a:xfrm>
            <a:off x="4935616" y="2209280"/>
            <a:ext cx="4577347" cy="12311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buNone/>
            </a:pPr>
            <a:r>
              <a:rPr lang="en-US" altLang="zh-CN" sz="8000" dirty="0">
                <a:solidFill>
                  <a:schemeClr val="bg1"/>
                </a:solidFill>
                <a:latin typeface="Impact" panose="020B0806030902050204" pitchFamily="34" charset="0"/>
                <a:cs typeface="Arial" panose="020B0604020202020204" pitchFamily="34" charset="0"/>
              </a:rPr>
              <a:t>THANK YOU </a:t>
            </a:r>
            <a:endParaRPr lang="en-US" altLang="zh-CN" sz="4800" dirty="0">
              <a:solidFill>
                <a:schemeClr val="bg1"/>
              </a:solidFill>
              <a:latin typeface="Impact" panose="020B0806030902050204" pitchFamily="34" charset="0"/>
              <a:cs typeface="Arial" panose="020B0604020202020204" pitchFamily="34" charset="0"/>
            </a:endParaRPr>
          </a:p>
        </p:txBody>
      </p:sp>
      <p:pic>
        <p:nvPicPr>
          <p:cNvPr id="4" name="图片 3">
            <a:extLst>
              <a:ext uri="{FF2B5EF4-FFF2-40B4-BE49-F238E27FC236}">
                <a16:creationId xmlns:a16="http://schemas.microsoft.com/office/drawing/2014/main" id="{A6AC3CE6-129A-3FB0-9EA4-F35EE115F7FB}"/>
              </a:ext>
            </a:extLst>
          </p:cNvPr>
          <p:cNvPicPr>
            <a:picLocks noChangeAspect="1"/>
          </p:cNvPicPr>
          <p:nvPr/>
        </p:nvPicPr>
        <p:blipFill>
          <a:blip r:embed="rId3"/>
          <a:stretch>
            <a:fillRect/>
          </a:stretch>
        </p:blipFill>
        <p:spPr>
          <a:xfrm>
            <a:off x="5246365" y="4480421"/>
            <a:ext cx="2009070" cy="200907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dir="in"/>
      </p:transition>
    </mc:Choice>
    <mc:Fallback xmlns="">
      <p:transition spd="slow">
        <p:split orient="vert" dir="in"/>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6"/>
                                        </p:tgtEl>
                                        <p:attrNameLst>
                                          <p:attrName>ppt_y</p:attrName>
                                        </p:attrNameLst>
                                      </p:cBhvr>
                                      <p:tavLst>
                                        <p:tav tm="0">
                                          <p:val>
                                            <p:strVal val="#ppt_y"/>
                                          </p:val>
                                        </p:tav>
                                        <p:tav tm="100000">
                                          <p:val>
                                            <p:strVal val="#ppt_y"/>
                                          </p:val>
                                        </p:tav>
                                      </p:tavLst>
                                    </p:anim>
                                    <p:anim calcmode="lin" valueType="num">
                                      <p:cBhvr>
                                        <p:cTn id="9"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6"/>
                                        </p:tgtEl>
                                      </p:cBhvr>
                                    </p:animEffect>
                                  </p:childTnLst>
                                </p:cTn>
                              </p:par>
                            </p:childTnLst>
                          </p:cTn>
                        </p:par>
                        <p:par>
                          <p:cTn id="12" fill="hold">
                            <p:stCondLst>
                              <p:cond delay="650"/>
                            </p:stCondLst>
                            <p:childTnLst>
                              <p:par>
                                <p:cTn id="13" presetID="1" presetClass="entr" presetSubtype="0"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par>
                          <p:cTn id="15" fill="hold">
                            <p:stCondLst>
                              <p:cond delay="650"/>
                            </p:stCondLst>
                            <p:childTnLst>
                              <p:par>
                                <p:cTn id="16" presetID="41" presetClass="entr" presetSubtype="0" fill="hold" grpId="0" nodeType="afterEffect">
                                  <p:stCondLst>
                                    <p:cond delay="0"/>
                                  </p:stCondLst>
                                  <p:iterate type="lt">
                                    <p:tmPct val="10000"/>
                                  </p:iterate>
                                  <p:childTnLst>
                                    <p:set>
                                      <p:cBhvr>
                                        <p:cTn id="17" dur="1" fill="hold">
                                          <p:stCondLst>
                                            <p:cond delay="0"/>
                                          </p:stCondLst>
                                        </p:cTn>
                                        <p:tgtEl>
                                          <p:spTgt spid="14"/>
                                        </p:tgtEl>
                                        <p:attrNameLst>
                                          <p:attrName>style.visibility</p:attrName>
                                        </p:attrNameLst>
                                      </p:cBhvr>
                                      <p:to>
                                        <p:strVal val="visible"/>
                                      </p:to>
                                    </p:set>
                                    <p:anim calcmode="lin" valueType="num">
                                      <p:cBhvr>
                                        <p:cTn id="18" dur="500" fill="hold"/>
                                        <p:tgtEl>
                                          <p:spTgt spid="14"/>
                                        </p:tgtEl>
                                        <p:attrNameLst>
                                          <p:attrName>ppt_x</p:attrName>
                                        </p:attrNameLst>
                                      </p:cBhvr>
                                      <p:tavLst>
                                        <p:tav tm="0">
                                          <p:val>
                                            <p:strVal val="#ppt_x"/>
                                          </p:val>
                                        </p:tav>
                                        <p:tav tm="50000">
                                          <p:val>
                                            <p:strVal val="#ppt_x+.1"/>
                                          </p:val>
                                        </p:tav>
                                        <p:tav tm="100000">
                                          <p:val>
                                            <p:strVal val="#ppt_x"/>
                                          </p:val>
                                        </p:tav>
                                      </p:tavLst>
                                    </p:anim>
                                    <p:anim calcmode="lin" valueType="num">
                                      <p:cBhvr>
                                        <p:cTn id="19" dur="500" fill="hold"/>
                                        <p:tgtEl>
                                          <p:spTgt spid="14"/>
                                        </p:tgtEl>
                                        <p:attrNameLst>
                                          <p:attrName>ppt_y</p:attrName>
                                        </p:attrNameLst>
                                      </p:cBhvr>
                                      <p:tavLst>
                                        <p:tav tm="0">
                                          <p:val>
                                            <p:strVal val="#ppt_y"/>
                                          </p:val>
                                        </p:tav>
                                        <p:tav tm="100000">
                                          <p:val>
                                            <p:strVal val="#ppt_y"/>
                                          </p:val>
                                        </p:tav>
                                      </p:tavLst>
                                    </p:anim>
                                    <p:anim calcmode="lin" valueType="num">
                                      <p:cBhvr>
                                        <p:cTn id="20" dur="500" fill="hold"/>
                                        <p:tgtEl>
                                          <p:spTgt spid="14"/>
                                        </p:tgtEl>
                                        <p:attrNameLst>
                                          <p:attrName>ppt_h</p:attrName>
                                        </p:attrNameLst>
                                      </p:cBhvr>
                                      <p:tavLst>
                                        <p:tav tm="0">
                                          <p:val>
                                            <p:strVal val="#ppt_h/10"/>
                                          </p:val>
                                        </p:tav>
                                        <p:tav tm="50000">
                                          <p:val>
                                            <p:strVal val="#ppt_h+.01"/>
                                          </p:val>
                                        </p:tav>
                                        <p:tav tm="100000">
                                          <p:val>
                                            <p:strVal val="#ppt_h"/>
                                          </p:val>
                                        </p:tav>
                                      </p:tavLst>
                                    </p:anim>
                                    <p:anim calcmode="lin" valueType="num">
                                      <p:cBhvr>
                                        <p:cTn id="21" dur="500" fill="hold"/>
                                        <p:tgtEl>
                                          <p:spTgt spid="14"/>
                                        </p:tgtEl>
                                        <p:attrNameLst>
                                          <p:attrName>ppt_w</p:attrName>
                                        </p:attrNameLst>
                                      </p:cBhvr>
                                      <p:tavLst>
                                        <p:tav tm="0">
                                          <p:val>
                                            <p:strVal val="#ppt_w/10"/>
                                          </p:val>
                                        </p:tav>
                                        <p:tav tm="50000">
                                          <p:val>
                                            <p:strVal val="#ppt_w+.01"/>
                                          </p:val>
                                        </p:tav>
                                        <p:tav tm="100000">
                                          <p:val>
                                            <p:strVal val="#ppt_w"/>
                                          </p:val>
                                        </p:tav>
                                      </p:tavLst>
                                    </p:anim>
                                    <p:animEffect transition="in" filter="fade">
                                      <p:cBhvr>
                                        <p:cTn id="22" dur="500" tmFilter="0,0; .5, 1; 1, 1"/>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4"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E8FCBE67-FED1-DCB5-6E29-DC8BC92C64A9}"/>
              </a:ext>
            </a:extLst>
          </p:cNvPr>
          <p:cNvSpPr>
            <a:spLocks noGrp="1"/>
          </p:cNvSpPr>
          <p:nvPr>
            <p:ph type="title"/>
          </p:nvPr>
        </p:nvSpPr>
        <p:spPr/>
        <p:txBody>
          <a:bodyPr/>
          <a:lstStyle/>
          <a:p>
            <a:pPr algn="ctr"/>
            <a:r>
              <a:rPr lang="zh-CN" altLang="en-US" dirty="0">
                <a:solidFill>
                  <a:srgbClr val="002060"/>
                </a:solidFill>
              </a:rPr>
              <a:t>试题（国研网数据库）</a:t>
            </a:r>
          </a:p>
        </p:txBody>
      </p:sp>
      <p:pic>
        <p:nvPicPr>
          <p:cNvPr id="5" name="图片 4">
            <a:extLst>
              <a:ext uri="{FF2B5EF4-FFF2-40B4-BE49-F238E27FC236}">
                <a16:creationId xmlns:a16="http://schemas.microsoft.com/office/drawing/2014/main" id="{C5C0B331-4C1F-6EB7-4648-593F28CF0AA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33180" y="1816125"/>
            <a:ext cx="4192389" cy="4192389"/>
          </a:xfrm>
          <a:prstGeom prst="rect">
            <a:avLst/>
          </a:prstGeom>
        </p:spPr>
      </p:pic>
    </p:spTree>
    <p:extLst>
      <p:ext uri="{BB962C8B-B14F-4D97-AF65-F5344CB8AC3E}">
        <p14:creationId xmlns:p14="http://schemas.microsoft.com/office/powerpoint/2010/main" val="17324050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a:extLst>
              <a:ext uri="{FF2B5EF4-FFF2-40B4-BE49-F238E27FC236}">
                <a16:creationId xmlns:a16="http://schemas.microsoft.com/office/drawing/2014/main" id="{F3202458-EF46-6AFB-D6D1-E70AEF45E63B}"/>
              </a:ext>
            </a:extLst>
          </p:cNvPr>
          <p:cNvGrpSpPr/>
          <p:nvPr/>
        </p:nvGrpSpPr>
        <p:grpSpPr>
          <a:xfrm>
            <a:off x="273176" y="182445"/>
            <a:ext cx="6920732" cy="3433880"/>
            <a:chOff x="1402926" y="503272"/>
            <a:chExt cx="6811610" cy="3847819"/>
          </a:xfrm>
        </p:grpSpPr>
        <p:grpSp>
          <p:nvGrpSpPr>
            <p:cNvPr id="6" name="组合 5">
              <a:extLst>
                <a:ext uri="{FF2B5EF4-FFF2-40B4-BE49-F238E27FC236}">
                  <a16:creationId xmlns:a16="http://schemas.microsoft.com/office/drawing/2014/main" id="{3DC817F7-77FB-6766-B697-E9EA8243532E}"/>
                </a:ext>
              </a:extLst>
            </p:cNvPr>
            <p:cNvGrpSpPr/>
            <p:nvPr/>
          </p:nvGrpSpPr>
          <p:grpSpPr>
            <a:xfrm>
              <a:off x="1402926" y="573149"/>
              <a:ext cx="6811610" cy="3777942"/>
              <a:chOff x="828928" y="-74918"/>
              <a:chExt cx="10605634" cy="4944435"/>
            </a:xfrm>
          </p:grpSpPr>
          <p:pic>
            <p:nvPicPr>
              <p:cNvPr id="4" name="图片 3">
                <a:extLst>
                  <a:ext uri="{FF2B5EF4-FFF2-40B4-BE49-F238E27FC236}">
                    <a16:creationId xmlns:a16="http://schemas.microsoft.com/office/drawing/2014/main" id="{36DC3B94-FB20-33DB-7E30-8E4DAE396A95}"/>
                  </a:ext>
                </a:extLst>
              </p:cNvPr>
              <p:cNvPicPr>
                <a:picLocks noChangeAspect="1"/>
              </p:cNvPicPr>
              <p:nvPr/>
            </p:nvPicPr>
            <p:blipFill>
              <a:blip r:embed="rId3"/>
              <a:stretch>
                <a:fillRect/>
              </a:stretch>
            </p:blipFill>
            <p:spPr>
              <a:xfrm>
                <a:off x="828928" y="-74918"/>
                <a:ext cx="5116196" cy="4944435"/>
              </a:xfrm>
              <a:prstGeom prst="rect">
                <a:avLst/>
              </a:prstGeom>
              <a:noFill/>
              <a:ln>
                <a:noFill/>
              </a:ln>
            </p:spPr>
          </p:pic>
          <p:pic>
            <p:nvPicPr>
              <p:cNvPr id="5" name="图片 4">
                <a:extLst>
                  <a:ext uri="{FF2B5EF4-FFF2-40B4-BE49-F238E27FC236}">
                    <a16:creationId xmlns:a16="http://schemas.microsoft.com/office/drawing/2014/main" id="{C2B2B344-001E-220A-DF38-6961E5680671}"/>
                  </a:ext>
                </a:extLst>
              </p:cNvPr>
              <p:cNvPicPr>
                <a:picLocks noChangeAspect="1"/>
              </p:cNvPicPr>
              <p:nvPr/>
            </p:nvPicPr>
            <p:blipFill>
              <a:blip r:embed="rId4"/>
              <a:stretch>
                <a:fillRect/>
              </a:stretch>
            </p:blipFill>
            <p:spPr>
              <a:xfrm>
                <a:off x="5945124" y="-74917"/>
                <a:ext cx="5489438" cy="4852981"/>
              </a:xfrm>
              <a:prstGeom prst="rect">
                <a:avLst/>
              </a:prstGeom>
            </p:spPr>
          </p:pic>
        </p:grpSp>
        <p:sp>
          <p:nvSpPr>
            <p:cNvPr id="7" name="半闭框 6">
              <a:extLst>
                <a:ext uri="{FF2B5EF4-FFF2-40B4-BE49-F238E27FC236}">
                  <a16:creationId xmlns:a16="http://schemas.microsoft.com/office/drawing/2014/main" id="{96AA3186-F218-4DF8-5B2A-DC5C8952AF19}"/>
                </a:ext>
              </a:extLst>
            </p:cNvPr>
            <p:cNvSpPr/>
            <p:nvPr/>
          </p:nvSpPr>
          <p:spPr>
            <a:xfrm>
              <a:off x="1402926" y="503272"/>
              <a:ext cx="3558746" cy="3175687"/>
            </a:xfrm>
            <a:prstGeom prst="halfFrame">
              <a:avLst>
                <a:gd name="adj1" fmla="val 6134"/>
                <a:gd name="adj2" fmla="val 6150"/>
              </a:avLst>
            </a:prstGeom>
            <a:gradFill>
              <a:gsLst>
                <a:gs pos="0">
                  <a:srgbClr val="F8F8F8"/>
                </a:gs>
                <a:gs pos="100000">
                  <a:srgbClr val="BDB6DA"/>
                </a:gs>
              </a:gsLst>
              <a:path path="circle">
                <a:fillToRect l="50000" t="50000" r="50000" b="5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sp>
        <p:nvSpPr>
          <p:cNvPr id="9" name="矩形: 圆角 8">
            <a:extLst>
              <a:ext uri="{FF2B5EF4-FFF2-40B4-BE49-F238E27FC236}">
                <a16:creationId xmlns:a16="http://schemas.microsoft.com/office/drawing/2014/main" id="{B3ACE308-61B8-1CB6-823B-A6F53111C1B2}"/>
              </a:ext>
            </a:extLst>
          </p:cNvPr>
          <p:cNvSpPr/>
          <p:nvPr/>
        </p:nvSpPr>
        <p:spPr>
          <a:xfrm>
            <a:off x="8067037" y="403985"/>
            <a:ext cx="4215788" cy="879647"/>
          </a:xfrm>
          <a:prstGeom prst="roundRect">
            <a:avLst>
              <a:gd name="adj" fmla="val 50000"/>
            </a:avLst>
          </a:prstGeom>
          <a:gradFill flip="none" rotWithShape="1">
            <a:gsLst>
              <a:gs pos="0">
                <a:srgbClr val="F8F8F8">
                  <a:lumMod val="97000"/>
                </a:srgbClr>
              </a:gs>
              <a:gs pos="100000">
                <a:srgbClr val="C6C0DE"/>
              </a:gs>
            </a:gsLst>
            <a:lin ang="0" scaled="1"/>
            <a:tileRect/>
          </a:gradFill>
          <a:ln>
            <a:no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zh-CN" sz="2531" b="1" kern="100" dirty="0">
                <a:solidFill>
                  <a:schemeClr val="accent1">
                    <a:lumMod val="50000"/>
                  </a:schemeClr>
                </a:solidFill>
                <a:latin typeface="Calibri" panose="020F0502020204030204" pitchFamily="34" charset="0"/>
                <a:ea typeface="宋体" panose="02010600030101010101" pitchFamily="2" charset="-122"/>
                <a:cs typeface="Times New Roman" panose="02020603050405020304" pitchFamily="18" charset="0"/>
              </a:rPr>
              <a:t>概括性功能</a:t>
            </a:r>
            <a:r>
              <a:rPr lang="zh-CN" altLang="zh-CN" sz="2531" b="1" kern="100" dirty="0">
                <a:solidFill>
                  <a:schemeClr val="accent1">
                    <a:lumMod val="50000"/>
                  </a:schemeClr>
                </a:solidFill>
                <a:ea typeface="Calibri" panose="020F0502020204030204" pitchFamily="34" charset="0"/>
                <a:cs typeface="Times New Roman" panose="02020603050405020304" pitchFamily="18" charset="0"/>
              </a:rPr>
              <a:t> </a:t>
            </a:r>
            <a:endParaRPr lang="en-US" altLang="zh-CN" sz="2531" b="1" kern="100" dirty="0">
              <a:solidFill>
                <a:schemeClr val="accent1">
                  <a:lumMod val="50000"/>
                </a:schemeClr>
              </a:solidFill>
              <a:ea typeface="Calibri" panose="020F0502020204030204" pitchFamily="34" charset="0"/>
              <a:cs typeface="Times New Roman" panose="02020603050405020304" pitchFamily="18" charset="0"/>
            </a:endParaRPr>
          </a:p>
        </p:txBody>
      </p:sp>
      <p:sp>
        <p:nvSpPr>
          <p:cNvPr id="2" name="矩形: 圆角 1">
            <a:extLst>
              <a:ext uri="{FF2B5EF4-FFF2-40B4-BE49-F238E27FC236}">
                <a16:creationId xmlns:a16="http://schemas.microsoft.com/office/drawing/2014/main" id="{D160270F-59B6-1862-05EB-F98805E43779}"/>
              </a:ext>
            </a:extLst>
          </p:cNvPr>
          <p:cNvSpPr/>
          <p:nvPr/>
        </p:nvSpPr>
        <p:spPr>
          <a:xfrm>
            <a:off x="7624074" y="1396902"/>
            <a:ext cx="5101712" cy="4832300"/>
          </a:xfrm>
          <a:prstGeom prst="roundRect">
            <a:avLst>
              <a:gd name="adj" fmla="val 7705"/>
            </a:avLst>
          </a:prstGeom>
          <a:gradFill>
            <a:gsLst>
              <a:gs pos="0">
                <a:srgbClr val="F7FAFF"/>
              </a:gs>
              <a:gs pos="100000">
                <a:schemeClr val="accent1">
                  <a:lumMod val="30000"/>
                  <a:lumOff val="7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lnSpc>
                <a:spcPct val="200000"/>
              </a:lnSpc>
              <a:buNone/>
            </a:pPr>
            <a:r>
              <a:rPr lang="zh-CN" altLang="zh-CN" sz="1898" kern="100" dirty="0">
                <a:latin typeface="Calibri" panose="020F0502020204030204" pitchFamily="34" charset="0"/>
                <a:ea typeface="宋体" panose="02010600030101010101" pitchFamily="2" charset="-122"/>
                <a:cs typeface="Times New Roman" panose="02020603050405020304" pitchFamily="18" charset="0"/>
              </a:rPr>
              <a:t> </a:t>
            </a:r>
            <a:r>
              <a:rPr lang="zh-CN"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•内容概要：</a:t>
            </a:r>
            <a:endParaRPr lang="en-US"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endParaRPr>
          </a:p>
          <a:p>
            <a:pPr algn="just">
              <a:lnSpc>
                <a:spcPct val="200000"/>
              </a:lnSpc>
              <a:buNone/>
            </a:pPr>
            <a:r>
              <a:rPr lang="en-US" altLang="zh-CN"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         </a:t>
            </a:r>
            <a:r>
              <a:rPr lang="en-US"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300</a:t>
            </a:r>
            <a:r>
              <a:rPr lang="zh-CN"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字精炼总结，快速把握文章精髓。</a:t>
            </a:r>
          </a:p>
          <a:p>
            <a:pPr algn="just">
              <a:lnSpc>
                <a:spcPct val="200000"/>
              </a:lnSpc>
              <a:buNone/>
            </a:pPr>
            <a:r>
              <a:rPr lang="en-US"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   </a:t>
            </a:r>
            <a:r>
              <a:rPr lang="zh-CN"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•核心观点：</a:t>
            </a:r>
            <a:endParaRPr lang="en-US"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endParaRPr>
          </a:p>
          <a:p>
            <a:pPr algn="just">
              <a:lnSpc>
                <a:spcPct val="200000"/>
              </a:lnSpc>
              <a:buNone/>
            </a:pPr>
            <a:r>
              <a:rPr lang="en-US" altLang="zh-CN"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          </a:t>
            </a:r>
            <a:r>
              <a:rPr lang="zh-CN"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分点梳理论述，清晰呈现作者主旨。</a:t>
            </a:r>
          </a:p>
          <a:p>
            <a:pPr algn="just">
              <a:lnSpc>
                <a:spcPct val="200000"/>
              </a:lnSpc>
              <a:buNone/>
            </a:pPr>
            <a:r>
              <a:rPr lang="en-US"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   </a:t>
            </a:r>
            <a:r>
              <a:rPr lang="zh-CN"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•文章大纲：</a:t>
            </a:r>
            <a:endParaRPr lang="en-US"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endParaRPr>
          </a:p>
          <a:p>
            <a:pPr algn="just">
              <a:lnSpc>
                <a:spcPct val="200000"/>
              </a:lnSpc>
              <a:buNone/>
            </a:pPr>
            <a:r>
              <a:rPr lang="en-US"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          </a:t>
            </a:r>
            <a:r>
              <a:rPr lang="zh-CN"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三级标题结构，直观展示研究脉络。</a:t>
            </a:r>
          </a:p>
          <a:p>
            <a:pPr algn="just">
              <a:lnSpc>
                <a:spcPct val="200000"/>
              </a:lnSpc>
            </a:pPr>
            <a:r>
              <a:rPr lang="en-US"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   </a:t>
            </a:r>
            <a:r>
              <a:rPr lang="zh-CN"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•研究结论：</a:t>
            </a:r>
            <a:endParaRPr lang="en-US"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endParaRPr>
          </a:p>
          <a:p>
            <a:pPr algn="just">
              <a:lnSpc>
                <a:spcPct val="200000"/>
              </a:lnSpc>
            </a:pPr>
            <a:r>
              <a:rPr lang="en-US" altLang="zh-CN"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           </a:t>
            </a:r>
            <a:r>
              <a:rPr lang="zh-CN"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精准有效概括，研究结论一目了然。</a:t>
            </a:r>
          </a:p>
        </p:txBody>
      </p:sp>
      <p:sp>
        <p:nvSpPr>
          <p:cNvPr id="3" name="文本框 2">
            <a:extLst>
              <a:ext uri="{FF2B5EF4-FFF2-40B4-BE49-F238E27FC236}">
                <a16:creationId xmlns:a16="http://schemas.microsoft.com/office/drawing/2014/main" id="{0AF55CE3-4139-067C-B926-512E86DAA8A3}"/>
              </a:ext>
            </a:extLst>
          </p:cNvPr>
          <p:cNvSpPr txBox="1"/>
          <p:nvPr/>
        </p:nvSpPr>
        <p:spPr>
          <a:xfrm>
            <a:off x="537512" y="4052891"/>
            <a:ext cx="646844" cy="2619392"/>
          </a:xfrm>
          <a:prstGeom prst="rect">
            <a:avLst/>
          </a:prstGeom>
          <a:noFill/>
        </p:spPr>
        <p:txBody>
          <a:bodyPr vert="wordArtVertRtl" wrap="square" rtlCol="0">
            <a:spAutoFit/>
          </a:bodyPr>
          <a:lstStyle/>
          <a:p>
            <a:pPr algn="dist"/>
            <a:r>
              <a:rPr lang="zh-CN" altLang="zh-CN" sz="2531" b="1" kern="100" dirty="0">
                <a:solidFill>
                  <a:schemeClr val="accent1">
                    <a:lumMod val="50000"/>
                  </a:schemeClr>
                </a:solidFill>
                <a:cs typeface="Times New Roman" panose="02020603050405020304" pitchFamily="18" charset="0"/>
              </a:rPr>
              <a:t>解析性功能</a:t>
            </a:r>
            <a:endParaRPr lang="zh-CN" altLang="en-US" sz="2531" b="1" kern="100" dirty="0">
              <a:solidFill>
                <a:schemeClr val="accent1">
                  <a:lumMod val="50000"/>
                </a:schemeClr>
              </a:solidFill>
              <a:cs typeface="Times New Roman" panose="02020603050405020304" pitchFamily="18" charset="0"/>
            </a:endParaRPr>
          </a:p>
        </p:txBody>
      </p:sp>
      <p:sp>
        <p:nvSpPr>
          <p:cNvPr id="10" name="矩形: 圆角 9">
            <a:extLst>
              <a:ext uri="{FF2B5EF4-FFF2-40B4-BE49-F238E27FC236}">
                <a16:creationId xmlns:a16="http://schemas.microsoft.com/office/drawing/2014/main" id="{08CDCCD8-7341-520F-7C90-06E8523701D3}"/>
              </a:ext>
            </a:extLst>
          </p:cNvPr>
          <p:cNvSpPr/>
          <p:nvPr/>
        </p:nvSpPr>
        <p:spPr>
          <a:xfrm>
            <a:off x="1525074" y="3922572"/>
            <a:ext cx="5855909" cy="3127633"/>
          </a:xfrm>
          <a:prstGeom prst="roundRect">
            <a:avLst/>
          </a:prstGeom>
          <a:noFill/>
          <a:ln w="69850">
            <a:gradFill>
              <a:gsLst>
                <a:gs pos="0">
                  <a:schemeClr val="accent1">
                    <a:lumMod val="7000"/>
                    <a:lumOff val="93000"/>
                  </a:schemeClr>
                </a:gs>
                <a:gs pos="100000">
                  <a:srgbClr val="1C1247"/>
                </a:gs>
                <a:gs pos="100000">
                  <a:schemeClr val="accent1">
                    <a:lumMod val="45000"/>
                    <a:lumOff val="55000"/>
                  </a:schemeClr>
                </a:gs>
                <a:gs pos="100000">
                  <a:schemeClr val="accent1">
                    <a:lumMod val="30000"/>
                    <a:lumOff val="70000"/>
                  </a:schemeClr>
                </a:gs>
              </a:gsLst>
              <a:lin ang="5400000" scaled="1"/>
            </a:gradFill>
          </a:ln>
          <a:scene3d>
            <a:camera prst="orthographicFront"/>
            <a:lightRig rig="threePt" dir="t"/>
          </a:scene3d>
          <a:sp3d>
            <a:bevelT prst="convex"/>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lnSpc>
                <a:spcPct val="200000"/>
              </a:lnSpc>
              <a:buNone/>
            </a:pPr>
            <a:r>
              <a:rPr lang="zh-CN"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•概念解析：即查专业术语，消除知识盲点。</a:t>
            </a:r>
          </a:p>
          <a:p>
            <a:pPr algn="just">
              <a:lnSpc>
                <a:spcPct val="200000"/>
              </a:lnSpc>
              <a:buNone/>
            </a:pPr>
            <a:r>
              <a:rPr lang="zh-CN"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•文章创新点：提炼五大亮点，激发创新灵感。</a:t>
            </a:r>
            <a:endParaRPr lang="en-US" altLang="zh-CN" kern="100" dirty="0">
              <a:solidFill>
                <a:srgbClr val="130C40"/>
              </a:solidFill>
              <a:latin typeface="Calibri" panose="020F0502020204030204" pitchFamily="34" charset="0"/>
              <a:ea typeface="宋体" panose="02010600030101010101" pitchFamily="2" charset="-122"/>
              <a:cs typeface="Times New Roman" panose="02020603050405020304" pitchFamily="18" charset="0"/>
            </a:endParaRPr>
          </a:p>
          <a:p>
            <a:pPr algn="just">
              <a:lnSpc>
                <a:spcPct val="200000"/>
              </a:lnSpc>
              <a:buNone/>
            </a:pPr>
            <a:r>
              <a:rPr lang="zh-CN"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•研究方法：</a:t>
            </a:r>
            <a:r>
              <a:rPr lang="zh-CN" altLang="zh-CN" sz="1898" kern="100" spc="5" dirty="0">
                <a:solidFill>
                  <a:srgbClr val="130C40"/>
                </a:solidFill>
                <a:latin typeface="Segoe UI" panose="020B0502040204020203" pitchFamily="34" charset="0"/>
                <a:ea typeface="宋体" panose="02010600030101010101" pitchFamily="2" charset="-122"/>
                <a:cs typeface="Segoe UI" panose="020B0502040204020203" pitchFamily="34" charset="0"/>
              </a:rPr>
              <a:t>解析学术路径，揭示论证策略。</a:t>
            </a:r>
            <a:endParaRPr lang="zh-CN"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endParaRPr>
          </a:p>
          <a:p>
            <a:pPr algn="just">
              <a:lnSpc>
                <a:spcPct val="200000"/>
              </a:lnSpc>
              <a:buNone/>
            </a:pPr>
            <a:r>
              <a:rPr lang="zh-CN"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•观点分析：剖析论点论据，明晰立场争议。</a:t>
            </a:r>
          </a:p>
          <a:p>
            <a:pPr algn="just">
              <a:lnSpc>
                <a:spcPct val="200000"/>
              </a:lnSpc>
            </a:pPr>
            <a:r>
              <a:rPr lang="zh-CN"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•情感分析：洞察作者情绪，理解文章倾向。</a:t>
            </a:r>
            <a:endParaRPr lang="zh-CN" altLang="en-US" dirty="0">
              <a:solidFill>
                <a:srgbClr val="130C40"/>
              </a:solidFill>
            </a:endParaRPr>
          </a:p>
        </p:txBody>
      </p:sp>
    </p:spTree>
    <p:extLst>
      <p:ext uri="{BB962C8B-B14F-4D97-AF65-F5344CB8AC3E}">
        <p14:creationId xmlns:p14="http://schemas.microsoft.com/office/powerpoint/2010/main" val="14507165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圆角 2">
            <a:extLst>
              <a:ext uri="{FF2B5EF4-FFF2-40B4-BE49-F238E27FC236}">
                <a16:creationId xmlns:a16="http://schemas.microsoft.com/office/drawing/2014/main" id="{4AD1176B-C06F-9F4D-7F23-3B41F00337DC}"/>
              </a:ext>
            </a:extLst>
          </p:cNvPr>
          <p:cNvSpPr/>
          <p:nvPr/>
        </p:nvSpPr>
        <p:spPr>
          <a:xfrm>
            <a:off x="7246033" y="443082"/>
            <a:ext cx="4215788" cy="879647"/>
          </a:xfrm>
          <a:prstGeom prst="roundRect">
            <a:avLst>
              <a:gd name="adj" fmla="val 50000"/>
            </a:avLst>
          </a:prstGeom>
          <a:gradFill flip="none" rotWithShape="1">
            <a:gsLst>
              <a:gs pos="0">
                <a:srgbClr val="F8F8F8">
                  <a:lumMod val="97000"/>
                </a:srgbClr>
              </a:gs>
              <a:gs pos="100000">
                <a:srgbClr val="C6C0DE"/>
              </a:gs>
            </a:gsLst>
            <a:lin ang="0" scaled="1"/>
            <a:tileRect/>
          </a:gradFill>
          <a:ln>
            <a:no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531" b="1" kern="100" dirty="0">
                <a:solidFill>
                  <a:schemeClr val="accent1">
                    <a:lumMod val="50000"/>
                  </a:schemeClr>
                </a:solidFill>
                <a:latin typeface="Calibri" panose="020F0502020204030204" pitchFamily="34" charset="0"/>
                <a:ea typeface="宋体" panose="02010600030101010101" pitchFamily="2" charset="-122"/>
                <a:cs typeface="Times New Roman" panose="02020603050405020304" pitchFamily="18" charset="0"/>
              </a:rPr>
              <a:t>扩展性功能 </a:t>
            </a:r>
            <a:endParaRPr lang="en-US" altLang="zh-CN" sz="2531" b="1" kern="100" dirty="0">
              <a:solidFill>
                <a:schemeClr val="accent1">
                  <a:lumMod val="50000"/>
                </a:schemeClr>
              </a:solidFill>
              <a:ea typeface="Calibri" panose="020F0502020204030204" pitchFamily="34" charset="0"/>
              <a:cs typeface="Times New Roman" panose="02020603050405020304" pitchFamily="18" charset="0"/>
            </a:endParaRPr>
          </a:p>
        </p:txBody>
      </p:sp>
      <p:sp>
        <p:nvSpPr>
          <p:cNvPr id="4" name="矩形: 圆角 3">
            <a:extLst>
              <a:ext uri="{FF2B5EF4-FFF2-40B4-BE49-F238E27FC236}">
                <a16:creationId xmlns:a16="http://schemas.microsoft.com/office/drawing/2014/main" id="{6883181D-75C3-B4DB-EEE4-0CCD61F73F03}"/>
              </a:ext>
            </a:extLst>
          </p:cNvPr>
          <p:cNvSpPr/>
          <p:nvPr/>
        </p:nvSpPr>
        <p:spPr>
          <a:xfrm>
            <a:off x="618515" y="443081"/>
            <a:ext cx="5101712" cy="6255265"/>
          </a:xfrm>
          <a:prstGeom prst="roundRect">
            <a:avLst>
              <a:gd name="adj" fmla="val 4129"/>
            </a:avLst>
          </a:prstGeom>
          <a:gradFill>
            <a:gsLst>
              <a:gs pos="0">
                <a:srgbClr val="F7FAFF"/>
              </a:gs>
              <a:gs pos="100000">
                <a:schemeClr val="accent1">
                  <a:lumMod val="30000"/>
                  <a:lumOff val="7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lnSpc>
                <a:spcPct val="200000"/>
              </a:lnSpc>
              <a:buNone/>
            </a:pPr>
            <a:r>
              <a:rPr lang="en-US"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a:t>
            </a:r>
            <a:r>
              <a:rPr lang="zh-CN" altLang="en-US"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研究方向：</a:t>
            </a:r>
            <a:endParaRPr lang="en-US"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endParaRPr>
          </a:p>
          <a:p>
            <a:pPr algn="just">
              <a:lnSpc>
                <a:spcPct val="200000"/>
              </a:lnSpc>
              <a:buNone/>
            </a:pPr>
            <a:r>
              <a:rPr lang="zh-CN" altLang="en-US"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拓展研究主题，助力未来探索。</a:t>
            </a:r>
          </a:p>
          <a:p>
            <a:pPr algn="just">
              <a:lnSpc>
                <a:spcPct val="200000"/>
              </a:lnSpc>
              <a:buNone/>
            </a:pPr>
            <a:r>
              <a:rPr lang="zh-CN" altLang="en-US"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 </a:t>
            </a:r>
            <a:r>
              <a:rPr lang="en-US"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a:t>
            </a:r>
            <a:r>
              <a:rPr lang="zh-CN" altLang="en-US"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文章点评：</a:t>
            </a:r>
            <a:endParaRPr lang="en-US"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endParaRPr>
          </a:p>
          <a:p>
            <a:pPr algn="just">
              <a:lnSpc>
                <a:spcPct val="200000"/>
              </a:lnSpc>
              <a:buNone/>
            </a:pPr>
            <a:r>
              <a:rPr lang="en-US"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300</a:t>
            </a:r>
            <a:r>
              <a:rPr lang="zh-CN" altLang="en-US"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字精炼评价，洞见文章价值。</a:t>
            </a:r>
            <a:endParaRPr lang="en-US"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endParaRPr>
          </a:p>
          <a:p>
            <a:pPr algn="just">
              <a:lnSpc>
                <a:spcPct val="200000"/>
              </a:lnSpc>
              <a:buNone/>
            </a:pPr>
            <a:r>
              <a:rPr lang="en-US"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a:t>
            </a:r>
            <a:r>
              <a:rPr lang="zh-CN" altLang="en-US"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资讯解读：</a:t>
            </a:r>
            <a:endParaRPr lang="en-US"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endParaRPr>
          </a:p>
          <a:p>
            <a:pPr algn="just">
              <a:lnSpc>
                <a:spcPct val="200000"/>
              </a:lnSpc>
              <a:buNone/>
            </a:pPr>
            <a:r>
              <a:rPr lang="zh-CN" altLang="en-US"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全面剖析解读，拓展认知边界</a:t>
            </a:r>
            <a:endParaRPr lang="en-US"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endParaRPr>
          </a:p>
          <a:p>
            <a:pPr algn="just">
              <a:lnSpc>
                <a:spcPct val="200000"/>
              </a:lnSpc>
              <a:buNone/>
            </a:pPr>
            <a:r>
              <a:rPr lang="zh-CN" altLang="en-US"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 </a:t>
            </a:r>
            <a:r>
              <a:rPr lang="en-US"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a:t>
            </a:r>
            <a:r>
              <a:rPr lang="zh-CN" altLang="en-US"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政策解读：</a:t>
            </a:r>
            <a:endParaRPr lang="en-US"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endParaRPr>
          </a:p>
          <a:p>
            <a:pPr algn="just">
              <a:lnSpc>
                <a:spcPct val="200000"/>
              </a:lnSpc>
              <a:buNone/>
            </a:pPr>
            <a:r>
              <a:rPr lang="zh-CN" altLang="en-US"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深度分析研判，前瞻政策走向。</a:t>
            </a:r>
            <a:endParaRPr lang="en-US"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endParaRPr>
          </a:p>
          <a:p>
            <a:pPr algn="just">
              <a:lnSpc>
                <a:spcPct val="200000"/>
              </a:lnSpc>
              <a:buNone/>
            </a:pPr>
            <a:r>
              <a:rPr lang="en-US"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a:t>
            </a:r>
            <a:r>
              <a:rPr lang="zh-CN" altLang="en-US"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内容扩写：</a:t>
            </a:r>
            <a:endParaRPr lang="en-US"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endParaRPr>
          </a:p>
          <a:p>
            <a:pPr algn="just">
              <a:lnSpc>
                <a:spcPct val="200000"/>
              </a:lnSpc>
              <a:buNone/>
            </a:pPr>
            <a:r>
              <a:rPr lang="zh-CN" altLang="en-US"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智能延伸创作，开阔研究视野。</a:t>
            </a:r>
          </a:p>
        </p:txBody>
      </p:sp>
      <p:pic>
        <p:nvPicPr>
          <p:cNvPr id="6" name="图片 5">
            <a:extLst>
              <a:ext uri="{FF2B5EF4-FFF2-40B4-BE49-F238E27FC236}">
                <a16:creationId xmlns:a16="http://schemas.microsoft.com/office/drawing/2014/main" id="{0564B4E0-A25B-C180-C87D-FF3D33AF038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13351" y="1888134"/>
            <a:ext cx="6357250" cy="316835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476744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0F2AB-CC94-2190-8456-5C7A5C65F67B}"/>
            </a:ext>
          </a:extLst>
        </p:cNvPr>
        <p:cNvGrpSpPr/>
        <p:nvPr/>
      </p:nvGrpSpPr>
      <p:grpSpPr>
        <a:xfrm>
          <a:off x="0" y="0"/>
          <a:ext cx="0" cy="0"/>
          <a:chOff x="0" y="0"/>
          <a:chExt cx="0" cy="0"/>
        </a:xfrm>
      </p:grpSpPr>
      <p:sp>
        <p:nvSpPr>
          <p:cNvPr id="3" name="矩形: 圆角 2">
            <a:extLst>
              <a:ext uri="{FF2B5EF4-FFF2-40B4-BE49-F238E27FC236}">
                <a16:creationId xmlns:a16="http://schemas.microsoft.com/office/drawing/2014/main" id="{A95D8238-CE2C-CC6D-ED2E-A7053020DA47}"/>
              </a:ext>
            </a:extLst>
          </p:cNvPr>
          <p:cNvSpPr/>
          <p:nvPr/>
        </p:nvSpPr>
        <p:spPr>
          <a:xfrm>
            <a:off x="1121086" y="615753"/>
            <a:ext cx="4215788" cy="879647"/>
          </a:xfrm>
          <a:prstGeom prst="roundRect">
            <a:avLst>
              <a:gd name="adj" fmla="val 50000"/>
            </a:avLst>
          </a:prstGeom>
          <a:gradFill flip="none" rotWithShape="1">
            <a:gsLst>
              <a:gs pos="0">
                <a:srgbClr val="F8F8F8">
                  <a:lumMod val="97000"/>
                </a:srgbClr>
              </a:gs>
              <a:gs pos="100000">
                <a:srgbClr val="C6C0DE"/>
              </a:gs>
            </a:gsLst>
            <a:lin ang="0" scaled="1"/>
            <a:tileRect/>
          </a:gradFill>
          <a:ln>
            <a:no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531" b="1" kern="100" dirty="0">
                <a:solidFill>
                  <a:schemeClr val="accent1">
                    <a:lumMod val="50000"/>
                  </a:schemeClr>
                </a:solidFill>
                <a:latin typeface="Calibri" panose="020F0502020204030204" pitchFamily="34" charset="0"/>
                <a:ea typeface="宋体" panose="02010600030101010101" pitchFamily="2" charset="-122"/>
                <a:cs typeface="Times New Roman" panose="02020603050405020304" pitchFamily="18" charset="0"/>
              </a:rPr>
              <a:t>提取性功能</a:t>
            </a:r>
            <a:endParaRPr lang="en-US" altLang="zh-CN" sz="2531" b="1" kern="100" dirty="0">
              <a:solidFill>
                <a:schemeClr val="accent1">
                  <a:lumMod val="50000"/>
                </a:schemeClr>
              </a:solidFill>
              <a:ea typeface="Calibri" panose="020F0502020204030204" pitchFamily="34" charset="0"/>
              <a:cs typeface="Times New Roman" panose="02020603050405020304" pitchFamily="18" charset="0"/>
            </a:endParaRPr>
          </a:p>
        </p:txBody>
      </p:sp>
      <p:sp>
        <p:nvSpPr>
          <p:cNvPr id="4" name="矩形: 圆角 3">
            <a:extLst>
              <a:ext uri="{FF2B5EF4-FFF2-40B4-BE49-F238E27FC236}">
                <a16:creationId xmlns:a16="http://schemas.microsoft.com/office/drawing/2014/main" id="{EFB87571-CEA4-9C9C-209D-836074BE5C3F}"/>
              </a:ext>
            </a:extLst>
          </p:cNvPr>
          <p:cNvSpPr/>
          <p:nvPr/>
        </p:nvSpPr>
        <p:spPr>
          <a:xfrm>
            <a:off x="7521878" y="1419444"/>
            <a:ext cx="5101712" cy="5590643"/>
          </a:xfrm>
          <a:prstGeom prst="roundRect">
            <a:avLst>
              <a:gd name="adj" fmla="val 4129"/>
            </a:avLst>
          </a:prstGeom>
          <a:gradFill>
            <a:gsLst>
              <a:gs pos="0">
                <a:srgbClr val="F7FAFF"/>
              </a:gs>
              <a:gs pos="100000">
                <a:schemeClr val="accent1">
                  <a:lumMod val="30000"/>
                  <a:lumOff val="7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lnSpc>
                <a:spcPct val="200000"/>
              </a:lnSpc>
              <a:buNone/>
            </a:pPr>
            <a:r>
              <a:rPr lang="en-US"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a:t>
            </a:r>
            <a:r>
              <a:rPr lang="zh-CN" altLang="en-US"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思维导图：</a:t>
            </a:r>
            <a:endParaRPr lang="en-US"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endParaRPr>
          </a:p>
          <a:p>
            <a:pPr algn="just">
              <a:lnSpc>
                <a:spcPct val="200000"/>
              </a:lnSpc>
              <a:buNone/>
            </a:pPr>
            <a:r>
              <a:rPr lang="zh-CN" altLang="en-US"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可视化呈现，知识架构一目了然。</a:t>
            </a:r>
          </a:p>
          <a:p>
            <a:pPr algn="just">
              <a:lnSpc>
                <a:spcPct val="200000"/>
              </a:lnSpc>
              <a:buNone/>
            </a:pPr>
            <a:r>
              <a:rPr lang="zh-CN" altLang="en-US"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 </a:t>
            </a:r>
            <a:r>
              <a:rPr lang="en-US"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a:t>
            </a:r>
            <a:r>
              <a:rPr lang="zh-CN" altLang="en-US"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数据提取：</a:t>
            </a:r>
            <a:endParaRPr lang="en-US"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endParaRPr>
          </a:p>
          <a:p>
            <a:pPr algn="just">
              <a:lnSpc>
                <a:spcPct val="200000"/>
              </a:lnSpc>
              <a:buNone/>
            </a:pPr>
            <a:r>
              <a:rPr lang="zh-CN" altLang="en-US"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表格化指标，便捷支持后续分析。</a:t>
            </a:r>
            <a:endParaRPr lang="en-US"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endParaRPr>
          </a:p>
          <a:p>
            <a:pPr algn="just">
              <a:lnSpc>
                <a:spcPct val="200000"/>
              </a:lnSpc>
              <a:buNone/>
            </a:pPr>
            <a:r>
              <a:rPr lang="en-US"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a:t>
            </a:r>
            <a:r>
              <a:rPr lang="zh-CN" altLang="en-US"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词频统计：</a:t>
            </a:r>
            <a:endParaRPr lang="en-US"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endParaRPr>
          </a:p>
          <a:p>
            <a:pPr algn="just">
              <a:lnSpc>
                <a:spcPct val="200000"/>
              </a:lnSpc>
              <a:buNone/>
            </a:pPr>
            <a:r>
              <a:rPr lang="zh-CN" altLang="en-US"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量化高频词汇，洞察文章关注焦点。</a:t>
            </a:r>
            <a:endParaRPr lang="en-US"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endParaRPr>
          </a:p>
          <a:p>
            <a:pPr algn="just">
              <a:lnSpc>
                <a:spcPct val="200000"/>
              </a:lnSpc>
              <a:buNone/>
            </a:pPr>
            <a:r>
              <a:rPr lang="en-US"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a:t>
            </a:r>
            <a:r>
              <a:rPr lang="zh-CN" altLang="en-US"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参考文献：</a:t>
            </a:r>
            <a:endParaRPr lang="en-US"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endParaRPr>
          </a:p>
          <a:p>
            <a:pPr algn="just">
              <a:lnSpc>
                <a:spcPct val="200000"/>
              </a:lnSpc>
              <a:buNone/>
            </a:pPr>
            <a:r>
              <a:rPr lang="en-US" altLang="zh-CN"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APA</a:t>
            </a:r>
            <a:r>
              <a:rPr lang="zh-CN" altLang="en-US" sz="1898" kern="100" dirty="0">
                <a:solidFill>
                  <a:srgbClr val="130C40"/>
                </a:solidFill>
                <a:latin typeface="Calibri" panose="020F0502020204030204" pitchFamily="34" charset="0"/>
                <a:ea typeface="宋体" panose="02010600030101010101" pitchFamily="2" charset="-122"/>
                <a:cs typeface="Times New Roman" panose="02020603050405020304" pitchFamily="18" charset="0"/>
              </a:rPr>
              <a:t>格式整理，学术引用规范无忧。</a:t>
            </a:r>
          </a:p>
        </p:txBody>
      </p:sp>
      <p:pic>
        <p:nvPicPr>
          <p:cNvPr id="5" name="图片 4">
            <a:extLst>
              <a:ext uri="{FF2B5EF4-FFF2-40B4-BE49-F238E27FC236}">
                <a16:creationId xmlns:a16="http://schemas.microsoft.com/office/drawing/2014/main" id="{C01A00CE-1A8F-9D2E-1CDA-F9A6FBD76CA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427144" y="1852751"/>
            <a:ext cx="6252157" cy="449373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780776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任意多边形: 形状 30"/>
          <p:cNvSpPr>
            <a:spLocks noChangeAspect="1"/>
          </p:cNvSpPr>
          <p:nvPr>
            <p:custDataLst>
              <p:tags r:id="rId2"/>
            </p:custDataLst>
          </p:nvPr>
        </p:nvSpPr>
        <p:spPr>
          <a:xfrm>
            <a:off x="705536" y="2240782"/>
            <a:ext cx="3413203" cy="3413203"/>
          </a:xfrm>
          <a:custGeom>
            <a:avLst/>
            <a:gdLst>
              <a:gd name="connsiteX0" fmla="*/ 1583813 w 3191256"/>
              <a:gd name="connsiteY0" fmla="*/ 492315 h 3191256"/>
              <a:gd name="connsiteX1" fmla="*/ 491213 w 3191256"/>
              <a:gd name="connsiteY1" fmla="*/ 1584915 h 3191256"/>
              <a:gd name="connsiteX2" fmla="*/ 1583813 w 3191256"/>
              <a:gd name="connsiteY2" fmla="*/ 2677515 h 3191256"/>
              <a:gd name="connsiteX3" fmla="*/ 2676413 w 3191256"/>
              <a:gd name="connsiteY3" fmla="*/ 1584915 h 3191256"/>
              <a:gd name="connsiteX4" fmla="*/ 1583813 w 3191256"/>
              <a:gd name="connsiteY4" fmla="*/ 492315 h 3191256"/>
              <a:gd name="connsiteX5" fmla="*/ 1595628 w 3191256"/>
              <a:gd name="connsiteY5" fmla="*/ 0 h 3191256"/>
              <a:gd name="connsiteX6" fmla="*/ 3191256 w 3191256"/>
              <a:gd name="connsiteY6" fmla="*/ 1595628 h 3191256"/>
              <a:gd name="connsiteX7" fmla="*/ 1595628 w 3191256"/>
              <a:gd name="connsiteY7" fmla="*/ 3191256 h 3191256"/>
              <a:gd name="connsiteX8" fmla="*/ 0 w 3191256"/>
              <a:gd name="connsiteY8" fmla="*/ 1595628 h 3191256"/>
              <a:gd name="connsiteX9" fmla="*/ 1595628 w 3191256"/>
              <a:gd name="connsiteY9" fmla="*/ 0 h 3191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91256" h="3191256">
                <a:moveTo>
                  <a:pt x="1583813" y="492315"/>
                </a:moveTo>
                <a:cubicBezTo>
                  <a:pt x="980387" y="492315"/>
                  <a:pt x="491213" y="981489"/>
                  <a:pt x="491213" y="1584915"/>
                </a:cubicBezTo>
                <a:cubicBezTo>
                  <a:pt x="491213" y="2188341"/>
                  <a:pt x="980387" y="2677515"/>
                  <a:pt x="1583813" y="2677515"/>
                </a:cubicBezTo>
                <a:cubicBezTo>
                  <a:pt x="2187239" y="2677515"/>
                  <a:pt x="2676413" y="2188341"/>
                  <a:pt x="2676413" y="1584915"/>
                </a:cubicBezTo>
                <a:cubicBezTo>
                  <a:pt x="2676413" y="981489"/>
                  <a:pt x="2187239" y="492315"/>
                  <a:pt x="1583813" y="492315"/>
                </a:cubicBezTo>
                <a:close/>
                <a:moveTo>
                  <a:pt x="1595628" y="0"/>
                </a:moveTo>
                <a:cubicBezTo>
                  <a:pt x="2476869" y="0"/>
                  <a:pt x="3191256" y="714387"/>
                  <a:pt x="3191256" y="1595628"/>
                </a:cubicBezTo>
                <a:cubicBezTo>
                  <a:pt x="3191256" y="2476869"/>
                  <a:pt x="2476869" y="3191256"/>
                  <a:pt x="1595628" y="3191256"/>
                </a:cubicBezTo>
                <a:cubicBezTo>
                  <a:pt x="714387" y="3191256"/>
                  <a:pt x="0" y="2476869"/>
                  <a:pt x="0" y="1595628"/>
                </a:cubicBezTo>
                <a:cubicBezTo>
                  <a:pt x="0" y="714387"/>
                  <a:pt x="714387" y="0"/>
                  <a:pt x="1595628" y="0"/>
                </a:cubicBezTo>
                <a:close/>
              </a:path>
            </a:pathLst>
          </a:custGeom>
          <a:solidFill>
            <a:schemeClr val="tx1">
              <a:lumMod val="40000"/>
              <a:lumOff val="60000"/>
              <a:alpha val="15000"/>
            </a:schemeClr>
          </a:solidFill>
        </p:spPr>
        <p:txBody>
          <a:bodyPr wrap="square">
            <a:noAutofit/>
          </a:bodyPr>
          <a:lstStyle/>
          <a:p>
            <a:endParaRPr lang="zh-CN" altLang="en-US"/>
          </a:p>
        </p:txBody>
      </p:sp>
      <p:sp>
        <p:nvSpPr>
          <p:cNvPr id="34" name="任意多边形: 形状 33"/>
          <p:cNvSpPr/>
          <p:nvPr>
            <p:custDataLst>
              <p:tags r:id="rId3"/>
            </p:custDataLst>
          </p:nvPr>
        </p:nvSpPr>
        <p:spPr>
          <a:xfrm>
            <a:off x="2432241" y="4509084"/>
            <a:ext cx="1716939" cy="1431214"/>
          </a:xfrm>
          <a:custGeom>
            <a:avLst/>
            <a:gdLst>
              <a:gd name="connsiteX0" fmla="*/ 925566 w 1628002"/>
              <a:gd name="connsiteY0" fmla="*/ 0 h 1357077"/>
              <a:gd name="connsiteX1" fmla="*/ 1600200 w 1628002"/>
              <a:gd name="connsiteY1" fmla="*/ 387813 h 1357077"/>
              <a:gd name="connsiteX2" fmla="*/ 1618488 w 1628002"/>
              <a:gd name="connsiteY2" fmla="*/ 460965 h 1357077"/>
              <a:gd name="connsiteX3" fmla="*/ 950976 w 1628002"/>
              <a:gd name="connsiteY3" fmla="*/ 1110189 h 1357077"/>
              <a:gd name="connsiteX4" fmla="*/ 54864 w 1628002"/>
              <a:gd name="connsiteY4" fmla="*/ 1357077 h 1357077"/>
              <a:gd name="connsiteX5" fmla="*/ 0 w 1628002"/>
              <a:gd name="connsiteY5" fmla="*/ 1293069 h 1357077"/>
              <a:gd name="connsiteX6" fmla="*/ 0 w 1628002"/>
              <a:gd name="connsiteY6" fmla="*/ 550646 h 1357077"/>
              <a:gd name="connsiteX7" fmla="*/ 88695 w 1628002"/>
              <a:gd name="connsiteY7" fmla="*/ 546167 h 1357077"/>
              <a:gd name="connsiteX8" fmla="*/ 882984 w 1628002"/>
              <a:gd name="connsiteY8" fmla="*/ 70091 h 1357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28002" h="1357077">
                <a:moveTo>
                  <a:pt x="925566" y="0"/>
                </a:moveTo>
                <a:lnTo>
                  <a:pt x="1600200" y="387813"/>
                </a:lnTo>
                <a:cubicBezTo>
                  <a:pt x="1627632" y="406101"/>
                  <a:pt x="1636776" y="433533"/>
                  <a:pt x="1618488" y="460965"/>
                </a:cubicBezTo>
                <a:cubicBezTo>
                  <a:pt x="1453896" y="726141"/>
                  <a:pt x="1225296" y="945597"/>
                  <a:pt x="950976" y="1110189"/>
                </a:cubicBezTo>
                <a:cubicBezTo>
                  <a:pt x="676656" y="1265637"/>
                  <a:pt x="356616" y="1357077"/>
                  <a:pt x="54864" y="1357077"/>
                </a:cubicBezTo>
                <a:cubicBezTo>
                  <a:pt x="27432" y="1357077"/>
                  <a:pt x="0" y="1329645"/>
                  <a:pt x="0" y="1293069"/>
                </a:cubicBezTo>
                <a:lnTo>
                  <a:pt x="0" y="550646"/>
                </a:lnTo>
                <a:lnTo>
                  <a:pt x="88695" y="546167"/>
                </a:lnTo>
                <a:cubicBezTo>
                  <a:pt x="419265" y="512596"/>
                  <a:pt x="706271" y="331661"/>
                  <a:pt x="882984" y="70091"/>
                </a:cubicBezTo>
                <a:close/>
              </a:path>
            </a:pathLst>
          </a:custGeom>
          <a:solidFill>
            <a:schemeClr val="accent1">
              <a:lumMod val="20000"/>
              <a:lumOff val="80000"/>
            </a:schemeClr>
          </a:solidFill>
          <a:ln w="25400">
            <a:solidFill>
              <a:schemeClr val="bg2"/>
            </a:solidFill>
            <a:prstDash val="solid"/>
          </a:ln>
          <a:effectLst/>
        </p:spPr>
        <p:style>
          <a:lnRef idx="2">
            <a:schemeClr val="accent1">
              <a:lumMod val="75000"/>
            </a:schemeClr>
          </a:lnRef>
          <a:fillRef idx="1">
            <a:schemeClr val="accent1"/>
          </a:fillRef>
          <a:effectRef idx="0">
            <a:srgbClr val="FFFFFF"/>
          </a:effectRef>
          <a:fontRef idx="minor">
            <a:schemeClr val="lt1"/>
          </a:fontRef>
        </p:style>
        <p:txBody>
          <a:bodyPr wrap="square">
            <a:noAutofit/>
          </a:bodyPr>
          <a:lstStyle/>
          <a:p>
            <a:endParaRPr lang="zh-CN" altLang="en-US"/>
          </a:p>
        </p:txBody>
      </p:sp>
      <p:sp>
        <p:nvSpPr>
          <p:cNvPr id="33" name="任意多边形: 形状 32"/>
          <p:cNvSpPr/>
          <p:nvPr>
            <p:custDataLst>
              <p:tags r:id="rId4"/>
            </p:custDataLst>
          </p:nvPr>
        </p:nvSpPr>
        <p:spPr>
          <a:xfrm>
            <a:off x="3397192" y="2902193"/>
            <a:ext cx="1127696" cy="2069873"/>
          </a:xfrm>
          <a:custGeom>
            <a:avLst/>
            <a:gdLst>
              <a:gd name="connsiteX0" fmla="*/ 778817 w 1069282"/>
              <a:gd name="connsiteY0" fmla="*/ 799 h 1962654"/>
              <a:gd name="connsiteX1" fmla="*/ 831538 w 1069282"/>
              <a:gd name="connsiteY1" fmla="*/ 27802 h 1962654"/>
              <a:gd name="connsiteX2" fmla="*/ 1069282 w 1069282"/>
              <a:gd name="connsiteY2" fmla="*/ 978778 h 1962654"/>
              <a:gd name="connsiteX3" fmla="*/ 831538 w 1069282"/>
              <a:gd name="connsiteY3" fmla="*/ 1938898 h 1962654"/>
              <a:gd name="connsiteX4" fmla="*/ 758386 w 1069282"/>
              <a:gd name="connsiteY4" fmla="*/ 1957186 h 1962654"/>
              <a:gd name="connsiteX5" fmla="*/ 0 w 1069282"/>
              <a:gd name="connsiteY5" fmla="*/ 1517667 h 1962654"/>
              <a:gd name="connsiteX6" fmla="*/ 64993 w 1069282"/>
              <a:gd name="connsiteY6" fmla="*/ 1397926 h 1962654"/>
              <a:gd name="connsiteX7" fmla="*/ 150855 w 1069282"/>
              <a:gd name="connsiteY7" fmla="*/ 972637 h 1962654"/>
              <a:gd name="connsiteX8" fmla="*/ 64993 w 1069282"/>
              <a:gd name="connsiteY8" fmla="*/ 547348 h 1962654"/>
              <a:gd name="connsiteX9" fmla="*/ 8847 w 1069282"/>
              <a:gd name="connsiteY9" fmla="*/ 443906 h 1962654"/>
              <a:gd name="connsiteX10" fmla="*/ 758386 w 1069282"/>
              <a:gd name="connsiteY10" fmla="*/ 9514 h 1962654"/>
              <a:gd name="connsiteX11" fmla="*/ 778817 w 1069282"/>
              <a:gd name="connsiteY11" fmla="*/ 799 h 196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69282" h="1962654">
                <a:moveTo>
                  <a:pt x="778817" y="799"/>
                </a:moveTo>
                <a:cubicBezTo>
                  <a:pt x="798963" y="-3059"/>
                  <a:pt x="817822" y="7228"/>
                  <a:pt x="831538" y="27802"/>
                </a:cubicBezTo>
                <a:cubicBezTo>
                  <a:pt x="986986" y="320410"/>
                  <a:pt x="1069282" y="649594"/>
                  <a:pt x="1069282" y="978778"/>
                </a:cubicBezTo>
                <a:cubicBezTo>
                  <a:pt x="1069282" y="1317106"/>
                  <a:pt x="986986" y="1646290"/>
                  <a:pt x="831538" y="1938898"/>
                </a:cubicBezTo>
                <a:cubicBezTo>
                  <a:pt x="813250" y="1966330"/>
                  <a:pt x="785818" y="1966330"/>
                  <a:pt x="758386" y="1957186"/>
                </a:cubicBezTo>
                <a:lnTo>
                  <a:pt x="0" y="1517667"/>
                </a:lnTo>
                <a:lnTo>
                  <a:pt x="64993" y="1397926"/>
                </a:lnTo>
                <a:cubicBezTo>
                  <a:pt x="120282" y="1267209"/>
                  <a:pt x="150855" y="1123494"/>
                  <a:pt x="150855" y="972637"/>
                </a:cubicBezTo>
                <a:cubicBezTo>
                  <a:pt x="150855" y="821781"/>
                  <a:pt x="120282" y="678065"/>
                  <a:pt x="64993" y="547348"/>
                </a:cubicBezTo>
                <a:lnTo>
                  <a:pt x="8847" y="443906"/>
                </a:lnTo>
                <a:lnTo>
                  <a:pt x="758386" y="9514"/>
                </a:lnTo>
                <a:cubicBezTo>
                  <a:pt x="765244" y="4942"/>
                  <a:pt x="772102" y="2085"/>
                  <a:pt x="778817" y="799"/>
                </a:cubicBezTo>
                <a:close/>
              </a:path>
            </a:pathLst>
          </a:custGeom>
          <a:solidFill>
            <a:schemeClr val="accent1">
              <a:lumMod val="60000"/>
              <a:lumOff val="40000"/>
            </a:schemeClr>
          </a:solidFill>
          <a:ln w="25400">
            <a:solidFill>
              <a:schemeClr val="bg2"/>
            </a:solidFill>
            <a:prstDash val="solid"/>
          </a:ln>
          <a:effectLst/>
        </p:spPr>
        <p:style>
          <a:lnRef idx="2">
            <a:schemeClr val="accent1">
              <a:lumMod val="75000"/>
            </a:schemeClr>
          </a:lnRef>
          <a:fillRef idx="1">
            <a:schemeClr val="accent1"/>
          </a:fillRef>
          <a:effectRef idx="0">
            <a:srgbClr val="FFFFFF"/>
          </a:effectRef>
          <a:fontRef idx="minor">
            <a:schemeClr val="lt1"/>
          </a:fontRef>
        </p:style>
        <p:txBody>
          <a:bodyPr wrap="square">
            <a:noAutofit/>
          </a:bodyPr>
          <a:lstStyle/>
          <a:p>
            <a:endParaRPr lang="zh-CN" altLang="en-US"/>
          </a:p>
        </p:txBody>
      </p:sp>
      <p:sp>
        <p:nvSpPr>
          <p:cNvPr id="32" name="任意多边形: 形状 31"/>
          <p:cNvSpPr/>
          <p:nvPr>
            <p:custDataLst>
              <p:tags r:id="rId5"/>
            </p:custDataLst>
          </p:nvPr>
        </p:nvSpPr>
        <p:spPr>
          <a:xfrm>
            <a:off x="2411085" y="1726072"/>
            <a:ext cx="1902035" cy="1640649"/>
          </a:xfrm>
          <a:custGeom>
            <a:avLst/>
            <a:gdLst>
              <a:gd name="connsiteX0" fmla="*/ 56636 w 1803510"/>
              <a:gd name="connsiteY0" fmla="*/ 0 h 1555664"/>
              <a:gd name="connsiteX1" fmla="*/ 1053332 w 1803510"/>
              <a:gd name="connsiteY1" fmla="*/ 283464 h 1555664"/>
              <a:gd name="connsiteX2" fmla="*/ 1793996 w 1803510"/>
              <a:gd name="connsiteY2" fmla="*/ 1005840 h 1555664"/>
              <a:gd name="connsiteX3" fmla="*/ 1775708 w 1803510"/>
              <a:gd name="connsiteY3" fmla="*/ 1078992 h 1555664"/>
              <a:gd name="connsiteX4" fmla="*/ 947101 w 1803510"/>
              <a:gd name="connsiteY4" fmla="*/ 1555664 h 1555664"/>
              <a:gd name="connsiteX5" fmla="*/ 899282 w 1803510"/>
              <a:gd name="connsiteY5" fmla="*/ 1476952 h 1555664"/>
              <a:gd name="connsiteX6" fmla="*/ 104993 w 1803510"/>
              <a:gd name="connsiteY6" fmla="*/ 1000876 h 1555664"/>
              <a:gd name="connsiteX7" fmla="*/ 46060 w 1803510"/>
              <a:gd name="connsiteY7" fmla="*/ 997900 h 1555664"/>
              <a:gd name="connsiteX8" fmla="*/ 1772 w 1803510"/>
              <a:gd name="connsiteY8" fmla="*/ 45720 h 1555664"/>
              <a:gd name="connsiteX9" fmla="*/ 56636 w 1803510"/>
              <a:gd name="connsiteY9" fmla="*/ 0 h 1555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3510" h="1555664">
                <a:moveTo>
                  <a:pt x="56636" y="0"/>
                </a:moveTo>
                <a:cubicBezTo>
                  <a:pt x="404108" y="9144"/>
                  <a:pt x="751580" y="100584"/>
                  <a:pt x="1053332" y="283464"/>
                </a:cubicBezTo>
                <a:cubicBezTo>
                  <a:pt x="1355084" y="457200"/>
                  <a:pt x="1611116" y="704088"/>
                  <a:pt x="1793996" y="1005840"/>
                </a:cubicBezTo>
                <a:cubicBezTo>
                  <a:pt x="1812284" y="1033272"/>
                  <a:pt x="1803140" y="1060704"/>
                  <a:pt x="1775708" y="1078992"/>
                </a:cubicBezTo>
                <a:lnTo>
                  <a:pt x="947101" y="1555664"/>
                </a:lnTo>
                <a:lnTo>
                  <a:pt x="899282" y="1476952"/>
                </a:lnTo>
                <a:cubicBezTo>
                  <a:pt x="722569" y="1215382"/>
                  <a:pt x="435563" y="1034447"/>
                  <a:pt x="104993" y="1000876"/>
                </a:cubicBezTo>
                <a:lnTo>
                  <a:pt x="46060" y="997900"/>
                </a:lnTo>
                <a:lnTo>
                  <a:pt x="1772" y="45720"/>
                </a:lnTo>
                <a:cubicBezTo>
                  <a:pt x="-7372" y="18288"/>
                  <a:pt x="20060" y="0"/>
                  <a:pt x="56636" y="0"/>
                </a:cubicBezTo>
                <a:close/>
              </a:path>
            </a:pathLst>
          </a:custGeom>
          <a:solidFill>
            <a:schemeClr val="accent1"/>
          </a:solidFill>
          <a:ln w="25400">
            <a:solidFill>
              <a:schemeClr val="bg2"/>
            </a:solidFill>
            <a:prstDash val="solid"/>
          </a:ln>
          <a:effectLst/>
        </p:spPr>
        <p:style>
          <a:lnRef idx="2">
            <a:schemeClr val="accent1">
              <a:lumMod val="75000"/>
            </a:schemeClr>
          </a:lnRef>
          <a:fillRef idx="1">
            <a:schemeClr val="accent1"/>
          </a:fillRef>
          <a:effectRef idx="0">
            <a:srgbClr val="FFFFFF"/>
          </a:effectRef>
          <a:fontRef idx="minor">
            <a:schemeClr val="lt1"/>
          </a:fontRef>
        </p:style>
        <p:txBody>
          <a:bodyPr wrap="square">
            <a:noAutofit/>
          </a:bodyPr>
          <a:lstStyle/>
          <a:p>
            <a:endParaRPr lang="zh-CN" altLang="en-US"/>
          </a:p>
        </p:txBody>
      </p:sp>
      <p:sp>
        <p:nvSpPr>
          <p:cNvPr id="6" name="对象16"/>
          <p:cNvSpPr/>
          <p:nvPr>
            <p:custDataLst>
              <p:tags r:id="rId6"/>
            </p:custDataLst>
          </p:nvPr>
        </p:nvSpPr>
        <p:spPr>
          <a:xfrm>
            <a:off x="1342624" y="2882780"/>
            <a:ext cx="2111934" cy="2111934"/>
          </a:xfrm>
          <a:custGeom>
            <a:avLst/>
            <a:gdLst/>
            <a:ahLst/>
            <a:cxnLst/>
            <a:rect l="l" t="t" r="r" b="b"/>
            <a:pathLst>
              <a:path w="2002536" h="2002536">
                <a:moveTo>
                  <a:pt x="987552" y="0"/>
                </a:moveTo>
                <a:cubicBezTo>
                  <a:pt x="987552" y="0"/>
                  <a:pt x="996696" y="0"/>
                  <a:pt x="1005840" y="0"/>
                </a:cubicBezTo>
                <a:cubicBezTo>
                  <a:pt x="1005840" y="0"/>
                  <a:pt x="1014984" y="0"/>
                  <a:pt x="1024128" y="0"/>
                </a:cubicBezTo>
                <a:lnTo>
                  <a:pt x="1024128" y="27432"/>
                </a:lnTo>
                <a:cubicBezTo>
                  <a:pt x="1014984" y="27432"/>
                  <a:pt x="1005840" y="27432"/>
                  <a:pt x="1005840" y="27432"/>
                </a:cubicBezTo>
                <a:cubicBezTo>
                  <a:pt x="996696" y="27432"/>
                  <a:pt x="987552" y="27432"/>
                  <a:pt x="987552" y="27432"/>
                </a:cubicBezTo>
                <a:lnTo>
                  <a:pt x="987552" y="0"/>
                </a:lnTo>
                <a:moveTo>
                  <a:pt x="905256" y="9144"/>
                </a:moveTo>
                <a:cubicBezTo>
                  <a:pt x="914400" y="0"/>
                  <a:pt x="932688" y="0"/>
                  <a:pt x="941832" y="0"/>
                </a:cubicBezTo>
                <a:lnTo>
                  <a:pt x="941832" y="27432"/>
                </a:lnTo>
                <a:cubicBezTo>
                  <a:pt x="932688" y="27432"/>
                  <a:pt x="923544" y="27432"/>
                  <a:pt x="905256" y="27432"/>
                </a:cubicBezTo>
                <a:lnTo>
                  <a:pt x="905256" y="9144"/>
                </a:lnTo>
                <a:moveTo>
                  <a:pt x="1060704" y="0"/>
                </a:moveTo>
                <a:cubicBezTo>
                  <a:pt x="1078992" y="0"/>
                  <a:pt x="1088136" y="0"/>
                  <a:pt x="1097280" y="9144"/>
                </a:cubicBezTo>
                <a:lnTo>
                  <a:pt x="1097280" y="27432"/>
                </a:lnTo>
                <a:cubicBezTo>
                  <a:pt x="1088136" y="27432"/>
                  <a:pt x="1069848" y="27432"/>
                  <a:pt x="1060704" y="27432"/>
                </a:cubicBezTo>
                <a:lnTo>
                  <a:pt x="1060704" y="0"/>
                </a:lnTo>
                <a:moveTo>
                  <a:pt x="822960" y="18288"/>
                </a:moveTo>
                <a:cubicBezTo>
                  <a:pt x="841248" y="9144"/>
                  <a:pt x="850392" y="9144"/>
                  <a:pt x="868680" y="9144"/>
                </a:cubicBezTo>
                <a:lnTo>
                  <a:pt x="868680" y="36576"/>
                </a:lnTo>
                <a:cubicBezTo>
                  <a:pt x="859536" y="36576"/>
                  <a:pt x="841248" y="36576"/>
                  <a:pt x="832104" y="36576"/>
                </a:cubicBezTo>
                <a:lnTo>
                  <a:pt x="822960" y="18288"/>
                </a:lnTo>
                <a:moveTo>
                  <a:pt x="1143000" y="9144"/>
                </a:moveTo>
                <a:cubicBezTo>
                  <a:pt x="1152144" y="9144"/>
                  <a:pt x="1170432" y="9144"/>
                  <a:pt x="1179576" y="18288"/>
                </a:cubicBezTo>
                <a:lnTo>
                  <a:pt x="1179576" y="36576"/>
                </a:lnTo>
                <a:cubicBezTo>
                  <a:pt x="1161288" y="36576"/>
                  <a:pt x="1152144" y="36576"/>
                  <a:pt x="1133856" y="36576"/>
                </a:cubicBezTo>
                <a:lnTo>
                  <a:pt x="1143000" y="9144"/>
                </a:lnTo>
                <a:moveTo>
                  <a:pt x="749808" y="36576"/>
                </a:moveTo>
                <a:cubicBezTo>
                  <a:pt x="758952" y="27432"/>
                  <a:pt x="777240" y="27432"/>
                  <a:pt x="786384" y="27432"/>
                </a:cubicBezTo>
                <a:lnTo>
                  <a:pt x="795528" y="45720"/>
                </a:lnTo>
                <a:cubicBezTo>
                  <a:pt x="777240" y="54864"/>
                  <a:pt x="768096" y="54864"/>
                  <a:pt x="758952" y="54864"/>
                </a:cubicBezTo>
                <a:lnTo>
                  <a:pt x="749808" y="36576"/>
                </a:lnTo>
                <a:moveTo>
                  <a:pt x="1216152" y="27432"/>
                </a:moveTo>
                <a:cubicBezTo>
                  <a:pt x="1234440" y="27432"/>
                  <a:pt x="1243584" y="27432"/>
                  <a:pt x="1252728" y="36576"/>
                </a:cubicBezTo>
                <a:lnTo>
                  <a:pt x="1252728" y="54864"/>
                </a:lnTo>
                <a:cubicBezTo>
                  <a:pt x="1234440" y="54864"/>
                  <a:pt x="1225296" y="54864"/>
                  <a:pt x="1216152" y="45720"/>
                </a:cubicBezTo>
                <a:lnTo>
                  <a:pt x="1216152" y="27432"/>
                </a:lnTo>
                <a:moveTo>
                  <a:pt x="676656" y="54864"/>
                </a:moveTo>
                <a:cubicBezTo>
                  <a:pt x="685800" y="54864"/>
                  <a:pt x="694944" y="45720"/>
                  <a:pt x="713232" y="45720"/>
                </a:cubicBezTo>
                <a:lnTo>
                  <a:pt x="722376" y="64008"/>
                </a:lnTo>
                <a:cubicBezTo>
                  <a:pt x="704088" y="73152"/>
                  <a:pt x="694944" y="73152"/>
                  <a:pt x="685800" y="82296"/>
                </a:cubicBezTo>
                <a:lnTo>
                  <a:pt x="676656" y="54864"/>
                </a:lnTo>
                <a:moveTo>
                  <a:pt x="1298448" y="45720"/>
                </a:moveTo>
                <a:cubicBezTo>
                  <a:pt x="1307592" y="45720"/>
                  <a:pt x="1316736" y="54864"/>
                  <a:pt x="1335024" y="54864"/>
                </a:cubicBezTo>
                <a:lnTo>
                  <a:pt x="1325880" y="82296"/>
                </a:lnTo>
                <a:cubicBezTo>
                  <a:pt x="1307592" y="73152"/>
                  <a:pt x="1298448" y="73152"/>
                  <a:pt x="1289304" y="64008"/>
                </a:cubicBezTo>
                <a:lnTo>
                  <a:pt x="1298448" y="45720"/>
                </a:lnTo>
                <a:moveTo>
                  <a:pt x="603504" y="82296"/>
                </a:moveTo>
                <a:cubicBezTo>
                  <a:pt x="612648" y="82296"/>
                  <a:pt x="621792" y="73152"/>
                  <a:pt x="640080" y="73152"/>
                </a:cubicBezTo>
                <a:lnTo>
                  <a:pt x="649224" y="91440"/>
                </a:lnTo>
                <a:cubicBezTo>
                  <a:pt x="630936" y="100584"/>
                  <a:pt x="621792" y="100584"/>
                  <a:pt x="612648" y="109728"/>
                </a:cubicBezTo>
                <a:lnTo>
                  <a:pt x="603504" y="82296"/>
                </a:lnTo>
                <a:moveTo>
                  <a:pt x="1371600" y="73152"/>
                </a:moveTo>
                <a:cubicBezTo>
                  <a:pt x="1380744" y="73152"/>
                  <a:pt x="1389888" y="82296"/>
                  <a:pt x="1408176" y="82296"/>
                </a:cubicBezTo>
                <a:lnTo>
                  <a:pt x="1399032" y="109728"/>
                </a:lnTo>
                <a:cubicBezTo>
                  <a:pt x="1380744" y="100584"/>
                  <a:pt x="1371600" y="100584"/>
                  <a:pt x="1362456" y="91440"/>
                </a:cubicBezTo>
                <a:lnTo>
                  <a:pt x="1371600" y="73152"/>
                </a:lnTo>
                <a:moveTo>
                  <a:pt x="530352" y="118872"/>
                </a:moveTo>
                <a:cubicBezTo>
                  <a:pt x="539496" y="109728"/>
                  <a:pt x="557784" y="109728"/>
                  <a:pt x="566928" y="100584"/>
                </a:cubicBezTo>
                <a:lnTo>
                  <a:pt x="576072" y="118872"/>
                </a:lnTo>
                <a:cubicBezTo>
                  <a:pt x="566928" y="128016"/>
                  <a:pt x="557784" y="137160"/>
                  <a:pt x="539496" y="137160"/>
                </a:cubicBezTo>
                <a:lnTo>
                  <a:pt x="530352" y="118872"/>
                </a:lnTo>
                <a:moveTo>
                  <a:pt x="1444752" y="100584"/>
                </a:moveTo>
                <a:cubicBezTo>
                  <a:pt x="1453896" y="109728"/>
                  <a:pt x="1463040" y="109728"/>
                  <a:pt x="1472184" y="118872"/>
                </a:cubicBezTo>
                <a:lnTo>
                  <a:pt x="1463040" y="137160"/>
                </a:lnTo>
                <a:cubicBezTo>
                  <a:pt x="1453896" y="137160"/>
                  <a:pt x="1444752" y="128016"/>
                  <a:pt x="1426464" y="118872"/>
                </a:cubicBezTo>
                <a:lnTo>
                  <a:pt x="1444752" y="100584"/>
                </a:lnTo>
                <a:moveTo>
                  <a:pt x="466344" y="155448"/>
                </a:moveTo>
                <a:cubicBezTo>
                  <a:pt x="475488" y="155448"/>
                  <a:pt x="484632" y="146304"/>
                  <a:pt x="493776" y="137160"/>
                </a:cubicBezTo>
                <a:lnTo>
                  <a:pt x="512064" y="155448"/>
                </a:lnTo>
                <a:cubicBezTo>
                  <a:pt x="493776" y="164592"/>
                  <a:pt x="484632" y="173736"/>
                  <a:pt x="475488" y="182880"/>
                </a:cubicBezTo>
                <a:lnTo>
                  <a:pt x="466344" y="155448"/>
                </a:lnTo>
                <a:moveTo>
                  <a:pt x="1508760" y="137160"/>
                </a:moveTo>
                <a:cubicBezTo>
                  <a:pt x="1517904" y="146304"/>
                  <a:pt x="1536192" y="155448"/>
                  <a:pt x="1545336" y="155448"/>
                </a:cubicBezTo>
                <a:lnTo>
                  <a:pt x="1527048" y="182880"/>
                </a:lnTo>
                <a:cubicBezTo>
                  <a:pt x="1517904" y="173736"/>
                  <a:pt x="1508760" y="164592"/>
                  <a:pt x="1499616" y="155448"/>
                </a:cubicBezTo>
                <a:lnTo>
                  <a:pt x="1508760" y="137160"/>
                </a:lnTo>
                <a:moveTo>
                  <a:pt x="1572768" y="182880"/>
                </a:moveTo>
                <a:cubicBezTo>
                  <a:pt x="1591056" y="192024"/>
                  <a:pt x="1600200" y="192024"/>
                  <a:pt x="1609344" y="201168"/>
                </a:cubicBezTo>
                <a:lnTo>
                  <a:pt x="1591056" y="219456"/>
                </a:lnTo>
                <a:cubicBezTo>
                  <a:pt x="1581912" y="219456"/>
                  <a:pt x="1572768" y="210312"/>
                  <a:pt x="1563624" y="201168"/>
                </a:cubicBezTo>
                <a:lnTo>
                  <a:pt x="1572768" y="182880"/>
                </a:lnTo>
                <a:moveTo>
                  <a:pt x="393192" y="201168"/>
                </a:moveTo>
                <a:cubicBezTo>
                  <a:pt x="411480" y="192024"/>
                  <a:pt x="420624" y="192024"/>
                  <a:pt x="429768" y="182880"/>
                </a:cubicBezTo>
                <a:lnTo>
                  <a:pt x="448056" y="201168"/>
                </a:lnTo>
                <a:cubicBezTo>
                  <a:pt x="429768" y="210312"/>
                  <a:pt x="420624" y="219456"/>
                  <a:pt x="411480" y="219456"/>
                </a:cubicBezTo>
                <a:lnTo>
                  <a:pt x="393192" y="201168"/>
                </a:lnTo>
                <a:moveTo>
                  <a:pt x="1636776" y="228600"/>
                </a:moveTo>
                <a:cubicBezTo>
                  <a:pt x="1645920" y="237744"/>
                  <a:pt x="1664208" y="246888"/>
                  <a:pt x="1673352" y="256032"/>
                </a:cubicBezTo>
                <a:lnTo>
                  <a:pt x="1655064" y="274320"/>
                </a:lnTo>
                <a:cubicBezTo>
                  <a:pt x="1645920" y="265176"/>
                  <a:pt x="1636776" y="256032"/>
                  <a:pt x="1627632" y="246888"/>
                </a:cubicBezTo>
                <a:lnTo>
                  <a:pt x="1636776" y="228600"/>
                </a:lnTo>
                <a:moveTo>
                  <a:pt x="338328" y="256032"/>
                </a:moveTo>
                <a:cubicBezTo>
                  <a:pt x="347472" y="246888"/>
                  <a:pt x="356616" y="237744"/>
                  <a:pt x="365760" y="228600"/>
                </a:cubicBezTo>
                <a:lnTo>
                  <a:pt x="384048" y="246888"/>
                </a:lnTo>
                <a:cubicBezTo>
                  <a:pt x="374904" y="256032"/>
                  <a:pt x="365760" y="265176"/>
                  <a:pt x="356616" y="274320"/>
                </a:cubicBezTo>
                <a:lnTo>
                  <a:pt x="338328" y="256032"/>
                </a:lnTo>
                <a:moveTo>
                  <a:pt x="1700784" y="283464"/>
                </a:moveTo>
                <a:cubicBezTo>
                  <a:pt x="1709928" y="292608"/>
                  <a:pt x="1719072" y="301752"/>
                  <a:pt x="1728216" y="310896"/>
                </a:cubicBezTo>
                <a:lnTo>
                  <a:pt x="1709928" y="329184"/>
                </a:lnTo>
                <a:cubicBezTo>
                  <a:pt x="1700784" y="320040"/>
                  <a:pt x="1691640" y="310896"/>
                  <a:pt x="1682496" y="301752"/>
                </a:cubicBezTo>
                <a:lnTo>
                  <a:pt x="1700784" y="283464"/>
                </a:lnTo>
                <a:moveTo>
                  <a:pt x="283464" y="310896"/>
                </a:moveTo>
                <a:cubicBezTo>
                  <a:pt x="292608" y="301752"/>
                  <a:pt x="301752" y="292608"/>
                  <a:pt x="310896" y="283464"/>
                </a:cubicBezTo>
                <a:lnTo>
                  <a:pt x="329184" y="301752"/>
                </a:lnTo>
                <a:cubicBezTo>
                  <a:pt x="320040" y="310896"/>
                  <a:pt x="310896" y="320040"/>
                  <a:pt x="301752" y="329184"/>
                </a:cubicBezTo>
                <a:lnTo>
                  <a:pt x="283464" y="310896"/>
                </a:lnTo>
                <a:moveTo>
                  <a:pt x="1755648" y="338328"/>
                </a:moveTo>
                <a:cubicBezTo>
                  <a:pt x="1764792" y="347472"/>
                  <a:pt x="1773936" y="356616"/>
                  <a:pt x="1783080" y="365760"/>
                </a:cubicBezTo>
                <a:lnTo>
                  <a:pt x="1755648" y="384048"/>
                </a:lnTo>
                <a:cubicBezTo>
                  <a:pt x="1755648" y="374904"/>
                  <a:pt x="1746504" y="365760"/>
                  <a:pt x="1737360" y="356616"/>
                </a:cubicBezTo>
                <a:lnTo>
                  <a:pt x="1755648" y="338328"/>
                </a:lnTo>
                <a:moveTo>
                  <a:pt x="228600" y="365760"/>
                </a:moveTo>
                <a:cubicBezTo>
                  <a:pt x="237744" y="356616"/>
                  <a:pt x="246888" y="347472"/>
                  <a:pt x="256032" y="338328"/>
                </a:cubicBezTo>
                <a:lnTo>
                  <a:pt x="274320" y="356616"/>
                </a:lnTo>
                <a:cubicBezTo>
                  <a:pt x="265176" y="365760"/>
                  <a:pt x="256032" y="374904"/>
                  <a:pt x="246888" y="384048"/>
                </a:cubicBezTo>
                <a:lnTo>
                  <a:pt x="228600" y="365760"/>
                </a:lnTo>
                <a:moveTo>
                  <a:pt x="1801368" y="393192"/>
                </a:moveTo>
                <a:cubicBezTo>
                  <a:pt x="1810512" y="411480"/>
                  <a:pt x="1819656" y="420624"/>
                  <a:pt x="1828800" y="429768"/>
                </a:cubicBezTo>
                <a:lnTo>
                  <a:pt x="1801368" y="448056"/>
                </a:lnTo>
                <a:cubicBezTo>
                  <a:pt x="1801368" y="429768"/>
                  <a:pt x="1792224" y="420624"/>
                  <a:pt x="1783080" y="411480"/>
                </a:cubicBezTo>
                <a:lnTo>
                  <a:pt x="1801368" y="393192"/>
                </a:lnTo>
                <a:moveTo>
                  <a:pt x="182880" y="429768"/>
                </a:moveTo>
                <a:cubicBezTo>
                  <a:pt x="192024" y="420624"/>
                  <a:pt x="192024" y="411480"/>
                  <a:pt x="201168" y="393192"/>
                </a:cubicBezTo>
                <a:lnTo>
                  <a:pt x="219456" y="411480"/>
                </a:lnTo>
                <a:cubicBezTo>
                  <a:pt x="219456" y="420624"/>
                  <a:pt x="210312" y="429768"/>
                  <a:pt x="201168" y="448056"/>
                </a:cubicBezTo>
                <a:lnTo>
                  <a:pt x="182880" y="429768"/>
                </a:lnTo>
                <a:moveTo>
                  <a:pt x="1847088" y="466344"/>
                </a:moveTo>
                <a:cubicBezTo>
                  <a:pt x="1856232" y="475488"/>
                  <a:pt x="1865376" y="484632"/>
                  <a:pt x="1865376" y="493776"/>
                </a:cubicBezTo>
                <a:lnTo>
                  <a:pt x="1847088" y="512064"/>
                </a:lnTo>
                <a:cubicBezTo>
                  <a:pt x="1837944" y="493776"/>
                  <a:pt x="1837944" y="484632"/>
                  <a:pt x="1828800" y="475488"/>
                </a:cubicBezTo>
                <a:lnTo>
                  <a:pt x="1847088" y="466344"/>
                </a:lnTo>
                <a:moveTo>
                  <a:pt x="137160" y="493776"/>
                </a:moveTo>
                <a:cubicBezTo>
                  <a:pt x="146304" y="484632"/>
                  <a:pt x="155448" y="475488"/>
                  <a:pt x="155448" y="466344"/>
                </a:cubicBezTo>
                <a:lnTo>
                  <a:pt x="182880" y="475488"/>
                </a:lnTo>
                <a:cubicBezTo>
                  <a:pt x="173736" y="484632"/>
                  <a:pt x="164592" y="493776"/>
                  <a:pt x="155448" y="512064"/>
                </a:cubicBezTo>
                <a:lnTo>
                  <a:pt x="137160" y="493776"/>
                </a:lnTo>
                <a:moveTo>
                  <a:pt x="100584" y="566928"/>
                </a:moveTo>
                <a:cubicBezTo>
                  <a:pt x="109728" y="557784"/>
                  <a:pt x="109728" y="539496"/>
                  <a:pt x="118872" y="530352"/>
                </a:cubicBezTo>
                <a:lnTo>
                  <a:pt x="137160" y="539496"/>
                </a:lnTo>
                <a:cubicBezTo>
                  <a:pt x="137160" y="557784"/>
                  <a:pt x="128016" y="566928"/>
                  <a:pt x="118872" y="576072"/>
                </a:cubicBezTo>
                <a:lnTo>
                  <a:pt x="100584" y="566928"/>
                </a:lnTo>
                <a:moveTo>
                  <a:pt x="1892808" y="530352"/>
                </a:moveTo>
                <a:cubicBezTo>
                  <a:pt x="1892808" y="539496"/>
                  <a:pt x="1901952" y="557784"/>
                  <a:pt x="1901952" y="566928"/>
                </a:cubicBezTo>
                <a:lnTo>
                  <a:pt x="1883664" y="576072"/>
                </a:lnTo>
                <a:cubicBezTo>
                  <a:pt x="1874520" y="566928"/>
                  <a:pt x="1874520" y="557784"/>
                  <a:pt x="1865376" y="539496"/>
                </a:cubicBezTo>
                <a:lnTo>
                  <a:pt x="1892808" y="530352"/>
                </a:lnTo>
                <a:moveTo>
                  <a:pt x="73152" y="640080"/>
                </a:moveTo>
                <a:cubicBezTo>
                  <a:pt x="73152" y="621792"/>
                  <a:pt x="82296" y="612648"/>
                  <a:pt x="82296" y="603504"/>
                </a:cubicBezTo>
                <a:lnTo>
                  <a:pt x="109728" y="612648"/>
                </a:lnTo>
                <a:cubicBezTo>
                  <a:pt x="100584" y="621792"/>
                  <a:pt x="100584" y="630936"/>
                  <a:pt x="91440" y="649224"/>
                </a:cubicBezTo>
                <a:lnTo>
                  <a:pt x="73152" y="640080"/>
                </a:lnTo>
                <a:moveTo>
                  <a:pt x="1920240" y="603504"/>
                </a:moveTo>
                <a:cubicBezTo>
                  <a:pt x="1929384" y="612648"/>
                  <a:pt x="1929384" y="621792"/>
                  <a:pt x="1938528" y="640080"/>
                </a:cubicBezTo>
                <a:lnTo>
                  <a:pt x="1911096" y="649224"/>
                </a:lnTo>
                <a:cubicBezTo>
                  <a:pt x="1911096" y="630936"/>
                  <a:pt x="1901952" y="621792"/>
                  <a:pt x="1901952" y="612648"/>
                </a:cubicBezTo>
                <a:lnTo>
                  <a:pt x="1920240" y="603504"/>
                </a:lnTo>
                <a:moveTo>
                  <a:pt x="45720" y="713232"/>
                </a:moveTo>
                <a:cubicBezTo>
                  <a:pt x="45720" y="694944"/>
                  <a:pt x="54864" y="685800"/>
                  <a:pt x="54864" y="676656"/>
                </a:cubicBezTo>
                <a:lnTo>
                  <a:pt x="82296" y="685800"/>
                </a:lnTo>
                <a:cubicBezTo>
                  <a:pt x="73152" y="694944"/>
                  <a:pt x="73152" y="704088"/>
                  <a:pt x="64008" y="722376"/>
                </a:cubicBezTo>
                <a:lnTo>
                  <a:pt x="45720" y="713232"/>
                </a:lnTo>
                <a:moveTo>
                  <a:pt x="1947672" y="676656"/>
                </a:moveTo>
                <a:cubicBezTo>
                  <a:pt x="1956816" y="685800"/>
                  <a:pt x="1956816" y="694944"/>
                  <a:pt x="1965960" y="713232"/>
                </a:cubicBezTo>
                <a:lnTo>
                  <a:pt x="1938528" y="722376"/>
                </a:lnTo>
                <a:cubicBezTo>
                  <a:pt x="1938528" y="704088"/>
                  <a:pt x="1929384" y="694944"/>
                  <a:pt x="1929384" y="685800"/>
                </a:cubicBezTo>
                <a:lnTo>
                  <a:pt x="1947672" y="676656"/>
                </a:lnTo>
                <a:moveTo>
                  <a:pt x="27432" y="786384"/>
                </a:moveTo>
                <a:cubicBezTo>
                  <a:pt x="27432" y="777240"/>
                  <a:pt x="27432" y="758952"/>
                  <a:pt x="36576" y="749808"/>
                </a:cubicBezTo>
                <a:lnTo>
                  <a:pt x="54864" y="758952"/>
                </a:lnTo>
                <a:cubicBezTo>
                  <a:pt x="54864" y="768096"/>
                  <a:pt x="54864" y="777240"/>
                  <a:pt x="45720" y="795528"/>
                </a:cubicBezTo>
                <a:lnTo>
                  <a:pt x="27432" y="786384"/>
                </a:lnTo>
                <a:moveTo>
                  <a:pt x="1975104" y="749808"/>
                </a:moveTo>
                <a:cubicBezTo>
                  <a:pt x="1975104" y="758952"/>
                  <a:pt x="1984248" y="777240"/>
                  <a:pt x="1984248" y="786384"/>
                </a:cubicBezTo>
                <a:lnTo>
                  <a:pt x="1956816" y="795528"/>
                </a:lnTo>
                <a:cubicBezTo>
                  <a:pt x="1956816" y="777240"/>
                  <a:pt x="1956816" y="768096"/>
                  <a:pt x="1947672" y="758952"/>
                </a:cubicBezTo>
                <a:lnTo>
                  <a:pt x="1975104" y="749808"/>
                </a:lnTo>
                <a:moveTo>
                  <a:pt x="9144" y="868680"/>
                </a:moveTo>
                <a:cubicBezTo>
                  <a:pt x="9144" y="850392"/>
                  <a:pt x="9144" y="841248"/>
                  <a:pt x="18288" y="822960"/>
                </a:cubicBezTo>
                <a:lnTo>
                  <a:pt x="36576" y="832104"/>
                </a:lnTo>
                <a:cubicBezTo>
                  <a:pt x="36576" y="841248"/>
                  <a:pt x="36576" y="859536"/>
                  <a:pt x="36576" y="868680"/>
                </a:cubicBezTo>
                <a:lnTo>
                  <a:pt x="9144" y="868680"/>
                </a:lnTo>
                <a:moveTo>
                  <a:pt x="1993392" y="822960"/>
                </a:moveTo>
                <a:cubicBezTo>
                  <a:pt x="1993392" y="841248"/>
                  <a:pt x="1993392" y="850392"/>
                  <a:pt x="1993392" y="868680"/>
                </a:cubicBezTo>
                <a:lnTo>
                  <a:pt x="1975104" y="868680"/>
                </a:lnTo>
                <a:cubicBezTo>
                  <a:pt x="1965960" y="859536"/>
                  <a:pt x="1965960" y="841248"/>
                  <a:pt x="1965960" y="832104"/>
                </a:cubicBezTo>
                <a:lnTo>
                  <a:pt x="1993392" y="822960"/>
                </a:lnTo>
                <a:moveTo>
                  <a:pt x="0" y="941832"/>
                </a:moveTo>
                <a:cubicBezTo>
                  <a:pt x="0" y="932688"/>
                  <a:pt x="0" y="914400"/>
                  <a:pt x="9144" y="905256"/>
                </a:cubicBezTo>
                <a:lnTo>
                  <a:pt x="27432" y="905256"/>
                </a:lnTo>
                <a:cubicBezTo>
                  <a:pt x="27432" y="923544"/>
                  <a:pt x="27432" y="932688"/>
                  <a:pt x="27432" y="941832"/>
                </a:cubicBezTo>
                <a:lnTo>
                  <a:pt x="0" y="941832"/>
                </a:lnTo>
                <a:moveTo>
                  <a:pt x="2002536" y="905256"/>
                </a:moveTo>
                <a:cubicBezTo>
                  <a:pt x="2002536" y="914400"/>
                  <a:pt x="2002536" y="932688"/>
                  <a:pt x="2002536" y="941832"/>
                </a:cubicBezTo>
                <a:lnTo>
                  <a:pt x="1975104" y="941832"/>
                </a:lnTo>
                <a:cubicBezTo>
                  <a:pt x="1975104" y="932688"/>
                  <a:pt x="1975104" y="923544"/>
                  <a:pt x="1975104" y="905256"/>
                </a:cubicBezTo>
                <a:lnTo>
                  <a:pt x="2002536" y="905256"/>
                </a:lnTo>
                <a:moveTo>
                  <a:pt x="0" y="1005840"/>
                </a:moveTo>
                <a:cubicBezTo>
                  <a:pt x="0" y="996696"/>
                  <a:pt x="0" y="987552"/>
                  <a:pt x="0" y="987552"/>
                </a:cubicBezTo>
                <a:lnTo>
                  <a:pt x="27432" y="987552"/>
                </a:lnTo>
                <a:cubicBezTo>
                  <a:pt x="27432" y="987552"/>
                  <a:pt x="27432" y="996696"/>
                  <a:pt x="27432" y="1005840"/>
                </a:cubicBezTo>
                <a:cubicBezTo>
                  <a:pt x="27432" y="1005840"/>
                  <a:pt x="27432" y="1014984"/>
                  <a:pt x="27432" y="1024128"/>
                </a:cubicBezTo>
                <a:lnTo>
                  <a:pt x="0" y="1024128"/>
                </a:lnTo>
                <a:cubicBezTo>
                  <a:pt x="0" y="1014984"/>
                  <a:pt x="0" y="1005840"/>
                  <a:pt x="0" y="1005840"/>
                </a:cubicBezTo>
                <a:moveTo>
                  <a:pt x="2002536" y="987552"/>
                </a:moveTo>
                <a:cubicBezTo>
                  <a:pt x="2002536" y="987552"/>
                  <a:pt x="2002536" y="996696"/>
                  <a:pt x="2002536" y="1005840"/>
                </a:cubicBezTo>
                <a:cubicBezTo>
                  <a:pt x="2002536" y="1005840"/>
                  <a:pt x="2002536" y="1014984"/>
                  <a:pt x="2002536" y="1024128"/>
                </a:cubicBezTo>
                <a:lnTo>
                  <a:pt x="1984248" y="1024128"/>
                </a:lnTo>
                <a:cubicBezTo>
                  <a:pt x="1984248" y="1014984"/>
                  <a:pt x="1984248" y="1005840"/>
                  <a:pt x="1984248" y="1005840"/>
                </a:cubicBezTo>
                <a:cubicBezTo>
                  <a:pt x="1984248" y="996696"/>
                  <a:pt x="1984248" y="987552"/>
                  <a:pt x="1984248" y="987552"/>
                </a:cubicBezTo>
                <a:lnTo>
                  <a:pt x="2002536" y="987552"/>
                </a:lnTo>
                <a:moveTo>
                  <a:pt x="9144" y="1097280"/>
                </a:moveTo>
                <a:cubicBezTo>
                  <a:pt x="0" y="1088136"/>
                  <a:pt x="0" y="1078992"/>
                  <a:pt x="0" y="1060704"/>
                </a:cubicBezTo>
                <a:lnTo>
                  <a:pt x="27432" y="1060704"/>
                </a:lnTo>
                <a:cubicBezTo>
                  <a:pt x="27432" y="1069848"/>
                  <a:pt x="27432" y="1088136"/>
                  <a:pt x="27432" y="1097280"/>
                </a:cubicBezTo>
                <a:lnTo>
                  <a:pt x="9144" y="1097280"/>
                </a:lnTo>
                <a:moveTo>
                  <a:pt x="2002536" y="1060704"/>
                </a:moveTo>
                <a:cubicBezTo>
                  <a:pt x="2002536" y="1078992"/>
                  <a:pt x="2002536" y="1088136"/>
                  <a:pt x="2002536" y="1097280"/>
                </a:cubicBezTo>
                <a:lnTo>
                  <a:pt x="1975104" y="1097280"/>
                </a:lnTo>
                <a:cubicBezTo>
                  <a:pt x="1975104" y="1088136"/>
                  <a:pt x="1975104" y="1069848"/>
                  <a:pt x="1975104" y="1060704"/>
                </a:cubicBezTo>
                <a:lnTo>
                  <a:pt x="2002536" y="1060704"/>
                </a:lnTo>
                <a:moveTo>
                  <a:pt x="18288" y="1179576"/>
                </a:moveTo>
                <a:cubicBezTo>
                  <a:pt x="9144" y="1170432"/>
                  <a:pt x="9144" y="1152144"/>
                  <a:pt x="9144" y="1143000"/>
                </a:cubicBezTo>
                <a:lnTo>
                  <a:pt x="36576" y="1133856"/>
                </a:lnTo>
                <a:cubicBezTo>
                  <a:pt x="36576" y="1152144"/>
                  <a:pt x="36576" y="1161288"/>
                  <a:pt x="36576" y="1179576"/>
                </a:cubicBezTo>
                <a:lnTo>
                  <a:pt x="18288" y="1179576"/>
                </a:lnTo>
                <a:moveTo>
                  <a:pt x="1993392" y="1143000"/>
                </a:moveTo>
                <a:cubicBezTo>
                  <a:pt x="1993392" y="1152144"/>
                  <a:pt x="1993392" y="1170432"/>
                  <a:pt x="1993392" y="1179576"/>
                </a:cubicBezTo>
                <a:lnTo>
                  <a:pt x="1965960" y="1179576"/>
                </a:lnTo>
                <a:cubicBezTo>
                  <a:pt x="1965960" y="1161288"/>
                  <a:pt x="1965960" y="1152144"/>
                  <a:pt x="1975104" y="1133856"/>
                </a:cubicBezTo>
                <a:lnTo>
                  <a:pt x="1993392" y="1143000"/>
                </a:lnTo>
                <a:moveTo>
                  <a:pt x="36576" y="1252728"/>
                </a:moveTo>
                <a:cubicBezTo>
                  <a:pt x="27432" y="1243584"/>
                  <a:pt x="27432" y="1234440"/>
                  <a:pt x="27432" y="1216152"/>
                </a:cubicBezTo>
                <a:lnTo>
                  <a:pt x="45720" y="1216152"/>
                </a:lnTo>
                <a:cubicBezTo>
                  <a:pt x="54864" y="1225296"/>
                  <a:pt x="54864" y="1234440"/>
                  <a:pt x="54864" y="1252728"/>
                </a:cubicBezTo>
                <a:lnTo>
                  <a:pt x="36576" y="1252728"/>
                </a:lnTo>
                <a:moveTo>
                  <a:pt x="1984248" y="1216152"/>
                </a:moveTo>
                <a:cubicBezTo>
                  <a:pt x="1984248" y="1234440"/>
                  <a:pt x="1975104" y="1243584"/>
                  <a:pt x="1975104" y="1252728"/>
                </a:cubicBezTo>
                <a:lnTo>
                  <a:pt x="1947672" y="1252728"/>
                </a:lnTo>
                <a:cubicBezTo>
                  <a:pt x="1956816" y="1234440"/>
                  <a:pt x="1956816" y="1225296"/>
                  <a:pt x="1956816" y="1216152"/>
                </a:cubicBezTo>
                <a:lnTo>
                  <a:pt x="1984248" y="1216152"/>
                </a:lnTo>
                <a:moveTo>
                  <a:pt x="54864" y="1335024"/>
                </a:moveTo>
                <a:cubicBezTo>
                  <a:pt x="54864" y="1316736"/>
                  <a:pt x="45720" y="1307592"/>
                  <a:pt x="45720" y="1298448"/>
                </a:cubicBezTo>
                <a:lnTo>
                  <a:pt x="64008" y="1289304"/>
                </a:lnTo>
                <a:cubicBezTo>
                  <a:pt x="73152" y="1298448"/>
                  <a:pt x="73152" y="1307592"/>
                  <a:pt x="82296" y="1325880"/>
                </a:cubicBezTo>
                <a:lnTo>
                  <a:pt x="54864" y="1335024"/>
                </a:lnTo>
                <a:moveTo>
                  <a:pt x="1965960" y="1298448"/>
                </a:moveTo>
                <a:cubicBezTo>
                  <a:pt x="1956816" y="1307592"/>
                  <a:pt x="1956816" y="1316736"/>
                  <a:pt x="1947672" y="1335024"/>
                </a:cubicBezTo>
                <a:lnTo>
                  <a:pt x="1929384" y="1325880"/>
                </a:lnTo>
                <a:cubicBezTo>
                  <a:pt x="1929384" y="1307592"/>
                  <a:pt x="1938528" y="1298448"/>
                  <a:pt x="1938528" y="1289304"/>
                </a:cubicBezTo>
                <a:lnTo>
                  <a:pt x="1965960" y="1298448"/>
                </a:lnTo>
                <a:moveTo>
                  <a:pt x="82296" y="1408176"/>
                </a:moveTo>
                <a:cubicBezTo>
                  <a:pt x="82296" y="1389888"/>
                  <a:pt x="73152" y="1380744"/>
                  <a:pt x="73152" y="1371600"/>
                </a:cubicBezTo>
                <a:lnTo>
                  <a:pt x="91440" y="1362456"/>
                </a:lnTo>
                <a:cubicBezTo>
                  <a:pt x="100584" y="1371600"/>
                  <a:pt x="100584" y="1380744"/>
                  <a:pt x="109728" y="1399032"/>
                </a:cubicBezTo>
                <a:lnTo>
                  <a:pt x="82296" y="1408176"/>
                </a:lnTo>
                <a:moveTo>
                  <a:pt x="1938528" y="1371600"/>
                </a:moveTo>
                <a:cubicBezTo>
                  <a:pt x="1929384" y="1380744"/>
                  <a:pt x="1929384" y="1389888"/>
                  <a:pt x="1920240" y="1408176"/>
                </a:cubicBezTo>
                <a:lnTo>
                  <a:pt x="1901952" y="1399032"/>
                </a:lnTo>
                <a:cubicBezTo>
                  <a:pt x="1901952" y="1380744"/>
                  <a:pt x="1911096" y="1371600"/>
                  <a:pt x="1911096" y="1362456"/>
                </a:cubicBezTo>
                <a:lnTo>
                  <a:pt x="1938528" y="1371600"/>
                </a:lnTo>
                <a:moveTo>
                  <a:pt x="118872" y="1472184"/>
                </a:moveTo>
                <a:cubicBezTo>
                  <a:pt x="109728" y="1463040"/>
                  <a:pt x="109728" y="1453896"/>
                  <a:pt x="100584" y="1444752"/>
                </a:cubicBezTo>
                <a:lnTo>
                  <a:pt x="118872" y="1426464"/>
                </a:lnTo>
                <a:cubicBezTo>
                  <a:pt x="128016" y="1444752"/>
                  <a:pt x="137160" y="1453896"/>
                  <a:pt x="137160" y="1463040"/>
                </a:cubicBezTo>
                <a:lnTo>
                  <a:pt x="118872" y="1472184"/>
                </a:lnTo>
                <a:moveTo>
                  <a:pt x="1901952" y="1444752"/>
                </a:moveTo>
                <a:cubicBezTo>
                  <a:pt x="1901952" y="1453896"/>
                  <a:pt x="1892808" y="1463040"/>
                  <a:pt x="1892808" y="1472184"/>
                </a:cubicBezTo>
                <a:lnTo>
                  <a:pt x="1865376" y="1463040"/>
                </a:lnTo>
                <a:cubicBezTo>
                  <a:pt x="1874520" y="1453896"/>
                  <a:pt x="1874520" y="1444752"/>
                  <a:pt x="1883664" y="1426464"/>
                </a:cubicBezTo>
                <a:lnTo>
                  <a:pt x="1901952" y="1444752"/>
                </a:lnTo>
                <a:moveTo>
                  <a:pt x="155448" y="1545336"/>
                </a:moveTo>
                <a:cubicBezTo>
                  <a:pt x="155448" y="1536192"/>
                  <a:pt x="146304" y="1517904"/>
                  <a:pt x="137160" y="1508760"/>
                </a:cubicBezTo>
                <a:lnTo>
                  <a:pt x="155448" y="1499616"/>
                </a:lnTo>
                <a:cubicBezTo>
                  <a:pt x="164592" y="1508760"/>
                  <a:pt x="173736" y="1517904"/>
                  <a:pt x="182880" y="1527048"/>
                </a:cubicBezTo>
                <a:lnTo>
                  <a:pt x="155448" y="1545336"/>
                </a:lnTo>
                <a:moveTo>
                  <a:pt x="1865376" y="1508760"/>
                </a:moveTo>
                <a:cubicBezTo>
                  <a:pt x="1865376" y="1517904"/>
                  <a:pt x="1856232" y="1536192"/>
                  <a:pt x="1847088" y="1545336"/>
                </a:cubicBezTo>
                <a:lnTo>
                  <a:pt x="1828800" y="1527048"/>
                </a:lnTo>
                <a:cubicBezTo>
                  <a:pt x="1837944" y="1517904"/>
                  <a:pt x="1837944" y="1508760"/>
                  <a:pt x="1847088" y="1499616"/>
                </a:cubicBezTo>
                <a:lnTo>
                  <a:pt x="1865376" y="1508760"/>
                </a:lnTo>
                <a:moveTo>
                  <a:pt x="201168" y="1609344"/>
                </a:moveTo>
                <a:cubicBezTo>
                  <a:pt x="192024" y="1600200"/>
                  <a:pt x="192024" y="1591056"/>
                  <a:pt x="182880" y="1572768"/>
                </a:cubicBezTo>
                <a:lnTo>
                  <a:pt x="201168" y="1563624"/>
                </a:lnTo>
                <a:cubicBezTo>
                  <a:pt x="210312" y="1572768"/>
                  <a:pt x="219456" y="1581912"/>
                  <a:pt x="219456" y="1591056"/>
                </a:cubicBezTo>
                <a:lnTo>
                  <a:pt x="201168" y="1609344"/>
                </a:lnTo>
                <a:moveTo>
                  <a:pt x="1828800" y="1572768"/>
                </a:moveTo>
                <a:cubicBezTo>
                  <a:pt x="1819656" y="1591056"/>
                  <a:pt x="1810512" y="1600200"/>
                  <a:pt x="1801368" y="1609344"/>
                </a:cubicBezTo>
                <a:lnTo>
                  <a:pt x="1783080" y="1591056"/>
                </a:lnTo>
                <a:cubicBezTo>
                  <a:pt x="1792224" y="1581912"/>
                  <a:pt x="1801368" y="1572768"/>
                  <a:pt x="1801368" y="1563624"/>
                </a:cubicBezTo>
                <a:lnTo>
                  <a:pt x="1828800" y="1572768"/>
                </a:lnTo>
                <a:moveTo>
                  <a:pt x="1783080" y="1636776"/>
                </a:moveTo>
                <a:cubicBezTo>
                  <a:pt x="1773936" y="1645920"/>
                  <a:pt x="1764792" y="1664208"/>
                  <a:pt x="1755648" y="1673352"/>
                </a:cubicBezTo>
                <a:lnTo>
                  <a:pt x="1737360" y="1655064"/>
                </a:lnTo>
                <a:cubicBezTo>
                  <a:pt x="1746504" y="1645920"/>
                  <a:pt x="1755648" y="1636776"/>
                  <a:pt x="1755648" y="1627632"/>
                </a:cubicBezTo>
                <a:lnTo>
                  <a:pt x="1783080" y="1636776"/>
                </a:lnTo>
                <a:moveTo>
                  <a:pt x="256032" y="1673352"/>
                </a:moveTo>
                <a:cubicBezTo>
                  <a:pt x="246888" y="1664208"/>
                  <a:pt x="237744" y="1645920"/>
                  <a:pt x="228600" y="1636776"/>
                </a:cubicBezTo>
                <a:lnTo>
                  <a:pt x="246888" y="1627632"/>
                </a:lnTo>
                <a:cubicBezTo>
                  <a:pt x="256032" y="1636776"/>
                  <a:pt x="265176" y="1645920"/>
                  <a:pt x="274320" y="1655064"/>
                </a:cubicBezTo>
                <a:lnTo>
                  <a:pt x="256032" y="1673352"/>
                </a:lnTo>
                <a:moveTo>
                  <a:pt x="1728216" y="1700784"/>
                </a:moveTo>
                <a:cubicBezTo>
                  <a:pt x="1719072" y="1709928"/>
                  <a:pt x="1709928" y="1719072"/>
                  <a:pt x="1700784" y="1728216"/>
                </a:cubicBezTo>
                <a:lnTo>
                  <a:pt x="1682496" y="1709928"/>
                </a:lnTo>
                <a:cubicBezTo>
                  <a:pt x="1691640" y="1700784"/>
                  <a:pt x="1700784" y="1691640"/>
                  <a:pt x="1709928" y="1682496"/>
                </a:cubicBezTo>
                <a:lnTo>
                  <a:pt x="1728216" y="1700784"/>
                </a:lnTo>
                <a:moveTo>
                  <a:pt x="310896" y="1728216"/>
                </a:moveTo>
                <a:cubicBezTo>
                  <a:pt x="301752" y="1719072"/>
                  <a:pt x="292608" y="1709928"/>
                  <a:pt x="283464" y="1700784"/>
                </a:cubicBezTo>
                <a:lnTo>
                  <a:pt x="301752" y="1682496"/>
                </a:lnTo>
                <a:cubicBezTo>
                  <a:pt x="310896" y="1691640"/>
                  <a:pt x="320040" y="1700784"/>
                  <a:pt x="329184" y="1709928"/>
                </a:cubicBezTo>
                <a:lnTo>
                  <a:pt x="310896" y="1728216"/>
                </a:lnTo>
                <a:moveTo>
                  <a:pt x="365760" y="1783080"/>
                </a:moveTo>
                <a:cubicBezTo>
                  <a:pt x="356616" y="1773936"/>
                  <a:pt x="347472" y="1764792"/>
                  <a:pt x="338328" y="1755648"/>
                </a:cubicBezTo>
                <a:lnTo>
                  <a:pt x="356616" y="1737360"/>
                </a:lnTo>
                <a:cubicBezTo>
                  <a:pt x="365760" y="1746504"/>
                  <a:pt x="374904" y="1755648"/>
                  <a:pt x="384048" y="1755648"/>
                </a:cubicBezTo>
                <a:lnTo>
                  <a:pt x="365760" y="1783080"/>
                </a:lnTo>
                <a:moveTo>
                  <a:pt x="1673352" y="1755648"/>
                </a:moveTo>
                <a:cubicBezTo>
                  <a:pt x="1664208" y="1764792"/>
                  <a:pt x="1645920" y="1773936"/>
                  <a:pt x="1636776" y="1783080"/>
                </a:cubicBezTo>
                <a:lnTo>
                  <a:pt x="1627632" y="1755648"/>
                </a:lnTo>
                <a:cubicBezTo>
                  <a:pt x="1636776" y="1755648"/>
                  <a:pt x="1645920" y="1746504"/>
                  <a:pt x="1655064" y="1737360"/>
                </a:cubicBezTo>
                <a:lnTo>
                  <a:pt x="1673352" y="1755648"/>
                </a:lnTo>
                <a:moveTo>
                  <a:pt x="429768" y="1828800"/>
                </a:moveTo>
                <a:cubicBezTo>
                  <a:pt x="420624" y="1819656"/>
                  <a:pt x="411480" y="1810512"/>
                  <a:pt x="393192" y="1801368"/>
                </a:cubicBezTo>
                <a:lnTo>
                  <a:pt x="411480" y="1783080"/>
                </a:lnTo>
                <a:cubicBezTo>
                  <a:pt x="420624" y="1792224"/>
                  <a:pt x="429768" y="1801368"/>
                  <a:pt x="448056" y="1801368"/>
                </a:cubicBezTo>
                <a:lnTo>
                  <a:pt x="429768" y="1828800"/>
                </a:lnTo>
                <a:moveTo>
                  <a:pt x="1609344" y="1801368"/>
                </a:moveTo>
                <a:cubicBezTo>
                  <a:pt x="1600200" y="1810512"/>
                  <a:pt x="1591056" y="1819656"/>
                  <a:pt x="1572768" y="1828800"/>
                </a:cubicBezTo>
                <a:lnTo>
                  <a:pt x="1563624" y="1801368"/>
                </a:lnTo>
                <a:cubicBezTo>
                  <a:pt x="1572768" y="1801368"/>
                  <a:pt x="1581912" y="1792224"/>
                  <a:pt x="1591056" y="1783080"/>
                </a:cubicBezTo>
                <a:lnTo>
                  <a:pt x="1609344" y="1801368"/>
                </a:lnTo>
                <a:moveTo>
                  <a:pt x="493776" y="1865376"/>
                </a:moveTo>
                <a:cubicBezTo>
                  <a:pt x="484632" y="1865376"/>
                  <a:pt x="475488" y="1856232"/>
                  <a:pt x="466344" y="1847088"/>
                </a:cubicBezTo>
                <a:lnTo>
                  <a:pt x="475488" y="1828800"/>
                </a:lnTo>
                <a:cubicBezTo>
                  <a:pt x="484632" y="1837944"/>
                  <a:pt x="493776" y="1837944"/>
                  <a:pt x="512064" y="1847088"/>
                </a:cubicBezTo>
                <a:lnTo>
                  <a:pt x="493776" y="1865376"/>
                </a:lnTo>
                <a:moveTo>
                  <a:pt x="1545336" y="1847088"/>
                </a:moveTo>
                <a:cubicBezTo>
                  <a:pt x="1536192" y="1856232"/>
                  <a:pt x="1517904" y="1865376"/>
                  <a:pt x="1508760" y="1865376"/>
                </a:cubicBezTo>
                <a:lnTo>
                  <a:pt x="1499616" y="1847088"/>
                </a:lnTo>
                <a:cubicBezTo>
                  <a:pt x="1508760" y="1837944"/>
                  <a:pt x="1517904" y="1837944"/>
                  <a:pt x="1527048" y="1828800"/>
                </a:cubicBezTo>
                <a:lnTo>
                  <a:pt x="1545336" y="1847088"/>
                </a:lnTo>
                <a:moveTo>
                  <a:pt x="566928" y="1901952"/>
                </a:moveTo>
                <a:cubicBezTo>
                  <a:pt x="557784" y="1901952"/>
                  <a:pt x="539496" y="1892808"/>
                  <a:pt x="530352" y="1892808"/>
                </a:cubicBezTo>
                <a:lnTo>
                  <a:pt x="539496" y="1865376"/>
                </a:lnTo>
                <a:cubicBezTo>
                  <a:pt x="557784" y="1874520"/>
                  <a:pt x="566928" y="1874520"/>
                  <a:pt x="576072" y="1883664"/>
                </a:cubicBezTo>
                <a:lnTo>
                  <a:pt x="566928" y="1901952"/>
                </a:lnTo>
                <a:moveTo>
                  <a:pt x="1472184" y="1892808"/>
                </a:moveTo>
                <a:cubicBezTo>
                  <a:pt x="1463040" y="1892808"/>
                  <a:pt x="1453896" y="1901952"/>
                  <a:pt x="1444752" y="1901952"/>
                </a:cubicBezTo>
                <a:lnTo>
                  <a:pt x="1426464" y="1883664"/>
                </a:lnTo>
                <a:cubicBezTo>
                  <a:pt x="1444752" y="1874520"/>
                  <a:pt x="1453896" y="1874520"/>
                  <a:pt x="1463040" y="1865376"/>
                </a:cubicBezTo>
                <a:lnTo>
                  <a:pt x="1472184" y="1892808"/>
                </a:lnTo>
                <a:moveTo>
                  <a:pt x="640080" y="1938528"/>
                </a:moveTo>
                <a:cubicBezTo>
                  <a:pt x="621792" y="1929384"/>
                  <a:pt x="612648" y="1929384"/>
                  <a:pt x="603504" y="1920240"/>
                </a:cubicBezTo>
                <a:lnTo>
                  <a:pt x="612648" y="1901952"/>
                </a:lnTo>
                <a:cubicBezTo>
                  <a:pt x="621792" y="1901952"/>
                  <a:pt x="630936" y="1911096"/>
                  <a:pt x="649224" y="1911096"/>
                </a:cubicBezTo>
                <a:lnTo>
                  <a:pt x="640080" y="1938528"/>
                </a:lnTo>
                <a:moveTo>
                  <a:pt x="1408176" y="1920240"/>
                </a:moveTo>
                <a:cubicBezTo>
                  <a:pt x="1389888" y="1929384"/>
                  <a:pt x="1380744" y="1929384"/>
                  <a:pt x="1371600" y="1938528"/>
                </a:cubicBezTo>
                <a:lnTo>
                  <a:pt x="1362456" y="1911096"/>
                </a:lnTo>
                <a:cubicBezTo>
                  <a:pt x="1371600" y="1911096"/>
                  <a:pt x="1380744" y="1901952"/>
                  <a:pt x="1399032" y="1901952"/>
                </a:cubicBezTo>
                <a:lnTo>
                  <a:pt x="1408176" y="1920240"/>
                </a:lnTo>
                <a:moveTo>
                  <a:pt x="713232" y="1965960"/>
                </a:moveTo>
                <a:cubicBezTo>
                  <a:pt x="694944" y="1956816"/>
                  <a:pt x="685800" y="1956816"/>
                  <a:pt x="676656" y="1947672"/>
                </a:cubicBezTo>
                <a:lnTo>
                  <a:pt x="685800" y="1929384"/>
                </a:lnTo>
                <a:cubicBezTo>
                  <a:pt x="694944" y="1929384"/>
                  <a:pt x="704088" y="1938528"/>
                  <a:pt x="722376" y="1938528"/>
                </a:cubicBezTo>
                <a:lnTo>
                  <a:pt x="713232" y="1965960"/>
                </a:lnTo>
                <a:moveTo>
                  <a:pt x="1335024" y="1947672"/>
                </a:moveTo>
                <a:cubicBezTo>
                  <a:pt x="1316736" y="1956816"/>
                  <a:pt x="1307592" y="1956816"/>
                  <a:pt x="1298448" y="1965960"/>
                </a:cubicBezTo>
                <a:lnTo>
                  <a:pt x="1289304" y="1938528"/>
                </a:lnTo>
                <a:cubicBezTo>
                  <a:pt x="1298448" y="1938528"/>
                  <a:pt x="1307592" y="1929384"/>
                  <a:pt x="1325880" y="1929384"/>
                </a:cubicBezTo>
                <a:lnTo>
                  <a:pt x="1335024" y="1947672"/>
                </a:lnTo>
                <a:moveTo>
                  <a:pt x="786384" y="1984248"/>
                </a:moveTo>
                <a:cubicBezTo>
                  <a:pt x="777240" y="1984248"/>
                  <a:pt x="758952" y="1975104"/>
                  <a:pt x="749808" y="1975104"/>
                </a:cubicBezTo>
                <a:lnTo>
                  <a:pt x="758952" y="1947672"/>
                </a:lnTo>
                <a:cubicBezTo>
                  <a:pt x="768096" y="1956816"/>
                  <a:pt x="777240" y="1956816"/>
                  <a:pt x="795528" y="1956816"/>
                </a:cubicBezTo>
                <a:lnTo>
                  <a:pt x="786384" y="1984248"/>
                </a:lnTo>
                <a:moveTo>
                  <a:pt x="1252728" y="1975104"/>
                </a:moveTo>
                <a:cubicBezTo>
                  <a:pt x="1243584" y="1975104"/>
                  <a:pt x="1234440" y="1984248"/>
                  <a:pt x="1216152" y="1984248"/>
                </a:cubicBezTo>
                <a:lnTo>
                  <a:pt x="1216152" y="1956816"/>
                </a:lnTo>
                <a:cubicBezTo>
                  <a:pt x="1225296" y="1956816"/>
                  <a:pt x="1234440" y="1956816"/>
                  <a:pt x="1252728" y="1947672"/>
                </a:cubicBezTo>
                <a:lnTo>
                  <a:pt x="1252728" y="1975104"/>
                </a:lnTo>
                <a:moveTo>
                  <a:pt x="868680" y="1993392"/>
                </a:moveTo>
                <a:cubicBezTo>
                  <a:pt x="850392" y="1993392"/>
                  <a:pt x="841248" y="1993392"/>
                  <a:pt x="822960" y="1993392"/>
                </a:cubicBezTo>
                <a:lnTo>
                  <a:pt x="832104" y="1965960"/>
                </a:lnTo>
                <a:cubicBezTo>
                  <a:pt x="841248" y="1965960"/>
                  <a:pt x="859536" y="1965960"/>
                  <a:pt x="868680" y="1975104"/>
                </a:cubicBezTo>
                <a:lnTo>
                  <a:pt x="868680" y="1993392"/>
                </a:lnTo>
                <a:moveTo>
                  <a:pt x="1179576" y="1993392"/>
                </a:moveTo>
                <a:cubicBezTo>
                  <a:pt x="1170432" y="1993392"/>
                  <a:pt x="1152144" y="1993392"/>
                  <a:pt x="1143000" y="1993392"/>
                </a:cubicBezTo>
                <a:lnTo>
                  <a:pt x="1133856" y="1975104"/>
                </a:lnTo>
                <a:cubicBezTo>
                  <a:pt x="1152144" y="1965960"/>
                  <a:pt x="1161288" y="1965960"/>
                  <a:pt x="1179576" y="1965960"/>
                </a:cubicBezTo>
                <a:lnTo>
                  <a:pt x="1179576" y="1993392"/>
                </a:lnTo>
                <a:moveTo>
                  <a:pt x="941832" y="2002536"/>
                </a:moveTo>
                <a:cubicBezTo>
                  <a:pt x="932688" y="2002536"/>
                  <a:pt x="914400" y="2002536"/>
                  <a:pt x="905256" y="2002536"/>
                </a:cubicBezTo>
                <a:lnTo>
                  <a:pt x="905256" y="1975104"/>
                </a:lnTo>
                <a:cubicBezTo>
                  <a:pt x="923544" y="1975104"/>
                  <a:pt x="932688" y="1975104"/>
                  <a:pt x="941832" y="1975104"/>
                </a:cubicBezTo>
                <a:lnTo>
                  <a:pt x="941832" y="2002536"/>
                </a:lnTo>
                <a:moveTo>
                  <a:pt x="1097280" y="2002536"/>
                </a:moveTo>
                <a:cubicBezTo>
                  <a:pt x="1088136" y="2002536"/>
                  <a:pt x="1078992" y="2002536"/>
                  <a:pt x="1060704" y="2002536"/>
                </a:cubicBezTo>
                <a:lnTo>
                  <a:pt x="1060704" y="1975104"/>
                </a:lnTo>
                <a:cubicBezTo>
                  <a:pt x="1069848" y="1975104"/>
                  <a:pt x="1088136" y="1975104"/>
                  <a:pt x="1097280" y="1975104"/>
                </a:cubicBezTo>
                <a:lnTo>
                  <a:pt x="1097280" y="2002536"/>
                </a:lnTo>
                <a:moveTo>
                  <a:pt x="1005840" y="2002536"/>
                </a:moveTo>
                <a:cubicBezTo>
                  <a:pt x="996696" y="2002536"/>
                  <a:pt x="987552" y="2002536"/>
                  <a:pt x="987552" y="2002536"/>
                </a:cubicBezTo>
                <a:lnTo>
                  <a:pt x="987552" y="1984248"/>
                </a:lnTo>
                <a:cubicBezTo>
                  <a:pt x="987552" y="1984248"/>
                  <a:pt x="996696" y="1984248"/>
                  <a:pt x="1005840" y="1984248"/>
                </a:cubicBezTo>
                <a:cubicBezTo>
                  <a:pt x="1005840" y="1984248"/>
                  <a:pt x="1014984" y="1984248"/>
                  <a:pt x="1024128" y="1984248"/>
                </a:cubicBezTo>
                <a:lnTo>
                  <a:pt x="1024128" y="2002536"/>
                </a:lnTo>
                <a:cubicBezTo>
                  <a:pt x="1014984" y="2002536"/>
                  <a:pt x="1005840" y="2002536"/>
                  <a:pt x="1005840" y="2002536"/>
                </a:cubicBezTo>
              </a:path>
            </a:pathLst>
          </a:custGeom>
          <a:solidFill>
            <a:schemeClr val="accent1">
              <a:alpha val="38000"/>
            </a:schemeClr>
          </a:solidFill>
        </p:spPr>
        <p:txBody>
          <a:bodyPr anchor="ctr" anchorCtr="0">
            <a:noAutofit/>
          </a:bodyPr>
          <a:lstStyle/>
          <a:p>
            <a:pPr algn="ctr">
              <a:spcBef>
                <a:spcPts val="0"/>
              </a:spcBef>
              <a:spcAft>
                <a:spcPts val="0"/>
              </a:spcAft>
            </a:pPr>
            <a:r>
              <a:rPr lang="zh-CN" altLang="en-US" sz="2953" b="1">
                <a:solidFill>
                  <a:schemeClr val="accent1"/>
                </a:solidFill>
                <a:latin typeface="微软雅黑" panose="020B0503020204020204" pitchFamily="34" charset="-122"/>
                <a:ea typeface="微软雅黑" panose="020B0503020204020204" pitchFamily="34" charset="-122"/>
                <a:cs typeface="+mn-ea"/>
                <a:sym typeface="+mn-ea"/>
              </a:rPr>
              <a:t>AI分析</a:t>
            </a:r>
          </a:p>
          <a:p>
            <a:pPr algn="ctr">
              <a:spcBef>
                <a:spcPts val="0"/>
              </a:spcBef>
              <a:spcAft>
                <a:spcPts val="0"/>
              </a:spcAft>
            </a:pPr>
            <a:r>
              <a:rPr lang="zh-CN" altLang="en-US" sz="2953" b="1">
                <a:solidFill>
                  <a:schemeClr val="accent1"/>
                </a:solidFill>
                <a:latin typeface="微软雅黑" panose="020B0503020204020204" pitchFamily="34" charset="-122"/>
                <a:ea typeface="微软雅黑" panose="020B0503020204020204" pitchFamily="34" charset="-122"/>
                <a:cs typeface="+mn-ea"/>
                <a:sym typeface="+mn-ea"/>
              </a:rPr>
              <a:t>功能</a:t>
            </a:r>
          </a:p>
        </p:txBody>
      </p:sp>
      <p:pic>
        <p:nvPicPr>
          <p:cNvPr id="10" name="图片 16" descr="343439383331313b343532303033323bd3a6d3c3b9dcc0ed"/>
          <p:cNvPicPr>
            <a:picLocks noChangeAspect="1"/>
          </p:cNvPicPr>
          <p:nvPr>
            <p:custDataLst>
              <p:tags r:id="rId7"/>
            </p:custDataLst>
          </p:nvPr>
        </p:nvPicPr>
        <p:blipFill>
          <a:blip r:embed="rId18">
            <a:extLst>
              <a:ext uri="{96DAC541-7B7A-43D3-8B79-37D633B846F1}">
                <asvg:svgBlip xmlns:asvg="http://schemas.microsoft.com/office/drawing/2016/SVG/main" r:embed="rId19"/>
              </a:ext>
            </a:extLst>
          </a:blip>
          <a:stretch>
            <a:fillRect/>
          </a:stretch>
        </p:blipFill>
        <p:spPr>
          <a:xfrm>
            <a:off x="3119524" y="2389163"/>
            <a:ext cx="333609" cy="333609"/>
          </a:xfrm>
          <a:prstGeom prst="rect">
            <a:avLst/>
          </a:prstGeom>
        </p:spPr>
      </p:pic>
      <p:pic>
        <p:nvPicPr>
          <p:cNvPr id="11" name="图片 15" descr="343439383331313b343532303033313bd3a6d3c3c9ccb3c7"/>
          <p:cNvPicPr>
            <a:picLocks noChangeAspect="1"/>
          </p:cNvPicPr>
          <p:nvPr>
            <p:custDataLst>
              <p:tags r:id="rId8"/>
            </p:custDataLst>
          </p:nvPr>
        </p:nvPicPr>
        <p:blipFill>
          <a:blip r:embed="rId20">
            <a:extLst>
              <a:ext uri="{96DAC541-7B7A-43D3-8B79-37D633B846F1}">
                <asvg:svgBlip xmlns:asvg="http://schemas.microsoft.com/office/drawing/2016/SVG/main" r:embed="rId21"/>
              </a:ext>
            </a:extLst>
          </a:blip>
          <a:stretch>
            <a:fillRect/>
          </a:stretch>
        </p:blipFill>
        <p:spPr>
          <a:xfrm>
            <a:off x="3857859" y="3762131"/>
            <a:ext cx="334175" cy="334175"/>
          </a:xfrm>
          <a:prstGeom prst="rect">
            <a:avLst/>
          </a:prstGeom>
        </p:spPr>
      </p:pic>
      <p:pic>
        <p:nvPicPr>
          <p:cNvPr id="12" name="图片 19" descr="343435383038363b343532323339393bd6b4d0d0d5aad2aa"/>
          <p:cNvPicPr>
            <a:picLocks noChangeAspect="1"/>
          </p:cNvPicPr>
          <p:nvPr>
            <p:custDataLst>
              <p:tags r:id="rId9"/>
            </p:custDataLst>
          </p:nvPr>
        </p:nvPicPr>
        <p:blipFill>
          <a:blip r:embed="rId22">
            <a:extLst>
              <a:ext uri="{96DAC541-7B7A-43D3-8B79-37D633B846F1}">
                <asvg:svgBlip xmlns:asvg="http://schemas.microsoft.com/office/drawing/2016/SVG/main" r:embed="rId23"/>
              </a:ext>
            </a:extLst>
          </a:blip>
          <a:stretch>
            <a:fillRect/>
          </a:stretch>
        </p:blipFill>
        <p:spPr>
          <a:xfrm>
            <a:off x="3144295" y="5080254"/>
            <a:ext cx="334175" cy="334175"/>
          </a:xfrm>
          <a:prstGeom prst="rect">
            <a:avLst/>
          </a:prstGeom>
        </p:spPr>
      </p:pic>
      <p:sp>
        <p:nvSpPr>
          <p:cNvPr id="4" name="矩形 3"/>
          <p:cNvSpPr/>
          <p:nvPr>
            <p:custDataLst>
              <p:tags r:id="rId10"/>
            </p:custDataLst>
          </p:nvPr>
        </p:nvSpPr>
        <p:spPr>
          <a:xfrm>
            <a:off x="5208531" y="5070891"/>
            <a:ext cx="6915887" cy="1435815"/>
          </a:xfrm>
          <a:prstGeom prst="rect">
            <a:avLst/>
          </a:prstGeom>
          <a:noFill/>
        </p:spPr>
        <p:txBody>
          <a:bodyPr wrap="square" lIns="0" tIns="0" rIns="0" bIns="0" rtlCol="0" anchor="ctr" anchorCtr="0">
            <a:noAutofit/>
          </a:bodyPr>
          <a:lstStyle/>
          <a:p>
            <a:pPr algn="just">
              <a:lnSpc>
                <a:spcPct val="150000"/>
              </a:lnSpc>
              <a:spcBef>
                <a:spcPct val="0"/>
              </a:spcBef>
              <a:spcAft>
                <a:spcPct val="0"/>
              </a:spcAft>
            </a:pPr>
            <a:r>
              <a:rPr lang="zh-CN" altLang="en-US" sz="1582" b="1" dirty="0">
                <a:solidFill>
                  <a:schemeClr val="tx1">
                    <a:lumMod val="85000"/>
                    <a:lumOff val="15000"/>
                  </a:schemeClr>
                </a:solidFill>
                <a:latin typeface="微软雅黑" panose="020B0503020204020204" pitchFamily="34" charset="-122"/>
                <a:ea typeface="微软雅黑" panose="020B0503020204020204" pitchFamily="34" charset="-122"/>
                <a:cs typeface="+mn-ea"/>
              </a:rPr>
              <a:t>数据解读：</a:t>
            </a:r>
            <a:r>
              <a:rPr lang="zh-CN" altLang="en-US" sz="1582" dirty="0">
                <a:solidFill>
                  <a:schemeClr val="tx1">
                    <a:lumMod val="85000"/>
                    <a:lumOff val="15000"/>
                  </a:schemeClr>
                </a:solidFill>
                <a:latin typeface="微软雅黑" panose="020B0503020204020204" pitchFamily="34" charset="-122"/>
                <a:ea typeface="微软雅黑" panose="020B0503020204020204" pitchFamily="34" charset="-122"/>
                <a:cs typeface="+mn-ea"/>
              </a:rPr>
              <a:t>从多角度对数据背后的</a:t>
            </a:r>
            <a:r>
              <a:rPr lang="zh-CN" altLang="en-US" sz="1582" b="1">
                <a:solidFill>
                  <a:schemeClr val="accent1"/>
                </a:solidFill>
                <a:latin typeface="微软雅黑" panose="020B0503020204020204" pitchFamily="34" charset="-122"/>
                <a:ea typeface="微软雅黑" panose="020B0503020204020204" pitchFamily="34" charset="-122"/>
                <a:cs typeface="+mn-ea"/>
              </a:rPr>
              <a:t>成因和影响因素</a:t>
            </a:r>
            <a:r>
              <a:rPr lang="zh-CN" altLang="en-US" sz="1582" dirty="0">
                <a:solidFill>
                  <a:schemeClr val="tx1">
                    <a:lumMod val="85000"/>
                    <a:lumOff val="15000"/>
                  </a:schemeClr>
                </a:solidFill>
                <a:latin typeface="微软雅黑" panose="020B0503020204020204" pitchFamily="34" charset="-122"/>
                <a:ea typeface="微软雅黑" panose="020B0503020204020204" pitchFamily="34" charset="-122"/>
                <a:cs typeface="+mn-ea"/>
              </a:rPr>
              <a:t>进行剖析。结合宏观经济、政策环境、市场动态、行业特征等因素，深入分析数据变化的原因和意义，帮助用户理解数据背后的经济逻辑，从而更好地把握数据的价值和应用方向。</a:t>
            </a:r>
          </a:p>
        </p:txBody>
      </p:sp>
      <p:sp>
        <p:nvSpPr>
          <p:cNvPr id="9" name="矩形 8"/>
          <p:cNvSpPr/>
          <p:nvPr>
            <p:custDataLst>
              <p:tags r:id="rId11"/>
            </p:custDataLst>
          </p:nvPr>
        </p:nvSpPr>
        <p:spPr>
          <a:xfrm>
            <a:off x="5208531" y="1679582"/>
            <a:ext cx="6915887" cy="1435815"/>
          </a:xfrm>
          <a:prstGeom prst="rect">
            <a:avLst/>
          </a:prstGeom>
          <a:noFill/>
        </p:spPr>
        <p:txBody>
          <a:bodyPr wrap="square" lIns="0" tIns="0" rIns="0" bIns="0" rtlCol="0" anchor="t" anchorCtr="0">
            <a:noAutofit/>
          </a:bodyPr>
          <a:lstStyle/>
          <a:p>
            <a:pPr>
              <a:lnSpc>
                <a:spcPct val="150000"/>
              </a:lnSpc>
              <a:spcBef>
                <a:spcPct val="0"/>
              </a:spcBef>
              <a:spcAft>
                <a:spcPct val="0"/>
              </a:spcAft>
            </a:pPr>
            <a:r>
              <a:rPr lang="zh-CN" altLang="en-US" sz="1582" b="1"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ea"/>
              </a:rPr>
              <a:t>数据概览：</a:t>
            </a:r>
            <a:r>
              <a:rPr lang="zh-CN" altLang="en-US" sz="1582" dirty="0">
                <a:solidFill>
                  <a:schemeClr val="tx1">
                    <a:lumMod val="85000"/>
                    <a:lumOff val="15000"/>
                  </a:schemeClr>
                </a:solidFill>
                <a:latin typeface="微软雅黑" panose="020B0503020204020204" pitchFamily="34" charset="-122"/>
                <a:ea typeface="微软雅黑" panose="020B0503020204020204" pitchFamily="34" charset="-122"/>
                <a:cs typeface="+mn-ea"/>
              </a:rPr>
              <a:t>为用户提供目标数据的</a:t>
            </a:r>
            <a:r>
              <a:rPr lang="zh-CN" altLang="en-US" sz="1582" b="1" dirty="0">
                <a:solidFill>
                  <a:schemeClr val="accent1"/>
                </a:solidFill>
                <a:latin typeface="微软雅黑" panose="020B0503020204020204" pitchFamily="34" charset="-122"/>
                <a:ea typeface="微软雅黑" panose="020B0503020204020204" pitchFamily="34" charset="-122"/>
                <a:cs typeface="+mn-ea"/>
              </a:rPr>
              <a:t>基本统计信息</a:t>
            </a:r>
            <a:r>
              <a:rPr lang="zh-CN" altLang="en-US" sz="1582" dirty="0">
                <a:solidFill>
                  <a:schemeClr val="tx1">
                    <a:lumMod val="85000"/>
                    <a:lumOff val="15000"/>
                  </a:schemeClr>
                </a:solidFill>
                <a:latin typeface="微软雅黑" panose="020B0503020204020204" pitchFamily="34" charset="-122"/>
                <a:ea typeface="微软雅黑" panose="020B0503020204020204" pitchFamily="34" charset="-122"/>
                <a:cs typeface="+mn-ea"/>
              </a:rPr>
              <a:t>和整体特征。通过描述性统计指标，如均值、中位数、标准差等，快速呈现数据的集中趋势、离散程度和波动范围，帮助用户初步了解数据的全貌，为后续深入分析奠定基础。</a:t>
            </a:r>
          </a:p>
        </p:txBody>
      </p:sp>
      <p:sp>
        <p:nvSpPr>
          <p:cNvPr id="15" name="矩形 14"/>
          <p:cNvSpPr/>
          <p:nvPr>
            <p:custDataLst>
              <p:tags r:id="rId12"/>
            </p:custDataLst>
          </p:nvPr>
        </p:nvSpPr>
        <p:spPr>
          <a:xfrm>
            <a:off x="5208531" y="3375237"/>
            <a:ext cx="6915887" cy="1435815"/>
          </a:xfrm>
          <a:prstGeom prst="rect">
            <a:avLst/>
          </a:prstGeom>
          <a:noFill/>
        </p:spPr>
        <p:txBody>
          <a:bodyPr wrap="square" lIns="0" tIns="0" rIns="0" bIns="0" rtlCol="0" anchor="t" anchorCtr="0">
            <a:noAutofit/>
          </a:bodyPr>
          <a:lstStyle/>
          <a:p>
            <a:pPr algn="just">
              <a:lnSpc>
                <a:spcPct val="150000"/>
              </a:lnSpc>
              <a:spcBef>
                <a:spcPct val="0"/>
              </a:spcBef>
              <a:spcAft>
                <a:spcPct val="0"/>
              </a:spcAft>
            </a:pPr>
            <a:r>
              <a:rPr lang="zh-CN" altLang="en-US" sz="1582" b="1"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ea"/>
              </a:rPr>
              <a:t>趋势分析：</a:t>
            </a:r>
            <a:r>
              <a:rPr lang="zh-CN" altLang="en-US" sz="1582" dirty="0">
                <a:solidFill>
                  <a:schemeClr val="tx1">
                    <a:lumMod val="85000"/>
                    <a:lumOff val="15000"/>
                  </a:schemeClr>
                </a:solidFill>
                <a:latin typeface="微软雅黑" panose="020B0503020204020204" pitchFamily="34" charset="-122"/>
                <a:ea typeface="微软雅黑" panose="020B0503020204020204" pitchFamily="34" charset="-122"/>
                <a:cs typeface="+mn-ea"/>
              </a:rPr>
              <a:t>通过科学的统计模型和算法，对序列数据的趋势进行</a:t>
            </a:r>
            <a:r>
              <a:rPr lang="zh-CN" altLang="en-US" sz="1582" b="1">
                <a:solidFill>
                  <a:schemeClr val="accent1"/>
                </a:solidFill>
                <a:latin typeface="微软雅黑" panose="020B0503020204020204" pitchFamily="34" charset="-122"/>
                <a:ea typeface="微软雅黑" panose="020B0503020204020204" pitchFamily="34" charset="-122"/>
                <a:cs typeface="+mn-ea"/>
              </a:rPr>
              <a:t>预测和分析。</a:t>
            </a:r>
            <a:r>
              <a:rPr lang="zh-CN" altLang="en-US" sz="1582" dirty="0">
                <a:solidFill>
                  <a:schemeClr val="tx1">
                    <a:lumMod val="85000"/>
                    <a:lumOff val="15000"/>
                  </a:schemeClr>
                </a:solidFill>
                <a:latin typeface="微软雅黑" panose="020B0503020204020204" pitchFamily="34" charset="-122"/>
                <a:ea typeface="微软雅黑" panose="020B0503020204020204" pitchFamily="34" charset="-122"/>
                <a:cs typeface="+mn-ea"/>
              </a:rPr>
              <a:t>能够识别数据中的短期波动和长期趋势，并通过平滑处理和模型拟合，预测未来数据的变化方向。这一功能帮助用户把握数据的动态变化，提前做好决策准备。</a:t>
            </a:r>
          </a:p>
        </p:txBody>
      </p:sp>
      <p:sp>
        <p:nvSpPr>
          <p:cNvPr id="2" name="任意多边形: 形状 88"/>
          <p:cNvSpPr/>
          <p:nvPr>
            <p:custDataLst>
              <p:tags r:id="rId13"/>
            </p:custDataLst>
          </p:nvPr>
        </p:nvSpPr>
        <p:spPr>
          <a:xfrm>
            <a:off x="3808690" y="1977763"/>
            <a:ext cx="1227541" cy="249794"/>
          </a:xfrm>
          <a:custGeom>
            <a:avLst/>
            <a:gdLst>
              <a:gd name="connsiteX0" fmla="*/ 0 w 1833"/>
              <a:gd name="connsiteY0" fmla="*/ 373 h 373"/>
              <a:gd name="connsiteX1" fmla="*/ 288 w 1833"/>
              <a:gd name="connsiteY1" fmla="*/ 0 h 373"/>
              <a:gd name="connsiteX2" fmla="*/ 1833 w 1833"/>
              <a:gd name="connsiteY2" fmla="*/ 0 h 373"/>
            </a:gdLst>
            <a:ahLst/>
            <a:cxnLst>
              <a:cxn ang="0">
                <a:pos x="connsiteX0" y="connsiteY0"/>
              </a:cxn>
              <a:cxn ang="0">
                <a:pos x="connsiteX1" y="connsiteY1"/>
              </a:cxn>
              <a:cxn ang="0">
                <a:pos x="connsiteX2" y="connsiteY2"/>
              </a:cxn>
            </a:cxnLst>
            <a:rect l="l" t="t" r="r" b="b"/>
            <a:pathLst>
              <a:path w="1833" h="373">
                <a:moveTo>
                  <a:pt x="0" y="373"/>
                </a:moveTo>
                <a:lnTo>
                  <a:pt x="288" y="0"/>
                </a:lnTo>
                <a:lnTo>
                  <a:pt x="1833" y="0"/>
                </a:lnTo>
              </a:path>
            </a:pathLst>
          </a:custGeom>
          <a:noFill/>
          <a:ln>
            <a:solidFill>
              <a:schemeClr val="accent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tLang="zh-CN"/>
          </a:p>
        </p:txBody>
      </p:sp>
      <p:cxnSp>
        <p:nvCxnSpPr>
          <p:cNvPr id="3" name="直接连接符 2"/>
          <p:cNvCxnSpPr/>
          <p:nvPr>
            <p:custDataLst>
              <p:tags r:id="rId14"/>
            </p:custDataLst>
          </p:nvPr>
        </p:nvCxnSpPr>
        <p:spPr>
          <a:xfrm>
            <a:off x="4524777" y="3947308"/>
            <a:ext cx="511453" cy="0"/>
          </a:xfrm>
          <a:prstGeom prst="line">
            <a:avLst/>
          </a:prstGeom>
          <a:noFill/>
          <a:ln>
            <a:solidFill>
              <a:schemeClr val="accent1">
                <a:alpha val="70000"/>
              </a:schemeClr>
            </a:solidFill>
            <a:prstDash val="dash"/>
          </a:ln>
        </p:spPr>
        <p:style>
          <a:lnRef idx="2">
            <a:schemeClr val="accent1">
              <a:shade val="15000"/>
            </a:schemeClr>
          </a:lnRef>
          <a:fillRef idx="1">
            <a:schemeClr val="accent1"/>
          </a:fillRef>
          <a:effectRef idx="0">
            <a:schemeClr val="accent1"/>
          </a:effectRef>
          <a:fontRef idx="minor">
            <a:schemeClr val="lt1"/>
          </a:fontRef>
        </p:style>
      </p:cxnSp>
      <p:sp>
        <p:nvSpPr>
          <p:cNvPr id="5" name="任意多边形: 形状 5"/>
          <p:cNvSpPr/>
          <p:nvPr>
            <p:custDataLst>
              <p:tags r:id="rId15"/>
            </p:custDataLst>
          </p:nvPr>
        </p:nvSpPr>
        <p:spPr>
          <a:xfrm flipV="1">
            <a:off x="3724309" y="5467494"/>
            <a:ext cx="1311922" cy="366320"/>
          </a:xfrm>
          <a:custGeom>
            <a:avLst/>
            <a:gdLst>
              <a:gd name="connsiteX0" fmla="*/ 0 w 1959"/>
              <a:gd name="connsiteY0" fmla="*/ 547 h 547"/>
              <a:gd name="connsiteX1" fmla="*/ 414 w 1959"/>
              <a:gd name="connsiteY1" fmla="*/ 0 h 547"/>
              <a:gd name="connsiteX2" fmla="*/ 1959 w 1959"/>
              <a:gd name="connsiteY2" fmla="*/ 0 h 547"/>
            </a:gdLst>
            <a:ahLst/>
            <a:cxnLst>
              <a:cxn ang="0">
                <a:pos x="connsiteX0" y="connsiteY0"/>
              </a:cxn>
              <a:cxn ang="0">
                <a:pos x="connsiteX1" y="connsiteY1"/>
              </a:cxn>
              <a:cxn ang="0">
                <a:pos x="connsiteX2" y="connsiteY2"/>
              </a:cxn>
            </a:cxnLst>
            <a:rect l="l" t="t" r="r" b="b"/>
            <a:pathLst>
              <a:path w="1959" h="547">
                <a:moveTo>
                  <a:pt x="0" y="547"/>
                </a:moveTo>
                <a:lnTo>
                  <a:pt x="414" y="0"/>
                </a:lnTo>
                <a:lnTo>
                  <a:pt x="1959" y="0"/>
                </a:lnTo>
              </a:path>
            </a:pathLst>
          </a:custGeom>
          <a:noFill/>
          <a:ln>
            <a:solidFill>
              <a:schemeClr val="accent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TextBox 51"/>
          <p:cNvSpPr txBox="1"/>
          <p:nvPr/>
        </p:nvSpPr>
        <p:spPr>
          <a:xfrm>
            <a:off x="1087432" y="227285"/>
            <a:ext cx="3252814" cy="611706"/>
          </a:xfrm>
          <a:prstGeom prst="rect">
            <a:avLst/>
          </a:prstGeom>
          <a:noFill/>
        </p:spPr>
        <p:txBody>
          <a:bodyPr wrap="none" rtlCol="0">
            <a:spAutoFit/>
          </a:bodyPr>
          <a:lstStyle/>
          <a:p>
            <a:pPr defTabSz="914101"/>
            <a:r>
              <a:rPr lang="zh-CN" altLang="en-US" sz="3375" b="1" dirty="0">
                <a:solidFill>
                  <a:srgbClr val="002060"/>
                </a:solidFill>
                <a:latin typeface="微软雅黑" panose="020B0503020204020204" pitchFamily="34" charset="-122"/>
                <a:ea typeface="微软雅黑" panose="020B0503020204020204" pitchFamily="34" charset="-122"/>
                <a:cs typeface="+mn-ea"/>
                <a:sym typeface="+mn-ea"/>
              </a:rPr>
              <a:t>统计数据</a:t>
            </a:r>
            <a:r>
              <a:rPr lang="en-US" altLang="zh-CN" sz="3375" b="1" dirty="0">
                <a:solidFill>
                  <a:srgbClr val="002060"/>
                </a:solidFill>
                <a:latin typeface="微软雅黑" panose="020B0503020204020204" pitchFamily="34" charset="-122"/>
                <a:ea typeface="微软雅黑" panose="020B0503020204020204" pitchFamily="34" charset="-122"/>
                <a:cs typeface="+mn-ea"/>
                <a:sym typeface="+mn-ea"/>
              </a:rPr>
              <a:t>AI</a:t>
            </a:r>
            <a:r>
              <a:rPr lang="zh-CN" altLang="en-US" sz="3375" b="1" dirty="0">
                <a:solidFill>
                  <a:srgbClr val="002060"/>
                </a:solidFill>
                <a:latin typeface="微软雅黑" panose="020B0503020204020204" pitchFamily="34" charset="-122"/>
                <a:ea typeface="微软雅黑" panose="020B0503020204020204" pitchFamily="34" charset="-122"/>
                <a:cs typeface="+mn-ea"/>
                <a:sym typeface="+mn-ea"/>
              </a:rPr>
              <a:t>分析</a:t>
            </a:r>
            <a:endParaRPr lang="zh-CN" altLang="en-US" sz="3375" b="1" dirty="0">
              <a:solidFill>
                <a:srgbClr val="002060"/>
              </a:solidFill>
              <a:latin typeface="微软雅黑" panose="020B0503020204020204" pitchFamily="34" charset="-122"/>
              <a:ea typeface="微软雅黑" panose="020B0503020204020204" pitchFamily="34" charset="-122"/>
            </a:endParaRPr>
          </a:p>
        </p:txBody>
      </p:sp>
      <p:cxnSp>
        <p:nvCxnSpPr>
          <p:cNvPr id="37" name="直接连接符 36"/>
          <p:cNvCxnSpPr/>
          <p:nvPr/>
        </p:nvCxnSpPr>
        <p:spPr bwMode="auto">
          <a:xfrm flipH="1">
            <a:off x="381035" y="838958"/>
            <a:ext cx="12096680"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8" name="等腰三角形 37"/>
          <p:cNvSpPr/>
          <p:nvPr/>
        </p:nvSpPr>
        <p:spPr>
          <a:xfrm rot="5400000">
            <a:off x="574007" y="389114"/>
            <a:ext cx="334099" cy="288016"/>
          </a:xfrm>
          <a:prstGeom prst="triangle">
            <a:avLst/>
          </a:prstGeom>
          <a:solidFill>
            <a:schemeClr val="accent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101"/>
            <a:endParaRPr lang="zh-CN" altLang="en-US" sz="1798">
              <a:solidFill>
                <a:prstClr val="white"/>
              </a:solidFill>
              <a:latin typeface="Calibri" panose="020F0502020204030204"/>
              <a:ea typeface="宋体" panose="02010600030101010101" pitchFamily="2" charset="-122"/>
            </a:endParaRPr>
          </a:p>
        </p:txBody>
      </p:sp>
      <p:sp>
        <p:nvSpPr>
          <p:cNvPr id="16" name="灯片编号占位符 15"/>
          <p:cNvSpPr>
            <a:spLocks noGrp="1"/>
          </p:cNvSpPr>
          <p:nvPr>
            <p:ph type="sldNum" sz="quarter" idx="12"/>
          </p:nvPr>
        </p:nvSpPr>
        <p:spPr>
          <a:xfrm>
            <a:off x="8611166" y="6356747"/>
            <a:ext cx="2742447" cy="364275"/>
          </a:xfrm>
          <a:prstGeom prst="rect">
            <a:avLst/>
          </a:prstGeom>
        </p:spPr>
        <p:txBody>
          <a:bodyPr vert="horz" wrap="square" lIns="91440" tIns="45720" rIns="91440" bIns="45720" rtlCol="0" anchor="ctr">
            <a:normAutofit/>
          </a:bodyPr>
          <a:lstStyle>
            <a:defPPr>
              <a:defRPr lang="en-US"/>
            </a:defPPr>
            <a:lvl1pPr marL="0" algn="r" defTabSz="457200" rtl="0" eaLnBrk="1" latinLnBrk="0" hangingPunct="1">
              <a:defRPr sz="114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E5F26B5-172A-4DC2-B0B7-181CFC56B87C}" type="slidenum">
              <a:rPr lang="zh-CN" altLang="en-US" smtClean="0"/>
              <a:pPr/>
              <a:t>9</a:t>
            </a:fld>
            <a:endParaRPr lang="zh-CN" altLang="en-US"/>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KSO_WM_SLIDE_ID" val="diagram20233203_2"/>
  <p:tag name="KSO_WM_TEMPLATE_SUBCATEGORY" val="0"/>
  <p:tag name="KSO_WM_TEMPLATE_MASTER_TYPE" val="0"/>
  <p:tag name="KSO_WM_TEMPLATE_COLOR_TYPE" val="0"/>
  <p:tag name="KSO_WM_SLIDE_ITEM_CNT" val="3"/>
  <p:tag name="KSO_WM_SLIDE_INDEX" val="2"/>
  <p:tag name="KSO_WM_TAG_VERSION" val="3.0"/>
  <p:tag name="KSO_WM_BEAUTIFY_FLAG" val="#wm#"/>
  <p:tag name="KSO_WM_TEMPLATE_CATEGORY" val="diagram"/>
  <p:tag name="KSO_WM_TEMPLATE_INDEX" val="20233203"/>
  <p:tag name="KSO_WM_SLIDE_TYPE" val="text"/>
  <p:tag name="KSO_WM_SLIDE_SUBTYPE" val="diag"/>
  <p:tag name="KSO_WM_SLIDE_SIZE" val="835.572*361.7"/>
  <p:tag name="KSO_WM_SLIDE_POSITION" val="62.1266*132.9"/>
  <p:tag name="KSO_WM_SLIDE_LAYOUT" val="a_l"/>
  <p:tag name="KSO_WM_SLIDE_LAYOUT_CNT" val="1_1"/>
  <p:tag name="KSO_WM_SPECIAL_SOURCE" val="bdnull"/>
  <p:tag name="KSO_WM_DIAGRAM_GROUP_CODE" val="l1-1"/>
  <p:tag name="KSO_WM_SLIDE_DIAGTYPE" val="l"/>
  <p:tag name="CP_OUTLINE_TITLE" val="数字化文献研究新范式"/>
  <p:tag name="CP_OUTLINE_TYPE" val="pt_text"/>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3167_2*n_h_h_i*1_2_3_2"/>
  <p:tag name="KSO_WM_TEMPLATE_CATEGORY" val="diagram"/>
  <p:tag name="KSO_WM_TEMPLATE_INDEX" val="20233167"/>
  <p:tag name="KSO_WM_UNIT_LAYERLEVEL" val="1_1_1_1"/>
  <p:tag name="KSO_WM_TAG_VERSION" val="3.0"/>
  <p:tag name="KSO_WM_DIAGRAM_GROUP_CODE" val="n1-1"/>
  <p:tag name="KSO_WM_UNIT_TYPE" val="n_h_h_i"/>
  <p:tag name="KSO_WM_UNIT_INDEX" val="1_2_3_2"/>
  <p:tag name="KSO_WM_DIAGRAM_VERSION" val="3"/>
  <p:tag name="KSO_WM_DIAGRAM_COLOR_TRICK" val="1"/>
  <p:tag name="KSO_WM_DIAGRAM_COLOR_TEXT_CAN_REMOVE" val="n"/>
  <p:tag name="KSO_WM_DIAGRAM_MAX_ITEMCNT" val="4"/>
  <p:tag name="KSO_WM_DIAGRAM_MIN_ITEMCNT" val="2"/>
  <p:tag name="KSO_WM_DIAGRAM_VIRTUALLY_FRAME" val="{&quot;height&quot;:360.4,&quot;left&quot;:52.65,&quot;top&quot;:125.4,&quot;width&quot;:852.55}"/>
  <p:tag name="KSO_WM_DIAGRAM_COLOR_MATCH_VALUE" val="{&quot;shape&quot;:{&quot;fill&quot;:{&quot;solid&quot;:{&quot;brightness&quot;:0.800000011920929,&quot;colorType&quot;:1,&quot;foreColorIndex&quot;:5,&quot;transparency&quot;:0},&quot;type&quot;:1},&quot;glow&quot;:{&quot;colorType&quot;:0},&quot;line&quot;:{&quot;solidLine&quot;:{&quot;brightness&quot;:0,&quot;colorType&quot;:1,&quot;foreColorIndex&quot;:16,&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8"/>
  <p:tag name="KSO_WM_UNIT_LINE_FORE_SCHEMECOLOR_INDEX" val="16"/>
  <p:tag name="KSO_WM_UNIT_LINE_FILL_TYPE" val="2"/>
  <p:tag name="KSO_WM_UNIT_TEXT_FILL_FORE_SCHEMECOLOR_INDEX" val="2"/>
  <p:tag name="KSO_WM_UNIT_TEXT_FILL_TYPE" val="1"/>
  <p:tag name="KSO_WM_UNIT_USESOURCEFORMAT_APPLY" val="0"/>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3167_2*n_h_h_i*1_2_2_2"/>
  <p:tag name="KSO_WM_TEMPLATE_CATEGORY" val="diagram"/>
  <p:tag name="KSO_WM_TEMPLATE_INDEX" val="20233167"/>
  <p:tag name="KSO_WM_UNIT_LAYERLEVEL" val="1_1_1_1"/>
  <p:tag name="KSO_WM_TAG_VERSION" val="3.0"/>
  <p:tag name="KSO_WM_DIAGRAM_GROUP_CODE" val="n1-1"/>
  <p:tag name="KSO_WM_UNIT_TYPE" val="n_h_h_i"/>
  <p:tag name="KSO_WM_UNIT_INDEX" val="1_2_2_2"/>
  <p:tag name="KSO_WM_DIAGRAM_VERSION" val="3"/>
  <p:tag name="KSO_WM_DIAGRAM_COLOR_TRICK" val="1"/>
  <p:tag name="KSO_WM_DIAGRAM_COLOR_TEXT_CAN_REMOVE" val="n"/>
  <p:tag name="KSO_WM_DIAGRAM_MAX_ITEMCNT" val="4"/>
  <p:tag name="KSO_WM_DIAGRAM_MIN_ITEMCNT" val="2"/>
  <p:tag name="KSO_WM_DIAGRAM_VIRTUALLY_FRAME" val="{&quot;height&quot;:360.4,&quot;left&quot;:52.65,&quot;top&quot;:125.4,&quot;width&quot;:852.55}"/>
  <p:tag name="KSO_WM_DIAGRAM_COLOR_MATCH_VALUE" val="{&quot;shape&quot;:{&quot;fill&quot;:{&quot;solid&quot;:{&quot;brightness&quot;:0.4000000059604645,&quot;colorType&quot;:1,&quot;foreColorIndex&quot;:5,&quot;transparency&quot;:0},&quot;type&quot;:1},&quot;glow&quot;:{&quot;colorType&quot;:0},&quot;line&quot;:{&quot;solidLine&quot;:{&quot;brightness&quot;:0,&quot;colorType&quot;:1,&quot;foreColorIndex&quot;:16,&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4"/>
  <p:tag name="KSO_WM_UNIT_LINE_FORE_SCHEMECOLOR_INDEX" val="16"/>
  <p:tag name="KSO_WM_UNIT_LINE_FILL_TYPE" val="2"/>
  <p:tag name="KSO_WM_UNIT_TEXT_FILL_FORE_SCHEMECOLOR_INDEX" val="2"/>
  <p:tag name="KSO_WM_UNIT_TEXT_FILL_TYPE" val="1"/>
  <p:tag name="KSO_WM_UNIT_USESOURCEFORMAT_APPLY" val="0"/>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3167_2*n_h_h_i*1_2_1_2"/>
  <p:tag name="KSO_WM_TEMPLATE_CATEGORY" val="diagram"/>
  <p:tag name="KSO_WM_TEMPLATE_INDEX" val="20233167"/>
  <p:tag name="KSO_WM_UNIT_LAYERLEVEL" val="1_1_1_1"/>
  <p:tag name="KSO_WM_TAG_VERSION" val="3.0"/>
  <p:tag name="KSO_WM_DIAGRAM_GROUP_CODE" val="n1-1"/>
  <p:tag name="KSO_WM_UNIT_TYPE" val="n_h_h_i"/>
  <p:tag name="KSO_WM_UNIT_INDEX" val="1_2_1_2"/>
  <p:tag name="KSO_WM_DIAGRAM_VERSION" val="3"/>
  <p:tag name="KSO_WM_DIAGRAM_COLOR_TRICK" val="1"/>
  <p:tag name="KSO_WM_DIAGRAM_COLOR_TEXT_CAN_REMOVE" val="n"/>
  <p:tag name="KSO_WM_DIAGRAM_MAX_ITEMCNT" val="4"/>
  <p:tag name="KSO_WM_DIAGRAM_MIN_ITEMCNT" val="2"/>
  <p:tag name="KSO_WM_DIAGRAM_VIRTUALLY_FRAME" val="{&quot;height&quot;:360.4,&quot;left&quot;:52.65,&quot;top&quot;:125.4,&quot;width&quot;:852.55}"/>
  <p:tag name="KSO_WM_DIAGRAM_COLOR_MATCH_VALUE" val="{&quot;shape&quot;:{&quot;fill&quot;:{&quot;solid&quot;:{&quot;brightness&quot;:0,&quot;colorType&quot;:1,&quot;foreColorIndex&quot;:5,&quot;transparency&quot;:0},&quot;type&quot;:1},&quot;glow&quot;:{&quot;colorType&quot;:0},&quot;line&quot;:{&quot;solidLine&quot;:{&quot;brightness&quot;:0,&quot;colorType&quot;:1,&quot;foreColorIndex&quot;:16,&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LINE_FORE_SCHEMECOLOR_INDEX" val="16"/>
  <p:tag name="KSO_WM_UNIT_LINE_FILL_TYPE" val="2"/>
  <p:tag name="KSO_WM_UNIT_TEXT_FILL_FORE_SCHEMECOLOR_INDEX" val="2"/>
  <p:tag name="KSO_WM_UNIT_TEXT_FILL_TYPE" val="1"/>
  <p:tag name="KSO_WM_UNIT_USESOURCEFORMAT_APPLY" val="0"/>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3167_2*n_h_a*1_1_2"/>
  <p:tag name="KSO_WM_TEMPLATE_CATEGORY" val="diagram"/>
  <p:tag name="KSO_WM_TEMPLATE_INDEX" val="20233167"/>
  <p:tag name="KSO_WM_UNIT_LAYERLEVEL" val="1_1_1"/>
  <p:tag name="KSO_WM_TAG_VERSION" val="3.0"/>
  <p:tag name="KSO_WM_DIAGRAM_GROUP_CODE" val="n1-1"/>
  <p:tag name="KSO_WM_UNIT_TYPE" val="n_h_a"/>
  <p:tag name="KSO_WM_UNIT_INDEX" val="1_1_2"/>
  <p:tag name="KSO_WM_DIAGRAM_VERSION" val="3"/>
  <p:tag name="KSO_WM_DIAGRAM_COLOR_TRICK" val="1"/>
  <p:tag name="KSO_WM_DIAGRAM_COLOR_TEXT_CAN_REMOVE" val="n"/>
  <p:tag name="KSO_WM_DIAGRAM_MAX_ITEMCNT" val="4"/>
  <p:tag name="KSO_WM_DIAGRAM_MIN_ITEMCNT" val="2"/>
  <p:tag name="KSO_WM_DIAGRAM_VIRTUALLY_FRAME" val="{&quot;height&quot;:360.4,&quot;left&quot;:52.65,&quot;top&quot;:125.4,&quot;width&quot;:852.55}"/>
  <p:tag name="KSO_WM_DIAGRAM_COLOR_MATCH_VALUE" val="{&quot;shape&quot;:{&quot;fill&quot;:{&quot;solid&quot;:{&quot;brightness&quot;:0,&quot;colorType&quot;:1,&quot;foreColorIndex&quot;:5,&quot;transparency&quot;:0.620000004768371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ISCONTENTSTITLE" val="0"/>
  <p:tag name="KSO_WM_UNIT_ISNUMDGMTITLE" val="0"/>
  <p:tag name="KSO_WM_UNIT_NOCLEAR" val="0"/>
  <p:tag name="KSO_WM_UNIT_VALUE" val="20"/>
  <p:tag name="KSO_WM_UNIT_TEXT_TYPE" val="1"/>
  <p:tag name="KSO_WM_BEAUTIFY_FLAG" val="#wm#"/>
  <p:tag name="KSO_WM_UNIT_PRESET_TEXT" val="添加标题"/>
  <p:tag name="KSO_WM_UNIT_FILL_TYPE" val="1"/>
  <p:tag name="KSO_WM_UNIT_FILL_FORE_SCHEMECOLOR_INDEX" val="5"/>
  <p:tag name="KSO_WM_UNIT_FILL_FORE_SCHEMECOLOR_INDEX_BRIGHTNESS" val="0"/>
  <p:tag name="KSO_WM_UNIT_LINE_FORE_SCHEMECOLOR_INDEX" val="-2"/>
  <p:tag name="KSO_WM_UNIT_TEXT_FILL_FORE_SCHEMECOLOR_INDEX" val="1"/>
  <p:tag name="KSO_WM_UNIT_TEXT_FILL_TYPE" val="1"/>
  <p:tag name="KSO_WM_UNIT_USESOURCEFORMAT_APPLY" val="0"/>
</p:tagLst>
</file>

<file path=ppt/tags/tag14.xml><?xml version="1.0" encoding="utf-8"?>
<p:tagLst xmlns:a="http://schemas.openxmlformats.org/drawingml/2006/main" xmlns:r="http://schemas.openxmlformats.org/officeDocument/2006/relationships" xmlns:p="http://schemas.openxmlformats.org/presentationml/2006/main">
  <p:tag name="KSO_WM_DIAGRAM_VERSION" val="3"/>
  <p:tag name="KSO_WM_DIAGRAM_COLOR_TRICK" val="1"/>
  <p:tag name="KSO_WM_DIAGRAM_COLOR_TEXT_CAN_REMOVE" val="n"/>
  <p:tag name="KSO_WM_UNIT_VALUE" val="88*88"/>
  <p:tag name="KSO_WM_UNIT_HIGHLIGHT" val="0"/>
  <p:tag name="KSO_WM_UNIT_COMPATIBLE" val="0"/>
  <p:tag name="KSO_WM_UNIT_DIAGRAM_ISNUMVISUAL" val="0"/>
  <p:tag name="KSO_WM_UNIT_DIAGRAM_ISREFERUNIT" val="0"/>
  <p:tag name="KSO_WM_DIAGRAM_GROUP_CODE" val="n1-1"/>
  <p:tag name="KSO_WM_UNIT_TYPE" val="n_h_h_x"/>
  <p:tag name="KSO_WM_UNIT_INDEX" val="1_2_1_1"/>
  <p:tag name="KSO_WM_UNIT_ID" val="diagram20233167_2*n_h_h_x*1_2_1_1"/>
  <p:tag name="KSO_WM_TEMPLATE_CATEGORY" val="diagram"/>
  <p:tag name="KSO_WM_TEMPLATE_INDEX" val="20233167"/>
  <p:tag name="KSO_WM_UNIT_LAYERLEVEL" val="1_1_1_1"/>
  <p:tag name="KSO_WM_TAG_VERSION" val="3.0"/>
  <p:tag name="KSO_WM_DIAGRAM_MAX_ITEMCNT" val="4"/>
  <p:tag name="KSO_WM_DIAGRAM_MIN_ITEMCNT" val="2"/>
  <p:tag name="KSO_WM_DIAGRAM_VIRTUALLY_FRAME" val="{&quot;height&quot;:360.4,&quot;left&quot;:52.65,&quot;top&quot;:125.4,&quot;width&quot;:852.5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USESOURCEFORMAT_APPLY" val="0"/>
</p:tagLst>
</file>

<file path=ppt/tags/tag15.xml><?xml version="1.0" encoding="utf-8"?>
<p:tagLst xmlns:a="http://schemas.openxmlformats.org/drawingml/2006/main" xmlns:r="http://schemas.openxmlformats.org/officeDocument/2006/relationships" xmlns:p="http://schemas.openxmlformats.org/presentationml/2006/main">
  <p:tag name="KSO_WM_DIAGRAM_VERSION" val="3"/>
  <p:tag name="KSO_WM_DIAGRAM_COLOR_TRICK" val="1"/>
  <p:tag name="KSO_WM_DIAGRAM_COLOR_TEXT_CAN_REMOVE" val="n"/>
  <p:tag name="KSO_WM_UNIT_VALUE" val="88*82"/>
  <p:tag name="KSO_WM_UNIT_HIGHLIGHT" val="0"/>
  <p:tag name="KSO_WM_UNIT_COMPATIBLE" val="0"/>
  <p:tag name="KSO_WM_UNIT_DIAGRAM_ISNUMVISUAL" val="0"/>
  <p:tag name="KSO_WM_UNIT_DIAGRAM_ISREFERUNIT" val="0"/>
  <p:tag name="KSO_WM_DIAGRAM_GROUP_CODE" val="n1-1"/>
  <p:tag name="KSO_WM_UNIT_TYPE" val="n_h_h_x"/>
  <p:tag name="KSO_WM_UNIT_INDEX" val="1_2_2_1"/>
  <p:tag name="KSO_WM_UNIT_ID" val="diagram20233167_2*n_h_h_x*1_2_2_1"/>
  <p:tag name="KSO_WM_TEMPLATE_CATEGORY" val="diagram"/>
  <p:tag name="KSO_WM_TEMPLATE_INDEX" val="20233167"/>
  <p:tag name="KSO_WM_UNIT_LAYERLEVEL" val="1_1_1_1"/>
  <p:tag name="KSO_WM_TAG_VERSION" val="3.0"/>
  <p:tag name="KSO_WM_DIAGRAM_MAX_ITEMCNT" val="4"/>
  <p:tag name="KSO_WM_DIAGRAM_MIN_ITEMCNT" val="2"/>
  <p:tag name="KSO_WM_DIAGRAM_VIRTUALLY_FRAME" val="{&quot;height&quot;:360.4,&quot;left&quot;:52.65,&quot;top&quot;:125.4,&quot;width&quot;:852.5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USESOURCEFORMAT_APPLY" val="0"/>
</p:tagLst>
</file>

<file path=ppt/tags/tag16.xml><?xml version="1.0" encoding="utf-8"?>
<p:tagLst xmlns:a="http://schemas.openxmlformats.org/drawingml/2006/main" xmlns:r="http://schemas.openxmlformats.org/officeDocument/2006/relationships" xmlns:p="http://schemas.openxmlformats.org/presentationml/2006/main">
  <p:tag name="KSO_WM_DIAGRAM_VERSION" val="3"/>
  <p:tag name="KSO_WM_DIAGRAM_COLOR_TRICK" val="1"/>
  <p:tag name="KSO_WM_DIAGRAM_COLOR_TEXT_CAN_REMOVE" val="n"/>
  <p:tag name="KSO_WM_UNIT_VALUE" val="88*75"/>
  <p:tag name="KSO_WM_UNIT_HIGHLIGHT" val="0"/>
  <p:tag name="KSO_WM_UNIT_COMPATIBLE" val="0"/>
  <p:tag name="KSO_WM_UNIT_DIAGRAM_ISNUMVISUAL" val="0"/>
  <p:tag name="KSO_WM_UNIT_DIAGRAM_ISREFERUNIT" val="0"/>
  <p:tag name="KSO_WM_DIAGRAM_GROUP_CODE" val="n1-1"/>
  <p:tag name="KSO_WM_UNIT_TYPE" val="n_h_h_x"/>
  <p:tag name="KSO_WM_UNIT_INDEX" val="1_2_3_1"/>
  <p:tag name="KSO_WM_UNIT_ID" val="diagram20233167_2*n_h_h_x*1_2_3_1"/>
  <p:tag name="KSO_WM_TEMPLATE_CATEGORY" val="diagram"/>
  <p:tag name="KSO_WM_TEMPLATE_INDEX" val="20233167"/>
  <p:tag name="KSO_WM_UNIT_LAYERLEVEL" val="1_1_1_1"/>
  <p:tag name="KSO_WM_TAG_VERSION" val="3.0"/>
  <p:tag name="KSO_WM_DIAGRAM_MAX_ITEMCNT" val="4"/>
  <p:tag name="KSO_WM_DIAGRAM_MIN_ITEMCNT" val="2"/>
  <p:tag name="KSO_WM_DIAGRAM_VIRTUALLY_FRAME" val="{&quot;height&quot;:360.4,&quot;left&quot;:52.65,&quot;top&quot;:125.4,&quot;width&quot;:852.5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USESOURCEFORMAT_APPLY" val="0"/>
</p:tagLst>
</file>

<file path=ppt/tags/tag17.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n_h_h_f"/>
  <p:tag name="KSO_WM_UNIT_INDEX" val="1_2_3_1"/>
  <p:tag name="KSO_WM_UNIT_ID" val="diagram20233167_2*n_h_h_f*1_2_3_1"/>
  <p:tag name="KSO_WM_TEMPLATE_CATEGORY" val="diagram"/>
  <p:tag name="KSO_WM_TEMPLATE_INDEX" val="20233167"/>
  <p:tag name="KSO_WM_UNIT_LAYERLEVEL" val="1_1_1_1"/>
  <p:tag name="KSO_WM_TAG_VERSION" val="3.0"/>
  <p:tag name="KSO_WM_DIAGRAM_VERSION" val="3"/>
  <p:tag name="KSO_WM_DIAGRAM_COLOR_TRICK" val="1"/>
  <p:tag name="KSO_WM_DIAGRAM_COLOR_TEXT_CAN_REMOVE" val="n"/>
  <p:tag name="KSO_WM_DIAGRAM_MAX_ITEMCNT" val="4"/>
  <p:tag name="KSO_WM_DIAGRAM_MIN_ITEMCNT" val="2"/>
  <p:tag name="KSO_WM_DIAGRAM_VIRTUALLY_FRAME" val="{&quot;height&quot;:360.4,&quot;left&quot;:52.65,&quot;top&quot;:125.4,&quot;width&quot;:852.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GROUP_CODE" val="n1-1"/>
  <p:tag name="KSO_WM_UNIT_TEXT_TYPE" val="1"/>
  <p:tag name="KSO_WM_UNIT_TEXT_LAYER_COUNT" val="1"/>
  <p:tag name="KSO_WM_BEAUTIFY_FLAG" val="#wm#"/>
  <p:tag name="KSO_WM_UNIT_PRESET_TEXT" val="单击此处添加文本具体内容，文字是您思想的提炼，简明扼要地阐述您的观点。根据需要可酌情增减文字，以便观者准确地理解您传达的思想。单击此处添加文本具体内容，文字是您思想的提炼，简明扼要地阐述您的观点。根据需要可酌情增减文字，以便观者准确地理解您传达的思想。简明扼要地阐述您的观点"/>
  <p:tag name="KSO_WM_UNIT_LINE_FORE_SCHEMECOLOR_INDEX" val="-2"/>
  <p:tag name="KSO_WM_UNIT_TEXT_FILL_FORE_SCHEMECOLOR_INDEX" val="1"/>
  <p:tag name="KSO_WM_UNIT_TEXT_FILL_TYPE" val="1"/>
  <p:tag name="KSO_WM_UNIT_USESOURCEFORMAT_APPLY" val="0"/>
</p:tagLst>
</file>

<file path=ppt/tags/tag18.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n_h_h_f"/>
  <p:tag name="KSO_WM_UNIT_INDEX" val="1_2_1_1"/>
  <p:tag name="KSO_WM_UNIT_ID" val="diagram20233167_2*n_h_h_f*1_2_1_1"/>
  <p:tag name="KSO_WM_TEMPLATE_CATEGORY" val="diagram"/>
  <p:tag name="KSO_WM_TEMPLATE_INDEX" val="20233167"/>
  <p:tag name="KSO_WM_UNIT_LAYERLEVEL" val="1_1_1_1"/>
  <p:tag name="KSO_WM_TAG_VERSION" val="3.0"/>
  <p:tag name="KSO_WM_DIAGRAM_VERSION" val="3"/>
  <p:tag name="KSO_WM_DIAGRAM_COLOR_TRICK" val="1"/>
  <p:tag name="KSO_WM_DIAGRAM_COLOR_TEXT_CAN_REMOVE" val="n"/>
  <p:tag name="KSO_WM_DIAGRAM_MAX_ITEMCNT" val="4"/>
  <p:tag name="KSO_WM_DIAGRAM_MIN_ITEMCNT" val="2"/>
  <p:tag name="KSO_WM_DIAGRAM_VIRTUALLY_FRAME" val="{&quot;height&quot;:360.4,&quot;left&quot;:52.65,&quot;top&quot;:125.4,&quot;width&quot;:852.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GROUP_CODE" val="n1-1"/>
  <p:tag name="KSO_WM_UNIT_TEXT_TYPE" val="1"/>
  <p:tag name="KSO_WM_UNIT_TEXT_LAYER_COUNT" val="1"/>
  <p:tag name="KSO_WM_BEAUTIFY_FLAG" val="#wm#"/>
  <p:tag name="KSO_WM_UNIT_PRESET_TEXT" val="单击此处添加文本具体内容，文字是您思想的提炼，简明扼要地阐述您的观点。根据需要可酌情增减文字，以便观者准确地理解您传达的思想。单击此处添加文本具体内容，文字是您思想的提炼，简明扼要地阐述您的观点。根据需要可酌情增减文字，以便观者准确地理解您传达的思想。简明扼要地阐述您的观点"/>
  <p:tag name="KSO_WM_UNIT_LINE_FORE_SCHEMECOLOR_INDEX" val="-2"/>
  <p:tag name="KSO_WM_UNIT_TEXT_FILL_FORE_SCHEMECOLOR_INDEX" val="1"/>
  <p:tag name="KSO_WM_UNIT_TEXT_FILL_TYPE" val="1"/>
  <p:tag name="KSO_WM_UNIT_USESOURCEFORMAT_APPLY" val="0"/>
</p:tagLst>
</file>

<file path=ppt/tags/tag19.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n_h_h_f"/>
  <p:tag name="KSO_WM_UNIT_INDEX" val="1_2_2_1"/>
  <p:tag name="KSO_WM_UNIT_ID" val="diagram20233167_2*n_h_h_f*1_2_2_1"/>
  <p:tag name="KSO_WM_TEMPLATE_CATEGORY" val="diagram"/>
  <p:tag name="KSO_WM_TEMPLATE_INDEX" val="20233167"/>
  <p:tag name="KSO_WM_UNIT_LAYERLEVEL" val="1_1_1_1"/>
  <p:tag name="KSO_WM_TAG_VERSION" val="3.0"/>
  <p:tag name="KSO_WM_DIAGRAM_VERSION" val="3"/>
  <p:tag name="KSO_WM_DIAGRAM_COLOR_TRICK" val="1"/>
  <p:tag name="KSO_WM_DIAGRAM_COLOR_TEXT_CAN_REMOVE" val="n"/>
  <p:tag name="KSO_WM_DIAGRAM_MAX_ITEMCNT" val="4"/>
  <p:tag name="KSO_WM_DIAGRAM_MIN_ITEMCNT" val="2"/>
  <p:tag name="KSO_WM_DIAGRAM_VIRTUALLY_FRAME" val="{&quot;height&quot;:360.4,&quot;left&quot;:52.65,&quot;top&quot;:125.4,&quot;width&quot;:852.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GROUP_CODE" val="n1-1"/>
  <p:tag name="KSO_WM_UNIT_TEXT_TYPE" val="1"/>
  <p:tag name="KSO_WM_UNIT_TEXT_LAYER_COUNT" val="1"/>
  <p:tag name="KSO_WM_BEAUTIFY_FLAG" val="#wm#"/>
  <p:tag name="KSO_WM_UNIT_PRESET_TEXT" val="单击此处添加你的文本具体内容，文字是您思想的提炼，简明扼要地阐述您的内容观点。根据需要可酌情增减文字，以便观者准确地理解您传达的思想。单击此处添加文本你爹具体内容，文字是您思想的提炼简明扼要地阐述您的内容观点。根据需要可酌情增减文字，以便观者准确地理解您传达的思想。简明扼要地阐述您的观点"/>
  <p:tag name="KSO_WM_UNIT_LINE_FORE_SCHEMECOLOR_INDEX" val="-2"/>
  <p:tag name="KSO_WM_UNIT_TEXT_FILL_FORE_SCHEMECOLOR_INDEX" val="1"/>
  <p:tag name="KSO_WM_UNIT_TEXT_FILL_TYPE" val="1"/>
  <p:tag name="KSO_WM_UNIT_USESOURCEFORMAT_APPLY" val="0"/>
</p:tagLst>
</file>

<file path=ppt/tags/tag2.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diagram20233203_2*a*1"/>
  <p:tag name="KSO_WM_TEMPLATE_CATEGORY" val="diagram"/>
  <p:tag name="KSO_WM_TEMPLATE_INDEX" val="20233203"/>
  <p:tag name="KSO_WM_UNIT_LAYERLEVEL" val="1"/>
  <p:tag name="KSO_WM_TAG_VERSION" val="3.0"/>
  <p:tag name="KSO_WM_BEAUTIFY_FLAG" val="#wm#"/>
  <p:tag name="KSO_WM_DIAGRAM_GROUP_CODE" val="l1-1"/>
  <p:tag name="KSO_WM_UNIT_PRESET_TEXT" val="单击此处添加标题"/>
  <p:tag name="KSO_WM_UNIT_TEXT_TYPE" val="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n_h_h_i"/>
  <p:tag name="KSO_WM_UNIT_INDEX" val="1_2_1_1"/>
  <p:tag name="KSO_WM_UNIT_ID" val="diagram20233167_2*n_h_h_i*1_2_1_1"/>
  <p:tag name="KSO_WM_TEMPLATE_CATEGORY" val="diagram"/>
  <p:tag name="KSO_WM_TEMPLATE_INDEX" val="20233167"/>
  <p:tag name="KSO_WM_UNIT_LAYERLEVEL" val="1_1_1_1"/>
  <p:tag name="KSO_WM_TAG_VERSION" val="3.0"/>
  <p:tag name="KSO_WM_DIAGRAM_VERSION" val="3"/>
  <p:tag name="KSO_WM_DIAGRAM_COLOR_TRICK" val="1"/>
  <p:tag name="KSO_WM_DIAGRAM_COLOR_TEXT_CAN_REMOVE" val="n"/>
  <p:tag name="KSO_WM_DIAGRAM_GROUP_CODE" val="n1-1"/>
  <p:tag name="KSO_WM_DIAGRAM_MAX_ITEMCNT" val="4"/>
  <p:tag name="KSO_WM_DIAGRAM_MIN_ITEMCNT" val="2"/>
  <p:tag name="KSO_WM_DIAGRAM_VIRTUALLY_FRAME" val="{&quot;height&quot;:360.4,&quot;left&quot;:52.65,&quot;top&quot;:125.4,&quot;width&quot;:852.55}"/>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LINE_FORE_SCHEMECOLOR_INDEX" val="5"/>
  <p:tag name="KSO_WM_UNIT_LINE_FILL_TYPE" val="2"/>
  <p:tag name="KSO_WM_UNIT_TEXT_FILL_FORE_SCHEMECOLOR_INDEX" val="2"/>
  <p:tag name="KSO_WM_UNIT_TEXT_FILL_TYPE" val="1"/>
  <p:tag name="KSO_WM_UNIT_USESOURCEFORMAT_APPLY" val="0"/>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n_h_h_i"/>
  <p:tag name="KSO_WM_UNIT_INDEX" val="1_2_2_1"/>
  <p:tag name="KSO_WM_UNIT_ID" val="diagram20233167_2*n_h_h_i*1_2_2_1"/>
  <p:tag name="KSO_WM_TEMPLATE_CATEGORY" val="diagram"/>
  <p:tag name="KSO_WM_TEMPLATE_INDEX" val="20233167"/>
  <p:tag name="KSO_WM_UNIT_LAYERLEVEL" val="1_1_1_1"/>
  <p:tag name="KSO_WM_TAG_VERSION" val="3.0"/>
  <p:tag name="KSO_WM_DIAGRAM_VERSION" val="3"/>
  <p:tag name="KSO_WM_DIAGRAM_COLOR_TRICK" val="1"/>
  <p:tag name="KSO_WM_DIAGRAM_COLOR_TEXT_CAN_REMOVE" val="n"/>
  <p:tag name="KSO_WM_DIAGRAM_GROUP_CODE" val="n1-1"/>
  <p:tag name="KSO_WM_DIAGRAM_MAX_ITEMCNT" val="4"/>
  <p:tag name="KSO_WM_DIAGRAM_MIN_ITEMCNT" val="2"/>
  <p:tag name="KSO_WM_DIAGRAM_VIRTUALLY_FRAME" val="{&quot;height&quot;:360.4,&quot;left&quot;:52.65,&quot;top&quot;:125.4,&quot;width&quot;:852.55}"/>
  <p:tag name="KSO_WM_DIAGRAM_COLOR_MATCH_VALUE" val="{&quot;shape&quot;:{&quot;fill&quot;:{&quot;type&quot;:0},&quot;glow&quot;:{&quot;colorType&quot;:0},&quot;line&quot;:{&quot;solidLine&quot;:{&quot;brightness&quot;:0,&quot;colorType&quot;:1,&quot;foreColorIndex&quot;:5,&quot;transparency&quot;:0.30000001192092896},&quot;type&quot;:1},&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LINE_FORE_SCHEMECOLOR_INDEX" val="5"/>
  <p:tag name="KSO_WM_UNIT_LINE_FILL_TYPE" val="2"/>
  <p:tag name="KSO_WM_UNIT_USESOURCEFORMAT_APPLY" val="0"/>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n_h_h_i"/>
  <p:tag name="KSO_WM_UNIT_INDEX" val="1_2_3_1"/>
  <p:tag name="KSO_WM_UNIT_ID" val="diagram20233167_2*n_h_h_i*1_2_3_1"/>
  <p:tag name="KSO_WM_TEMPLATE_CATEGORY" val="diagram"/>
  <p:tag name="KSO_WM_TEMPLATE_INDEX" val="20233167"/>
  <p:tag name="KSO_WM_UNIT_LAYERLEVEL" val="1_1_1_1"/>
  <p:tag name="KSO_WM_TAG_VERSION" val="3.0"/>
  <p:tag name="KSO_WM_DIAGRAM_VERSION" val="3"/>
  <p:tag name="KSO_WM_DIAGRAM_COLOR_TRICK" val="1"/>
  <p:tag name="KSO_WM_DIAGRAM_COLOR_TEXT_CAN_REMOVE" val="n"/>
  <p:tag name="KSO_WM_DIAGRAM_GROUP_CODE" val="n1-1"/>
  <p:tag name="KSO_WM_DIAGRAM_MAX_ITEMCNT" val="4"/>
  <p:tag name="KSO_WM_DIAGRAM_MIN_ITEMCNT" val="2"/>
  <p:tag name="KSO_WM_DIAGRAM_VIRTUALLY_FRAME" val="{&quot;height&quot;:360.4,&quot;left&quot;:52.65,&quot;top&quot;:125.4,&quot;width&quot;:852.55}"/>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LINE_FORE_SCHEMECOLOR_INDEX" val="5"/>
  <p:tag name="KSO_WM_UNIT_LINE_FILL_TYPE" val="2"/>
  <p:tag name="KSO_WM_UNIT_TEXT_FILL_FORE_SCHEMECOLOR_INDEX" val="2"/>
  <p:tag name="KSO_WM_UNIT_TEXT_FILL_TYPE" val="1"/>
  <p:tag name="KSO_WM_UNIT_USESOURCEFORMAT_APPLY" val="0"/>
</p:tagLst>
</file>

<file path=ppt/tags/tag23.xml><?xml version="1.0" encoding="utf-8"?>
<p:tagLst xmlns:a="http://schemas.openxmlformats.org/drawingml/2006/main" xmlns:r="http://schemas.openxmlformats.org/officeDocument/2006/relationships" xmlns:p="http://schemas.openxmlformats.org/presentationml/2006/main">
  <p:tag name="KSO_WM_SLIDE_ID" val="diagram20233167_2"/>
  <p:tag name="KSO_WM_TEMPLATE_SUBCATEGORY" val="0"/>
  <p:tag name="KSO_WM_TEMPLATE_MASTER_TYPE" val="0"/>
  <p:tag name="KSO_WM_TEMPLATE_COLOR_TYPE" val="0"/>
  <p:tag name="KSO_WM_SLIDE_ITEM_CNT" val="3"/>
  <p:tag name="KSO_WM_SLIDE_INDEX" val="2"/>
  <p:tag name="KSO_WM_TAG_VERSION" val="3.0"/>
  <p:tag name="KSO_WM_BEAUTIFY_FLAG" val="#wm#"/>
  <p:tag name="KSO_WM_TEMPLATE_CATEGORY" val="custom"/>
  <p:tag name="KSO_WM_TEMPLATE_INDEX" val="40492802"/>
  <p:tag name="KSO_WM_SLIDE_TYPE" val="text"/>
  <p:tag name="KSO_WM_SLIDE_SUBTYPE" val="diag"/>
  <p:tag name="KSO_WM_SLIDE_SIZE" val="852.55*360.4"/>
  <p:tag name="KSO_WM_SLIDE_POSITION" val="52.65*125.4"/>
  <p:tag name="KSO_WM_SLIDE_LAYOUT" val="a_n"/>
  <p:tag name="KSO_WM_SLIDE_LAYOUT_CNT" val="1_1"/>
  <p:tag name="KSO_WM_SPECIAL_SOURCE" val="bdnull"/>
  <p:tag name="KSO_WM_DIAGRAM_GROUP_CODE" val="n1-1"/>
  <p:tag name="KSO_WM_SLIDE_DIAGTYPE" val="n"/>
</p:tagLst>
</file>

<file path=ppt/tags/tag24.xml><?xml version="1.0" encoding="utf-8"?>
<p:tagLst xmlns:a="http://schemas.openxmlformats.org/drawingml/2006/main" xmlns:r="http://schemas.openxmlformats.org/officeDocument/2006/relationships" xmlns:p="http://schemas.openxmlformats.org/presentationml/2006/main">
  <p:tag name="KSO_WM_SLIDE_ID" val="diagram20231731_5"/>
  <p:tag name="KSO_WM_TEMPLATE_SUBCATEGORY" val="0"/>
  <p:tag name="KSO_WM_TEMPLATE_MASTER_TYPE" val="0"/>
  <p:tag name="KSO_WM_TEMPLATE_COLOR_TYPE" val="0"/>
  <p:tag name="KSO_WM_SLIDE_ITEM_CNT" val="6"/>
  <p:tag name="KSO_WM_SLIDE_INDEX" val="5"/>
  <p:tag name="KSO_WM_TAG_VERSION" val="3.0"/>
  <p:tag name="KSO_WM_BEAUTIFY_FLAG" val="#wm#"/>
  <p:tag name="KSO_WM_TEMPLATE_CATEGORY" val="diagram"/>
  <p:tag name="KSO_WM_TEMPLATE_INDEX" val="20231731"/>
  <p:tag name="KSO_WM_SLIDE_TYPE" val="text"/>
  <p:tag name="KSO_WM_SLIDE_SUBTYPE" val="diag"/>
  <p:tag name="KSO_WM_SLIDE_SIZE" val="797.069*282.746"/>
  <p:tag name="KSO_WM_SLIDE_POSITION" val="81.4655*193.373"/>
  <p:tag name="KSO_WM_SLIDE_LAYOUT" val="a_l"/>
  <p:tag name="KSO_WM_SLIDE_LAYOUT_CNT" val="1_1"/>
  <p:tag name="KSO_WM_SPECIAL_SOURCE" val="bdnull"/>
  <p:tag name="KSO_WM_DIAGRAM_GROUP_CODE" val="l1-1"/>
  <p:tag name="KSO_WM_SLIDE_DIAGTYPE" val="l"/>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731_5*l_i*1_1"/>
  <p:tag name="KSO_WM_TEMPLATE_CATEGORY" val="diagram"/>
  <p:tag name="KSO_WM_TEMPLATE_INDEX" val="20231731"/>
  <p:tag name="KSO_WM_UNIT_LAYERLEVEL" val="1_1"/>
  <p:tag name="KSO_WM_TAG_VERSION" val="3.0"/>
  <p:tag name="KSO_WM_UNIT_TYPE" val="l_i"/>
  <p:tag name="KSO_WM_UNIT_INDEX" val="1_1"/>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372.5968836890994,&quot;left&quot;:67.60000610351562,&quot;top&quot;:104.04433070866142,&quot;width&quot;:824.7999877929688}"/>
  <p:tag name="KSO_WM_DIAGRAM_COLOR_MATCH_VALUE" val="{&quot;shape&quot;:{&quot;fill&quot;:{&quot;gradient&quot;:[{&quot;brightness&quot;:0,&quot;colorType&quot;:1,&quot;foreColorIndex&quot;:5,&quot;pos&quot;:0,&quot;transparency&quot;:0.8500000238418579},{&quot;brightness&quot;:0,&quot;colorType&quot;:1,&quot;foreColorIndex&quot;:5,&quot;pos&quot;:1,&quot;transparency&quot;:1}],&quot;type&quot;:3},&quot;glow&quot;:{&quot;colorType&quot;:0},&quot;line&quot;:{&quot;gradient&quot;:[{&quot;brightness&quot;:0,&quot;colorType&quot;:1,&quot;foreColorIndex&quot;:5,&quot;pos&quot;:0,&quot;transparency&quot;:0},{&quot;brightness&quot;:0,&quot;colorType&quot;:1,&quot;foreColorIndex&quot;:5,&quot;pos&quot;:0.8700000047683716,&quot;transparency&quot;:1}],&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UNIT_LINE_FORE_SCHEMECOLOR_INDEX" val="5"/>
  <p:tag name="KSO_WM_UNIT_TEXT_FILL_FORE_SCHEMECOLOR_INDEX" val="2"/>
  <p:tag name="KSO_WM_UNIT_TEXT_FILL_TYPE" val="1"/>
  <p:tag name="KSO_WM_UNIT_USESOURCEFORMAT_APPLY" val="0"/>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731_5*l_i*1_2"/>
  <p:tag name="KSO_WM_TEMPLATE_CATEGORY" val="diagram"/>
  <p:tag name="KSO_WM_TEMPLATE_INDEX" val="20231731"/>
  <p:tag name="KSO_WM_UNIT_LAYERLEVEL" val="1_1"/>
  <p:tag name="KSO_WM_TAG_VERSION" val="3.0"/>
  <p:tag name="KSO_WM_UNIT_TYPE" val="l_i"/>
  <p:tag name="KSO_WM_UNIT_INDEX" val="1_2"/>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372.5968836890994,&quot;left&quot;:67.60000610351562,&quot;top&quot;:104.04433070866142,&quot;width&quot;:824.7999877929688}"/>
  <p:tag name="KSO_WM_DIAGRAM_COLOR_MATCH_VALUE" val="{&quot;shape&quot;:{&quot;fill&quot;:{&quot;gradient&quot;:[{&quot;brightness&quot;:0.2199999988079071,&quot;colorType&quot;:1,&quot;foreColorIndex&quot;:5,&quot;pos&quot;:0.009999999776482582,&quot;transparency&quot;:0},{&quot;brightness&quot;:-0.09000000357627869,&quot;colorType&quot;:1,&quot;foreColorIndex&quot;:5,&quot;pos&quot;:0.7799999713897705,&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UNIT_TEXT_FILL_FORE_SCHEMECOLOR_INDEX" val="13"/>
  <p:tag name="KSO_WM_UNIT_TEXT_FILL_TYPE" val="1"/>
  <p:tag name="KSO_WM_UNIT_USESOURCEFORMAT_APPLY" val="0"/>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731_5*l_i*1_3"/>
  <p:tag name="KSO_WM_TEMPLATE_CATEGORY" val="diagram"/>
  <p:tag name="KSO_WM_TEMPLATE_INDEX" val="20231731"/>
  <p:tag name="KSO_WM_UNIT_LAYERLEVEL" val="1_1"/>
  <p:tag name="KSO_WM_TAG_VERSION" val="3.0"/>
  <p:tag name="KSO_WM_UNIT_TYPE" val="l_i"/>
  <p:tag name="KSO_WM_UNIT_INDEX" val="1_3"/>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372.5968836890994,&quot;left&quot;:67.60000610351562,&quot;top&quot;:104.04433070866142,&quot;width&quot;:824.7999877929688}"/>
  <p:tag name="KSO_WM_DIAGRAM_COLOR_MATCH_VALUE" val="{&quot;shape&quot;:{&quot;fill&quot;:{&quot;gradient&quot;:[{&quot;brightness&quot;:0.4000000059604645,&quot;colorType&quot;:1,&quot;foreColorIndex&quot;:5,&quot;pos&quot;:0.1899999976158142,&quot;transparency&quot;:0},{&quot;brightness&quot;:0,&quot;colorType&quot;:1,&quot;foreColorIndex&quot;:5,&quot;pos&quot;:0.9200000166893005,&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UNIT_TEXT_FILL_FORE_SCHEMECOLOR_INDEX" val="13"/>
  <p:tag name="KSO_WM_UNIT_TEXT_FILL_TYPE" val="1"/>
  <p:tag name="KSO_WM_UNIT_USESOURCEFORMAT_APPLY" val="0"/>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731_5*l_i*1_4"/>
  <p:tag name="KSO_WM_TEMPLATE_CATEGORY" val="diagram"/>
  <p:tag name="KSO_WM_TEMPLATE_INDEX" val="20231731"/>
  <p:tag name="KSO_WM_UNIT_LAYERLEVEL" val="1_1"/>
  <p:tag name="KSO_WM_TAG_VERSION" val="3.0"/>
  <p:tag name="KSO_WM_UNIT_TYPE" val="l_i"/>
  <p:tag name="KSO_WM_UNIT_INDEX" val="1_4"/>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372.5968836890994,&quot;left&quot;:67.60000610351562,&quot;top&quot;:104.04433070866142,&quot;width&quot;:824.7999877929688}"/>
  <p:tag name="KSO_WM_DIAGRAM_COLOR_MATCH_VALUE" val="{&quot;shape&quot;:{&quot;fill&quot;:{&quot;gradient&quot;:[{&quot;brightness&quot;:0.5,&quot;colorType&quot;:1,&quot;foreColorIndex&quot;:5,&quot;pos&quot;:0,&quot;transparency&quot;:0},{&quot;brightness&quot;:0.14000000059604645,&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UNIT_TEXT_FILL_FORE_SCHEMECOLOR_INDEX" val="13"/>
  <p:tag name="KSO_WM_UNIT_TEXT_FILL_TYPE" val="1"/>
  <p:tag name="KSO_WM_UNIT_USESOURCEFORMAT_APPLY" val="0"/>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731_5*l_i*1_5"/>
  <p:tag name="KSO_WM_TEMPLATE_CATEGORY" val="diagram"/>
  <p:tag name="KSO_WM_TEMPLATE_INDEX" val="20231731"/>
  <p:tag name="KSO_WM_UNIT_LAYERLEVEL" val="1_1"/>
  <p:tag name="KSO_WM_TAG_VERSION" val="3.0"/>
  <p:tag name="KSO_WM_UNIT_TYPE" val="l_i"/>
  <p:tag name="KSO_WM_UNIT_INDEX" val="1_5"/>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372.5968836890994,&quot;left&quot;:67.60000610351562,&quot;top&quot;:104.04433070866142,&quot;width&quot;:824.7999877929688}"/>
  <p:tag name="KSO_WM_DIAGRAM_COLOR_MATCH_VALUE" val="{&quot;shape&quot;:{&quot;fill&quot;:{&quot;gradient&quot;:[{&quot;brightness&quot;:-0.25,&quot;colorType&quot;:1,&quot;foreColorIndex&quot;:5,&quot;pos&quot;:0.36000001430511475,&quot;transparency&quot;:0},{&quot;brightness&quot;:0.30000001192092896,&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UNIT_TEXT_FILL_FORE_SCHEMECOLOR_INDEX" val="13"/>
  <p:tag name="KSO_WM_UNIT_TEXT_FILL_TYPE" val="1"/>
  <p:tag name="KSO_WM_UNIT_USESOURCEFORMAT_APPLY" val="0"/>
</p:tagLst>
</file>

<file path=ppt/tags/tag3.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2_1"/>
  <p:tag name="KSO_WM_UNIT_ID" val="diagram20233203_1*l_h_f*1_2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UNIT_VALUE" val="170"/>
  <p:tag name="KSO_WM_DIAGRAM_MAX_ITEMCNT" val="4"/>
  <p:tag name="KSO_WM_DIAGRAM_MIN_ITEMCNT" val="2"/>
  <p:tag name="KSO_WM_DIAGRAM_VIRTUALLY_FRAME" val="{&quot;height&quot;:390.52500610351564,&quot;left&quot;:19.3,&quot;top&quot;:124.82499389648437,&quot;width&quot;:923.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添加正文内容，文字是您思想的提炼，请言简意赅的阐述您的观点。单击此处添加正文，文字是您思想的提炼。单击此处添加正文，文字是您思想的提炼，请言简意赅的阐述您的观点。单击此处添加正文，文字是您思想的提炼。单击此处添加正文，文字是您思想的提炼，请言简意赅的阐述您的观点"/>
  <p:tag name="KSO_WM_UNIT_TEXT_FILL_FORE_SCHEMECOLOR_INDEX" val="1"/>
  <p:tag name="KSO_WM_UNIT_TEXT_FILL_TYPE" val="1"/>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731_5*l_i*1_6"/>
  <p:tag name="KSO_WM_TEMPLATE_CATEGORY" val="diagram"/>
  <p:tag name="KSO_WM_TEMPLATE_INDEX" val="20231731"/>
  <p:tag name="KSO_WM_UNIT_LAYERLEVEL" val="1_1"/>
  <p:tag name="KSO_WM_TAG_VERSION" val="3.0"/>
  <p:tag name="KSO_WM_UNIT_TYPE" val="l_i"/>
  <p:tag name="KSO_WM_UNIT_INDEX" val="1_6"/>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372.5968836890994,&quot;left&quot;:67.60000610351562,&quot;top&quot;:104.04433070866142,&quot;width&quot;:824.7999877929688}"/>
  <p:tag name="KSO_WM_DIAGRAM_COLOR_MATCH_VALUE" val="{&quot;shape&quot;:{&quot;fill&quot;:{&quot;gradient&quot;:[{&quot;brightness&quot;:0.4000000059604645,&quot;colorType&quot;:1,&quot;foreColorIndex&quot;:5,&quot;pos&quot;:0.009999999776482582,&quot;transparency&quot;:0},{&quot;brightness&quot;:0,&quot;colorType&quot;:1,&quot;foreColorIndex&quot;:5,&quot;pos&quot;:0.9200000166893005,&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UNIT_TEXT_FILL_FORE_SCHEMECOLOR_INDEX" val="13"/>
  <p:tag name="KSO_WM_UNIT_TEXT_FILL_TYPE" val="1"/>
  <p:tag name="KSO_WM_UNIT_USESOURCEFORMAT_APPLY" val="0"/>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731_5*l_i*1_7"/>
  <p:tag name="KSO_WM_TEMPLATE_CATEGORY" val="diagram"/>
  <p:tag name="KSO_WM_TEMPLATE_INDEX" val="20231731"/>
  <p:tag name="KSO_WM_UNIT_LAYERLEVEL" val="1_1"/>
  <p:tag name="KSO_WM_TAG_VERSION" val="3.0"/>
  <p:tag name="KSO_WM_UNIT_TYPE" val="l_i"/>
  <p:tag name="KSO_WM_UNIT_INDEX" val="1_7"/>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372.5968836890994,&quot;left&quot;:67.60000610351562,&quot;top&quot;:104.04433070866142,&quot;width&quot;:824.7999877929688}"/>
  <p:tag name="KSO_WM_DIAGRAM_COLOR_MATCH_VALUE" val="{&quot;shape&quot;:{&quot;fill&quot;:{&quot;gradient&quot;:[{&quot;brightness&quot;:-0.25,&quot;colorType&quot;:1,&quot;foreColorIndex&quot;:5,&quot;pos&quot;:0.2800000011920929,&quot;transparency&quot;:0},{&quot;brightness&quot;:0.30000001192092896,&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UNIT_TEXT_FILL_FORE_SCHEMECOLOR_INDEX" val="13"/>
  <p:tag name="KSO_WM_UNIT_TEXT_FILL_TYPE" val="1"/>
  <p:tag name="KSO_WM_UNIT_USESOURCEFORMAT_APPLY" val="0"/>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731_5*l_i*1_8"/>
  <p:tag name="KSO_WM_TEMPLATE_CATEGORY" val="diagram"/>
  <p:tag name="KSO_WM_TEMPLATE_INDEX" val="20231731"/>
  <p:tag name="KSO_WM_UNIT_LAYERLEVEL" val="1_1"/>
  <p:tag name="KSO_WM_TAG_VERSION" val="3.0"/>
  <p:tag name="KSO_WM_UNIT_TYPE" val="l_i"/>
  <p:tag name="KSO_WM_UNIT_INDEX" val="1_8"/>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372.5968836890994,&quot;left&quot;:67.60000610351562,&quot;top&quot;:104.04433070866142,&quot;width&quot;:824.7999877929688}"/>
  <p:tag name="KSO_WM_DIAGRAM_COLOR_MATCH_VALUE" val="{&quot;shape&quot;:{&quot;fill&quot;:{&quot;gradient&quot;:[{&quot;brightness&quot;:0.44999998807907104,&quot;colorType&quot;:1,&quot;foreColorIndex&quot;:5,&quot;pos&quot;:0,&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UNIT_TEXT_FILL_FORE_SCHEMECOLOR_INDEX" val="13"/>
  <p:tag name="KSO_WM_UNIT_TEXT_FILL_TYPE" val="1"/>
  <p:tag name="KSO_WM_UNIT_USESOURCEFORMAT_APPLY" val="0"/>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731_5*l_i*1_9"/>
  <p:tag name="KSO_WM_TEMPLATE_CATEGORY" val="diagram"/>
  <p:tag name="KSO_WM_TEMPLATE_INDEX" val="20231731"/>
  <p:tag name="KSO_WM_UNIT_LAYERLEVEL" val="1_1"/>
  <p:tag name="KSO_WM_TAG_VERSION" val="3.0"/>
  <p:tag name="KSO_WM_UNIT_TYPE" val="l_i"/>
  <p:tag name="KSO_WM_UNIT_INDEX" val="1_9"/>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372.5968836890994,&quot;left&quot;:67.60000610351562,&quot;top&quot;:104.04433070866142,&quot;width&quot;:824.7999877929688}"/>
  <p:tag name="KSO_WM_DIAGRAM_COLOR_MATCH_VALUE" val="{&quot;shape&quot;:{&quot;fill&quot;:{&quot;gradient&quot;:[{&quot;brightness&quot;:0.6399999856948853,&quot;colorType&quot;:1,&quot;foreColorIndex&quot;:5,&quot;pos&quot;:0,&quot;transparency&quot;:0},{&quot;brightness&quot;:0.23000000417232513,&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UNIT_TEXT_FILL_FORE_SCHEMECOLOR_INDEX" val="13"/>
  <p:tag name="KSO_WM_UNIT_TEXT_FILL_TYPE" val="1"/>
  <p:tag name="KSO_WM_UNIT_USESOURCEFORMAT_APPLY" val="0"/>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731_5*l_i*1_10"/>
  <p:tag name="KSO_WM_TEMPLATE_CATEGORY" val="diagram"/>
  <p:tag name="KSO_WM_TEMPLATE_INDEX" val="20231731"/>
  <p:tag name="KSO_WM_UNIT_LAYERLEVEL" val="1_1"/>
  <p:tag name="KSO_WM_TAG_VERSION" val="3.0"/>
  <p:tag name="KSO_WM_UNIT_TYPE" val="l_i"/>
  <p:tag name="KSO_WM_UNIT_INDEX" val="1_10"/>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372.5968836890994,&quot;left&quot;:67.60000610351562,&quot;top&quot;:104.04433070866142,&quot;width&quot;:824.7999877929688}"/>
  <p:tag name="KSO_WM_DIAGRAM_COLOR_MATCH_VALUE" val="{&quot;shape&quot;:{&quot;fill&quot;:{&quot;type&quot;:0},&quot;glow&quot;:{&quot;colorType&quot;:0},&quot;line&quot;:{&quot;gradient&quot;:[{&quot;brightness&quot;:0,&quot;colorType&quot;:1,&quot;foreColorIndex&quot;:5,&quot;pos&quot;:0,&quot;transparency&quot;:0},{&quot;brightness&quot;:0,&quot;colorType&quot;:1,&quot;foreColorIndex&quot;:5,&quot;pos&quot;:1,&quot;transparency&quot;:1}],&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LINE_FORE_SCHEMECOLOR_INDEX" val="5"/>
  <p:tag name="KSO_WM_UNIT_TEXT_FILL_FORE_SCHEMECOLOR_INDEX" val="2"/>
  <p:tag name="KSO_WM_UNIT_TEXT_FILL_TYPE" val="1"/>
  <p:tag name="KSO_WM_UNIT_USESOURCEFORMAT_APPLY" val="0"/>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731_5*l_i*1_11"/>
  <p:tag name="KSO_WM_TEMPLATE_CATEGORY" val="diagram"/>
  <p:tag name="KSO_WM_TEMPLATE_INDEX" val="20231731"/>
  <p:tag name="KSO_WM_UNIT_LAYERLEVEL" val="1_1"/>
  <p:tag name="KSO_WM_TAG_VERSION" val="3.0"/>
  <p:tag name="KSO_WM_UNIT_TYPE" val="l_i"/>
  <p:tag name="KSO_WM_UNIT_INDEX" val="1_11"/>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372.5968836890994,&quot;left&quot;:67.60000610351562,&quot;top&quot;:104.04433070866142,&quot;width&quot;:824.7999877929688}"/>
  <p:tag name="KSO_WM_DIAGRAM_COLOR_MATCH_VALUE" val="{&quot;shape&quot;:{&quot;fill&quot;:{&quot;type&quot;:0},&quot;glow&quot;:{&quot;colorType&quot;:0},&quot;line&quot;:{&quot;gradient&quot;:[{&quot;brightness&quot;:0,&quot;colorType&quot;:1,&quot;foreColorIndex&quot;:5,&quot;pos&quot;:0,&quot;transparency&quot;:0},{&quot;brightness&quot;:0,&quot;colorType&quot;:1,&quot;foreColorIndex&quot;:5,&quot;pos&quot;:1,&quot;transparency&quot;:1}],&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LINE_FORE_SCHEMECOLOR_INDEX" val="5"/>
  <p:tag name="KSO_WM_UNIT_TEXT_FILL_FORE_SCHEMECOLOR_INDEX" val="2"/>
  <p:tag name="KSO_WM_UNIT_TEXT_FILL_TYPE" val="1"/>
  <p:tag name="KSO_WM_UNIT_USESOURCEFORMAT_APPLY" val="0"/>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731_5*l_i*1_12"/>
  <p:tag name="KSO_WM_TEMPLATE_CATEGORY" val="diagram"/>
  <p:tag name="KSO_WM_TEMPLATE_INDEX" val="20231731"/>
  <p:tag name="KSO_WM_UNIT_LAYERLEVEL" val="1_1"/>
  <p:tag name="KSO_WM_TAG_VERSION" val="3.0"/>
  <p:tag name="KSO_WM_UNIT_TYPE" val="l_i"/>
  <p:tag name="KSO_WM_UNIT_INDEX" val="1_12"/>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372.5968836890994,&quot;left&quot;:67.60000610351562,&quot;top&quot;:104.04433070866142,&quot;width&quot;:824.7999877929688}"/>
  <p:tag name="KSO_WM_DIAGRAM_COLOR_MATCH_VALUE" val="{&quot;shape&quot;:{&quot;fill&quot;:{&quot;type&quot;:0},&quot;glow&quot;:{&quot;colorType&quot;:0},&quot;line&quot;:{&quot;gradient&quot;:[{&quot;brightness&quot;:0.4000000059604645,&quot;colorType&quot;:1,&quot;foreColorIndex&quot;:5,&quot;pos&quot;:0.009999999776482582,&quot;transparency&quot;:0},{&quot;brightness&quot;:0,&quot;colorType&quot;:1,&quot;foreColorIndex&quot;:5,&quot;pos&quot;:1,&quot;transparency&quot;:1}],&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LINE_FORE_SCHEMECOLOR_INDEX" val="5"/>
  <p:tag name="KSO_WM_UNIT_TEXT_FILL_FORE_SCHEMECOLOR_INDEX" val="2"/>
  <p:tag name="KSO_WM_UNIT_TEXT_FILL_TYPE" val="1"/>
  <p:tag name="KSO_WM_UNIT_USESOURCEFORMAT_APPLY" val="0"/>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731_5*l_i*1_13"/>
  <p:tag name="KSO_WM_TEMPLATE_CATEGORY" val="diagram"/>
  <p:tag name="KSO_WM_TEMPLATE_INDEX" val="20231731"/>
  <p:tag name="KSO_WM_UNIT_LAYERLEVEL" val="1_1"/>
  <p:tag name="KSO_WM_TAG_VERSION" val="3.0"/>
  <p:tag name="KSO_WM_UNIT_TYPE" val="l_i"/>
  <p:tag name="KSO_WM_UNIT_INDEX" val="1_13"/>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372.5968836890994,&quot;left&quot;:67.60000610351562,&quot;top&quot;:104.04433070866142,&quot;width&quot;:824.7999877929688}"/>
  <p:tag name="KSO_WM_DIAGRAM_COLOR_MATCH_VALUE" val="{&quot;shape&quot;:{&quot;fill&quot;:{&quot;gradient&quot;:[{&quot;brightness&quot;:-0.25,&quot;colorType&quot;:1,&quot;foreColorIndex&quot;:5,&quot;pos&quot;:0.009999999776482582,&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UNIT_TEXT_FILL_FORE_SCHEMECOLOR_INDEX" val="2"/>
  <p:tag name="KSO_WM_UNIT_TEXT_FILL_TYPE" val="1"/>
  <p:tag name="KSO_WM_UNIT_USESOURCEFORMAT_APPLY" val="0"/>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731_5*l_i*1_14"/>
  <p:tag name="KSO_WM_TEMPLATE_CATEGORY" val="diagram"/>
  <p:tag name="KSO_WM_TEMPLATE_INDEX" val="20231731"/>
  <p:tag name="KSO_WM_UNIT_LAYERLEVEL" val="1_1"/>
  <p:tag name="KSO_WM_TAG_VERSION" val="3.0"/>
  <p:tag name="KSO_WM_UNIT_TYPE" val="l_i"/>
  <p:tag name="KSO_WM_UNIT_INDEX" val="1_14"/>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372.5968836890994,&quot;left&quot;:67.60000610351562,&quot;top&quot;:104.04433070866142,&quot;width&quot;:824.7999877929688}"/>
  <p:tag name="KSO_WM_DIAGRAM_COLOR_MATCH_VALUE" val="{&quot;shape&quot;:{&quot;fill&quot;:{&quot;gradient&quot;:[{&quot;brightness&quot;:0.800000011920929,&quot;colorType&quot;:1,&quot;foreColorIndex&quot;:5,&quot;pos&quot;:0.009999999776482582,&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UNIT_TEXT_FILL_FORE_SCHEMECOLOR_INDEX" val="2"/>
  <p:tag name="KSO_WM_UNIT_TEXT_FILL_TYPE" val="1"/>
  <p:tag name="KSO_WM_UNIT_USESOURCEFORMAT_APPLY" val="0"/>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731_5*l_i*1_15"/>
  <p:tag name="KSO_WM_TEMPLATE_CATEGORY" val="diagram"/>
  <p:tag name="KSO_WM_TEMPLATE_INDEX" val="20231731"/>
  <p:tag name="KSO_WM_UNIT_LAYERLEVEL" val="1_1"/>
  <p:tag name="KSO_WM_TAG_VERSION" val="3.0"/>
  <p:tag name="KSO_WM_UNIT_TYPE" val="l_i"/>
  <p:tag name="KSO_WM_UNIT_INDEX" val="1_15"/>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372.5968836890994,&quot;left&quot;:67.60000610351562,&quot;top&quot;:104.04433070866142,&quot;width&quot;:824.7999877929688}"/>
  <p:tag name="KSO_WM_DIAGRAM_COLOR_MATCH_VALUE" val="{&quot;shape&quot;:{&quot;fill&quot;:{&quot;type&quot;:0},&quot;glow&quot;:{&quot;colorType&quot;:0},&quot;line&quot;:{&quot;gradient&quot;:[{&quot;brightness&quot;:0.6000000238418579,&quot;colorType&quot;:1,&quot;foreColorIndex&quot;:5,&quot;pos&quot;:0,&quot;transparency&quot;:0},{&quot;brightness&quot;:0,&quot;colorType&quot;:1,&quot;foreColorIndex&quot;:5,&quot;pos&quot;:0.9200000166893005,&quot;transparency&quot;:1}],&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LINE_FORE_SCHEMECOLOR_INDEX" val="5"/>
  <p:tag name="KSO_WM_UNIT_TEXT_FILL_FORE_SCHEMECOLOR_INDEX" val="2"/>
  <p:tag name="KSO_WM_UNIT_TEXT_FILL_TYPE" val="1"/>
  <p:tag name="KSO_WM_UNIT_USESOURCEFORMAT_APPLY" val="0"/>
</p:tagLst>
</file>

<file path=ppt/tags/tag4.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3203_1*l_h_a*1_2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90.52500610351564,&quot;left&quot;:19.3,&quot;top&quot;:124.82499389648437,&quot;width&quot;:923.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731_5*l_h_i*1_1_3"/>
  <p:tag name="KSO_WM_TEMPLATE_CATEGORY" val="diagram"/>
  <p:tag name="KSO_WM_TEMPLATE_INDEX" val="20231731"/>
  <p:tag name="KSO_WM_UNIT_LAYERLEVEL" val="1_1_1"/>
  <p:tag name="KSO_WM_TAG_VERSION" val="3.0"/>
  <p:tag name="KSO_WM_UNIT_TYPE" val="l_h_i"/>
  <p:tag name="KSO_WM_UNIT_INDEX" val="1_1_3"/>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72.5968836890994,&quot;left&quot;:67.60000610351562,&quot;top&quot;:104.04433070866142,&quot;width&quot;:824.7999877929688}"/>
  <p:tag name="KSO_WM_DIAGRAM_COLOR_MATCH_VALUE" val="{&quot;shape&quot;:{&quot;fill&quot;:{&quot;solid&quot;:{&quot;brightness&quot;:0,&quot;colorType&quot;:2,&quot;rgb&quot;:&quot;#ffffff&quot;,&quot;transparency&quot;:0},&quot;type&quot;:1},&quot;glow&quot;:{&quot;colorType&quot;:0},&quot;line&quot;:{&quot;solidLine&quot;:{&quot;brightness&quot;:0,&quot;colorType&quot;:1,&quot;foreColorIndex&quot;:5,&quot;transparency&quot;:0},&quot;type&quot;:1},&quot;shadow&quot;:{&quot;brightness&quot;:-0.25,&quot;colorType&quot;:1,&quot;foreColorIndex&quot;:5,&quot;transparency&quot;:0.600000023841857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LINE_FORE_SCHEMECOLOR_INDEX" val="5"/>
  <p:tag name="KSO_WM_UNIT_LINE_FILL_TYPE" val="2"/>
  <p:tag name="KSO_WM_UNIT_SHADOW_SCHEMECOLOR_INDEX" val="5"/>
  <p:tag name="KSO_WM_UNIT_TEXT_FILL_FORE_SCHEMECOLOR_INDEX" val="2"/>
  <p:tag name="KSO_WM_UNIT_TEXT_FILL_TYPE" val="1"/>
  <p:tag name="KSO_WM_UNIT_USESOURCEFORMAT_APPLY" val="0"/>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731_5*l_h_i*1_1_2"/>
  <p:tag name="KSO_WM_TEMPLATE_CATEGORY" val="diagram"/>
  <p:tag name="KSO_WM_TEMPLATE_INDEX" val="20231731"/>
  <p:tag name="KSO_WM_UNIT_LAYERLEVEL" val="1_1_1"/>
  <p:tag name="KSO_WM_TAG_VERSION" val="3.0"/>
  <p:tag name="KSO_WM_UNIT_TYPE" val="l_h_i"/>
  <p:tag name="KSO_WM_UNIT_INDEX" val="1_1_2"/>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72.5968836890994,&quot;left&quot;:67.60000610351562,&quot;top&quot;:104.04433070866142,&quot;width&quot;:824.7999877929688}"/>
  <p:tag name="KSO_WM_DIAGRAM_COLOR_MATCH_VALUE" val="{&quot;shape&quot;:{&quot;fill&quot;:{&quot;gradient&quot;:[{&quot;brightness&quot;:-0.25,&quot;colorType&quot;:1,&quot;foreColorIndex&quot;:5,&quot;pos&quot;:0.009999999776482582,&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UNIT_TEXT_FILL_FORE_SCHEMECOLOR_INDEX" val="2"/>
  <p:tag name="KSO_WM_UNIT_TEXT_FILL_TYPE" val="1"/>
  <p:tag name="KSO_WM_UNIT_USESOURCEFORMAT_APPLY" val="0"/>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731_5*l_h_i*1_6_3"/>
  <p:tag name="KSO_WM_TEMPLATE_CATEGORY" val="diagram"/>
  <p:tag name="KSO_WM_TEMPLATE_INDEX" val="20231731"/>
  <p:tag name="KSO_WM_UNIT_LAYERLEVEL" val="1_1_1"/>
  <p:tag name="KSO_WM_TAG_VERSION" val="3.0"/>
  <p:tag name="KSO_WM_UNIT_TYPE" val="l_h_i"/>
  <p:tag name="KSO_WM_UNIT_INDEX" val="1_6_3"/>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72.5968836890994,&quot;left&quot;:67.60000610351562,&quot;top&quot;:104.04433070866142,&quot;width&quot;:824.7999877929688}"/>
  <p:tag name="KSO_WM_DIAGRAM_COLOR_MATCH_VALUE" val="{&quot;shape&quot;:{&quot;fill&quot;:{&quot;solid&quot;:{&quot;brightness&quot;:0,&quot;colorType&quot;:2,&quot;rgb&quot;:&quot;#ffffff&quot;,&quot;transparency&quot;:0},&quot;type&quot;:1},&quot;glow&quot;:{&quot;colorType&quot;:0},&quot;line&quot;:{&quot;solidLine&quot;:{&quot;brightness&quot;:0,&quot;colorType&quot;:1,&quot;foreColorIndex&quot;:5,&quot;transparency&quot;:0},&quot;type&quot;:1},&quot;shadow&quot;:{&quot;brightness&quot;:-0.25,&quot;colorType&quot;:1,&quot;foreColorIndex&quot;:5,&quot;transparency&quot;:0.600000023841857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LINE_FORE_SCHEMECOLOR_INDEX" val="5"/>
  <p:tag name="KSO_WM_UNIT_LINE_FILL_TYPE" val="2"/>
  <p:tag name="KSO_WM_UNIT_SHADOW_SCHEMECOLOR_INDEX" val="5"/>
  <p:tag name="KSO_WM_UNIT_TEXT_FILL_FORE_SCHEMECOLOR_INDEX" val="2"/>
  <p:tag name="KSO_WM_UNIT_TEXT_FILL_TYPE" val="1"/>
  <p:tag name="KSO_WM_UNIT_USESOURCEFORMAT_APPLY" val="0"/>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731_5*l_h_i*1_6_2"/>
  <p:tag name="KSO_WM_TEMPLATE_CATEGORY" val="diagram"/>
  <p:tag name="KSO_WM_TEMPLATE_INDEX" val="20231731"/>
  <p:tag name="KSO_WM_UNIT_LAYERLEVEL" val="1_1_1"/>
  <p:tag name="KSO_WM_TAG_VERSION" val="3.0"/>
  <p:tag name="KSO_WM_UNIT_TYPE" val="l_h_i"/>
  <p:tag name="KSO_WM_UNIT_INDEX" val="1_6_2"/>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72.5968836890994,&quot;left&quot;:67.60000610351562,&quot;top&quot;:104.04433070866142,&quot;width&quot;:824.7999877929688}"/>
  <p:tag name="KSO_WM_DIAGRAM_COLOR_MATCH_VALUE" val="{&quot;shape&quot;:{&quot;fill&quot;:{&quot;gradient&quot;:[{&quot;brightness&quot;:-0.25,&quot;colorType&quot;:1,&quot;foreColorIndex&quot;:5,&quot;pos&quot;:0.009999999776482582,&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UNIT_TEXT_FILL_FORE_SCHEMECOLOR_INDEX" val="2"/>
  <p:tag name="KSO_WM_UNIT_TEXT_FILL_TYPE" val="1"/>
  <p:tag name="KSO_WM_UNIT_USESOURCEFORMAT_APPLY" val="0"/>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731_5*l_h_i*1_6_1"/>
  <p:tag name="KSO_WM_TEMPLATE_CATEGORY" val="diagram"/>
  <p:tag name="KSO_WM_TEMPLATE_INDEX" val="20231731"/>
  <p:tag name="KSO_WM_UNIT_LAYERLEVEL" val="1_1_1"/>
  <p:tag name="KSO_WM_TAG_VERSION" val="3.0"/>
  <p:tag name="KSO_WM_UNIT_TYPE" val="l_h_i"/>
  <p:tag name="KSO_WM_UNIT_INDEX" val="1_6_1"/>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72.5968836890994,&quot;left&quot;:67.60000610351562,&quot;top&quot;:104.04433070866142,&quot;width&quot;:824.7999877929688}"/>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1,&quot;transparency&quot;:0}],&quot;type&quot;:2},&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LINE_FORE_SCHEMECOLOR_INDEX" val="5"/>
  <p:tag name="KSO_WM_UNIT_USESOURCEFORMAT_APPLY" val="0"/>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731_5*l_h_i*1_2_3"/>
  <p:tag name="KSO_WM_TEMPLATE_CATEGORY" val="diagram"/>
  <p:tag name="KSO_WM_TEMPLATE_INDEX" val="20231731"/>
  <p:tag name="KSO_WM_UNIT_LAYERLEVEL" val="1_1_1"/>
  <p:tag name="KSO_WM_TAG_VERSION" val="3.0"/>
  <p:tag name="KSO_WM_UNIT_TYPE" val="l_h_i"/>
  <p:tag name="KSO_WM_UNIT_INDEX" val="1_2_3"/>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72.5968836890994,&quot;left&quot;:67.60000610351562,&quot;top&quot;:104.04433070866142,&quot;width&quot;:824.7999877929688}"/>
  <p:tag name="KSO_WM_DIAGRAM_COLOR_MATCH_VALUE" val="{&quot;shape&quot;:{&quot;fill&quot;:{&quot;solid&quot;:{&quot;brightness&quot;:0,&quot;colorType&quot;:2,&quot;rgb&quot;:&quot;#ffffff&quot;,&quot;transparency&quot;:0},&quot;type&quot;:1},&quot;glow&quot;:{&quot;colorType&quot;:0},&quot;line&quot;:{&quot;solidLine&quot;:{&quot;brightness&quot;:0,&quot;colorType&quot;:1,&quot;foreColorIndex&quot;:5,&quot;transparency&quot;:0},&quot;type&quot;:1},&quot;shadow&quot;:{&quot;brightness&quot;:-0.25,&quot;colorType&quot;:1,&quot;foreColorIndex&quot;:5,&quot;transparency&quot;:0.600000023841857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LINE_FORE_SCHEMECOLOR_INDEX" val="5"/>
  <p:tag name="KSO_WM_UNIT_LINE_FILL_TYPE" val="2"/>
  <p:tag name="KSO_WM_UNIT_SHADOW_SCHEMECOLOR_INDEX" val="5"/>
  <p:tag name="KSO_WM_UNIT_TEXT_FILL_FORE_SCHEMECOLOR_INDEX" val="2"/>
  <p:tag name="KSO_WM_UNIT_TEXT_FILL_TYPE" val="1"/>
  <p:tag name="KSO_WM_UNIT_USESOURCEFORMAT_APPLY" val="0"/>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731_5*l_h_i*1_2_2"/>
  <p:tag name="KSO_WM_TEMPLATE_CATEGORY" val="diagram"/>
  <p:tag name="KSO_WM_TEMPLATE_INDEX" val="20231731"/>
  <p:tag name="KSO_WM_UNIT_LAYERLEVEL" val="1_1_1"/>
  <p:tag name="KSO_WM_TAG_VERSION" val="3.0"/>
  <p:tag name="KSO_WM_UNIT_TYPE" val="l_h_i"/>
  <p:tag name="KSO_WM_UNIT_INDEX" val="1_2_2"/>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72.5968836890994,&quot;left&quot;:67.60000610351562,&quot;top&quot;:104.04433070866142,&quot;width&quot;:824.7999877929688}"/>
  <p:tag name="KSO_WM_DIAGRAM_COLOR_MATCH_VALUE" val="{&quot;shape&quot;:{&quot;fill&quot;:{&quot;gradient&quot;:[{&quot;brightness&quot;:-0.25,&quot;colorType&quot;:1,&quot;foreColorIndex&quot;:5,&quot;pos&quot;:0.009999999776482582,&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UNIT_TEXT_FILL_FORE_SCHEMECOLOR_INDEX" val="2"/>
  <p:tag name="KSO_WM_UNIT_TEXT_FILL_TYPE" val="1"/>
  <p:tag name="KSO_WM_UNIT_USESOURCEFORMAT_APPLY" val="0"/>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731_5*l_h_i*1_2_1"/>
  <p:tag name="KSO_WM_TEMPLATE_CATEGORY" val="diagram"/>
  <p:tag name="KSO_WM_TEMPLATE_INDEX" val="20231731"/>
  <p:tag name="KSO_WM_UNIT_LAYERLEVEL" val="1_1_1"/>
  <p:tag name="KSO_WM_TAG_VERSION" val="3.0"/>
  <p:tag name="KSO_WM_UNIT_TYPE" val="l_h_i"/>
  <p:tag name="KSO_WM_UNIT_INDEX" val="1_2_1"/>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72.5968836890994,&quot;left&quot;:67.60000610351562,&quot;top&quot;:104.04433070866142,&quot;width&quot;:824.7999877929688}"/>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1,&quot;transparency&quot;:0}],&quot;type&quot;:2},&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LINE_FORE_SCHEMECOLOR_INDEX" val="5"/>
  <p:tag name="KSO_WM_UNIT_USESOURCEFORMAT_APPLY" val="0"/>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731_5*l_h_i*1_5_3"/>
  <p:tag name="KSO_WM_TEMPLATE_CATEGORY" val="diagram"/>
  <p:tag name="KSO_WM_TEMPLATE_INDEX" val="20231731"/>
  <p:tag name="KSO_WM_UNIT_LAYERLEVEL" val="1_1_1"/>
  <p:tag name="KSO_WM_TAG_VERSION" val="3.0"/>
  <p:tag name="KSO_WM_UNIT_TYPE" val="l_h_i"/>
  <p:tag name="KSO_WM_UNIT_INDEX" val="1_5_3"/>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72.5968836890994,&quot;left&quot;:67.60000610351562,&quot;top&quot;:104.04433070866142,&quot;width&quot;:824.7999877929688}"/>
  <p:tag name="KSO_WM_DIAGRAM_COLOR_MATCH_VALUE" val="{&quot;shape&quot;:{&quot;fill&quot;:{&quot;solid&quot;:{&quot;brightness&quot;:0,&quot;colorType&quot;:2,&quot;rgb&quot;:&quot;#ffffff&quot;,&quot;transparency&quot;:0},&quot;type&quot;:1},&quot;glow&quot;:{&quot;colorType&quot;:0},&quot;line&quot;:{&quot;solidLine&quot;:{&quot;brightness&quot;:0,&quot;colorType&quot;:1,&quot;foreColorIndex&quot;:5,&quot;transparency&quot;:0},&quot;type&quot;:1},&quot;shadow&quot;:{&quot;brightness&quot;:-0.25,&quot;colorType&quot;:1,&quot;foreColorIndex&quot;:5,&quot;transparency&quot;:0.600000023841857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LINE_FORE_SCHEMECOLOR_INDEX" val="5"/>
  <p:tag name="KSO_WM_UNIT_LINE_FILL_TYPE" val="2"/>
  <p:tag name="KSO_WM_UNIT_SHADOW_SCHEMECOLOR_INDEX" val="5"/>
  <p:tag name="KSO_WM_UNIT_TEXT_FILL_FORE_SCHEMECOLOR_INDEX" val="2"/>
  <p:tag name="KSO_WM_UNIT_TEXT_FILL_TYPE" val="1"/>
  <p:tag name="KSO_WM_UNIT_USESOURCEFORMAT_APPLY" val="0"/>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731_5*l_h_i*1_5_2"/>
  <p:tag name="KSO_WM_TEMPLATE_CATEGORY" val="diagram"/>
  <p:tag name="KSO_WM_TEMPLATE_INDEX" val="20231731"/>
  <p:tag name="KSO_WM_UNIT_LAYERLEVEL" val="1_1_1"/>
  <p:tag name="KSO_WM_TAG_VERSION" val="3.0"/>
  <p:tag name="KSO_WM_UNIT_TYPE" val="l_h_i"/>
  <p:tag name="KSO_WM_UNIT_INDEX" val="1_5_2"/>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72.5968836890994,&quot;left&quot;:67.60000610351562,&quot;top&quot;:104.04433070866142,&quot;width&quot;:824.7999877929688}"/>
  <p:tag name="KSO_WM_DIAGRAM_COLOR_MATCH_VALUE" val="{&quot;shape&quot;:{&quot;fill&quot;:{&quot;gradient&quot;:[{&quot;brightness&quot;:-0.25,&quot;colorType&quot;:1,&quot;foreColorIndex&quot;:5,&quot;pos&quot;:0.009999999776482582,&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UNIT_TEXT_FILL_FORE_SCHEMECOLOR_INDEX" val="2"/>
  <p:tag name="KSO_WM_UNIT_TEXT_FILL_TYPE" val="1"/>
  <p:tag name="KSO_WM_UNIT_USESOURCEFORMAT_APPLY" val="0"/>
</p:tagLst>
</file>

<file path=ppt/tags/tag5.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1_1"/>
  <p:tag name="KSO_WM_UNIT_ID" val="diagram20233203_1*l_h_f*1_1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UNIT_VALUE" val="170"/>
  <p:tag name="KSO_WM_DIAGRAM_MAX_ITEMCNT" val="4"/>
  <p:tag name="KSO_WM_DIAGRAM_MIN_ITEMCNT" val="2"/>
  <p:tag name="KSO_WM_DIAGRAM_VIRTUALLY_FRAME" val="{&quot;height&quot;:390.52500610351564,&quot;left&quot;:19.3,&quot;top&quot;:124.82499389648437,&quot;width&quot;:923.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添加内容，文字是您思想的提炼，请言简意赅的阐述您的观点。单击添加正文，文字是您思想的提炼。单击此处添加正文，文字是您思想的提炼，请言简意赅的阐述您的观点。单击添加正文，文字是您思想的提炼。单击添加正文，文字是您思想的提炼，请言简意赅的阐述您的观点"/>
  <p:tag name="KSO_WM_UNIT_TEXT_FILL_FORE_SCHEMECOLOR_INDEX" val="1"/>
  <p:tag name="KSO_WM_UNIT_TEXT_FILL_TYPE" val="1"/>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731_5*l_h_i*1_5_1"/>
  <p:tag name="KSO_WM_TEMPLATE_CATEGORY" val="diagram"/>
  <p:tag name="KSO_WM_TEMPLATE_INDEX" val="20231731"/>
  <p:tag name="KSO_WM_UNIT_LAYERLEVEL" val="1_1_1"/>
  <p:tag name="KSO_WM_TAG_VERSION" val="3.0"/>
  <p:tag name="KSO_WM_UNIT_TYPE" val="l_h_i"/>
  <p:tag name="KSO_WM_UNIT_INDEX" val="1_5_1"/>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72.5968836890994,&quot;left&quot;:67.60000610351562,&quot;top&quot;:104.04433070866142,&quot;width&quot;:824.7999877929688}"/>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1,&quot;transparency&quot;:0}],&quot;type&quot;:2},&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LINE_FORE_SCHEMECOLOR_INDEX" val="5"/>
  <p:tag name="KSO_WM_UNIT_USESOURCEFORMAT_APPLY" val="0"/>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731_5*l_h_i*1_3_3"/>
  <p:tag name="KSO_WM_TEMPLATE_CATEGORY" val="diagram"/>
  <p:tag name="KSO_WM_TEMPLATE_INDEX" val="20231731"/>
  <p:tag name="KSO_WM_UNIT_LAYERLEVEL" val="1_1_1"/>
  <p:tag name="KSO_WM_TAG_VERSION" val="3.0"/>
  <p:tag name="KSO_WM_UNIT_TYPE" val="l_h_i"/>
  <p:tag name="KSO_WM_UNIT_INDEX" val="1_3_3"/>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72.5968836890994,&quot;left&quot;:67.60000610351562,&quot;top&quot;:104.04433070866142,&quot;width&quot;:824.7999877929688}"/>
  <p:tag name="KSO_WM_DIAGRAM_COLOR_MATCH_VALUE" val="{&quot;shape&quot;:{&quot;fill&quot;:{&quot;solid&quot;:{&quot;brightness&quot;:0,&quot;colorType&quot;:2,&quot;rgb&quot;:&quot;#ffffff&quot;,&quot;transparency&quot;:0},&quot;type&quot;:1},&quot;glow&quot;:{&quot;colorType&quot;:0},&quot;line&quot;:{&quot;solidLine&quot;:{&quot;brightness&quot;:0,&quot;colorType&quot;:1,&quot;foreColorIndex&quot;:5,&quot;transparency&quot;:0},&quot;type&quot;:1},&quot;shadow&quot;:{&quot;brightness&quot;:-0.25,&quot;colorType&quot;:1,&quot;foreColorIndex&quot;:5,&quot;transparency&quot;:0.600000023841857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LINE_FORE_SCHEMECOLOR_INDEX" val="5"/>
  <p:tag name="KSO_WM_UNIT_LINE_FILL_TYPE" val="2"/>
  <p:tag name="KSO_WM_UNIT_SHADOW_SCHEMECOLOR_INDEX" val="5"/>
  <p:tag name="KSO_WM_UNIT_TEXT_FILL_FORE_SCHEMECOLOR_INDEX" val="2"/>
  <p:tag name="KSO_WM_UNIT_TEXT_FILL_TYPE" val="1"/>
  <p:tag name="KSO_WM_UNIT_USESOURCEFORMAT_APPLY" val="0"/>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731_5*l_h_i*1_3_2"/>
  <p:tag name="KSO_WM_TEMPLATE_CATEGORY" val="diagram"/>
  <p:tag name="KSO_WM_TEMPLATE_INDEX" val="20231731"/>
  <p:tag name="KSO_WM_UNIT_LAYERLEVEL" val="1_1_1"/>
  <p:tag name="KSO_WM_TAG_VERSION" val="3.0"/>
  <p:tag name="KSO_WM_UNIT_TYPE" val="l_h_i"/>
  <p:tag name="KSO_WM_UNIT_INDEX" val="1_3_2"/>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72.5968836890994,&quot;left&quot;:67.60000610351562,&quot;top&quot;:104.04433070866142,&quot;width&quot;:824.7999877929688}"/>
  <p:tag name="KSO_WM_DIAGRAM_COLOR_MATCH_VALUE" val="{&quot;shape&quot;:{&quot;fill&quot;:{&quot;gradient&quot;:[{&quot;brightness&quot;:-0.25,&quot;colorType&quot;:1,&quot;foreColorIndex&quot;:5,&quot;pos&quot;:0.009999999776482582,&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UNIT_TEXT_FILL_FORE_SCHEMECOLOR_INDEX" val="2"/>
  <p:tag name="KSO_WM_UNIT_TEXT_FILL_TYPE" val="1"/>
  <p:tag name="KSO_WM_UNIT_USESOURCEFORMAT_APPLY" val="0"/>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731_5*l_h_i*1_3_1"/>
  <p:tag name="KSO_WM_TEMPLATE_CATEGORY" val="diagram"/>
  <p:tag name="KSO_WM_TEMPLATE_INDEX" val="20231731"/>
  <p:tag name="KSO_WM_UNIT_LAYERLEVEL" val="1_1_1"/>
  <p:tag name="KSO_WM_TAG_VERSION" val="3.0"/>
  <p:tag name="KSO_WM_UNIT_TYPE" val="l_h_i"/>
  <p:tag name="KSO_WM_UNIT_INDEX" val="1_3_1"/>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72.5968836890994,&quot;left&quot;:67.60000610351562,&quot;top&quot;:104.04433070866142,&quot;width&quot;:824.7999877929688}"/>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1,&quot;transparency&quot;:0}],&quot;type&quot;:2},&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LINE_FORE_SCHEMECOLOR_INDEX" val="5"/>
  <p:tag name="KSO_WM_UNIT_USESOURCEFORMAT_APPLY" val="0"/>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731_5*l_h_i*1_4_3"/>
  <p:tag name="KSO_WM_TEMPLATE_CATEGORY" val="diagram"/>
  <p:tag name="KSO_WM_TEMPLATE_INDEX" val="20231731"/>
  <p:tag name="KSO_WM_UNIT_LAYERLEVEL" val="1_1_1"/>
  <p:tag name="KSO_WM_TAG_VERSION" val="3.0"/>
  <p:tag name="KSO_WM_UNIT_TYPE" val="l_h_i"/>
  <p:tag name="KSO_WM_UNIT_INDEX" val="1_4_3"/>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72.5968836890994,&quot;left&quot;:67.60000610351562,&quot;top&quot;:104.04433070866142,&quot;width&quot;:824.7999877929688}"/>
  <p:tag name="KSO_WM_DIAGRAM_COLOR_MATCH_VALUE" val="{&quot;shape&quot;:{&quot;fill&quot;:{&quot;solid&quot;:{&quot;brightness&quot;:0,&quot;colorType&quot;:2,&quot;rgb&quot;:&quot;#ffffff&quot;,&quot;transparency&quot;:0},&quot;type&quot;:1},&quot;glow&quot;:{&quot;colorType&quot;:0},&quot;line&quot;:{&quot;solidLine&quot;:{&quot;brightness&quot;:0,&quot;colorType&quot;:1,&quot;foreColorIndex&quot;:5,&quot;transparency&quot;:0},&quot;type&quot;:1},&quot;shadow&quot;:{&quot;brightness&quot;:-0.25,&quot;colorType&quot;:1,&quot;foreColorIndex&quot;:5,&quot;transparency&quot;:0.600000023841857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LINE_FORE_SCHEMECOLOR_INDEX" val="5"/>
  <p:tag name="KSO_WM_UNIT_LINE_FILL_TYPE" val="2"/>
  <p:tag name="KSO_WM_UNIT_SHADOW_SCHEMECOLOR_INDEX" val="5"/>
  <p:tag name="KSO_WM_UNIT_TEXT_FILL_FORE_SCHEMECOLOR_INDEX" val="2"/>
  <p:tag name="KSO_WM_UNIT_TEXT_FILL_TYPE" val="1"/>
  <p:tag name="KSO_WM_UNIT_USESOURCEFORMAT_APPLY" val="0"/>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731_5*l_h_i*1_4_2"/>
  <p:tag name="KSO_WM_TEMPLATE_CATEGORY" val="diagram"/>
  <p:tag name="KSO_WM_TEMPLATE_INDEX" val="20231731"/>
  <p:tag name="KSO_WM_UNIT_LAYERLEVEL" val="1_1_1"/>
  <p:tag name="KSO_WM_TAG_VERSION" val="3.0"/>
  <p:tag name="KSO_WM_UNIT_TYPE" val="l_h_i"/>
  <p:tag name="KSO_WM_UNIT_INDEX" val="1_4_2"/>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72.5968836890994,&quot;left&quot;:67.60000610351562,&quot;top&quot;:104.04433070866142,&quot;width&quot;:824.7999877929688}"/>
  <p:tag name="KSO_WM_DIAGRAM_COLOR_MATCH_VALUE" val="{&quot;shape&quot;:{&quot;fill&quot;:{&quot;gradient&quot;:[{&quot;brightness&quot;:-0.25,&quot;colorType&quot;:1,&quot;foreColorIndex&quot;:5,&quot;pos&quot;:0.009999999776482582,&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UNIT_TEXT_FILL_FORE_SCHEMECOLOR_INDEX" val="2"/>
  <p:tag name="KSO_WM_UNIT_TEXT_FILL_TYPE" val="1"/>
  <p:tag name="KSO_WM_UNIT_USESOURCEFORMAT_APPLY" val="0"/>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731_5*l_h_i*1_4_1"/>
  <p:tag name="KSO_WM_TEMPLATE_CATEGORY" val="diagram"/>
  <p:tag name="KSO_WM_TEMPLATE_INDEX" val="20231731"/>
  <p:tag name="KSO_WM_UNIT_LAYERLEVEL" val="1_1_1"/>
  <p:tag name="KSO_WM_TAG_VERSION" val="3.0"/>
  <p:tag name="KSO_WM_UNIT_TYPE" val="l_h_i"/>
  <p:tag name="KSO_WM_UNIT_INDEX" val="1_4_1"/>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72.5968836890994,&quot;left&quot;:67.60000610351562,&quot;top&quot;:104.04433070866142,&quot;width&quot;:824.7999877929688}"/>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1,&quot;transparency&quot;:0}],&quot;type&quot;:2},&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LINE_FORE_SCHEMECOLOR_INDEX" val="5"/>
  <p:tag name="KSO_WM_UNIT_USESOURCEFORMAT_APPLY" val="0"/>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731_5*l_h_i*1_2_1"/>
  <p:tag name="KSO_WM_TEMPLATE_CATEGORY" val="diagram"/>
  <p:tag name="KSO_WM_TEMPLATE_INDEX" val="20231731"/>
  <p:tag name="KSO_WM_UNIT_LAYERLEVEL" val="1_1_1"/>
  <p:tag name="KSO_WM_TAG_VERSION" val="3.0"/>
  <p:tag name="KSO_WM_UNIT_TYPE" val="l_h_i"/>
  <p:tag name="KSO_WM_UNIT_INDEX" val="1_2_1"/>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72.5968836890994,&quot;left&quot;:67.60000610351562,&quot;top&quot;:104.04433070866142,&quot;width&quot;:824.7999877929688}"/>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1,&quot;transparency&quot;:0}],&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USESOURCEFORMAT_APPLY" val="0"/>
</p:tagLst>
</file>

<file path=ppt/tags/tag58.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4_1"/>
  <p:tag name="KSO_WM_UNIT_ID" val="diagram20231731_5*l_h_f*1_4_1"/>
  <p:tag name="KSO_WM_TEMPLATE_CATEGORY" val="diagram"/>
  <p:tag name="KSO_WM_TEMPLATE_INDEX" val="20231731"/>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72.5968836890994,&quot;left&quot;:67.60000610351562,&quot;top&quot;:104.04433070866142,&quot;width&quot;:824.79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你的项正文内容"/>
  <p:tag name="KSO_WM_UNIT_TEXT_FILL_FORE_SCHEMECOLOR_INDEX" val="1"/>
  <p:tag name="KSO_WM_UNIT_TEXT_FILL_TYPE" val="1"/>
  <p:tag name="KSO_WM_UNIT_USESOURCEFORMAT_APPLY" val="0"/>
</p:tagLst>
</file>

<file path=ppt/tags/tag59.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4_1"/>
  <p:tag name="KSO_WM_UNIT_ID" val="diagram20231731_5*l_h_a*1_4_1"/>
  <p:tag name="KSO_WM_TEMPLATE_CATEGORY" val="diagram"/>
  <p:tag name="KSO_WM_TEMPLATE_INDEX" val="20231731"/>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72.5968836890994,&quot;left&quot;:67.60000610351562,&quot;top&quot;:104.04433070866142,&quot;width&quot;:824.79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项标题"/>
  <p:tag name="KSO_WM_UNIT_TEXT_FILL_FORE_SCHEMECOLOR_INDEX" val="1"/>
  <p:tag name="KSO_WM_UNIT_TEXT_FILL_TYPE" val="1"/>
  <p:tag name="KSO_WM_UNIT_USESOURCEFORMAT_APPLY" val="0"/>
</p:tagLst>
</file>

<file path=ppt/tags/tag6.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3203_1*l_h_a*1_1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90.52500610351564,&quot;left&quot;:19.3,&quot;top&quot;:124.82499389648437,&quot;width&quot;:923.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Lst>
</file>

<file path=ppt/tags/tag60.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3_1"/>
  <p:tag name="KSO_WM_UNIT_ID" val="diagram20231731_5*l_h_f*1_3_1"/>
  <p:tag name="KSO_WM_TEMPLATE_CATEGORY" val="diagram"/>
  <p:tag name="KSO_WM_TEMPLATE_INDEX" val="20231731"/>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72.5968836890994,&quot;left&quot;:67.60000610351562,&quot;top&quot;:104.04433070866142,&quot;width&quot;:824.79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你的项正文"/>
  <p:tag name="KSO_WM_UNIT_TEXT_FILL_FORE_SCHEMECOLOR_INDEX" val="1"/>
  <p:tag name="KSO_WM_UNIT_TEXT_FILL_TYPE" val="1"/>
  <p:tag name="KSO_WM_UNIT_USESOURCEFORMAT_APPLY" val="0"/>
</p:tagLst>
</file>

<file path=ppt/tags/tag61.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1731_5*l_h_a*1_3_1"/>
  <p:tag name="KSO_WM_TEMPLATE_CATEGORY" val="diagram"/>
  <p:tag name="KSO_WM_TEMPLATE_INDEX" val="20231731"/>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72.5968836890994,&quot;left&quot;:67.60000610351562,&quot;top&quot;:104.04433070866142,&quot;width&quot;:824.79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项标题"/>
  <p:tag name="KSO_WM_UNIT_TEXT_FILL_FORE_SCHEMECOLOR_INDEX" val="1"/>
  <p:tag name="KSO_WM_UNIT_TEXT_FILL_TYPE" val="1"/>
  <p:tag name="KSO_WM_UNIT_USESOURCEFORMAT_APPLY" val="0"/>
</p:tagLst>
</file>

<file path=ppt/tags/tag62.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5_1"/>
  <p:tag name="KSO_WM_UNIT_ID" val="diagram20231731_5*l_h_f*1_5_1"/>
  <p:tag name="KSO_WM_TEMPLATE_CATEGORY" val="diagram"/>
  <p:tag name="KSO_WM_TEMPLATE_INDEX" val="20231731"/>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72.5968836890994,&quot;left&quot;:67.60000610351562,&quot;top&quot;:104.04433070866142,&quot;width&quot;:824.79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你的项正文"/>
  <p:tag name="KSO_WM_UNIT_TEXT_FILL_FORE_SCHEMECOLOR_INDEX" val="1"/>
  <p:tag name="KSO_WM_UNIT_TEXT_FILL_TYPE" val="1"/>
  <p:tag name="KSO_WM_UNIT_USESOURCEFORMAT_APPLY" val="0"/>
</p:tagLst>
</file>

<file path=ppt/tags/tag63.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5_1"/>
  <p:tag name="KSO_WM_UNIT_ID" val="diagram20231731_5*l_h_a*1_5_1"/>
  <p:tag name="KSO_WM_TEMPLATE_CATEGORY" val="diagram"/>
  <p:tag name="KSO_WM_TEMPLATE_INDEX" val="20231731"/>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72.5968836890994,&quot;left&quot;:67.60000610351562,&quot;top&quot;:104.04433070866142,&quot;width&quot;:824.79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项标题"/>
  <p:tag name="KSO_WM_UNIT_TEXT_FILL_FORE_SCHEMECOLOR_INDEX" val="1"/>
  <p:tag name="KSO_WM_UNIT_TEXT_FILL_TYPE" val="1"/>
  <p:tag name="KSO_WM_UNIT_USESOURCEFORMAT_APPLY" val="0"/>
</p:tagLst>
</file>

<file path=ppt/tags/tag64.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2_1"/>
  <p:tag name="KSO_WM_UNIT_ID" val="diagram20231731_5*l_h_f*1_2_1"/>
  <p:tag name="KSO_WM_TEMPLATE_CATEGORY" val="diagram"/>
  <p:tag name="KSO_WM_TEMPLATE_INDEX" val="20231731"/>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72.5968836890994,&quot;left&quot;:67.60000610351562,&quot;top&quot;:104.04433070866142,&quot;width&quot;:824.79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你的项正文内容"/>
  <p:tag name="KSO_WM_UNIT_TEXT_FILL_FORE_SCHEMECOLOR_INDEX" val="1"/>
  <p:tag name="KSO_WM_UNIT_TEXT_FILL_TYPE" val="1"/>
  <p:tag name="KSO_WM_UNIT_USESOURCEFORMAT_APPLY" val="0"/>
</p:tagLst>
</file>

<file path=ppt/tags/tag65.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1731_5*l_h_a*1_2_1"/>
  <p:tag name="KSO_WM_TEMPLATE_CATEGORY" val="diagram"/>
  <p:tag name="KSO_WM_TEMPLATE_INDEX" val="20231731"/>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72.5968836890994,&quot;left&quot;:67.60000610351562,&quot;top&quot;:104.04433070866142,&quot;width&quot;:824.79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项标题"/>
  <p:tag name="KSO_WM_UNIT_TEXT_FILL_FORE_SCHEMECOLOR_INDEX" val="1"/>
  <p:tag name="KSO_WM_UNIT_TEXT_FILL_TYPE" val="1"/>
  <p:tag name="KSO_WM_UNIT_USESOURCEFORMAT_APPLY" val="0"/>
</p:tagLst>
</file>

<file path=ppt/tags/tag66.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6_1"/>
  <p:tag name="KSO_WM_UNIT_ID" val="diagram20231731_5*l_h_f*1_6_1"/>
  <p:tag name="KSO_WM_TEMPLATE_CATEGORY" val="diagram"/>
  <p:tag name="KSO_WM_TEMPLATE_INDEX" val="20231731"/>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72.5968836890994,&quot;left&quot;:67.60000610351562,&quot;top&quot;:104.04433070866142,&quot;width&quot;:824.79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你的项正文内容"/>
  <p:tag name="KSO_WM_UNIT_TEXT_FILL_FORE_SCHEMECOLOR_INDEX" val="1"/>
  <p:tag name="KSO_WM_UNIT_TEXT_FILL_TYPE" val="1"/>
  <p:tag name="KSO_WM_UNIT_USESOURCEFORMAT_APPLY" val="0"/>
</p:tagLst>
</file>

<file path=ppt/tags/tag67.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6_1"/>
  <p:tag name="KSO_WM_UNIT_ID" val="diagram20231731_5*l_h_a*1_6_1"/>
  <p:tag name="KSO_WM_TEMPLATE_CATEGORY" val="diagram"/>
  <p:tag name="KSO_WM_TEMPLATE_INDEX" val="20231731"/>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72.5968836890994,&quot;left&quot;:67.60000610351562,&quot;top&quot;:104.04433070866142,&quot;width&quot;:824.79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项标题"/>
  <p:tag name="KSO_WM_UNIT_TEXT_FILL_FORE_SCHEMECOLOR_INDEX" val="1"/>
  <p:tag name="KSO_WM_UNIT_TEXT_FILL_TYPE" val="1"/>
  <p:tag name="KSO_WM_UNIT_USESOURCEFORMAT_APPLY" val="0"/>
</p:tagLst>
</file>

<file path=ppt/tags/tag68.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1731_5*l_h_f*1_1_1"/>
  <p:tag name="KSO_WM_TEMPLATE_CATEGORY" val="diagram"/>
  <p:tag name="KSO_WM_TEMPLATE_INDEX" val="20231731"/>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72.5968836890994,&quot;left&quot;:67.60000610351562,&quot;top&quot;:104.04433070866142,&quot;width&quot;:824.79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你的项正文"/>
  <p:tag name="KSO_WM_UNIT_TEXT_FILL_FORE_SCHEMECOLOR_INDEX" val="1"/>
  <p:tag name="KSO_WM_UNIT_TEXT_FILL_TYPE" val="1"/>
  <p:tag name="KSO_WM_UNIT_USESOURCEFORMAT_APPLY" val="0"/>
</p:tagLst>
</file>

<file path=ppt/tags/tag69.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1731_5*l_h_a*1_1_1"/>
  <p:tag name="KSO_WM_TEMPLATE_CATEGORY" val="diagram"/>
  <p:tag name="KSO_WM_TEMPLATE_INDEX" val="20231731"/>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72.5968836890994,&quot;left&quot;:67.60000610351562,&quot;top&quot;:104.04433070866142,&quot;width&quot;:824.79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项标题"/>
  <p:tag name="KSO_WM_UNIT_TEXT_FILL_FORE_SCHEMECOLOR_INDEX" val="1"/>
  <p:tag name="KSO_WM_UNIT_TEXT_FILL_TYPE" val="1"/>
  <p:tag name="KSO_WM_UNIT_USESOURCEFORMAT_APPLY" val="0"/>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0.xml><?xml version="1.0" encoding="utf-8"?>
<p:tagLst xmlns:a="http://schemas.openxmlformats.org/drawingml/2006/main" xmlns:r="http://schemas.openxmlformats.org/officeDocument/2006/relationships" xmlns:p="http://schemas.openxmlformats.org/presentationml/2006/main">
  <p:tag name="KSO_WM_SLIDE_ID" val="custom20233671_1"/>
  <p:tag name="KSO_WM_TEMPLATE_SUBCATEGORY" val="0"/>
  <p:tag name="KSO_WM_TEMPLATE_MASTER_TYPE" val="0"/>
  <p:tag name="KSO_WM_TEMPLATE_COLOR_TYPE" val="0"/>
  <p:tag name="KSO_WM_SLIDE_ITEM_CNT" val="2"/>
  <p:tag name="KSO_WM_SLIDE_INDEX" val="1"/>
  <p:tag name="KSO_WM_TAG_VERSION" val="3.0"/>
  <p:tag name="KSO_WM_BEAUTIFY_FLAG" val="#wm#"/>
  <p:tag name="KSO_WM_TEMPLATE_CATEGORY" val="custom"/>
  <p:tag name="KSO_WM_TEMPLATE_INDEX" val="40492802"/>
  <p:tag name="KSO_WM_SLIDE_TYPE" val="text"/>
  <p:tag name="KSO_WM_SLIDE_SUBTYPE" val="picTxt"/>
  <p:tag name="KSO_WM_SLIDE_SIZE" val="256.15*314.95"/>
  <p:tag name="KSO_WM_SLIDE_POSITION" val="655.85*177"/>
  <p:tag name="KSO_WM_SLIDE_LAYOUT" val="a_α_l"/>
  <p:tag name="KSO_WM_SLIDE_LAYOUT_CNT" val="1_1_1"/>
  <p:tag name="KSO_WM_SPECIAL_SOURCE" val="bdnull"/>
  <p:tag name="KSO_WM_DIAGRAM_GROUP_CODE" val="l1-1"/>
  <p:tag name="KSO_WM_SLIDE_DIAGTYPE" val="l"/>
</p:tagLst>
</file>

<file path=ppt/tags/tag71.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custom40492802_1*a*1"/>
  <p:tag name="KSO_WM_TEMPLATE_CATEGORY" val="custom"/>
  <p:tag name="KSO_WM_TEMPLATE_INDEX" val="40492802"/>
  <p:tag name="KSO_WM_UNIT_LAYERLEVEL" val="1"/>
  <p:tag name="KSO_WM_TAG_VERSION" val="3.0"/>
  <p:tag name="KSO_WM_BEAUTIFY_FLAG" val="#wm#"/>
  <p:tag name="KSO_WM_UNIT_PRESET_TEXT" val="单击此处添加页面的标题"/>
  <p:tag name="KSO_WM_UNIT_TEXT_TYPE" val="1"/>
</p:tagLst>
</file>

<file path=ppt/tags/tag72.xml><?xml version="1.0" encoding="utf-8"?>
<p:tagLst xmlns:a="http://schemas.openxmlformats.org/drawingml/2006/main" xmlns:r="http://schemas.openxmlformats.org/officeDocument/2006/relationships" xmlns:p="http://schemas.openxmlformats.org/presentationml/2006/main">
  <p:tag name="KSO_WM_SLIDE_ID" val="custom20233671_1"/>
  <p:tag name="KSO_WM_TEMPLATE_SUBCATEGORY" val="0"/>
  <p:tag name="KSO_WM_TEMPLATE_MASTER_TYPE" val="0"/>
  <p:tag name="KSO_WM_TEMPLATE_COLOR_TYPE" val="0"/>
  <p:tag name="KSO_WM_SLIDE_ITEM_CNT" val="2"/>
  <p:tag name="KSO_WM_SLIDE_INDEX" val="1"/>
  <p:tag name="KSO_WM_TAG_VERSION" val="3.0"/>
  <p:tag name="KSO_WM_BEAUTIFY_FLAG" val="#wm#"/>
  <p:tag name="KSO_WM_TEMPLATE_CATEGORY" val="custom"/>
  <p:tag name="KSO_WM_TEMPLATE_INDEX" val="40492802"/>
  <p:tag name="KSO_WM_SLIDE_TYPE" val="text"/>
  <p:tag name="KSO_WM_SLIDE_SUBTYPE" val="picTxt"/>
  <p:tag name="KSO_WM_SLIDE_SIZE" val="256.15*314.95"/>
  <p:tag name="KSO_WM_SLIDE_POSITION" val="655.85*177"/>
  <p:tag name="KSO_WM_SLIDE_LAYOUT" val="a_α_l"/>
  <p:tag name="KSO_WM_SLIDE_LAYOUT_CNT" val="1_1_1"/>
  <p:tag name="KSO_WM_SPECIAL_SOURCE" val="bdnull"/>
  <p:tag name="KSO_WM_DIAGRAM_GROUP_CODE" val="l1-1"/>
  <p:tag name="KSO_WM_SLIDE_DIAGTYPE" val="l"/>
</p:tagLst>
</file>

<file path=ppt/tags/tag73.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custom40492802_1*a*1"/>
  <p:tag name="KSO_WM_TEMPLATE_CATEGORY" val="custom"/>
  <p:tag name="KSO_WM_TEMPLATE_INDEX" val="40492802"/>
  <p:tag name="KSO_WM_UNIT_LAYERLEVEL" val="1"/>
  <p:tag name="KSO_WM_TAG_VERSION" val="3.0"/>
  <p:tag name="KSO_WM_BEAUTIFY_FLAG" val="#wm#"/>
  <p:tag name="KSO_WM_UNIT_PRESET_TEXT" val="单击此处添加页面的标题"/>
  <p:tag name="KSO_WM_UNIT_TEXT_TYPE" val="1"/>
</p:tagLst>
</file>

<file path=ppt/tags/tag74.xml><?xml version="1.0" encoding="utf-8"?>
<p:tagLst xmlns:a="http://schemas.openxmlformats.org/drawingml/2006/main" xmlns:r="http://schemas.openxmlformats.org/officeDocument/2006/relationships" xmlns:p="http://schemas.openxmlformats.org/presentationml/2006/main">
  <p:tag name="KSO_WM_SLIDE_ID" val="custom20233671_1"/>
  <p:tag name="KSO_WM_TEMPLATE_SUBCATEGORY" val="0"/>
  <p:tag name="KSO_WM_TEMPLATE_MASTER_TYPE" val="0"/>
  <p:tag name="KSO_WM_TEMPLATE_COLOR_TYPE" val="0"/>
  <p:tag name="KSO_WM_SLIDE_ITEM_CNT" val="2"/>
  <p:tag name="KSO_WM_SLIDE_INDEX" val="1"/>
  <p:tag name="KSO_WM_TAG_VERSION" val="3.0"/>
  <p:tag name="KSO_WM_BEAUTIFY_FLAG" val="#wm#"/>
  <p:tag name="KSO_WM_TEMPLATE_CATEGORY" val="custom"/>
  <p:tag name="KSO_WM_TEMPLATE_INDEX" val="40492802"/>
  <p:tag name="KSO_WM_SLIDE_TYPE" val="text"/>
  <p:tag name="KSO_WM_SLIDE_SUBTYPE" val="picTxt"/>
  <p:tag name="KSO_WM_SLIDE_SIZE" val="256.15*314.95"/>
  <p:tag name="KSO_WM_SLIDE_POSITION" val="655.85*177"/>
  <p:tag name="KSO_WM_SLIDE_LAYOUT" val="a_α_l"/>
  <p:tag name="KSO_WM_SLIDE_LAYOUT_CNT" val="1_1_1"/>
  <p:tag name="KSO_WM_SPECIAL_SOURCE" val="bdnull"/>
  <p:tag name="KSO_WM_DIAGRAM_GROUP_CODE" val="l1-1"/>
  <p:tag name="KSO_WM_SLIDE_DIAGTYPE" val="l"/>
</p:tagLst>
</file>

<file path=ppt/tags/tag75.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custom40492802_1*a*1"/>
  <p:tag name="KSO_WM_TEMPLATE_CATEGORY" val="custom"/>
  <p:tag name="KSO_WM_TEMPLATE_INDEX" val="40492802"/>
  <p:tag name="KSO_WM_UNIT_LAYERLEVEL" val="1"/>
  <p:tag name="KSO_WM_TAG_VERSION" val="3.0"/>
  <p:tag name="KSO_WM_BEAUTIFY_FLAG" val="#wm#"/>
  <p:tag name="KSO_WM_UNIT_PRESET_TEXT" val="单击此处添加页面的标题"/>
  <p:tag name="KSO_WM_UNIT_TEXT_TYPE" val="1"/>
</p:tagLst>
</file>

<file path=ppt/tags/tag7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40492802"/>
  <p:tag name="KSO_WM_SLIDE_ID" val="custom40492802_1"/>
  <p:tag name="KSO_WM_TEMPLATE_SUBCATEGORY" val="0"/>
  <p:tag name="KSO_WM_TEMPLATE_MASTER_TYPE" val="0"/>
  <p:tag name="KSO_WM_TEMPLATE_COLOR_TYPE" val="0"/>
  <p:tag name="KSO_WM_SLIDE_ITEM_CNT" val="0"/>
  <p:tag name="KSO_WM_SLIDE_INDEX" val="1"/>
  <p:tag name="KSO_WM_TAG_VERSION" val="3.0"/>
  <p:tag name="KSO_WM_SLIDE_LAYOUT" val="a_d"/>
  <p:tag name="KSO_WM_SLIDE_LAYOUT_CNT" val="1_2"/>
  <p:tag name="KSO_WM_SLIDE_TYPE" val="text"/>
  <p:tag name="KSO_WM_SLIDE_SUBTYPE" val="picTxt"/>
  <p:tag name="KSO_WM_SLIDE_SIZE" val="833*421"/>
  <p:tag name="KSO_WM_SLIDE_POSITION" val="77*65"/>
</p:tagLst>
</file>

<file path=ppt/tags/tag77.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custom40492802_1*a*1"/>
  <p:tag name="KSO_WM_TEMPLATE_CATEGORY" val="custom"/>
  <p:tag name="KSO_WM_TEMPLATE_INDEX" val="40492802"/>
  <p:tag name="KSO_WM_UNIT_LAYERLEVEL" val="1"/>
  <p:tag name="KSO_WM_TAG_VERSION" val="3.0"/>
  <p:tag name="KSO_WM_BEAUTIFY_FLAG" val="#wm#"/>
  <p:tag name="KSO_WM_UNIT_PRESET_TEXT" val="单击此处添加页面的标题"/>
  <p:tag name="KSO_WM_UNIT_TEXT_TYPE" val="1"/>
</p:tagLst>
</file>

<file path=ppt/tags/tag78.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custom40492802_1*a*1"/>
  <p:tag name="KSO_WM_TEMPLATE_CATEGORY" val="custom"/>
  <p:tag name="KSO_WM_TEMPLATE_INDEX" val="40492802"/>
  <p:tag name="KSO_WM_UNIT_LAYERLEVEL" val="1"/>
  <p:tag name="KSO_WM_TAG_VERSION" val="3.0"/>
  <p:tag name="KSO_WM_BEAUTIFY_FLAG" val="#wm#"/>
  <p:tag name="KSO_WM_UNIT_PRESET_TEXT" val="单击此处添加页面的标题"/>
  <p:tag name="KSO_WM_UNIT_TEXT_TYPE" val="1"/>
</p:tagLst>
</file>

<file path=ppt/tags/tag79.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custom40492802_1*a*1"/>
  <p:tag name="KSO_WM_TEMPLATE_CATEGORY" val="custom"/>
  <p:tag name="KSO_WM_TEMPLATE_INDEX" val="40492802"/>
  <p:tag name="KSO_WM_UNIT_LAYERLEVEL" val="1"/>
  <p:tag name="KSO_WM_TAG_VERSION" val="3.0"/>
  <p:tag name="KSO_WM_BEAUTIFY_FLAG" val="#wm#"/>
  <p:tag name="KSO_WM_UNIT_PRESET_TEXT" val="单击此处添加页面的标题"/>
  <p:tag name="KSO_WM_UNIT_TEXT_TYPE" val="1"/>
</p:tagLst>
</file>

<file path=ppt/tags/tag8.xml><?xml version="1.0" encoding="utf-8"?>
<p:tagLst xmlns:a="http://schemas.openxmlformats.org/drawingml/2006/main" xmlns:r="http://schemas.openxmlformats.org/officeDocument/2006/relationships" xmlns:p="http://schemas.openxmlformats.org/presentationml/2006/main">
  <p:tag name="KSO_WM_SLIDE_ID" val="diagram20233167_2"/>
  <p:tag name="KSO_WM_TEMPLATE_SUBCATEGORY" val="0"/>
  <p:tag name="KSO_WM_TEMPLATE_MASTER_TYPE" val="0"/>
  <p:tag name="KSO_WM_TEMPLATE_COLOR_TYPE" val="0"/>
  <p:tag name="KSO_WM_SLIDE_ITEM_CNT" val="3"/>
  <p:tag name="KSO_WM_SLIDE_INDEX" val="2"/>
  <p:tag name="KSO_WM_TAG_VERSION" val="3.0"/>
  <p:tag name="KSO_WM_BEAUTIFY_FLAG" val="#wm#"/>
  <p:tag name="KSO_WM_TEMPLATE_CATEGORY" val="custom"/>
  <p:tag name="KSO_WM_TEMPLATE_INDEX" val="40492802"/>
  <p:tag name="KSO_WM_SLIDE_TYPE" val="text"/>
  <p:tag name="KSO_WM_SLIDE_SUBTYPE" val="diag"/>
  <p:tag name="KSO_WM_SLIDE_SIZE" val="852.55*360.4"/>
  <p:tag name="KSO_WM_SLIDE_POSITION" val="52.65*125.4"/>
  <p:tag name="KSO_WM_SLIDE_LAYOUT" val="a_n"/>
  <p:tag name="KSO_WM_SLIDE_LAYOUT_CNT" val="1_1"/>
  <p:tag name="KSO_WM_SPECIAL_SOURCE" val="bdnull"/>
  <p:tag name="KSO_WM_DIAGRAM_GROUP_CODE" val="n1-1"/>
  <p:tag name="KSO_WM_SLIDE_DIAGTYPE" val="n"/>
</p:tagLst>
</file>

<file path=ppt/tags/tag80.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custom40492802_1*a*1"/>
  <p:tag name="KSO_WM_TEMPLATE_CATEGORY" val="custom"/>
  <p:tag name="KSO_WM_TEMPLATE_INDEX" val="40492802"/>
  <p:tag name="KSO_WM_UNIT_LAYERLEVEL" val="1"/>
  <p:tag name="KSO_WM_TAG_VERSION" val="3.0"/>
  <p:tag name="KSO_WM_BEAUTIFY_FLAG" val="#wm#"/>
  <p:tag name="KSO_WM_UNIT_PRESET_TEXT" val="单击此处添加页面的标题"/>
  <p:tag name="KSO_WM_UNIT_TEXT_TYPE" val="1"/>
</p:tagLst>
</file>

<file path=ppt/tags/tag81.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custom40492802_1*a*1"/>
  <p:tag name="KSO_WM_TEMPLATE_CATEGORY" val="custom"/>
  <p:tag name="KSO_WM_TEMPLATE_INDEX" val="40492802"/>
  <p:tag name="KSO_WM_UNIT_LAYERLEVEL" val="1"/>
  <p:tag name="KSO_WM_TAG_VERSION" val="3.0"/>
  <p:tag name="KSO_WM_BEAUTIFY_FLAG" val="#wm#"/>
  <p:tag name="KSO_WM_UNIT_PRESET_TEXT" val="单击此处添加页面的标题"/>
  <p:tag name="KSO_WM_UNIT_TEXT_TYPE" val="1"/>
</p:tagLst>
</file>

<file path=ppt/tags/tag82.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custom40492802_1*a*1"/>
  <p:tag name="KSO_WM_TEMPLATE_CATEGORY" val="custom"/>
  <p:tag name="KSO_WM_TEMPLATE_INDEX" val="40492802"/>
  <p:tag name="KSO_WM_UNIT_LAYERLEVEL" val="1"/>
  <p:tag name="KSO_WM_TAG_VERSION" val="3.0"/>
  <p:tag name="KSO_WM_BEAUTIFY_FLAG" val="#wm#"/>
  <p:tag name="KSO_WM_UNIT_PRESET_TEXT" val="单击此处添加页面的标题"/>
  <p:tag name="KSO_WM_UNIT_TEXT_TYPE" val="1"/>
</p:tagLst>
</file>

<file path=ppt/tags/tag83.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custom40492802_1*a*1"/>
  <p:tag name="KSO_WM_TEMPLATE_CATEGORY" val="custom"/>
  <p:tag name="KSO_WM_TEMPLATE_INDEX" val="40492802"/>
  <p:tag name="KSO_WM_UNIT_LAYERLEVEL" val="1"/>
  <p:tag name="KSO_WM_TAG_VERSION" val="3.0"/>
  <p:tag name="KSO_WM_BEAUTIFY_FLAG" val="#wm#"/>
  <p:tag name="KSO_WM_UNIT_PRESET_TEXT" val="单击此处添加页面的标题"/>
  <p:tag name="KSO_WM_UNIT_TEXT_TYPE" val="1"/>
</p:tagLst>
</file>

<file path=ppt/tags/tag84.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5580_1*l_h_f*1_1_1"/>
  <p:tag name="KSO_WM_TEMPLATE_CATEGORY" val="diagram"/>
  <p:tag name="KSO_WM_TEMPLATE_INDEX" val="20235580"/>
  <p:tag name="KSO_WM_UNIT_LAYERLEVEL" val="1_1_1"/>
  <p:tag name="KSO_WM_TAG_VERSION" val="3.0"/>
  <p:tag name="KSO_WM_UNIT_TEXT_FILL_FORE_SCHEMECOLOR_INDEX_BRIGHTNESS" val="0.15"/>
  <p:tag name="KSO_WM_DIAGRAM_GROUP_CODE" val="l1-1"/>
  <p:tag name="KSO_WM_DIAGRAM_MAX_ITEMCNT" val="4"/>
  <p:tag name="KSO_WM_DIAGRAM_MIN_ITEMCNT" val="2"/>
  <p:tag name="KSO_WM_DIAGRAM_VIRTUALLY_FRAME" val="{&quot;height&quot;:360.1499938964844,&quot;left&quot;:82.8,&quot;top&quot;:131.97500305175782,&quot;width&quot;:829.200006103515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0"/>
  <p:tag name="KSO_WM_UNIT_TEXT_TYPE" val="1"/>
  <p:tag name="KSO_WM_UNIT_TEXT_LAYER_COUNT" val="1"/>
  <p:tag name="KSO_WM_BEAUTIFY_FLAG" val="#wm#"/>
  <p:tag name="KSO_WM_DIAGRAM_VERSION" val="3"/>
  <p:tag name="KSO_WM_DIAGRAM_COLOR_TRICK" val="1"/>
  <p:tag name="KSO_WM_DIAGRAM_COLOR_TEXT_CAN_REMOVE" val="n"/>
  <p:tag name="KSO_WM_UNIT_PRESET_TEXT" val="单击输入你的正文，文字是您思想的提炼，为了最终演示的发布。"/>
  <p:tag name="KSO_WM_UNIT_TEXT_FILL_FORE_SCHEMECOLOR_INDEX" val="1"/>
  <p:tag name="KSO_WM_UNIT_TEXT_FILL_TYPE" val="1"/>
</p:tagLst>
</file>

<file path=ppt/tags/tag85.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6"/>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35580_1*l_h_a*1_1_1"/>
  <p:tag name="KSO_WM_TEMPLATE_CATEGORY" val="diagram"/>
  <p:tag name="KSO_WM_TEMPLATE_INDEX" val="20235580"/>
  <p:tag name="KSO_WM_UNIT_LAYERLEVEL" val="1_1_1"/>
  <p:tag name="KSO_WM_TAG_VERSION" val="3.0"/>
  <p:tag name="KSO_WM_DIAGRAM_MAX_ITEMCNT" val="4"/>
  <p:tag name="KSO_WM_DIAGRAM_MIN_ITEMCNT" val="2"/>
  <p:tag name="KSO_WM_DIAGRAM_VIRTUALLY_FRAME" val="{&quot;height&quot;:360.1499938964844,&quot;left&quot;:82.8,&quot;top&quot;:131.97500305175782,&quot;width&quot;:829.2000061035156}"/>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 name="KSO_WM_UNIT_TEXT_FILL_TYPE" val="1"/>
  <p:tag name="KSO_WM_UNIT_TEXT_TYPE" val="1"/>
  <p:tag name="KSO_WM_BEAUTIFY_FLAG" val="#wm#"/>
  <p:tag name="KSO_WM_DIAGRAM_VERSION" val="3"/>
  <p:tag name="KSO_WM_DIAGRAM_COLOR_TRICK" val="1"/>
  <p:tag name="KSO_WM_DIAGRAM_COLOR_TEXT_CAN_REMOVE" val="n"/>
  <p:tag name="KSO_WM_UNIT_PRESET_TEXT" val="添加项标题"/>
  <p:tag name="KSO_WM_UNIT_FILL_TYPE" val="1"/>
  <p:tag name="KSO_WM_UNIT_FILL_FORE_SCHEMECOLOR_INDEX" val="5"/>
  <p:tag name="KSO_WM_UNIT_FILL_FORE_SCHEMECOLOR_INDEX_BRIGHTNESS" val="0"/>
  <p:tag name="KSO_WM_UNIT_USESOURCEFORMAT_APPLY" val="0"/>
</p:tagLst>
</file>

<file path=ppt/tags/tag86.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2_1"/>
  <p:tag name="KSO_WM_UNIT_ID" val="diagram20235580_1*l_h_f*1_2_1"/>
  <p:tag name="KSO_WM_TEMPLATE_CATEGORY" val="diagram"/>
  <p:tag name="KSO_WM_TEMPLATE_INDEX" val="20235580"/>
  <p:tag name="KSO_WM_UNIT_LAYERLEVEL" val="1_1_1"/>
  <p:tag name="KSO_WM_TAG_VERSION" val="3.0"/>
  <p:tag name="KSO_WM_UNIT_TEXT_FILL_FORE_SCHEMECOLOR_INDEX_BRIGHTNESS" val="0.15"/>
  <p:tag name="KSO_WM_DIAGRAM_GROUP_CODE" val="l1-1"/>
  <p:tag name="KSO_WM_DIAGRAM_MAX_ITEMCNT" val="4"/>
  <p:tag name="KSO_WM_DIAGRAM_MIN_ITEMCNT" val="2"/>
  <p:tag name="KSO_WM_DIAGRAM_VIRTUALLY_FRAME" val="{&quot;height&quot;:360.1499938964844,&quot;left&quot;:82.8,&quot;top&quot;:131.97500305175782,&quot;width&quot;:829.200006103515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0"/>
  <p:tag name="KSO_WM_UNIT_TEXT_TYPE" val="1"/>
  <p:tag name="KSO_WM_UNIT_TEXT_LAYER_COUNT" val="1"/>
  <p:tag name="KSO_WM_BEAUTIFY_FLAG" val="#wm#"/>
  <p:tag name="KSO_WM_DIAGRAM_VERSION" val="3"/>
  <p:tag name="KSO_WM_DIAGRAM_COLOR_TRICK" val="1"/>
  <p:tag name="KSO_WM_DIAGRAM_COLOR_TEXT_CAN_REMOVE" val="n"/>
  <p:tag name="KSO_WM_UNIT_PRESET_TEXT" val="单击此处输入你的正文，文字是您思想的重要提炼为了最终演示的发布。"/>
  <p:tag name="KSO_WM_UNIT_TEXT_FILL_FORE_SCHEMECOLOR_INDEX" val="1"/>
  <p:tag name="KSO_WM_UNIT_TEXT_FILL_TYPE" val="1"/>
</p:tagLst>
</file>

<file path=ppt/tags/tag87.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6"/>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235580_1*l_h_a*1_2_1"/>
  <p:tag name="KSO_WM_TEMPLATE_CATEGORY" val="diagram"/>
  <p:tag name="KSO_WM_TEMPLATE_INDEX" val="20235580"/>
  <p:tag name="KSO_WM_UNIT_LAYERLEVEL" val="1_1_1"/>
  <p:tag name="KSO_WM_TAG_VERSION" val="3.0"/>
  <p:tag name="KSO_WM_DIAGRAM_MAX_ITEMCNT" val="4"/>
  <p:tag name="KSO_WM_DIAGRAM_MIN_ITEMCNT" val="2"/>
  <p:tag name="KSO_WM_DIAGRAM_VIRTUALLY_FRAME" val="{&quot;height&quot;:360.1499938964844,&quot;left&quot;:82.8,&quot;top&quot;:131.97500305175782,&quot;width&quot;:829.2000061035156}"/>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 name="KSO_WM_UNIT_TEXT_FILL_TYPE" val="1"/>
  <p:tag name="KSO_WM_UNIT_TEXT_TYPE" val="1"/>
  <p:tag name="KSO_WM_BEAUTIFY_FLAG" val="#wm#"/>
  <p:tag name="KSO_WM_DIAGRAM_VERSION" val="3"/>
  <p:tag name="KSO_WM_DIAGRAM_COLOR_TRICK" val="1"/>
  <p:tag name="KSO_WM_DIAGRAM_COLOR_TEXT_CAN_REMOVE" val="n"/>
  <p:tag name="KSO_WM_UNIT_PRESET_TEXT" val="添加项标题"/>
  <p:tag name="KSO_WM_UNIT_FILL_TYPE" val="1"/>
  <p:tag name="KSO_WM_UNIT_FILL_FORE_SCHEMECOLOR_INDEX" val="5"/>
  <p:tag name="KSO_WM_UNIT_FILL_FORE_SCHEMECOLOR_INDEX_BRIGHTNESS" val="0"/>
  <p:tag name="KSO_WM_UNIT_USESOURCEFORMAT_APPLY" val="0"/>
</p:tagLst>
</file>

<file path=ppt/tags/tag88.xml><?xml version="1.0" encoding="utf-8"?>
<p:tagLst xmlns:a="http://schemas.openxmlformats.org/drawingml/2006/main" xmlns:r="http://schemas.openxmlformats.org/officeDocument/2006/relationships" xmlns:p="http://schemas.openxmlformats.org/presentationml/2006/main">
  <p:tag name="KSO_WM_SLIDE_ID" val="custom20233671_1"/>
  <p:tag name="KSO_WM_TEMPLATE_SUBCATEGORY" val="0"/>
  <p:tag name="KSO_WM_TEMPLATE_MASTER_TYPE" val="0"/>
  <p:tag name="KSO_WM_TEMPLATE_COLOR_TYPE" val="0"/>
  <p:tag name="KSO_WM_SLIDE_ITEM_CNT" val="2"/>
  <p:tag name="KSO_WM_SLIDE_INDEX" val="1"/>
  <p:tag name="KSO_WM_TAG_VERSION" val="3.0"/>
  <p:tag name="KSO_WM_BEAUTIFY_FLAG" val="#wm#"/>
  <p:tag name="KSO_WM_TEMPLATE_CATEGORY" val="custom"/>
  <p:tag name="KSO_WM_TEMPLATE_INDEX" val="40492802"/>
  <p:tag name="KSO_WM_SLIDE_TYPE" val="text"/>
  <p:tag name="KSO_WM_SLIDE_SUBTYPE" val="picTxt"/>
  <p:tag name="KSO_WM_SLIDE_SIZE" val="256.15*314.95"/>
  <p:tag name="KSO_WM_SLIDE_POSITION" val="655.85*177"/>
  <p:tag name="KSO_WM_SLIDE_LAYOUT" val="a_α_l"/>
  <p:tag name="KSO_WM_SLIDE_LAYOUT_CNT" val="1_1_1"/>
  <p:tag name="KSO_WM_SPECIAL_SOURCE" val="bdnull"/>
  <p:tag name="KSO_WM_DIAGRAM_GROUP_CODE" val="l1-1"/>
  <p:tag name="KSO_WM_SLIDE_DIAGTYPE" val="l"/>
</p:tagLst>
</file>

<file path=ppt/tags/tag89.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custom40492802_1*a*1"/>
  <p:tag name="KSO_WM_TEMPLATE_CATEGORY" val="custom"/>
  <p:tag name="KSO_WM_TEMPLATE_INDEX" val="40492802"/>
  <p:tag name="KSO_WM_UNIT_LAYERLEVEL" val="1"/>
  <p:tag name="KSO_WM_TAG_VERSION" val="3.0"/>
  <p:tag name="KSO_WM_BEAUTIFY_FLAG" val="#wm#"/>
  <p:tag name="KSO_WM_UNIT_PRESET_TEXT" val="单击此处添加页面的标题"/>
  <p:tag name="KSO_WM_UNIT_TEXT_TYPE" val="1"/>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3167_2*n_h_i*1_1_3"/>
  <p:tag name="KSO_WM_TEMPLATE_CATEGORY" val="diagram"/>
  <p:tag name="KSO_WM_TEMPLATE_INDEX" val="20233167"/>
  <p:tag name="KSO_WM_UNIT_LAYERLEVEL" val="1_1_1"/>
  <p:tag name="KSO_WM_TAG_VERSION" val="3.0"/>
  <p:tag name="KSO_WM_UNIT_ISCONTENTSTITLE" val="0"/>
  <p:tag name="KSO_WM_UNIT_ISNUMDGMTITLE" val="0"/>
  <p:tag name="KSO_WM_UNIT_NOCLEAR" val="0"/>
  <p:tag name="KSO_WM_DIAGRAM_GROUP_CODE" val="n1-1"/>
  <p:tag name="KSO_WM_UNIT_TYPE" val="n_h_i"/>
  <p:tag name="KSO_WM_UNIT_INDEX" val="1_1_3"/>
  <p:tag name="KSO_WM_DIAGRAM_VERSION" val="3"/>
  <p:tag name="KSO_WM_DIAGRAM_COLOR_TRICK" val="1"/>
  <p:tag name="KSO_WM_DIAGRAM_COLOR_TEXT_CAN_REMOVE" val="n"/>
  <p:tag name="KSO_WM_DIAGRAM_MAX_ITEMCNT" val="4"/>
  <p:tag name="KSO_WM_DIAGRAM_MIN_ITEMCNT" val="2"/>
  <p:tag name="KSO_WM_DIAGRAM_VIRTUALLY_FRAME" val="{&quot;height&quot;:360.4,&quot;left&quot;:52.65,&quot;top&quot;:125.4,&quot;width&quot;:852.55}"/>
  <p:tag name="KSO_WM_DIAGRAM_COLOR_MATCH_VALUE" val="{&quot;shape&quot;:{&quot;fill&quot;:{&quot;solid&quot;:{&quot;brightness&quot;:0.6000000238418579,&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13"/>
  <p:tag name="KSO_WM_UNIT_FILL_FORE_SCHEMECOLOR_INDEX_BRIGHTNESS" val="0.6"/>
  <p:tag name="KSO_WM_UNIT_LINE_FORE_SCHEMECOLOR_INDEX" val="-2"/>
  <p:tag name="KSO_WM_UNIT_TEXT_FILL_FORE_SCHEMECOLOR_INDEX" val="13"/>
  <p:tag name="KSO_WM_UNIT_TEXT_FILL_TYPE" val="1"/>
  <p:tag name="KSO_WM_UNIT_USESOURCEFORMAT_APPLY" val="0"/>
</p:tagLst>
</file>

<file path=ppt/tags/tag90.xml><?xml version="1.0" encoding="utf-8"?>
<p:tagLst xmlns:a="http://schemas.openxmlformats.org/drawingml/2006/main" xmlns:r="http://schemas.openxmlformats.org/officeDocument/2006/relationships" xmlns:p="http://schemas.openxmlformats.org/presentationml/2006/main">
  <p:tag name="KSO_WM_SLIDE_ID" val="custom20233671_1"/>
  <p:tag name="KSO_WM_TEMPLATE_SUBCATEGORY" val="0"/>
  <p:tag name="KSO_WM_TEMPLATE_MASTER_TYPE" val="0"/>
  <p:tag name="KSO_WM_TEMPLATE_COLOR_TYPE" val="0"/>
  <p:tag name="KSO_WM_SLIDE_ITEM_CNT" val="2"/>
  <p:tag name="KSO_WM_SLIDE_INDEX" val="1"/>
  <p:tag name="KSO_WM_TAG_VERSION" val="3.0"/>
  <p:tag name="KSO_WM_BEAUTIFY_FLAG" val="#wm#"/>
  <p:tag name="KSO_WM_TEMPLATE_CATEGORY" val="custom"/>
  <p:tag name="KSO_WM_TEMPLATE_INDEX" val="40492802"/>
  <p:tag name="KSO_WM_SLIDE_TYPE" val="text"/>
  <p:tag name="KSO_WM_SLIDE_SUBTYPE" val="picTxt"/>
  <p:tag name="KSO_WM_SLIDE_SIZE" val="256.15*314.95"/>
  <p:tag name="KSO_WM_SLIDE_POSITION" val="655.85*177"/>
  <p:tag name="KSO_WM_SLIDE_LAYOUT" val="a_α_l"/>
  <p:tag name="KSO_WM_SLIDE_LAYOUT_CNT" val="1_1_1"/>
  <p:tag name="KSO_WM_SPECIAL_SOURCE" val="bdnull"/>
  <p:tag name="KSO_WM_DIAGRAM_GROUP_CODE" val="l1-1"/>
  <p:tag name="KSO_WM_SLIDE_DIAGTYPE" val="l"/>
</p:tagLst>
</file>

<file path=ppt/theme/theme1.xml><?xml version="1.0" encoding="utf-8"?>
<a:theme xmlns:a="http://schemas.openxmlformats.org/drawingml/2006/main" name="自定义设计方案">
  <a:themeElements>
    <a:clrScheme name="自定义 25">
      <a:dk1>
        <a:sysClr val="windowText" lastClr="000000"/>
      </a:dk1>
      <a:lt1>
        <a:sysClr val="window" lastClr="FFFFFF"/>
      </a:lt1>
      <a:dk2>
        <a:srgbClr val="44546A"/>
      </a:dk2>
      <a:lt2>
        <a:srgbClr val="E7E6E6"/>
      </a:lt2>
      <a:accent1>
        <a:srgbClr val="4BC1DD"/>
      </a:accent1>
      <a:accent2>
        <a:srgbClr val="92D050"/>
      </a:accent2>
      <a:accent3>
        <a:srgbClr val="4BC1DD"/>
      </a:accent3>
      <a:accent4>
        <a:srgbClr val="92D050"/>
      </a:accent4>
      <a:accent5>
        <a:srgbClr val="4BC1DD"/>
      </a:accent5>
      <a:accent6>
        <a:srgbClr val="92D050"/>
      </a:accent6>
      <a:hlink>
        <a:srgbClr val="4BC1DD"/>
      </a:hlink>
      <a:folHlink>
        <a:srgbClr val="92D05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自定义设计方案">
  <a:themeElements>
    <a:clrScheme name="自定义 25">
      <a:dk1>
        <a:sysClr val="windowText" lastClr="000000"/>
      </a:dk1>
      <a:lt1>
        <a:sysClr val="window" lastClr="FFFFFF"/>
      </a:lt1>
      <a:dk2>
        <a:srgbClr val="44546A"/>
      </a:dk2>
      <a:lt2>
        <a:srgbClr val="E7E6E6"/>
      </a:lt2>
      <a:accent1>
        <a:srgbClr val="4BC1DD"/>
      </a:accent1>
      <a:accent2>
        <a:srgbClr val="92D050"/>
      </a:accent2>
      <a:accent3>
        <a:srgbClr val="4BC1DD"/>
      </a:accent3>
      <a:accent4>
        <a:srgbClr val="92D050"/>
      </a:accent4>
      <a:accent5>
        <a:srgbClr val="4BC1DD"/>
      </a:accent5>
      <a:accent6>
        <a:srgbClr val="92D050"/>
      </a:accent6>
      <a:hlink>
        <a:srgbClr val="4BC1DD"/>
      </a:hlink>
      <a:folHlink>
        <a:srgbClr val="92D05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7213</TotalTime>
  <Words>2665</Words>
  <Application>Microsoft Office PowerPoint</Application>
  <PresentationFormat>自定义</PresentationFormat>
  <Paragraphs>225</Paragraphs>
  <Slides>54</Slides>
  <Notes>27</Notes>
  <HiddenSlides>0</HiddenSlides>
  <MMClips>0</MMClips>
  <ScaleCrop>false</ScaleCrop>
  <HeadingPairs>
    <vt:vector size="6" baseType="variant">
      <vt:variant>
        <vt:lpstr>已用的字体</vt:lpstr>
      </vt:variant>
      <vt:variant>
        <vt:i4>11</vt:i4>
      </vt:variant>
      <vt:variant>
        <vt:lpstr>主题</vt:lpstr>
      </vt:variant>
      <vt:variant>
        <vt:i4>2</vt:i4>
      </vt:variant>
      <vt:variant>
        <vt:lpstr>幻灯片标题</vt:lpstr>
      </vt:variant>
      <vt:variant>
        <vt:i4>54</vt:i4>
      </vt:variant>
    </vt:vector>
  </HeadingPairs>
  <TitlesOfParts>
    <vt:vector size="67" baseType="lpstr">
      <vt:lpstr>华文楷体</vt:lpstr>
      <vt:lpstr>华文行楷</vt:lpstr>
      <vt:lpstr>宋体</vt:lpstr>
      <vt:lpstr>微软雅黑</vt:lpstr>
      <vt:lpstr>微软雅黑</vt:lpstr>
      <vt:lpstr>Arial</vt:lpstr>
      <vt:lpstr>Calibri</vt:lpstr>
      <vt:lpstr>Calibri Light</vt:lpstr>
      <vt:lpstr>Impact</vt:lpstr>
      <vt:lpstr>Segoe UI</vt:lpstr>
      <vt:lpstr>Times New Roman</vt:lpstr>
      <vt:lpstr>自定义设计方案</vt:lpstr>
      <vt:lpstr>1_自定义设计方案</vt:lpstr>
      <vt:lpstr>国研网AI研学助手     赋能教研智能化升级</vt:lpstr>
      <vt:lpstr>PowerPoint 演示文稿</vt:lpstr>
      <vt:lpstr>国研网创立背景与发展历程</vt:lpstr>
      <vt:lpstr>目   录</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国研网统计数据查询分析平台四大核心数据库</vt:lpstr>
      <vt:lpstr>产品特点</vt:lpstr>
      <vt:lpstr>PowerPoint 演示文稿</vt:lpstr>
      <vt:lpstr>2.1新版页面布局</vt:lpstr>
      <vt:lpstr>2.2改版升级</vt:lpstr>
      <vt:lpstr>2.3改版升级</vt:lpstr>
      <vt:lpstr>2.4改版升级</vt:lpstr>
      <vt:lpstr>2.5改版升级</vt:lpstr>
      <vt:lpstr>2.6改版升级</vt:lpstr>
      <vt:lpstr>快速入门：简要介绍了国研网统计数据查询分析平台的一些基础功能，并在下方配有视频解说。                </vt:lpstr>
      <vt:lpstr>功能与操作说明：详细介绍了国研网统计数据查询分析平台各个页面及分页的各项具体功能，为用户提供详尽的操作指引。                   </vt:lpstr>
      <vt:lpstr>数据库介绍：详细介绍了国研网统计数据查询分析平台的数据来源、指标、数据开始时间等                  </vt:lpstr>
      <vt:lpstr>PowerPoint 演示文稿</vt:lpstr>
      <vt:lpstr>PowerPoint 演示文稿</vt:lpstr>
      <vt:lpstr>利用国研网统计数据查询分析平台撰写研究报告 ——以《房地产行业运行分析月度报告》为例 步骤： 1 查询整理数据 2 下载保存数据 3 搭建研究框架 4 绘制图形 5 使用AI分析功能辅助研究</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试题（国研网数据库）</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bt202</dc:title>
  <dc:creator/>
  <cp:lastModifiedBy>莹 杨</cp:lastModifiedBy>
  <cp:revision>111</cp:revision>
  <dcterms:created xsi:type="dcterms:W3CDTF">2016-11-28T18:08:00Z</dcterms:created>
  <dcterms:modified xsi:type="dcterms:W3CDTF">2026-03-13T08:50:39Z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2052-10.1.0.7400</vt:lpwstr>
  </property>
</Properties>
</file>