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notesSlides/notesSlide25.xml" ContentType="application/vnd.openxmlformats-officedocument.presentationml.notesSlide+xml"/>
  <Override PartName="/ppt/tags/tag23.xml" ContentType="application/vnd.openxmlformats-officedocument.presentationml.tags+xml"/>
  <Override PartName="/ppt/notesSlides/notesSlide26.xml" ContentType="application/vnd.openxmlformats-officedocument.presentationml.notesSlide+xml"/>
  <Override PartName="/ppt/tags/tag24.xml" ContentType="application/vnd.openxmlformats-officedocument.presentationml.tags+xml"/>
  <Override PartName="/ppt/notesSlides/notesSlide27.xml" ContentType="application/vnd.openxmlformats-officedocument.presentationml.notesSlide+xml"/>
  <Override PartName="/ppt/tags/tag25.xml" ContentType="application/vnd.openxmlformats-officedocument.presentationml.tags+xml"/>
  <Override PartName="/ppt/notesSlides/notesSlide28.xml" ContentType="application/vnd.openxmlformats-officedocument.presentationml.notesSlide+xml"/>
  <Override PartName="/ppt/tags/tag26.xml" ContentType="application/vnd.openxmlformats-officedocument.presentationml.tags+xml"/>
  <Override PartName="/ppt/notesSlides/notesSlide29.xml" ContentType="application/vnd.openxmlformats-officedocument.presentationml.notesSlide+xml"/>
  <Override PartName="/ppt/tags/tag27.xml" ContentType="application/vnd.openxmlformats-officedocument.presentationml.tags+xml"/>
  <Override PartName="/ppt/notesSlides/notesSlide30.xml" ContentType="application/vnd.openxmlformats-officedocument.presentationml.notesSlide+xml"/>
  <Override PartName="/ppt/tags/tag28.xml" ContentType="application/vnd.openxmlformats-officedocument.presentationml.tags+xml"/>
  <Override PartName="/ppt/notesSlides/notesSlide31.xml" ContentType="application/vnd.openxmlformats-officedocument.presentationml.notesSlide+xml"/>
  <Override PartName="/ppt/tags/tag29.xml" ContentType="application/vnd.openxmlformats-officedocument.presentationml.tags+xml"/>
  <Override PartName="/ppt/notesSlides/notesSlide32.xml" ContentType="application/vnd.openxmlformats-officedocument.presentationml.notesSlide+xml"/>
  <Override PartName="/ppt/tags/tag30.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1.xml" ContentType="application/vnd.openxmlformats-officedocument.presentationml.tags+xml"/>
  <Override PartName="/ppt/notesSlides/notesSlide36.xml" ContentType="application/vnd.openxmlformats-officedocument.presentationml.notesSlide+xml"/>
  <Override PartName="/ppt/tags/tag32.xml" ContentType="application/vnd.openxmlformats-officedocument.presentationml.tags+xml"/>
  <Override PartName="/ppt/notesSlides/notesSlide37.xml" ContentType="application/vnd.openxmlformats-officedocument.presentationml.notesSlide+xml"/>
  <Override PartName="/ppt/tags/tag33.xml" ContentType="application/vnd.openxmlformats-officedocument.presentationml.tags+xml"/>
  <Override PartName="/ppt/notesSlides/notesSlide38.xml" ContentType="application/vnd.openxmlformats-officedocument.presentationml.notesSlide+xml"/>
  <Override PartName="/ppt/tags/tag34.xml" ContentType="application/vnd.openxmlformats-officedocument.presentationml.tags+xml"/>
  <Override PartName="/ppt/notesSlides/notesSlide39.xml" ContentType="application/vnd.openxmlformats-officedocument.presentationml.notesSlide+xml"/>
  <Override PartName="/ppt/tags/tag35.xml" ContentType="application/vnd.openxmlformats-officedocument.presentationml.tags+xml"/>
  <Override PartName="/ppt/notesSlides/notesSlide40.xml" ContentType="application/vnd.openxmlformats-officedocument.presentationml.notesSlide+xml"/>
  <Override PartName="/ppt/tags/tag36.xml" ContentType="application/vnd.openxmlformats-officedocument.presentationml.tags+xml"/>
  <Override PartName="/ppt/notesSlides/notesSlide41.xml" ContentType="application/vnd.openxmlformats-officedocument.presentationml.notesSlide+xml"/>
  <Override PartName="/ppt/tags/tag37.xml" ContentType="application/vnd.openxmlformats-officedocument.presentationml.tags+xml"/>
  <Override PartName="/ppt/notesSlides/notesSlide42.xml" ContentType="application/vnd.openxmlformats-officedocument.presentationml.notesSlide+xml"/>
  <Override PartName="/ppt/tags/tag38.xml" ContentType="application/vnd.openxmlformats-officedocument.presentationml.tags+xml"/>
  <Override PartName="/ppt/notesSlides/notesSlide43.xml" ContentType="application/vnd.openxmlformats-officedocument.presentationml.notesSlide+xml"/>
  <Override PartName="/ppt/tags/tag3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40.xml" ContentType="application/vnd.openxmlformats-officedocument.presentationml.tags+xml"/>
  <Override PartName="/ppt/notesSlides/notesSlide46.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47.xml" ContentType="application/vnd.openxmlformats-officedocument.presentationml.notesSlide+xml"/>
  <Override PartName="/ppt/tags/tag43.xml" ContentType="application/vnd.openxmlformats-officedocument.presentationml.tags+xml"/>
  <Override PartName="/ppt/notesSlides/notesSlide48.xml" ContentType="application/vnd.openxmlformats-officedocument.presentationml.notesSlide+xml"/>
  <Override PartName="/ppt/tags/tag44.xml" ContentType="application/vnd.openxmlformats-officedocument.presentationml.tags+xml"/>
  <Override PartName="/ppt/notesSlides/notesSlide49.xml" ContentType="application/vnd.openxmlformats-officedocument.presentationml.notesSlide+xml"/>
  <Override PartName="/ppt/tags/tag45.xml" ContentType="application/vnd.openxmlformats-officedocument.presentationml.tags+xml"/>
  <Override PartName="/ppt/notesSlides/notesSlide50.xml" ContentType="application/vnd.openxmlformats-officedocument.presentationml.notesSlide+xml"/>
  <Override PartName="/ppt/tags/tag46.xml" ContentType="application/vnd.openxmlformats-officedocument.presentationml.tags+xml"/>
  <Override PartName="/ppt/notesSlides/notesSlide51.xml" ContentType="application/vnd.openxmlformats-officedocument.presentationml.notesSlide+xml"/>
  <Override PartName="/ppt/tags/tag47.xml" ContentType="application/vnd.openxmlformats-officedocument.presentationml.tags+xml"/>
  <Override PartName="/ppt/notesSlides/notesSlide52.xml" ContentType="application/vnd.openxmlformats-officedocument.presentationml.notesSlide+xml"/>
  <Override PartName="/ppt/tags/tag48.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6"/>
  </p:notesMasterIdLst>
  <p:handoutMasterIdLst>
    <p:handoutMasterId r:id="rId67"/>
  </p:handoutMasterIdLst>
  <p:sldIdLst>
    <p:sldId id="256" r:id="rId2"/>
    <p:sldId id="4054" r:id="rId3"/>
    <p:sldId id="2603" r:id="rId4"/>
    <p:sldId id="3921" r:id="rId5"/>
    <p:sldId id="2601" r:id="rId6"/>
    <p:sldId id="2602" r:id="rId7"/>
    <p:sldId id="4067" r:id="rId8"/>
    <p:sldId id="2280" r:id="rId9"/>
    <p:sldId id="2586" r:id="rId10"/>
    <p:sldId id="2587" r:id="rId11"/>
    <p:sldId id="2589" r:id="rId12"/>
    <p:sldId id="2585" r:id="rId13"/>
    <p:sldId id="2609" r:id="rId14"/>
    <p:sldId id="265" r:id="rId15"/>
    <p:sldId id="266" r:id="rId16"/>
    <p:sldId id="267" r:id="rId17"/>
    <p:sldId id="2610" r:id="rId18"/>
    <p:sldId id="3601" r:id="rId19"/>
    <p:sldId id="821" r:id="rId20"/>
    <p:sldId id="372" r:id="rId21"/>
    <p:sldId id="3602" r:id="rId22"/>
    <p:sldId id="818" r:id="rId23"/>
    <p:sldId id="2638" r:id="rId24"/>
    <p:sldId id="4069" r:id="rId25"/>
    <p:sldId id="4070" r:id="rId26"/>
    <p:sldId id="3951" r:id="rId27"/>
    <p:sldId id="3968" r:id="rId28"/>
    <p:sldId id="3946" r:id="rId29"/>
    <p:sldId id="4071" r:id="rId30"/>
    <p:sldId id="4057" r:id="rId31"/>
    <p:sldId id="4072" r:id="rId32"/>
    <p:sldId id="3965" r:id="rId33"/>
    <p:sldId id="3978" r:id="rId34"/>
    <p:sldId id="3966" r:id="rId35"/>
    <p:sldId id="4058" r:id="rId36"/>
    <p:sldId id="4062" r:id="rId37"/>
    <p:sldId id="756" r:id="rId38"/>
    <p:sldId id="293" r:id="rId39"/>
    <p:sldId id="4015" r:id="rId40"/>
    <p:sldId id="2681" r:id="rId41"/>
    <p:sldId id="2680" r:id="rId42"/>
    <p:sldId id="2646" r:id="rId43"/>
    <p:sldId id="2645" r:id="rId44"/>
    <p:sldId id="2647" r:id="rId45"/>
    <p:sldId id="2648" r:id="rId46"/>
    <p:sldId id="4063" r:id="rId47"/>
    <p:sldId id="4064" r:id="rId48"/>
    <p:sldId id="3969" r:id="rId49"/>
    <p:sldId id="4056" r:id="rId50"/>
    <p:sldId id="4020" r:id="rId51"/>
    <p:sldId id="4074" r:id="rId52"/>
    <p:sldId id="2691" r:id="rId53"/>
    <p:sldId id="4055" r:id="rId54"/>
    <p:sldId id="3923" r:id="rId55"/>
    <p:sldId id="4076" r:id="rId56"/>
    <p:sldId id="4075" r:id="rId57"/>
    <p:sldId id="752" r:id="rId58"/>
    <p:sldId id="16169710" r:id="rId59"/>
    <p:sldId id="16169709" r:id="rId60"/>
    <p:sldId id="16169712" r:id="rId61"/>
    <p:sldId id="16169713" r:id="rId62"/>
    <p:sldId id="16169714" r:id="rId63"/>
    <p:sldId id="16169715" r:id="rId64"/>
    <p:sldId id="273" r:id="rId65"/>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01">
          <p15:clr>
            <a:srgbClr val="A4A3A4"/>
          </p15:clr>
        </p15:guide>
      </p15:sldGuideLst>
    </p:ext>
    <p:ext uri="{2D200454-40CA-4A62-9FC3-DE9A4176ACB9}">
      <p15:notesGuideLst xmlns:p15="http://schemas.microsoft.com/office/powerpoint/2012/main">
        <p15:guide id="1" orient="horz" pos="3547">
          <p15:clr>
            <a:srgbClr val="A4A3A4"/>
          </p15:clr>
        </p15:guide>
        <p15:guide id="2" pos="227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SSET" initial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95959"/>
    <a:srgbClr val="92D050"/>
    <a:srgbClr val="0B5ECE"/>
    <a:srgbClr val="681560"/>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6366" autoAdjust="0"/>
  </p:normalViewPr>
  <p:slideViewPr>
    <p:cSldViewPr snapToGrid="0">
      <p:cViewPr varScale="1">
        <p:scale>
          <a:sx n="94" d="100"/>
          <a:sy n="94" d="100"/>
        </p:scale>
        <p:origin x="476" y="68"/>
      </p:cViewPr>
      <p:guideLst>
        <p:guide orient="horz" pos="2160"/>
        <p:guide pos="3901"/>
      </p:guideLst>
    </p:cSldViewPr>
  </p:slideViewPr>
  <p:notesTextViewPr>
    <p:cViewPr>
      <p:scale>
        <a:sx n="1" d="1"/>
        <a:sy n="1" d="1"/>
      </p:scale>
      <p:origin x="0" y="0"/>
    </p:cViewPr>
  </p:notesTextViewPr>
  <p:notesViewPr>
    <p:cSldViewPr snapToGrid="0">
      <p:cViewPr varScale="1">
        <p:scale>
          <a:sx n="58" d="100"/>
          <a:sy n="58" d="100"/>
        </p:scale>
        <p:origin x="3274" y="82"/>
      </p:cViewPr>
      <p:guideLst>
        <p:guide orient="horz" pos="3547"/>
        <p:guide pos="227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4024313" y="0"/>
            <a:ext cx="3078162" cy="511175"/>
          </a:xfrm>
          <a:prstGeom prst="rect">
            <a:avLst/>
          </a:prstGeom>
        </p:spPr>
        <p:txBody>
          <a:bodyPr vert="horz" lIns="91440" tIns="45720" rIns="91440" bIns="45720" rtlCol="0"/>
          <a:lstStyle>
            <a:lvl1pPr algn="r">
              <a:defRPr sz="1200"/>
            </a:lvl1pPr>
          </a:lstStyle>
          <a:p>
            <a:fld id="{6E7EF50E-C6FF-4997-A9C4-FD07FA768F0D}" type="datetimeFigureOut">
              <a:rPr lang="zh-CN" altLang="en-US" smtClean="0"/>
              <a:t>2024/10/9</a:t>
            </a:fld>
            <a:endParaRPr lang="zh-CN" altLang="en-US"/>
          </a:p>
        </p:txBody>
      </p:sp>
      <p:sp>
        <p:nvSpPr>
          <p:cNvPr id="4" name="页脚占位符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4024313" y="9721850"/>
            <a:ext cx="3078162" cy="511175"/>
          </a:xfrm>
          <a:prstGeom prst="rect">
            <a:avLst/>
          </a:prstGeom>
        </p:spPr>
        <p:txBody>
          <a:bodyPr vert="horz" lIns="91440" tIns="45720" rIns="91440" bIns="45720" rtlCol="0" anchor="b"/>
          <a:lstStyle>
            <a:lvl1pPr algn="r">
              <a:defRPr sz="1200"/>
            </a:lvl1pPr>
          </a:lstStyle>
          <a:p>
            <a:fld id="{23AA3D68-D475-4444-AB22-03945DC93788}" type="slidenum">
              <a:rPr lang="zh-CN" altLang="en-US" smtClean="0"/>
              <a:t>‹#›</a:t>
            </a:fld>
            <a:endParaRPr lang="zh-CN" altLang="en-US"/>
          </a:p>
        </p:txBody>
      </p:sp>
    </p:spTree>
    <p:extLst>
      <p:ext uri="{BB962C8B-B14F-4D97-AF65-F5344CB8AC3E}">
        <p14:creationId xmlns:p14="http://schemas.microsoft.com/office/powerpoint/2010/main" val="2878896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2024/10/9</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149996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2588" y="849313"/>
            <a:ext cx="4079875" cy="22955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solidFill>
                  <a:prstClr val="black"/>
                </a:solidFill>
              </a:rPr>
              <a:t>1</a:t>
            </a:fld>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11</a:t>
            </a:fld>
            <a:endParaRPr lang="zh-CN" altLang="en-US"/>
          </a:p>
        </p:txBody>
      </p:sp>
    </p:spTree>
    <p:extLst>
      <p:ext uri="{BB962C8B-B14F-4D97-AF65-F5344CB8AC3E}">
        <p14:creationId xmlns:p14="http://schemas.microsoft.com/office/powerpoint/2010/main" val="886053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12</a:t>
            </a:fld>
            <a:endParaRPr lang="zh-CN" altLang="en-US"/>
          </a:p>
        </p:txBody>
      </p:sp>
    </p:spTree>
    <p:extLst>
      <p:ext uri="{BB962C8B-B14F-4D97-AF65-F5344CB8AC3E}">
        <p14:creationId xmlns:p14="http://schemas.microsoft.com/office/powerpoint/2010/main" val="1459389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13</a:t>
            </a:fld>
            <a:endParaRPr lang="zh-CN" altLang="en-US"/>
          </a:p>
        </p:txBody>
      </p:sp>
    </p:spTree>
    <p:extLst>
      <p:ext uri="{BB962C8B-B14F-4D97-AF65-F5344CB8AC3E}">
        <p14:creationId xmlns:p14="http://schemas.microsoft.com/office/powerpoint/2010/main" val="329515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14</a:t>
            </a:fld>
            <a:endParaRPr lang="zh-CN" altLang="en-US"/>
          </a:p>
        </p:txBody>
      </p:sp>
    </p:spTree>
    <p:extLst>
      <p:ext uri="{BB962C8B-B14F-4D97-AF65-F5344CB8AC3E}">
        <p14:creationId xmlns:p14="http://schemas.microsoft.com/office/powerpoint/2010/main" val="22037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15</a:t>
            </a:fld>
            <a:endParaRPr lang="zh-CN" altLang="en-US"/>
          </a:p>
        </p:txBody>
      </p:sp>
    </p:spTree>
    <p:extLst>
      <p:ext uri="{BB962C8B-B14F-4D97-AF65-F5344CB8AC3E}">
        <p14:creationId xmlns:p14="http://schemas.microsoft.com/office/powerpoint/2010/main" val="1643338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16</a:t>
            </a:fld>
            <a:endParaRPr lang="zh-CN" altLang="en-US"/>
          </a:p>
        </p:txBody>
      </p:sp>
    </p:spTree>
    <p:extLst>
      <p:ext uri="{BB962C8B-B14F-4D97-AF65-F5344CB8AC3E}">
        <p14:creationId xmlns:p14="http://schemas.microsoft.com/office/powerpoint/2010/main" val="31310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17</a:t>
            </a:fld>
            <a:endParaRPr lang="zh-CN" altLang="en-US"/>
          </a:p>
        </p:txBody>
      </p:sp>
    </p:spTree>
    <p:extLst>
      <p:ext uri="{BB962C8B-B14F-4D97-AF65-F5344CB8AC3E}">
        <p14:creationId xmlns:p14="http://schemas.microsoft.com/office/powerpoint/2010/main" val="967512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18</a:t>
            </a:fld>
            <a:endParaRPr lang="zh-CN" altLang="en-US"/>
          </a:p>
        </p:txBody>
      </p:sp>
    </p:spTree>
    <p:extLst>
      <p:ext uri="{BB962C8B-B14F-4D97-AF65-F5344CB8AC3E}">
        <p14:creationId xmlns:p14="http://schemas.microsoft.com/office/powerpoint/2010/main" val="2858081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19</a:t>
            </a:fld>
            <a:endParaRPr lang="zh-CN" altLang="en-US"/>
          </a:p>
        </p:txBody>
      </p:sp>
    </p:spTree>
    <p:extLst>
      <p:ext uri="{BB962C8B-B14F-4D97-AF65-F5344CB8AC3E}">
        <p14:creationId xmlns:p14="http://schemas.microsoft.com/office/powerpoint/2010/main" val="392563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20</a:t>
            </a:fld>
            <a:endParaRPr lang="zh-CN" altLang="en-US"/>
          </a:p>
        </p:txBody>
      </p:sp>
    </p:spTree>
    <p:extLst>
      <p:ext uri="{BB962C8B-B14F-4D97-AF65-F5344CB8AC3E}">
        <p14:creationId xmlns:p14="http://schemas.microsoft.com/office/powerpoint/2010/main" val="1882889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2</a:t>
            </a:fld>
            <a:endParaRPr lang="zh-CN" altLang="en-US"/>
          </a:p>
        </p:txBody>
      </p:sp>
    </p:spTree>
    <p:extLst>
      <p:ext uri="{BB962C8B-B14F-4D97-AF65-F5344CB8AC3E}">
        <p14:creationId xmlns:p14="http://schemas.microsoft.com/office/powerpoint/2010/main" val="3576328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21</a:t>
            </a:fld>
            <a:endParaRPr lang="zh-CN" altLang="en-US"/>
          </a:p>
        </p:txBody>
      </p:sp>
    </p:spTree>
    <p:extLst>
      <p:ext uri="{BB962C8B-B14F-4D97-AF65-F5344CB8AC3E}">
        <p14:creationId xmlns:p14="http://schemas.microsoft.com/office/powerpoint/2010/main" val="806178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22</a:t>
            </a:fld>
            <a:endParaRPr lang="zh-CN" altLang="en-US"/>
          </a:p>
        </p:txBody>
      </p:sp>
    </p:spTree>
    <p:extLst>
      <p:ext uri="{BB962C8B-B14F-4D97-AF65-F5344CB8AC3E}">
        <p14:creationId xmlns:p14="http://schemas.microsoft.com/office/powerpoint/2010/main" val="1966875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23</a:t>
            </a:fld>
            <a:endParaRPr lang="zh-CN" altLang="en-US"/>
          </a:p>
        </p:txBody>
      </p:sp>
    </p:spTree>
    <p:extLst>
      <p:ext uri="{BB962C8B-B14F-4D97-AF65-F5344CB8AC3E}">
        <p14:creationId xmlns:p14="http://schemas.microsoft.com/office/powerpoint/2010/main" val="241062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3</a:t>
            </a:fld>
            <a:endParaRPr lang="zh-CN" altLang="en-US"/>
          </a:p>
        </p:txBody>
      </p:sp>
    </p:spTree>
    <p:extLst>
      <p:ext uri="{BB962C8B-B14F-4D97-AF65-F5344CB8AC3E}">
        <p14:creationId xmlns:p14="http://schemas.microsoft.com/office/powerpoint/2010/main" val="12744075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443187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37</a:t>
            </a:fld>
            <a:endParaRPr lang="zh-CN" altLang="en-US"/>
          </a:p>
        </p:txBody>
      </p:sp>
    </p:spTree>
    <p:extLst>
      <p:ext uri="{BB962C8B-B14F-4D97-AF65-F5344CB8AC3E}">
        <p14:creationId xmlns:p14="http://schemas.microsoft.com/office/powerpoint/2010/main" val="31558090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extLst>
      <p:ext uri="{BB962C8B-B14F-4D97-AF65-F5344CB8AC3E}">
        <p14:creationId xmlns:p14="http://schemas.microsoft.com/office/powerpoint/2010/main" val="36277205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56149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977507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42</a:t>
            </a:fld>
            <a:endParaRPr lang="zh-CN" altLang="en-US"/>
          </a:p>
        </p:txBody>
      </p:sp>
    </p:spTree>
    <p:extLst>
      <p:ext uri="{BB962C8B-B14F-4D97-AF65-F5344CB8AC3E}">
        <p14:creationId xmlns:p14="http://schemas.microsoft.com/office/powerpoint/2010/main" val="2057547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5</a:t>
            </a:fld>
            <a:endParaRPr lang="zh-CN" altLang="en-US"/>
          </a:p>
        </p:txBody>
      </p:sp>
    </p:spTree>
    <p:extLst>
      <p:ext uri="{BB962C8B-B14F-4D97-AF65-F5344CB8AC3E}">
        <p14:creationId xmlns:p14="http://schemas.microsoft.com/office/powerpoint/2010/main" val="13560265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43</a:t>
            </a:fld>
            <a:endParaRPr lang="zh-CN" altLang="en-US"/>
          </a:p>
        </p:txBody>
      </p:sp>
    </p:spTree>
    <p:extLst>
      <p:ext uri="{BB962C8B-B14F-4D97-AF65-F5344CB8AC3E}">
        <p14:creationId xmlns:p14="http://schemas.microsoft.com/office/powerpoint/2010/main" val="19125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44</a:t>
            </a:fld>
            <a:endParaRPr lang="zh-CN" altLang="en-US"/>
          </a:p>
        </p:txBody>
      </p:sp>
    </p:spTree>
    <p:extLst>
      <p:ext uri="{BB962C8B-B14F-4D97-AF65-F5344CB8AC3E}">
        <p14:creationId xmlns:p14="http://schemas.microsoft.com/office/powerpoint/2010/main" val="2237112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45</a:t>
            </a:fld>
            <a:endParaRPr lang="zh-CN" altLang="en-US"/>
          </a:p>
        </p:txBody>
      </p:sp>
    </p:spTree>
    <p:extLst>
      <p:ext uri="{BB962C8B-B14F-4D97-AF65-F5344CB8AC3E}">
        <p14:creationId xmlns:p14="http://schemas.microsoft.com/office/powerpoint/2010/main" val="23082605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46</a:t>
            </a:fld>
            <a:endParaRPr lang="zh-CN" altLang="en-US"/>
          </a:p>
        </p:txBody>
      </p:sp>
    </p:spTree>
    <p:extLst>
      <p:ext uri="{BB962C8B-B14F-4D97-AF65-F5344CB8AC3E}">
        <p14:creationId xmlns:p14="http://schemas.microsoft.com/office/powerpoint/2010/main" val="20899593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47</a:t>
            </a:fld>
            <a:endParaRPr lang="zh-CN" altLang="en-US"/>
          </a:p>
        </p:txBody>
      </p:sp>
    </p:spTree>
    <p:extLst>
      <p:ext uri="{BB962C8B-B14F-4D97-AF65-F5344CB8AC3E}">
        <p14:creationId xmlns:p14="http://schemas.microsoft.com/office/powerpoint/2010/main" val="37191229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51</a:t>
            </a:fld>
            <a:endParaRPr lang="zh-CN" altLang="en-US"/>
          </a:p>
        </p:txBody>
      </p:sp>
    </p:spTree>
    <p:extLst>
      <p:ext uri="{BB962C8B-B14F-4D97-AF65-F5344CB8AC3E}">
        <p14:creationId xmlns:p14="http://schemas.microsoft.com/office/powerpoint/2010/main" val="3000371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561495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120227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83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6</a:t>
            </a:fld>
            <a:endParaRPr lang="zh-CN" altLang="en-US"/>
          </a:p>
        </p:txBody>
      </p:sp>
    </p:spTree>
    <p:extLst>
      <p:ext uri="{BB962C8B-B14F-4D97-AF65-F5344CB8AC3E}">
        <p14:creationId xmlns:p14="http://schemas.microsoft.com/office/powerpoint/2010/main" val="30928055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828810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764368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774038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6CE9B-81DC-4E2A-9C67-CE0D35C83AA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997149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64</a:t>
            </a:fld>
            <a:endParaRPr lang="zh-CN" altLang="en-US"/>
          </a:p>
        </p:txBody>
      </p:sp>
    </p:spTree>
    <p:extLst>
      <p:ext uri="{BB962C8B-B14F-4D97-AF65-F5344CB8AC3E}">
        <p14:creationId xmlns:p14="http://schemas.microsoft.com/office/powerpoint/2010/main" val="748085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2588" y="849313"/>
            <a:ext cx="4079875" cy="22955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solidFill>
                  <a:prstClr val="black"/>
                </a:solidFill>
              </a:rPr>
              <a:t>7</a:t>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9</a:t>
            </a:fld>
            <a:endParaRPr lang="zh-CN" altLang="en-US"/>
          </a:p>
        </p:txBody>
      </p:sp>
    </p:spTree>
    <p:extLst>
      <p:ext uri="{BB962C8B-B14F-4D97-AF65-F5344CB8AC3E}">
        <p14:creationId xmlns:p14="http://schemas.microsoft.com/office/powerpoint/2010/main" val="440487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76CE9B-81DC-4E2A-9C67-CE0D35C83AA2}" type="slidenum">
              <a:rPr lang="zh-CN" altLang="en-US" smtClean="0"/>
              <a:t>10</a:t>
            </a:fld>
            <a:endParaRPr lang="zh-CN" altLang="en-US"/>
          </a:p>
        </p:txBody>
      </p:sp>
    </p:spTree>
    <p:extLst>
      <p:ext uri="{BB962C8B-B14F-4D97-AF65-F5344CB8AC3E}">
        <p14:creationId xmlns:p14="http://schemas.microsoft.com/office/powerpoint/2010/main" val="1749107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2_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09303" y="356659"/>
            <a:ext cx="7863029" cy="440676"/>
          </a:xfrm>
        </p:spPr>
        <p:txBody>
          <a:bodyPr vert="horz" lIns="68580" tIns="34290" rIns="68580" bIns="34290" rtlCol="0" anchor="ctr">
            <a:noAutofit/>
          </a:bodyPr>
          <a:lstStyle>
            <a:lvl1pPr algn="l">
              <a:defRPr lang="zh-CN" altLang="en-US" sz="2935" b="0" i="0" baseline="0" dirty="0">
                <a:solidFill>
                  <a:schemeClr val="tx1">
                    <a:lumMod val="65000"/>
                    <a:lumOff val="35000"/>
                  </a:schemeClr>
                </a:solidFill>
                <a:effectLst/>
                <a:latin typeface="微软雅黑" panose="020B0503020204020204" charset="-122"/>
                <a:ea typeface="微软雅黑" panose="020B0503020204020204" charset="-122"/>
              </a:defRPr>
            </a:lvl1pPr>
          </a:lstStyle>
          <a:p>
            <a:pPr lvl="0" defTabSz="514350">
              <a:lnSpc>
                <a:spcPct val="90000"/>
              </a:lnSpc>
            </a:pPr>
            <a:r>
              <a:rPr lang="zh-CN" altLang="en-US" dirty="0"/>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2024/10/9</a:t>
            </a:fld>
            <a:endParaRPr lang="zh-CN" altLang="en-US"/>
          </a:p>
        </p:txBody>
      </p:sp>
      <p:sp>
        <p:nvSpPr>
          <p:cNvPr id="4" name="页脚占位符 3"/>
          <p:cNvSpPr>
            <a:spLocks noGrp="1"/>
          </p:cNvSpPr>
          <p:nvPr>
            <p:ph type="ftr" sz="quarter" idx="11"/>
          </p:nvPr>
        </p:nvSpPr>
        <p:spPr>
          <a:xfrm>
            <a:off x="4165600" y="6388020"/>
            <a:ext cx="3860800" cy="365125"/>
          </a:xfrm>
        </p:spPr>
        <p:txBody>
          <a:bodyPr/>
          <a:lstStyle>
            <a:lvl1pPr>
              <a:defRPr sz="1400"/>
            </a:lvl1pPr>
          </a:lstStyle>
          <a:p>
            <a:endParaRPr lang="zh-CN" altLang="en-US"/>
          </a:p>
        </p:txBody>
      </p:sp>
      <p:sp>
        <p:nvSpPr>
          <p:cNvPr id="5" name="灯片编号占位符 4"/>
          <p:cNvSpPr>
            <a:spLocks noGrp="1"/>
          </p:cNvSpPr>
          <p:nvPr>
            <p:ph type="sldNum" sz="quarter" idx="12"/>
          </p:nvPr>
        </p:nvSpPr>
        <p:spPr>
          <a:xfrm>
            <a:off x="9936427" y="6383320"/>
            <a:ext cx="1632181" cy="406233"/>
          </a:xfrm>
        </p:spPr>
        <p:txBody>
          <a:bodyPr/>
          <a:lstStyle>
            <a:lvl1pPr algn="ctr">
              <a:defRPr sz="1865">
                <a:latin typeface="Impact" panose="020B0806030902050204" pitchFamily="34" charset="0"/>
              </a:defRPr>
            </a:lvl1pPr>
          </a:lstStyle>
          <a:p>
            <a:fld id="{0C913308-F349-4B6D-A68A-DD1791B4A57B}" type="slidenum">
              <a:rPr lang="zh-CN" altLang="en-US" smtClean="0"/>
              <a:t>‹#›</a:t>
            </a:fld>
            <a:endParaRPr lang="zh-CN" altLang="en-US"/>
          </a:p>
        </p:txBody>
      </p:sp>
      <p:cxnSp>
        <p:nvCxnSpPr>
          <p:cNvPr id="12" name="直接连接符 11"/>
          <p:cNvCxnSpPr/>
          <p:nvPr userDrawn="1"/>
        </p:nvCxnSpPr>
        <p:spPr>
          <a:xfrm flipV="1">
            <a:off x="1270837" y="872083"/>
            <a:ext cx="10479237" cy="1"/>
          </a:xfrm>
          <a:prstGeom prst="line">
            <a:avLst/>
          </a:prstGeom>
          <a:ln w="1587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14" name="组合 13"/>
          <p:cNvGrpSpPr/>
          <p:nvPr userDrawn="1"/>
        </p:nvGrpSpPr>
        <p:grpSpPr>
          <a:xfrm>
            <a:off x="527435" y="331259"/>
            <a:ext cx="528000" cy="528000"/>
            <a:chOff x="406574" y="236732"/>
            <a:chExt cx="612048" cy="593261"/>
          </a:xfrm>
        </p:grpSpPr>
        <p:sp>
          <p:nvSpPr>
            <p:cNvPr id="15" name="矩形 14"/>
            <p:cNvSpPr/>
            <p:nvPr userDrawn="1"/>
          </p:nvSpPr>
          <p:spPr>
            <a:xfrm>
              <a:off x="406574" y="236732"/>
              <a:ext cx="504000" cy="504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userDrawn="1"/>
          </p:nvSpPr>
          <p:spPr>
            <a:xfrm>
              <a:off x="694606" y="512239"/>
              <a:ext cx="324016" cy="317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09600" y="6363344"/>
            <a:ext cx="2844800" cy="365125"/>
          </a:xfrm>
        </p:spPr>
        <p:txBody>
          <a:bodyPr/>
          <a:lstStyle/>
          <a:p>
            <a:fld id="{530820CF-B880-4189-942D-D702A7CBA730}" type="datetimeFigureOut">
              <a:rPr lang="zh-CN" altLang="en-US" smtClean="0"/>
              <a:t>2024/10/9</a:t>
            </a:fld>
            <a:endParaRPr lang="zh-CN" altLang="en-US"/>
          </a:p>
        </p:txBody>
      </p:sp>
      <p:sp>
        <p:nvSpPr>
          <p:cNvPr id="4" name="页脚占位符 3"/>
          <p:cNvSpPr>
            <a:spLocks noGrp="1"/>
          </p:cNvSpPr>
          <p:nvPr>
            <p:ph type="ftr" sz="quarter" idx="11"/>
          </p:nvPr>
        </p:nvSpPr>
        <p:spPr>
          <a:xfrm>
            <a:off x="4115587" y="6363344"/>
            <a:ext cx="3860800" cy="365125"/>
          </a:xfrm>
        </p:spPr>
        <p:txBody>
          <a:bodyPr vert="horz" lIns="76618" tIns="38309" rIns="76618" bIns="38309" rtlCol="0" anchor="ctr"/>
          <a:lstStyle>
            <a:lvl1pPr>
              <a:defRPr lang="en-US" altLang="zh-CN" smtClean="0">
                <a:solidFill>
                  <a:prstClr val="white">
                    <a:lumMod val="65000"/>
                  </a:prstClr>
                </a:solidFill>
                <a:latin typeface="Calibri" panose="020F0502020204030204"/>
              </a:defRPr>
            </a:lvl1pPr>
          </a:lstStyle>
          <a:p>
            <a:endParaRPr lang="zh-CN" altLang="en-US"/>
          </a:p>
        </p:txBody>
      </p:sp>
      <p:sp>
        <p:nvSpPr>
          <p:cNvPr id="22" name="灯片编号占位符 4"/>
          <p:cNvSpPr>
            <a:spLocks noGrp="1"/>
          </p:cNvSpPr>
          <p:nvPr>
            <p:ph type="sldNum" sz="quarter" idx="12"/>
          </p:nvPr>
        </p:nvSpPr>
        <p:spPr>
          <a:xfrm>
            <a:off x="9264764" y="6351789"/>
            <a:ext cx="1850728" cy="376667"/>
          </a:xfrm>
        </p:spPr>
        <p:txBody>
          <a:bodyPr vert="horz" lIns="102156" tIns="51076" rIns="102156" bIns="51076" rtlCol="0" anchor="ctr"/>
          <a:lstStyle>
            <a:lvl1pPr algn="r">
              <a:defRPr lang="zh-CN" altLang="en-US" smtClean="0"/>
            </a:lvl1p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4000">
                <a:latin typeface="Times New Roman" panose="02020603050405020304" pitchFamily="18" charset="0"/>
                <a:ea typeface="宋体" panose="02010600030101010101" pitchFamily="2" charset="-122"/>
                <a:cs typeface="Times New Roman" panose="02020603050405020304" pitchFamily="18" charset="0"/>
              </a:defRPr>
            </a:lvl1p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lvl1pPr>
              <a:defRPr b="1">
                <a:latin typeface="宋体" panose="02010600030101010101" pitchFamily="2" charset="-122"/>
                <a:ea typeface="宋体" panose="02010600030101010101" pitchFamily="2" charset="-122"/>
              </a:defRPr>
            </a:lvl1pPr>
            <a:lvl2pPr>
              <a:defRPr sz="2400">
                <a:latin typeface="宋体" panose="02010600030101010101" pitchFamily="2" charset="-122"/>
                <a:ea typeface="宋体" panose="02010600030101010101" pitchFamily="2" charset="-122"/>
              </a:defRPr>
            </a:lvl2pPr>
            <a:lvl3pPr>
              <a:defRPr>
                <a:latin typeface="宋体" panose="02010600030101010101" pitchFamily="2" charset="-122"/>
                <a:ea typeface="宋体" panose="02010600030101010101" pitchFamily="2" charset="-122"/>
              </a:defRPr>
            </a:lvl3pPr>
            <a:lvl4pPr>
              <a:defRPr>
                <a:latin typeface="宋体" panose="02010600030101010101" pitchFamily="2" charset="-122"/>
                <a:ea typeface="宋体" panose="02010600030101010101" pitchFamily="2" charset="-122"/>
              </a:defRPr>
            </a:lvl4pPr>
            <a:lvl5pPr>
              <a:defRPr>
                <a:latin typeface="宋体" panose="02010600030101010101" pitchFamily="2" charset="-122"/>
                <a:ea typeface="宋体" panose="02010600030101010101" pitchFamily="2"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www.resset.cn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530820CF-B880-4189-942D-D702A7CBA730}" type="datetimeFigureOut">
              <a:rPr lang="zh-CN" altLang="en-US" smtClean="0"/>
              <a:t>2024/10/9</a:t>
            </a:fld>
            <a:endParaRPr lang="zh-CN" altLang="en-US"/>
          </a:p>
        </p:txBody>
      </p:sp>
      <p:sp>
        <p:nvSpPr>
          <p:cNvPr id="4" name="页脚占位符 3"/>
          <p:cNvSpPr>
            <a:spLocks noGrp="1"/>
          </p:cNvSpPr>
          <p:nvPr>
            <p:ph type="ftr" sz="quarter" idx="11"/>
          </p:nvPr>
        </p:nvSpPr>
        <p:spPr>
          <a:xfrm>
            <a:off x="4165600" y="6388020"/>
            <a:ext cx="3860800" cy="365125"/>
          </a:xfrm>
        </p:spPr>
        <p:txBody>
          <a:bodyPr/>
          <a:lstStyle>
            <a:lvl1pPr>
              <a:defRPr sz="1400"/>
            </a:lvl1pPr>
          </a:lstStyle>
          <a:p>
            <a:endParaRPr lang="zh-CN" altLang="en-US"/>
          </a:p>
        </p:txBody>
      </p:sp>
      <p:sp>
        <p:nvSpPr>
          <p:cNvPr id="5" name="灯片编号占位符 4"/>
          <p:cNvSpPr>
            <a:spLocks noGrp="1"/>
          </p:cNvSpPr>
          <p:nvPr>
            <p:ph type="sldNum" sz="quarter" idx="12"/>
          </p:nvPr>
        </p:nvSpPr>
        <p:spPr>
          <a:xfrm>
            <a:off x="9936427" y="6383320"/>
            <a:ext cx="1632181" cy="406233"/>
          </a:xfrm>
        </p:spPr>
        <p:txBody>
          <a:bodyPr/>
          <a:lstStyle>
            <a:lvl1pPr algn="ctr">
              <a:defRPr sz="1865">
                <a:latin typeface="Impact" panose="020B0806030902050204" pitchFamily="34" charset="0"/>
              </a:defRPr>
            </a:lvl1pPr>
          </a:lstStyle>
          <a:p>
            <a:fld id="{0C913308-F349-4B6D-A68A-DD1791B4A57B}" type="slidenum">
              <a:rPr lang="zh-CN" altLang="en-US" smtClean="0"/>
              <a:t>‹#›</a:t>
            </a:fld>
            <a:endParaRPr lang="zh-CN" altLang="en-US"/>
          </a:p>
        </p:txBody>
      </p:sp>
      <p:cxnSp>
        <p:nvCxnSpPr>
          <p:cNvPr id="12" name="直接连接符 11"/>
          <p:cNvCxnSpPr/>
          <p:nvPr userDrawn="1"/>
        </p:nvCxnSpPr>
        <p:spPr>
          <a:xfrm flipV="1">
            <a:off x="1270837" y="872083"/>
            <a:ext cx="10479237" cy="1"/>
          </a:xfrm>
          <a:prstGeom prst="line">
            <a:avLst/>
          </a:prstGeom>
          <a:ln w="1587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14" name="组合 13"/>
          <p:cNvGrpSpPr/>
          <p:nvPr userDrawn="1"/>
        </p:nvGrpSpPr>
        <p:grpSpPr>
          <a:xfrm>
            <a:off x="527435" y="331259"/>
            <a:ext cx="528000" cy="528000"/>
            <a:chOff x="406574" y="236732"/>
            <a:chExt cx="612048" cy="593261"/>
          </a:xfrm>
        </p:grpSpPr>
        <p:sp>
          <p:nvSpPr>
            <p:cNvPr id="15" name="矩形 14"/>
            <p:cNvSpPr/>
            <p:nvPr userDrawn="1"/>
          </p:nvSpPr>
          <p:spPr>
            <a:xfrm>
              <a:off x="406574" y="236732"/>
              <a:ext cx="504000" cy="504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userDrawn="1"/>
          </p:nvSpPr>
          <p:spPr>
            <a:xfrm>
              <a:off x="694606" y="512239"/>
              <a:ext cx="324016" cy="317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0" name="组合 9"/>
          <p:cNvGrpSpPr/>
          <p:nvPr userDrawn="1"/>
        </p:nvGrpSpPr>
        <p:grpSpPr>
          <a:xfrm>
            <a:off x="10245396" y="331772"/>
            <a:ext cx="1611243" cy="484133"/>
            <a:chOff x="3717568" y="500833"/>
            <a:chExt cx="1332037" cy="536191"/>
          </a:xfrm>
        </p:grpSpPr>
        <p:sp>
          <p:nvSpPr>
            <p:cNvPr id="11" name="TextBox 10"/>
            <p:cNvSpPr txBox="1"/>
            <p:nvPr/>
          </p:nvSpPr>
          <p:spPr>
            <a:xfrm>
              <a:off x="3717568" y="500833"/>
              <a:ext cx="1325774" cy="373442"/>
            </a:xfrm>
            <a:prstGeom prst="rect">
              <a:avLst/>
            </a:prstGeom>
            <a:noFill/>
          </p:spPr>
          <p:txBody>
            <a:bodyPr wrap="square" rtlCol="0">
              <a:spAutoFit/>
            </a:bodyPr>
            <a:lstStyle/>
            <a:p>
              <a:r>
                <a:rPr lang="zh-CN" altLang="en-US" sz="1600" b="1" dirty="0">
                  <a:solidFill>
                    <a:schemeClr val="bg1">
                      <a:lumMod val="50000"/>
                    </a:schemeClr>
                  </a:solidFill>
                </a:rPr>
                <a:t> </a:t>
              </a:r>
            </a:p>
          </p:txBody>
        </p:sp>
        <p:sp>
          <p:nvSpPr>
            <p:cNvPr id="13" name="TextBox 12"/>
            <p:cNvSpPr txBox="1"/>
            <p:nvPr/>
          </p:nvSpPr>
          <p:spPr>
            <a:xfrm>
              <a:off x="3723829" y="776107"/>
              <a:ext cx="1325776" cy="260917"/>
            </a:xfrm>
            <a:prstGeom prst="rect">
              <a:avLst/>
            </a:prstGeom>
            <a:noFill/>
          </p:spPr>
          <p:txBody>
            <a:bodyPr wrap="square" rtlCol="0">
              <a:spAutoFit/>
            </a:bodyPr>
            <a:lstStyle/>
            <a:p>
              <a:r>
                <a:rPr lang="en-US" altLang="zh-CN" sz="935" b="1" dirty="0">
                  <a:solidFill>
                    <a:schemeClr val="bg1">
                      <a:lumMod val="50000"/>
                    </a:schemeClr>
                  </a:solidFill>
                  <a:latin typeface="Arial" panose="020B0604020202020204" pitchFamily="34" charset="0"/>
                  <a:cs typeface="Arial" panose="020B0604020202020204" pitchFamily="34" charset="0"/>
                </a:rPr>
                <a:t> </a:t>
              </a:r>
              <a:endParaRPr lang="zh-CN" altLang="en-US" sz="935" b="1" dirty="0">
                <a:solidFill>
                  <a:schemeClr val="bg1">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48583856"/>
      </p:ext>
    </p:ext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102156" tIns="51076" rIns="102156" bIns="51076"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17"/>
            <a:ext cx="10972800" cy="4525963"/>
          </a:xfrm>
          <a:prstGeom prst="rect">
            <a:avLst/>
          </a:prstGeom>
        </p:spPr>
        <p:txBody>
          <a:bodyPr vert="horz" lIns="102156" tIns="51076" rIns="102156" bIns="51076"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102156" tIns="51076" rIns="102156" bIns="51076" rtlCol="0" anchor="ctr"/>
          <a:lstStyle>
            <a:lvl1pPr algn="l">
              <a:defRPr sz="1735">
                <a:solidFill>
                  <a:schemeClr val="tx1">
                    <a:tint val="75000"/>
                  </a:schemeClr>
                </a:solidFill>
              </a:defRPr>
            </a:lvl1pPr>
          </a:lstStyle>
          <a:p>
            <a:fld id="{530820CF-B880-4189-942D-D702A7CBA730}" type="datetimeFigureOut">
              <a:rPr lang="zh-CN" altLang="en-US" smtClean="0"/>
              <a:t>2024/10/9</a:t>
            </a:fld>
            <a:endParaRPr lang="zh-CN" altLang="en-US"/>
          </a:p>
        </p:txBody>
      </p:sp>
      <p:sp>
        <p:nvSpPr>
          <p:cNvPr id="5" name="页脚占位符 4"/>
          <p:cNvSpPr>
            <a:spLocks noGrp="1"/>
          </p:cNvSpPr>
          <p:nvPr>
            <p:ph type="ftr" sz="quarter" idx="3"/>
          </p:nvPr>
        </p:nvSpPr>
        <p:spPr>
          <a:xfrm>
            <a:off x="4165600" y="6356352"/>
            <a:ext cx="3860800" cy="365125"/>
          </a:xfrm>
          <a:prstGeom prst="rect">
            <a:avLst/>
          </a:prstGeom>
        </p:spPr>
        <p:txBody>
          <a:bodyPr vert="horz" lIns="102156" tIns="51076" rIns="102156" bIns="51076" rtlCol="0" anchor="ctr"/>
          <a:lstStyle>
            <a:lvl1pPr algn="ctr">
              <a:defRPr sz="173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102156" tIns="51076" rIns="102156" bIns="51076" rtlCol="0" anchor="ctr"/>
          <a:lstStyle>
            <a:lvl1pPr algn="r">
              <a:defRPr sz="1735">
                <a:solidFill>
                  <a:schemeClr val="tx1">
                    <a:tint val="75000"/>
                  </a:schemeClr>
                </a:solidFill>
              </a:defRPr>
            </a:lvl1pPr>
          </a:lstStyle>
          <a:p>
            <a:fld id="{0C913308-F349-4B6D-A68A-DD1791B4A57B}" type="slidenum">
              <a:rPr lang="zh-CN" altLang="en-US" smtClean="0"/>
              <a:t>‹#›</a:t>
            </a:fld>
            <a:endParaRPr lang="zh-CN" altLang="en-US"/>
          </a:p>
        </p:txBody>
      </p:sp>
      <p:pic>
        <p:nvPicPr>
          <p:cNvPr id="13" name="Picture 76"/>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tretch>
            <a:fillRect/>
          </a:stretch>
        </p:blipFill>
        <p:spPr bwMode="auto">
          <a:xfrm>
            <a:off x="0" y="-2281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1363980" rtl="0" eaLnBrk="1" latinLnBrk="0" hangingPunct="1">
        <a:spcBef>
          <a:spcPct val="0"/>
        </a:spcBef>
        <a:buNone/>
        <a:defRPr sz="6665" kern="1200">
          <a:solidFill>
            <a:schemeClr val="tx1"/>
          </a:solidFill>
          <a:latin typeface="+mj-lt"/>
          <a:ea typeface="+mj-ea"/>
          <a:cs typeface="+mj-cs"/>
        </a:defRPr>
      </a:lvl1pPr>
    </p:titleStyle>
    <p:bodyStyle>
      <a:lvl1pPr marL="511175" indent="-511175" algn="l" defTabSz="1363980" rtl="0" eaLnBrk="1" latinLnBrk="0" hangingPunct="1">
        <a:spcBef>
          <a:spcPts val="130"/>
        </a:spcBef>
        <a:buFont typeface="Arial" panose="020B0604020202020204" pitchFamily="34" charset="0"/>
        <a:buChar char="•"/>
        <a:defRPr sz="4800" kern="1200">
          <a:solidFill>
            <a:schemeClr val="tx1"/>
          </a:solidFill>
          <a:latin typeface="+mn-lt"/>
          <a:ea typeface="+mn-ea"/>
          <a:cs typeface="+mn-cs"/>
        </a:defRPr>
      </a:lvl1pPr>
      <a:lvl2pPr marL="1108075" indent="-426720" algn="l" defTabSz="1363980" rtl="0" eaLnBrk="1" latinLnBrk="0" hangingPunct="1">
        <a:spcBef>
          <a:spcPts val="130"/>
        </a:spcBef>
        <a:buFont typeface="Arial" panose="020B0604020202020204" pitchFamily="34" charset="0"/>
        <a:buChar char="–"/>
        <a:defRPr sz="4135" kern="1200">
          <a:solidFill>
            <a:schemeClr val="tx1"/>
          </a:solidFill>
          <a:latin typeface="+mn-lt"/>
          <a:ea typeface="+mn-ea"/>
          <a:cs typeface="+mn-cs"/>
        </a:defRPr>
      </a:lvl2pPr>
      <a:lvl3pPr marL="1704975" indent="-340995" algn="l" defTabSz="1363980" rtl="0" eaLnBrk="1" latinLnBrk="0" hangingPunct="1">
        <a:spcBef>
          <a:spcPts val="130"/>
        </a:spcBef>
        <a:buFont typeface="Arial" panose="020B0604020202020204" pitchFamily="34" charset="0"/>
        <a:buChar char="•"/>
        <a:defRPr sz="3600" kern="1200">
          <a:solidFill>
            <a:schemeClr val="tx1"/>
          </a:solidFill>
          <a:latin typeface="+mn-lt"/>
          <a:ea typeface="+mn-ea"/>
          <a:cs typeface="+mn-cs"/>
        </a:defRPr>
      </a:lvl3pPr>
      <a:lvl4pPr marL="2387600"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4pPr>
      <a:lvl5pPr marL="3070225"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5pPr>
      <a:lvl6pPr marL="3751580"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6pPr>
      <a:lvl7pPr marL="4434205"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7pPr>
      <a:lvl8pPr marL="5116195"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8pPr>
      <a:lvl9pPr marL="5798820" indent="-340995" algn="l" defTabSz="1363980" rtl="0" eaLnBrk="1" latinLnBrk="0" hangingPunct="1">
        <a:spcBef>
          <a:spcPts val="130"/>
        </a:spcBef>
        <a:buFont typeface="Arial" panose="020B0604020202020204" pitchFamily="34" charset="0"/>
        <a:buChar char="•"/>
        <a:defRPr sz="3065" kern="1200">
          <a:solidFill>
            <a:schemeClr val="tx1"/>
          </a:solidFill>
          <a:latin typeface="+mn-lt"/>
          <a:ea typeface="+mn-ea"/>
          <a:cs typeface="+mn-cs"/>
        </a:defRPr>
      </a:lvl9pPr>
    </p:bodyStyle>
    <p:otherStyle>
      <a:defPPr>
        <a:defRPr lang="zh-CN"/>
      </a:defPPr>
      <a:lvl1pPr marL="0" algn="l" defTabSz="1363980" rtl="0" eaLnBrk="1" latinLnBrk="0" hangingPunct="1">
        <a:defRPr sz="2665" kern="1200">
          <a:solidFill>
            <a:schemeClr val="tx1"/>
          </a:solidFill>
          <a:latin typeface="+mn-lt"/>
          <a:ea typeface="+mn-ea"/>
          <a:cs typeface="+mn-cs"/>
        </a:defRPr>
      </a:lvl1pPr>
      <a:lvl2pPr marL="682625" algn="l" defTabSz="1363980" rtl="0" eaLnBrk="1" latinLnBrk="0" hangingPunct="1">
        <a:defRPr sz="2665" kern="1200">
          <a:solidFill>
            <a:schemeClr val="tx1"/>
          </a:solidFill>
          <a:latin typeface="+mn-lt"/>
          <a:ea typeface="+mn-ea"/>
          <a:cs typeface="+mn-cs"/>
        </a:defRPr>
      </a:lvl2pPr>
      <a:lvl3pPr marL="1363980" algn="l" defTabSz="1363980" rtl="0" eaLnBrk="1" latinLnBrk="0" hangingPunct="1">
        <a:defRPr sz="2665" kern="1200">
          <a:solidFill>
            <a:schemeClr val="tx1"/>
          </a:solidFill>
          <a:latin typeface="+mn-lt"/>
          <a:ea typeface="+mn-ea"/>
          <a:cs typeface="+mn-cs"/>
        </a:defRPr>
      </a:lvl3pPr>
      <a:lvl4pPr marL="2046605" algn="l" defTabSz="1363980" rtl="0" eaLnBrk="1" latinLnBrk="0" hangingPunct="1">
        <a:defRPr sz="2665" kern="1200">
          <a:solidFill>
            <a:schemeClr val="tx1"/>
          </a:solidFill>
          <a:latin typeface="+mn-lt"/>
          <a:ea typeface="+mn-ea"/>
          <a:cs typeface="+mn-cs"/>
        </a:defRPr>
      </a:lvl4pPr>
      <a:lvl5pPr marL="2728595" algn="l" defTabSz="1363980" rtl="0" eaLnBrk="1" latinLnBrk="0" hangingPunct="1">
        <a:defRPr sz="2665" kern="1200">
          <a:solidFill>
            <a:schemeClr val="tx1"/>
          </a:solidFill>
          <a:latin typeface="+mn-lt"/>
          <a:ea typeface="+mn-ea"/>
          <a:cs typeface="+mn-cs"/>
        </a:defRPr>
      </a:lvl5pPr>
      <a:lvl6pPr marL="3411220" algn="l" defTabSz="1363980" rtl="0" eaLnBrk="1" latinLnBrk="0" hangingPunct="1">
        <a:defRPr sz="2665" kern="1200">
          <a:solidFill>
            <a:schemeClr val="tx1"/>
          </a:solidFill>
          <a:latin typeface="+mn-lt"/>
          <a:ea typeface="+mn-ea"/>
          <a:cs typeface="+mn-cs"/>
        </a:defRPr>
      </a:lvl6pPr>
      <a:lvl7pPr marL="4092575" algn="l" defTabSz="1363980" rtl="0" eaLnBrk="1" latinLnBrk="0" hangingPunct="1">
        <a:defRPr sz="2665" kern="1200">
          <a:solidFill>
            <a:schemeClr val="tx1"/>
          </a:solidFill>
          <a:latin typeface="+mn-lt"/>
          <a:ea typeface="+mn-ea"/>
          <a:cs typeface="+mn-cs"/>
        </a:defRPr>
      </a:lvl7pPr>
      <a:lvl8pPr marL="4775200" algn="l" defTabSz="1363980" rtl="0" eaLnBrk="1" latinLnBrk="0" hangingPunct="1">
        <a:defRPr sz="2665" kern="1200">
          <a:solidFill>
            <a:schemeClr val="tx1"/>
          </a:solidFill>
          <a:latin typeface="+mn-lt"/>
          <a:ea typeface="+mn-ea"/>
          <a:cs typeface="+mn-cs"/>
        </a:defRPr>
      </a:lvl8pPr>
      <a:lvl9pPr marL="5457825" algn="l" defTabSz="1363980" rtl="0" eaLnBrk="1" latinLnBrk="0" hangingPunct="1">
        <a:defRPr sz="266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28.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hyperlink" Target="mailto:resset@resset.cn"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hyperlink" Target="http://www.resset.com/"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28.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nvsm.cnki.net/kns/NaviBridge.aspx?bt=1&amp;DBCode=CJFD&amp;BaseID=JRJJ&amp;UnitCode=&amp;NaviLink=%e9%87%91%e8%9e%8d%e7%bb%8f%e6%b5%8e" TargetMode="External"/><Relationship Id="rId2" Type="http://schemas.openxmlformats.org/officeDocument/2006/relationships/hyperlink" Target="http://nvsm.cnki.net/kns/NaviBridge.aspx?bt=1&amp;DBCode=CJFD&amp;BaseID=ZWGD&amp;UnitCode=&amp;NaviLink=%e7%ae%a1%e7%90%86%e8%af%84%e8%ae%ba" TargetMode="External"/><Relationship Id="rId1" Type="http://schemas.openxmlformats.org/officeDocument/2006/relationships/slideLayout" Target="../slideLayouts/slideLayout1.xml"/><Relationship Id="rId4" Type="http://schemas.openxmlformats.org/officeDocument/2006/relationships/hyperlink" Target="http://nvsm.cnki.net/kns/NaviBridge.aspx?bt=1&amp;DBCode=CJFD&amp;BaseID=CKTX&amp;UnitCode=&amp;NaviLink=%e8%b4%a2%e4%bc%9a%e9%80%9a%e8%ae%a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34.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35.xml"/><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36.xml"/><Relationship Id="rId5" Type="http://schemas.openxmlformats.org/officeDocument/2006/relationships/image" Target="../media/image52.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37.xml"/><Relationship Id="rId5" Type="http://schemas.openxmlformats.org/officeDocument/2006/relationships/image" Target="../media/image54.png"/><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38.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4.xml"/><Relationship Id="rId7"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hyperlink" Target="http://nvsm.cnki.net/kns/NaviBridge.aspx?bt=1&amp;DBCode=CJFD&amp;BaseID=JRJJ&amp;UnitCode=&amp;NaviLink=%e9%87%91%e8%9e%8d%e7%bb%8f%e6%b5%8e" TargetMode="External"/><Relationship Id="rId2" Type="http://schemas.openxmlformats.org/officeDocument/2006/relationships/hyperlink" Target="http://nvsm.cnki.net/kns/NaviBridge.aspx?bt=1&amp;DBCode=CJFD&amp;BaseID=ZWGD&amp;UnitCode=&amp;NaviLink=%e7%ae%a1%e7%90%86%e8%af%84%e8%ae%ba" TargetMode="External"/><Relationship Id="rId1" Type="http://schemas.openxmlformats.org/officeDocument/2006/relationships/slideLayout" Target="../slideLayouts/slideLayout1.xml"/><Relationship Id="rId4" Type="http://schemas.openxmlformats.org/officeDocument/2006/relationships/hyperlink" Target="http://nvsm.cnki.net/kns/NaviBridge.aspx?bt=1&amp;DBCode=CJFD&amp;BaseID=CKTX&amp;UnitCode=&amp;NaviLink=%e8%b4%a2%e4%bc%9a%e9%80%9a%e8%ae%a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62.jpeg"/><Relationship Id="rId4" Type="http://schemas.openxmlformats.org/officeDocument/2006/relationships/notesSlide" Target="../notesSlides/notesSlide4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66.png"/><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44.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18" Type="http://schemas.openxmlformats.org/officeDocument/2006/relationships/image" Target="../media/image25.png"/><Relationship Id="rId3" Type="http://schemas.openxmlformats.org/officeDocument/2006/relationships/notesSlide" Target="../notesSlides/notesSlide5.xml"/><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png"/><Relationship Id="rId2" Type="http://schemas.openxmlformats.org/officeDocument/2006/relationships/slideLayout" Target="../slideLayouts/slideLayout1.xml"/><Relationship Id="rId16" Type="http://schemas.openxmlformats.org/officeDocument/2006/relationships/image" Target="../media/image23.jpeg"/><Relationship Id="rId1" Type="http://schemas.openxmlformats.org/officeDocument/2006/relationships/tags" Target="../tags/tag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 Id="rId14" Type="http://schemas.openxmlformats.org/officeDocument/2006/relationships/image" Target="../media/image21.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45.xml"/><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46.xml"/><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47.xml"/><Relationship Id="rId4" Type="http://schemas.openxmlformats.org/officeDocument/2006/relationships/image" Target="../media/image70.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6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6142005"/>
            <a:ext cx="12192000" cy="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sp>
        <p:nvSpPr>
          <p:cNvPr id="11" name="矩形 10"/>
          <p:cNvSpPr/>
          <p:nvPr/>
        </p:nvSpPr>
        <p:spPr>
          <a:xfrm>
            <a:off x="0" y="6271404"/>
            <a:ext cx="12192000" cy="5865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sp>
        <p:nvSpPr>
          <p:cNvPr id="56" name="TextBox 55"/>
          <p:cNvSpPr txBox="1"/>
          <p:nvPr/>
        </p:nvSpPr>
        <p:spPr>
          <a:xfrm>
            <a:off x="8952420" y="5770066"/>
            <a:ext cx="3239580" cy="338540"/>
          </a:xfrm>
          <a:prstGeom prst="rect">
            <a:avLst/>
          </a:prstGeom>
          <a:noFill/>
        </p:spPr>
        <p:txBody>
          <a:bodyPr wrap="square" lIns="91428" tIns="45713" rIns="91428" bIns="45713" rtlCol="0">
            <a:spAutoFit/>
          </a:bodyPr>
          <a:lstStyle/>
          <a:p>
            <a:pPr algn="r"/>
            <a:r>
              <a:rPr lang="zh-CN" altLang="en-US" sz="1600" b="1" dirty="0">
                <a:solidFill>
                  <a:srgbClr val="0070C0"/>
                </a:solidFill>
                <a:latin typeface="微软雅黑" panose="020B0503020204020204" charset="-122"/>
              </a:rPr>
              <a:t>北京聚源锐思数据科技有限公司</a:t>
            </a:r>
          </a:p>
        </p:txBody>
      </p:sp>
      <p:pic>
        <p:nvPicPr>
          <p:cNvPr id="1027" name="Picture 3" descr="E:\文档\doc\04.svn\100.综合\005.Logo\logo.jpg"/>
          <p:cNvPicPr>
            <a:picLocks noChangeAspect="1" noChangeArrowheads="1"/>
          </p:cNvPicPr>
          <p:nvPr/>
        </p:nvPicPr>
        <p:blipFill>
          <a:blip r:embed="rId3" cstate="print"/>
          <a:srcRect/>
          <a:stretch>
            <a:fillRect/>
          </a:stretch>
        </p:blipFill>
        <p:spPr bwMode="auto">
          <a:xfrm>
            <a:off x="252347" y="259488"/>
            <a:ext cx="1600200" cy="635000"/>
          </a:xfrm>
          <a:prstGeom prst="rect">
            <a:avLst/>
          </a:prstGeom>
          <a:noFill/>
        </p:spPr>
      </p:pic>
      <p:sp>
        <p:nvSpPr>
          <p:cNvPr id="13" name="TextBox 12"/>
          <p:cNvSpPr txBox="1"/>
          <p:nvPr/>
        </p:nvSpPr>
        <p:spPr>
          <a:xfrm>
            <a:off x="7368037" y="6410813"/>
            <a:ext cx="4778922" cy="307777"/>
          </a:xfrm>
          <a:prstGeom prst="rect">
            <a:avLst/>
          </a:prstGeom>
          <a:noFill/>
        </p:spPr>
        <p:txBody>
          <a:bodyPr wrap="square" rtlCol="0">
            <a:spAutoFit/>
          </a:bodyPr>
          <a:lstStyle/>
          <a:p>
            <a:pPr algn="r"/>
            <a:r>
              <a:rPr lang="zh-CN" altLang="en-US" sz="1400" b="1" dirty="0">
                <a:solidFill>
                  <a:schemeClr val="bg1"/>
                </a:solidFill>
              </a:rPr>
              <a:t>常亮   培训师  </a:t>
            </a:r>
            <a:r>
              <a:rPr lang="en-US" altLang="zh-CN" sz="1400" b="1" dirty="0">
                <a:solidFill>
                  <a:schemeClr val="bg1"/>
                </a:solidFill>
              </a:rPr>
              <a:t>2024</a:t>
            </a:r>
            <a:r>
              <a:rPr lang="zh-CN" altLang="en-US" sz="1400" b="1" dirty="0">
                <a:solidFill>
                  <a:schemeClr val="bg1"/>
                </a:solidFill>
              </a:rPr>
              <a:t>年</a:t>
            </a:r>
            <a:r>
              <a:rPr lang="en-US" altLang="zh-CN" sz="1400" b="1" dirty="0">
                <a:solidFill>
                  <a:schemeClr val="bg1"/>
                </a:solidFill>
              </a:rPr>
              <a:t>3</a:t>
            </a:r>
            <a:r>
              <a:rPr lang="zh-CN" altLang="en-US" sz="1400" b="1" dirty="0">
                <a:solidFill>
                  <a:schemeClr val="bg1"/>
                </a:solidFill>
              </a:rPr>
              <a:t>月</a:t>
            </a:r>
          </a:p>
        </p:txBody>
      </p:sp>
      <p:sp>
        <p:nvSpPr>
          <p:cNvPr id="4" name="矩形 3">
            <a:extLst>
              <a:ext uri="{FF2B5EF4-FFF2-40B4-BE49-F238E27FC236}">
                <a16:creationId xmlns:a16="http://schemas.microsoft.com/office/drawing/2014/main" id="{E718A9DA-1AB0-1DCF-3F92-573645704908}"/>
              </a:ext>
            </a:extLst>
          </p:cNvPr>
          <p:cNvSpPr/>
          <p:nvPr/>
        </p:nvSpPr>
        <p:spPr>
          <a:xfrm>
            <a:off x="750139" y="2277352"/>
            <a:ext cx="10691722" cy="1993174"/>
          </a:xfrm>
          <a:prstGeom prst="rect">
            <a:avLst/>
          </a:prstGeom>
          <a:noFill/>
        </p:spPr>
        <p:txBody>
          <a:bodyPr wrap="square">
            <a:spAutoFit/>
          </a:bodyPr>
          <a:lstStyle/>
          <a:p>
            <a:pPr algn="ctr"/>
            <a:r>
              <a:rPr lang="zh-CN" altLang="en-US" sz="6000" b="1" spc="300" dirty="0">
                <a:solidFill>
                  <a:schemeClr val="tx1">
                    <a:lumMod val="75000"/>
                    <a:lumOff val="25000"/>
                  </a:schemeClr>
                </a:solidFill>
                <a:latin typeface="+mn-ea"/>
              </a:rPr>
              <a:t>大数据视角下的实证研究</a:t>
            </a:r>
            <a:endParaRPr lang="en-US" altLang="zh-CN" sz="6000" spc="300" dirty="0">
              <a:solidFill>
                <a:schemeClr val="tx1">
                  <a:lumMod val="75000"/>
                  <a:lumOff val="25000"/>
                </a:schemeClr>
              </a:solidFill>
              <a:latin typeface="+mn-ea"/>
            </a:endParaRPr>
          </a:p>
          <a:p>
            <a:pPr algn="ctr">
              <a:lnSpc>
                <a:spcPct val="150000"/>
              </a:lnSpc>
            </a:pPr>
            <a:r>
              <a:rPr lang="en-US" altLang="zh-CN" sz="4000" dirty="0">
                <a:solidFill>
                  <a:schemeClr val="tx1">
                    <a:lumMod val="75000"/>
                    <a:lumOff val="25000"/>
                  </a:schemeClr>
                </a:solidFill>
                <a:latin typeface="+mn-ea"/>
              </a:rPr>
              <a:t>               </a:t>
            </a:r>
            <a:r>
              <a:rPr lang="en-US" altLang="zh-CN" sz="4800" dirty="0">
                <a:solidFill>
                  <a:schemeClr val="tx1">
                    <a:lumMod val="75000"/>
                    <a:lumOff val="25000"/>
                  </a:schemeClr>
                </a:solidFill>
                <a:latin typeface="+mn-ea"/>
              </a:rPr>
              <a:t>——</a:t>
            </a:r>
            <a:r>
              <a:rPr lang="zh-CN" altLang="en-US" sz="4800" dirty="0">
                <a:solidFill>
                  <a:schemeClr val="tx1">
                    <a:lumMod val="75000"/>
                    <a:lumOff val="25000"/>
                  </a:schemeClr>
                </a:solidFill>
                <a:latin typeface="+mn-ea"/>
              </a:rPr>
              <a:t>基于</a:t>
            </a:r>
            <a:r>
              <a:rPr lang="en-US" altLang="zh-CN" sz="4800" dirty="0">
                <a:solidFill>
                  <a:schemeClr val="tx1">
                    <a:lumMod val="75000"/>
                    <a:lumOff val="25000"/>
                  </a:schemeClr>
                </a:solidFill>
                <a:latin typeface="+mn-ea"/>
              </a:rPr>
              <a:t>RESSET</a:t>
            </a:r>
            <a:r>
              <a:rPr lang="zh-CN" altLang="en-US" sz="4800" dirty="0">
                <a:solidFill>
                  <a:schemeClr val="tx1">
                    <a:lumMod val="75000"/>
                    <a:lumOff val="25000"/>
                  </a:schemeClr>
                </a:solidFill>
                <a:latin typeface="+mn-ea"/>
              </a:rPr>
              <a:t>数据库</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a:t>实证研究数据与资讯类数据的区别</a:t>
            </a:r>
            <a:endParaRPr lang="zh-CN" altLang="en-US" sz="2800" b="1" dirty="0"/>
          </a:p>
        </p:txBody>
      </p:sp>
      <p:sp>
        <p:nvSpPr>
          <p:cNvPr id="8" name="Rectangle 7"/>
          <p:cNvSpPr/>
          <p:nvPr/>
        </p:nvSpPr>
        <p:spPr>
          <a:xfrm>
            <a:off x="1268083" y="1371600"/>
            <a:ext cx="4809494" cy="4813901"/>
          </a:xfrm>
          <a:prstGeom prst="rect">
            <a:avLst/>
          </a:prstGeom>
          <a:solidFill>
            <a:srgbClr val="0070C0">
              <a:alpha val="95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algn="ctr" defTabSz="913765"/>
            <a:endParaRPr lang="en-US" dirty="0">
              <a:solidFill>
                <a:prstClr val="white"/>
              </a:solidFill>
              <a:cs typeface="+mn-ea"/>
              <a:sym typeface="+mn-lt"/>
            </a:endParaRPr>
          </a:p>
        </p:txBody>
      </p:sp>
      <p:sp>
        <p:nvSpPr>
          <p:cNvPr id="9" name="Rectangle 25"/>
          <p:cNvSpPr/>
          <p:nvPr/>
        </p:nvSpPr>
        <p:spPr>
          <a:xfrm>
            <a:off x="6092594" y="1374561"/>
            <a:ext cx="4903355" cy="4794746"/>
          </a:xfrm>
          <a:prstGeom prst="rect">
            <a:avLst/>
          </a:prstGeom>
          <a:solidFill>
            <a:schemeClr val="bg1">
              <a:lumMod val="85000"/>
              <a:alpha val="9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algn="ctr" defTabSz="913765"/>
            <a:endParaRPr lang="en-US" dirty="0">
              <a:solidFill>
                <a:prstClr val="white"/>
              </a:solidFill>
              <a:cs typeface="+mn-ea"/>
              <a:sym typeface="+mn-lt"/>
            </a:endParaRPr>
          </a:p>
        </p:txBody>
      </p:sp>
      <p:sp>
        <p:nvSpPr>
          <p:cNvPr id="12" name="TextBox 11"/>
          <p:cNvSpPr txBox="1"/>
          <p:nvPr/>
        </p:nvSpPr>
        <p:spPr>
          <a:xfrm>
            <a:off x="1466745" y="1524796"/>
            <a:ext cx="4101846" cy="400110"/>
          </a:xfrm>
          <a:prstGeom prst="rect">
            <a:avLst/>
          </a:prstGeom>
          <a:noFill/>
        </p:spPr>
        <p:txBody>
          <a:bodyPr wrap="square" rtlCol="0">
            <a:spAutoFit/>
          </a:bodyPr>
          <a:lstStyle/>
          <a:p>
            <a:pPr algn="ctr" defTabSz="913765"/>
            <a:r>
              <a:rPr lang="zh-CN" altLang="en-US" sz="2000" b="1" dirty="0">
                <a:solidFill>
                  <a:prstClr val="white"/>
                </a:solidFill>
                <a:cs typeface="+mn-ea"/>
                <a:sym typeface="+mn-lt"/>
              </a:rPr>
              <a:t>实证研究数据</a:t>
            </a:r>
            <a:endParaRPr lang="en-US" sz="2000" b="1" dirty="0">
              <a:solidFill>
                <a:prstClr val="white"/>
              </a:solidFill>
              <a:cs typeface="+mn-ea"/>
              <a:sym typeface="+mn-lt"/>
            </a:endParaRPr>
          </a:p>
        </p:txBody>
      </p:sp>
      <p:sp>
        <p:nvSpPr>
          <p:cNvPr id="18" name="TextBox 17"/>
          <p:cNvSpPr txBox="1"/>
          <p:nvPr/>
        </p:nvSpPr>
        <p:spPr>
          <a:xfrm>
            <a:off x="1427913" y="2103783"/>
            <a:ext cx="4282774" cy="722442"/>
          </a:xfrm>
          <a:prstGeom prst="rect">
            <a:avLst/>
          </a:prstGeom>
          <a:noFill/>
        </p:spPr>
        <p:txBody>
          <a:bodyPr wrap="square" rtlCol="0">
            <a:spAutoFit/>
          </a:bodyPr>
          <a:lstStyle/>
          <a:p>
            <a:pPr defTabSz="913765">
              <a:lnSpc>
                <a:spcPct val="135000"/>
              </a:lnSpc>
            </a:pPr>
            <a:r>
              <a:rPr lang="zh-CN" altLang="en-US" sz="1600" b="1" dirty="0">
                <a:solidFill>
                  <a:prstClr val="white"/>
                </a:solidFill>
                <a:cs typeface="+mn-ea"/>
                <a:sym typeface="+mn-lt"/>
              </a:rPr>
              <a:t>用途：</a:t>
            </a:r>
            <a:r>
              <a:rPr lang="zh-CN" altLang="en-US" sz="1600" dirty="0">
                <a:solidFill>
                  <a:prstClr val="white"/>
                </a:solidFill>
                <a:cs typeface="+mn-ea"/>
                <a:sym typeface="+mn-lt"/>
              </a:rPr>
              <a:t>实证学术研究，贯穿数据收集、数据处理、数据分析和实证结果整个过程</a:t>
            </a:r>
            <a:r>
              <a:rPr lang="en-US" sz="1600" dirty="0">
                <a:solidFill>
                  <a:prstClr val="white"/>
                </a:solidFill>
                <a:cs typeface="+mn-ea"/>
                <a:sym typeface="+mn-lt"/>
              </a:rPr>
              <a:t> </a:t>
            </a:r>
            <a:r>
              <a:rPr lang="zh-CN" altLang="en-US" sz="1600" dirty="0">
                <a:solidFill>
                  <a:prstClr val="white"/>
                </a:solidFill>
                <a:cs typeface="+mn-ea"/>
                <a:sym typeface="+mn-lt"/>
              </a:rPr>
              <a:t>。</a:t>
            </a:r>
            <a:endParaRPr lang="en-US" sz="1600" dirty="0">
              <a:solidFill>
                <a:prstClr val="white"/>
              </a:solidFill>
              <a:cs typeface="+mn-ea"/>
              <a:sym typeface="+mn-lt"/>
            </a:endParaRPr>
          </a:p>
        </p:txBody>
      </p:sp>
      <p:sp>
        <p:nvSpPr>
          <p:cNvPr id="20" name="TextBox 19"/>
          <p:cNvSpPr txBox="1"/>
          <p:nvPr/>
        </p:nvSpPr>
        <p:spPr>
          <a:xfrm>
            <a:off x="1395116" y="3170594"/>
            <a:ext cx="4282774" cy="1054841"/>
          </a:xfrm>
          <a:prstGeom prst="rect">
            <a:avLst/>
          </a:prstGeom>
          <a:noFill/>
        </p:spPr>
        <p:txBody>
          <a:bodyPr wrap="square" rtlCol="0">
            <a:spAutoFit/>
          </a:bodyPr>
          <a:lstStyle/>
          <a:p>
            <a:pPr defTabSz="913765">
              <a:lnSpc>
                <a:spcPct val="135000"/>
              </a:lnSpc>
            </a:pPr>
            <a:r>
              <a:rPr lang="zh-CN" altLang="en-US" sz="1600" b="1" dirty="0">
                <a:solidFill>
                  <a:prstClr val="white"/>
                </a:solidFill>
                <a:cs typeface="+mn-ea"/>
                <a:sym typeface="+mn-lt"/>
              </a:rPr>
              <a:t>数据特点：</a:t>
            </a:r>
            <a:r>
              <a:rPr lang="zh-CN" altLang="en-US" sz="1600" dirty="0">
                <a:solidFill>
                  <a:prstClr val="white"/>
                </a:solidFill>
                <a:cs typeface="+mn-ea"/>
                <a:sym typeface="+mn-lt"/>
              </a:rPr>
              <a:t>侧重于对原始数据的深层次加工，如数据表专业合并、衍生指标计算等，帮助研究者便捷、高效、精准的获取数据。</a:t>
            </a:r>
            <a:endParaRPr lang="en-US" sz="1600" dirty="0">
              <a:solidFill>
                <a:prstClr val="white"/>
              </a:solidFill>
              <a:cs typeface="+mn-ea"/>
              <a:sym typeface="+mn-lt"/>
            </a:endParaRPr>
          </a:p>
        </p:txBody>
      </p:sp>
      <p:sp>
        <p:nvSpPr>
          <p:cNvPr id="21" name="TextBox 20"/>
          <p:cNvSpPr txBox="1"/>
          <p:nvPr/>
        </p:nvSpPr>
        <p:spPr>
          <a:xfrm>
            <a:off x="1441416" y="4675288"/>
            <a:ext cx="4282774" cy="1089529"/>
          </a:xfrm>
          <a:prstGeom prst="rect">
            <a:avLst/>
          </a:prstGeom>
          <a:noFill/>
        </p:spPr>
        <p:txBody>
          <a:bodyPr wrap="square" rtlCol="0">
            <a:spAutoFit/>
          </a:bodyPr>
          <a:lstStyle/>
          <a:p>
            <a:pPr defTabSz="913765">
              <a:lnSpc>
                <a:spcPct val="135000"/>
              </a:lnSpc>
            </a:pPr>
            <a:r>
              <a:rPr lang="zh-CN" altLang="en-US" sz="1600" b="1" dirty="0">
                <a:solidFill>
                  <a:prstClr val="white"/>
                </a:solidFill>
                <a:cs typeface="+mn-ea"/>
                <a:sym typeface="+mn-lt"/>
              </a:rPr>
              <a:t>服务方式：</a:t>
            </a:r>
            <a:r>
              <a:rPr lang="en-US" altLang="zh-CN" sz="1600" dirty="0">
                <a:solidFill>
                  <a:prstClr val="white"/>
                </a:solidFill>
                <a:cs typeface="+mn-ea"/>
                <a:sym typeface="+mn-lt"/>
              </a:rPr>
              <a:t>B/S</a:t>
            </a:r>
            <a:r>
              <a:rPr lang="zh-CN" altLang="en-US" sz="1600" dirty="0">
                <a:solidFill>
                  <a:prstClr val="white"/>
                </a:solidFill>
                <a:cs typeface="+mn-ea"/>
                <a:sym typeface="+mn-lt"/>
              </a:rPr>
              <a:t>架构远程访问、安装本地镜像数据（全部历史数据安装在用户本地服务器上，无使用期限制）、</a:t>
            </a:r>
            <a:r>
              <a:rPr lang="en-US" altLang="zh-CN" sz="1600" dirty="0">
                <a:solidFill>
                  <a:prstClr val="white"/>
                </a:solidFill>
                <a:cs typeface="+mn-ea"/>
                <a:sym typeface="+mn-lt"/>
              </a:rPr>
              <a:t>SAS</a:t>
            </a:r>
            <a:r>
              <a:rPr lang="zh-CN" altLang="en-US" sz="1600" dirty="0">
                <a:solidFill>
                  <a:prstClr val="white"/>
                </a:solidFill>
                <a:cs typeface="+mn-ea"/>
                <a:sym typeface="+mn-lt"/>
              </a:rPr>
              <a:t>软件调用、</a:t>
            </a:r>
            <a:r>
              <a:rPr lang="en-US" altLang="zh-CN" sz="1600" dirty="0">
                <a:solidFill>
                  <a:prstClr val="white"/>
                </a:solidFill>
                <a:cs typeface="+mn-ea"/>
                <a:sym typeface="+mn-lt"/>
              </a:rPr>
              <a:t>API</a:t>
            </a:r>
            <a:r>
              <a:rPr lang="zh-CN" altLang="en-US" sz="1600" dirty="0">
                <a:solidFill>
                  <a:prstClr val="white"/>
                </a:solidFill>
                <a:cs typeface="+mn-ea"/>
                <a:sym typeface="+mn-lt"/>
              </a:rPr>
              <a:t>接口。</a:t>
            </a:r>
            <a:endParaRPr lang="en-US" sz="1600" dirty="0">
              <a:solidFill>
                <a:prstClr val="white"/>
              </a:solidFill>
              <a:cs typeface="+mn-ea"/>
              <a:sym typeface="+mn-lt"/>
            </a:endParaRPr>
          </a:p>
        </p:txBody>
      </p:sp>
      <p:sp>
        <p:nvSpPr>
          <p:cNvPr id="22" name="TextBox 21"/>
          <p:cNvSpPr txBox="1"/>
          <p:nvPr/>
        </p:nvSpPr>
        <p:spPr>
          <a:xfrm>
            <a:off x="6434208" y="1491995"/>
            <a:ext cx="4101846" cy="400110"/>
          </a:xfrm>
          <a:prstGeom prst="rect">
            <a:avLst/>
          </a:prstGeom>
          <a:noFill/>
        </p:spPr>
        <p:txBody>
          <a:bodyPr wrap="square" rtlCol="0">
            <a:spAutoFit/>
          </a:bodyPr>
          <a:lstStyle/>
          <a:p>
            <a:pPr algn="ctr" defTabSz="913765"/>
            <a:r>
              <a:rPr lang="zh-CN" altLang="en-US" sz="2000" b="1" dirty="0">
                <a:solidFill>
                  <a:schemeClr val="tx1">
                    <a:lumMod val="75000"/>
                    <a:lumOff val="25000"/>
                  </a:schemeClr>
                </a:solidFill>
                <a:cs typeface="+mn-ea"/>
                <a:sym typeface="+mn-lt"/>
              </a:rPr>
              <a:t>资讯类数据</a:t>
            </a:r>
            <a:endParaRPr lang="en-US" sz="2000" b="1" dirty="0">
              <a:solidFill>
                <a:schemeClr val="tx1">
                  <a:lumMod val="75000"/>
                  <a:lumOff val="25000"/>
                </a:schemeClr>
              </a:solidFill>
              <a:cs typeface="+mn-ea"/>
              <a:sym typeface="+mn-lt"/>
            </a:endParaRPr>
          </a:p>
        </p:txBody>
      </p:sp>
      <p:sp>
        <p:nvSpPr>
          <p:cNvPr id="23" name="TextBox 22"/>
          <p:cNvSpPr txBox="1"/>
          <p:nvPr/>
        </p:nvSpPr>
        <p:spPr>
          <a:xfrm>
            <a:off x="6395376" y="2070982"/>
            <a:ext cx="4282774" cy="757130"/>
          </a:xfrm>
          <a:prstGeom prst="rect">
            <a:avLst/>
          </a:prstGeom>
          <a:noFill/>
        </p:spPr>
        <p:txBody>
          <a:bodyPr wrap="square" rtlCol="0">
            <a:spAutoFit/>
          </a:bodyPr>
          <a:lstStyle/>
          <a:p>
            <a:pPr defTabSz="913765">
              <a:lnSpc>
                <a:spcPct val="135000"/>
              </a:lnSpc>
            </a:pPr>
            <a:r>
              <a:rPr lang="zh-CN" altLang="en-US" sz="1600" b="1" dirty="0">
                <a:solidFill>
                  <a:schemeClr val="tx1">
                    <a:lumMod val="75000"/>
                    <a:lumOff val="25000"/>
                  </a:schemeClr>
                </a:solidFill>
                <a:cs typeface="+mn-ea"/>
                <a:sym typeface="+mn-lt"/>
              </a:rPr>
              <a:t>用途：</a:t>
            </a:r>
            <a:r>
              <a:rPr lang="zh-CN" altLang="en-US" sz="1600" dirty="0">
                <a:solidFill>
                  <a:schemeClr val="tx1">
                    <a:lumMod val="75000"/>
                    <a:lumOff val="25000"/>
                  </a:schemeClr>
                </a:solidFill>
                <a:cs typeface="+mn-ea"/>
                <a:sym typeface="+mn-lt"/>
              </a:rPr>
              <a:t>投资市场操作，对原始数据做初次收集后提供给研究者以做参考。</a:t>
            </a:r>
            <a:endParaRPr lang="en-US" sz="1600" dirty="0">
              <a:solidFill>
                <a:schemeClr val="tx1">
                  <a:lumMod val="75000"/>
                  <a:lumOff val="25000"/>
                </a:schemeClr>
              </a:solidFill>
              <a:cs typeface="+mn-ea"/>
              <a:sym typeface="+mn-lt"/>
            </a:endParaRPr>
          </a:p>
        </p:txBody>
      </p:sp>
      <p:sp>
        <p:nvSpPr>
          <p:cNvPr id="24" name="TextBox 23"/>
          <p:cNvSpPr txBox="1"/>
          <p:nvPr/>
        </p:nvSpPr>
        <p:spPr>
          <a:xfrm>
            <a:off x="6362579" y="3137793"/>
            <a:ext cx="4282774" cy="1089529"/>
          </a:xfrm>
          <a:prstGeom prst="rect">
            <a:avLst/>
          </a:prstGeom>
          <a:noFill/>
        </p:spPr>
        <p:txBody>
          <a:bodyPr wrap="square" rtlCol="0">
            <a:spAutoFit/>
          </a:bodyPr>
          <a:lstStyle/>
          <a:p>
            <a:pPr defTabSz="913765">
              <a:lnSpc>
                <a:spcPct val="135000"/>
              </a:lnSpc>
            </a:pPr>
            <a:r>
              <a:rPr lang="zh-CN" altLang="en-US" sz="1600" b="1" dirty="0">
                <a:solidFill>
                  <a:schemeClr val="tx1">
                    <a:lumMod val="75000"/>
                    <a:lumOff val="25000"/>
                  </a:schemeClr>
                </a:solidFill>
                <a:cs typeface="+mn-ea"/>
                <a:sym typeface="+mn-lt"/>
              </a:rPr>
              <a:t>数据特点：</a:t>
            </a:r>
            <a:r>
              <a:rPr lang="zh-CN" altLang="en-US" sz="1600" dirty="0">
                <a:solidFill>
                  <a:schemeClr val="tx1">
                    <a:lumMod val="75000"/>
                    <a:lumOff val="25000"/>
                  </a:schemeClr>
                </a:solidFill>
                <a:cs typeface="+mn-ea"/>
                <a:sym typeface="+mn-lt"/>
              </a:rPr>
              <a:t>侧重于信息和数据的实时性和原发性，仅对原始数据做初次收集，不对数据进行深层次加工。</a:t>
            </a:r>
            <a:endParaRPr lang="en-US" sz="1600" dirty="0">
              <a:solidFill>
                <a:schemeClr val="tx1">
                  <a:lumMod val="75000"/>
                  <a:lumOff val="25000"/>
                </a:schemeClr>
              </a:solidFill>
              <a:cs typeface="+mn-ea"/>
              <a:sym typeface="+mn-lt"/>
            </a:endParaRPr>
          </a:p>
        </p:txBody>
      </p:sp>
      <p:sp>
        <p:nvSpPr>
          <p:cNvPr id="25" name="TextBox 24"/>
          <p:cNvSpPr txBox="1"/>
          <p:nvPr/>
        </p:nvSpPr>
        <p:spPr>
          <a:xfrm>
            <a:off x="6408879" y="4642487"/>
            <a:ext cx="4282774" cy="757130"/>
          </a:xfrm>
          <a:prstGeom prst="rect">
            <a:avLst/>
          </a:prstGeom>
          <a:noFill/>
        </p:spPr>
        <p:txBody>
          <a:bodyPr wrap="square" rtlCol="0">
            <a:spAutoFit/>
          </a:bodyPr>
          <a:lstStyle/>
          <a:p>
            <a:pPr defTabSz="913765">
              <a:lnSpc>
                <a:spcPct val="135000"/>
              </a:lnSpc>
            </a:pPr>
            <a:r>
              <a:rPr lang="zh-CN" altLang="en-US" sz="1600" b="1" dirty="0">
                <a:solidFill>
                  <a:schemeClr val="tx1">
                    <a:lumMod val="75000"/>
                    <a:lumOff val="25000"/>
                  </a:schemeClr>
                </a:solidFill>
                <a:cs typeface="+mn-ea"/>
                <a:sym typeface="+mn-lt"/>
              </a:rPr>
              <a:t>服务方式：</a:t>
            </a:r>
            <a:r>
              <a:rPr lang="zh-CN" altLang="en-US" sz="1600" dirty="0">
                <a:solidFill>
                  <a:schemeClr val="tx1">
                    <a:lumMod val="75000"/>
                    <a:lumOff val="25000"/>
                  </a:schemeClr>
                </a:solidFill>
                <a:cs typeface="+mn-ea"/>
                <a:sym typeface="+mn-lt"/>
              </a:rPr>
              <a:t>通过安装客户端程序访问、</a:t>
            </a:r>
            <a:r>
              <a:rPr lang="en-US" altLang="zh-CN" sz="1600" dirty="0">
                <a:solidFill>
                  <a:schemeClr val="tx1">
                    <a:lumMod val="75000"/>
                    <a:lumOff val="25000"/>
                  </a:schemeClr>
                </a:solidFill>
                <a:cs typeface="+mn-ea"/>
                <a:sym typeface="+mn-lt"/>
              </a:rPr>
              <a:t>B/S</a:t>
            </a:r>
            <a:r>
              <a:rPr lang="zh-CN" altLang="en-US" sz="1600" dirty="0">
                <a:solidFill>
                  <a:schemeClr val="tx1">
                    <a:lumMod val="75000"/>
                    <a:lumOff val="25000"/>
                  </a:schemeClr>
                </a:solidFill>
                <a:cs typeface="+mn-ea"/>
                <a:sym typeface="+mn-lt"/>
              </a:rPr>
              <a:t>架构远程访问。</a:t>
            </a:r>
            <a:endParaRPr lang="en-US" sz="1600" dirty="0">
              <a:solidFill>
                <a:schemeClr val="tx1">
                  <a:lumMod val="75000"/>
                  <a:lumOff val="25000"/>
                </a:schemeClr>
              </a:solidFill>
              <a:cs typeface="+mn-ea"/>
              <a:sym typeface="+mn-lt"/>
            </a:endParaRPr>
          </a:p>
        </p:txBody>
      </p:sp>
    </p:spTree>
    <p:custDataLst>
      <p:tags r:id="rId1"/>
    </p:custDataLst>
    <p:extLst>
      <p:ext uri="{BB962C8B-B14F-4D97-AF65-F5344CB8AC3E}">
        <p14:creationId xmlns:p14="http://schemas.microsoft.com/office/powerpoint/2010/main" val="547059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err="1">
                <a:solidFill>
                  <a:prstClr val="black">
                    <a:lumMod val="65000"/>
                    <a:lumOff val="35000"/>
                  </a:prstClr>
                </a:solidFill>
              </a:rPr>
              <a:t>锐思</a:t>
            </a:r>
            <a:r>
              <a:rPr lang="zh-CN" altLang="en-US" sz="2800" b="1" dirty="0">
                <a:solidFill>
                  <a:prstClr val="black">
                    <a:lumMod val="65000"/>
                    <a:lumOff val="35000"/>
                  </a:prstClr>
                </a:solidFill>
              </a:rPr>
              <a:t>（</a:t>
            </a:r>
            <a:r>
              <a:rPr lang="en-US" altLang="zh-CN" sz="2800" b="1" dirty="0">
                <a:solidFill>
                  <a:prstClr val="black">
                    <a:lumMod val="65000"/>
                    <a:lumOff val="35000"/>
                  </a:prstClr>
                </a:solidFill>
              </a:rPr>
              <a:t>RESSET</a:t>
            </a:r>
            <a:r>
              <a:rPr lang="zh-CN" altLang="en-US" sz="2800" b="1" dirty="0">
                <a:solidFill>
                  <a:prstClr val="black">
                    <a:lumMod val="65000"/>
                    <a:lumOff val="35000"/>
                  </a:prstClr>
                </a:solidFill>
              </a:rPr>
              <a:t>）</a:t>
            </a:r>
            <a:r>
              <a:rPr altLang="en-US" sz="2800" b="1" dirty="0">
                <a:solidFill>
                  <a:prstClr val="black">
                    <a:lumMod val="65000"/>
                    <a:lumOff val="35000"/>
                  </a:prstClr>
                </a:solidFill>
              </a:rPr>
              <a:t>数据库</a:t>
            </a:r>
            <a:r>
              <a:rPr lang="zh-CN" altLang="en-US" sz="2800" b="1" dirty="0">
                <a:solidFill>
                  <a:prstClr val="black">
                    <a:lumMod val="65000"/>
                    <a:lumOff val="35000"/>
                  </a:prstClr>
                </a:solidFill>
              </a:rPr>
              <a:t>特色</a:t>
            </a:r>
            <a:endParaRPr lang="zh-CN" altLang="en-US" sz="2800" b="1" dirty="0"/>
          </a:p>
        </p:txBody>
      </p:sp>
      <p:grpSp>
        <p:nvGrpSpPr>
          <p:cNvPr id="2" name="Group 2"/>
          <p:cNvGrpSpPr/>
          <p:nvPr/>
        </p:nvGrpSpPr>
        <p:grpSpPr>
          <a:xfrm>
            <a:off x="1392397" y="2184017"/>
            <a:ext cx="2886366" cy="326475"/>
            <a:chOff x="1848067" y="2697524"/>
            <a:chExt cx="2311184" cy="316190"/>
          </a:xfrm>
        </p:grpSpPr>
        <p:cxnSp>
          <p:nvCxnSpPr>
            <p:cNvPr id="11" name="Straight Connector 56"/>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57"/>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 name="Group 3"/>
          <p:cNvGrpSpPr/>
          <p:nvPr/>
        </p:nvGrpSpPr>
        <p:grpSpPr>
          <a:xfrm>
            <a:off x="7754580" y="2236742"/>
            <a:ext cx="2673026" cy="254614"/>
            <a:chOff x="7528087" y="2680840"/>
            <a:chExt cx="2061939" cy="316190"/>
          </a:xfrm>
        </p:grpSpPr>
        <p:cxnSp>
          <p:nvCxnSpPr>
            <p:cNvPr id="14" name="Straight Connector 6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6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4" name="Group 70"/>
          <p:cNvGrpSpPr/>
          <p:nvPr/>
        </p:nvGrpSpPr>
        <p:grpSpPr>
          <a:xfrm flipV="1">
            <a:off x="7754580" y="3797760"/>
            <a:ext cx="2673026" cy="433280"/>
            <a:chOff x="7528087" y="2680840"/>
            <a:chExt cx="2061939" cy="316190"/>
          </a:xfrm>
        </p:grpSpPr>
        <p:cxnSp>
          <p:nvCxnSpPr>
            <p:cNvPr id="17" name="Straight Connector 7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7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5" name="Group 76"/>
          <p:cNvGrpSpPr/>
          <p:nvPr/>
        </p:nvGrpSpPr>
        <p:grpSpPr>
          <a:xfrm flipV="1">
            <a:off x="1392397" y="3820910"/>
            <a:ext cx="2886366" cy="428200"/>
            <a:chOff x="1848067" y="2697524"/>
            <a:chExt cx="2311184" cy="316190"/>
          </a:xfrm>
        </p:grpSpPr>
        <p:cxnSp>
          <p:nvCxnSpPr>
            <p:cNvPr id="20" name="Straight Connector 77"/>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78"/>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1401698" y="1806605"/>
            <a:ext cx="2133045" cy="400110"/>
          </a:xfrm>
          <a:prstGeom prst="rect">
            <a:avLst/>
          </a:prstGeom>
          <a:noFill/>
        </p:spPr>
        <p:txBody>
          <a:bodyPr wrap="square" rtlCol="0">
            <a:spAutoFit/>
          </a:bodyPr>
          <a:lstStyle/>
          <a:p>
            <a:pPr defTabSz="913765"/>
            <a:r>
              <a:rPr lang="zh-CN" altLang="en-US" sz="2000" b="1" dirty="0">
                <a:solidFill>
                  <a:srgbClr val="0070C0"/>
                </a:solidFill>
                <a:cs typeface="+mn-ea"/>
                <a:sym typeface="+mn-lt"/>
              </a:rPr>
              <a:t>海量大数据</a:t>
            </a:r>
            <a:endParaRPr lang="en-US" sz="2000" b="1" dirty="0">
              <a:solidFill>
                <a:srgbClr val="0070C0"/>
              </a:solidFill>
              <a:cs typeface="+mn-ea"/>
              <a:sym typeface="+mn-lt"/>
            </a:endParaRPr>
          </a:p>
        </p:txBody>
      </p:sp>
      <p:sp>
        <p:nvSpPr>
          <p:cNvPr id="23" name="TextBox 22"/>
          <p:cNvSpPr txBox="1"/>
          <p:nvPr/>
        </p:nvSpPr>
        <p:spPr>
          <a:xfrm>
            <a:off x="1401698" y="2217314"/>
            <a:ext cx="2417948" cy="1370830"/>
          </a:xfrm>
          <a:prstGeom prst="rect">
            <a:avLst/>
          </a:prstGeom>
          <a:noFill/>
        </p:spPr>
        <p:txBody>
          <a:bodyPr wrap="square" rtlCol="0">
            <a:noAutofit/>
          </a:bodyPr>
          <a:lstStyle/>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数据总量近</a:t>
            </a:r>
            <a:r>
              <a:rPr lang="en-US" altLang="zh-CN" sz="1200" dirty="0">
                <a:latin typeface="+mn-ea"/>
                <a:sym typeface="Arial" panose="020B0604020202020204" pitchFamily="34" charset="0"/>
              </a:rPr>
              <a:t>100T</a:t>
            </a: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单库表数据量超</a:t>
            </a:r>
            <a:r>
              <a:rPr lang="en-US" altLang="zh-CN" sz="1200" dirty="0">
                <a:latin typeface="+mn-ea"/>
                <a:sym typeface="Arial" panose="020B0604020202020204" pitchFamily="34" charset="0"/>
              </a:rPr>
              <a:t>3</a:t>
            </a:r>
            <a:r>
              <a:rPr lang="zh-CN" altLang="en-US" sz="1200" dirty="0">
                <a:latin typeface="+mn-ea"/>
                <a:sym typeface="Arial" panose="020B0604020202020204" pitchFamily="34" charset="0"/>
              </a:rPr>
              <a:t>00G    </a:t>
            </a: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数据库表超</a:t>
            </a:r>
            <a:r>
              <a:rPr lang="en-US" altLang="zh-CN" sz="1200" dirty="0">
                <a:latin typeface="+mn-ea"/>
                <a:sym typeface="Arial" panose="020B0604020202020204" pitchFamily="34" charset="0"/>
              </a:rPr>
              <a:t>3500</a:t>
            </a:r>
            <a:r>
              <a:rPr lang="zh-CN" altLang="en-US" sz="1200" dirty="0">
                <a:latin typeface="+mn-ea"/>
                <a:sym typeface="Arial" panose="020B0604020202020204" pitchFamily="34" charset="0"/>
              </a:rPr>
              <a:t>个</a:t>
            </a: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数据字段近</a:t>
            </a:r>
            <a:r>
              <a:rPr lang="en-US" altLang="zh-CN" sz="1200" dirty="0">
                <a:latin typeface="+mn-ea"/>
                <a:sym typeface="Arial" panose="020B0604020202020204" pitchFamily="34" charset="0"/>
              </a:rPr>
              <a:t>40,000</a:t>
            </a:r>
            <a:r>
              <a:rPr lang="zh-CN" altLang="en-US" sz="1200" dirty="0">
                <a:latin typeface="+mn-ea"/>
                <a:sym typeface="Arial" panose="020B0604020202020204" pitchFamily="34" charset="0"/>
              </a:rPr>
              <a:t>个</a:t>
            </a:r>
            <a:endParaRPr lang="en-US" altLang="zh-CN" sz="1200" dirty="0">
              <a:latin typeface="+mn-ea"/>
              <a:sym typeface="Arial" panose="020B0604020202020204" pitchFamily="34" charset="0"/>
            </a:endParaRPr>
          </a:p>
          <a:p>
            <a:pPr defTabSz="913765">
              <a:lnSpc>
                <a:spcPct val="120000"/>
              </a:lnSpc>
            </a:pPr>
            <a:endParaRPr lang="en-US" sz="1200" dirty="0">
              <a:solidFill>
                <a:srgbClr val="737572"/>
              </a:solidFill>
              <a:latin typeface="+mn-ea"/>
              <a:cs typeface="+mn-ea"/>
              <a:sym typeface="+mn-lt"/>
            </a:endParaRPr>
          </a:p>
        </p:txBody>
      </p:sp>
      <p:sp>
        <p:nvSpPr>
          <p:cNvPr id="24" name="TextBox 23"/>
          <p:cNvSpPr txBox="1"/>
          <p:nvPr/>
        </p:nvSpPr>
        <p:spPr>
          <a:xfrm>
            <a:off x="8281056" y="1837555"/>
            <a:ext cx="2133045" cy="400110"/>
          </a:xfrm>
          <a:prstGeom prst="rect">
            <a:avLst/>
          </a:prstGeom>
          <a:noFill/>
        </p:spPr>
        <p:txBody>
          <a:bodyPr wrap="square" rtlCol="0">
            <a:spAutoFit/>
          </a:bodyPr>
          <a:lstStyle/>
          <a:p>
            <a:pPr algn="r" defTabSz="913765"/>
            <a:r>
              <a:rPr lang="zh-CN" altLang="en-US" sz="2000" b="1" dirty="0">
                <a:solidFill>
                  <a:srgbClr val="0070C0"/>
                </a:solidFill>
                <a:cs typeface="+mn-ea"/>
                <a:sym typeface="+mn-lt"/>
              </a:rPr>
              <a:t>权威数据源</a:t>
            </a:r>
            <a:endParaRPr lang="en-US" sz="2000" b="1" dirty="0">
              <a:solidFill>
                <a:srgbClr val="0070C0"/>
              </a:solidFill>
              <a:cs typeface="+mn-ea"/>
              <a:sym typeface="+mn-lt"/>
            </a:endParaRPr>
          </a:p>
        </p:txBody>
      </p:sp>
      <p:sp>
        <p:nvSpPr>
          <p:cNvPr id="26" name="TextBox 25"/>
          <p:cNvSpPr txBox="1"/>
          <p:nvPr/>
        </p:nvSpPr>
        <p:spPr>
          <a:xfrm>
            <a:off x="8281056" y="3843429"/>
            <a:ext cx="2133045" cy="400110"/>
          </a:xfrm>
          <a:prstGeom prst="rect">
            <a:avLst/>
          </a:prstGeom>
          <a:noFill/>
        </p:spPr>
        <p:txBody>
          <a:bodyPr wrap="square" rtlCol="0">
            <a:spAutoFit/>
          </a:bodyPr>
          <a:lstStyle/>
          <a:p>
            <a:pPr algn="r" defTabSz="913765"/>
            <a:r>
              <a:rPr lang="zh-CN" altLang="en-US" sz="2000" b="1" dirty="0">
                <a:solidFill>
                  <a:srgbClr val="0070C0"/>
                </a:solidFill>
                <a:cs typeface="+mn-ea"/>
                <a:sym typeface="+mn-lt"/>
              </a:rPr>
              <a:t>灵活应用</a:t>
            </a:r>
            <a:endParaRPr lang="en-US" sz="2000" b="1" dirty="0">
              <a:solidFill>
                <a:srgbClr val="0070C0"/>
              </a:solidFill>
              <a:cs typeface="+mn-ea"/>
              <a:sym typeface="+mn-lt"/>
            </a:endParaRPr>
          </a:p>
        </p:txBody>
      </p:sp>
      <p:sp>
        <p:nvSpPr>
          <p:cNvPr id="28" name="TextBox 27"/>
          <p:cNvSpPr txBox="1"/>
          <p:nvPr/>
        </p:nvSpPr>
        <p:spPr>
          <a:xfrm>
            <a:off x="1401698" y="3860075"/>
            <a:ext cx="2133045" cy="400110"/>
          </a:xfrm>
          <a:prstGeom prst="rect">
            <a:avLst/>
          </a:prstGeom>
          <a:noFill/>
        </p:spPr>
        <p:txBody>
          <a:bodyPr wrap="square" rtlCol="0">
            <a:spAutoFit/>
          </a:bodyPr>
          <a:lstStyle/>
          <a:p>
            <a:pPr defTabSz="913765"/>
            <a:r>
              <a:rPr lang="zh-CN" altLang="en-US" sz="2000" b="1" dirty="0">
                <a:solidFill>
                  <a:srgbClr val="0070C0"/>
                </a:solidFill>
                <a:cs typeface="+mn-ea"/>
                <a:sym typeface="+mn-lt"/>
              </a:rPr>
              <a:t>高效提取</a:t>
            </a:r>
            <a:endParaRPr lang="en-US" sz="2000" b="1" dirty="0">
              <a:solidFill>
                <a:srgbClr val="0070C0"/>
              </a:solidFill>
              <a:cs typeface="+mn-ea"/>
              <a:sym typeface="+mn-lt"/>
            </a:endParaRPr>
          </a:p>
        </p:txBody>
      </p:sp>
      <p:sp>
        <p:nvSpPr>
          <p:cNvPr id="31" name="AutoShape 34"/>
          <p:cNvSpPr/>
          <p:nvPr/>
        </p:nvSpPr>
        <p:spPr bwMode="auto">
          <a:xfrm>
            <a:off x="758522" y="1833043"/>
            <a:ext cx="392974" cy="3848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4" y="0"/>
                </a:moveTo>
                <a:cubicBezTo>
                  <a:pt x="12264" y="0"/>
                  <a:pt x="13649" y="287"/>
                  <a:pt x="14957" y="861"/>
                </a:cubicBezTo>
                <a:cubicBezTo>
                  <a:pt x="16265" y="1434"/>
                  <a:pt x="17412" y="2210"/>
                  <a:pt x="18398" y="3198"/>
                </a:cubicBezTo>
                <a:cubicBezTo>
                  <a:pt x="19387" y="4186"/>
                  <a:pt x="20167" y="5332"/>
                  <a:pt x="20738" y="6645"/>
                </a:cubicBezTo>
                <a:cubicBezTo>
                  <a:pt x="21311" y="7958"/>
                  <a:pt x="21599" y="9341"/>
                  <a:pt x="21599" y="10801"/>
                </a:cubicBezTo>
                <a:cubicBezTo>
                  <a:pt x="21599" y="12280"/>
                  <a:pt x="21311" y="13669"/>
                  <a:pt x="20738" y="14971"/>
                </a:cubicBezTo>
                <a:cubicBezTo>
                  <a:pt x="20167" y="16272"/>
                  <a:pt x="19387" y="17413"/>
                  <a:pt x="18398" y="18401"/>
                </a:cubicBezTo>
                <a:cubicBezTo>
                  <a:pt x="17412" y="19386"/>
                  <a:pt x="16265" y="20171"/>
                  <a:pt x="14957" y="20738"/>
                </a:cubicBezTo>
                <a:cubicBezTo>
                  <a:pt x="13649" y="21312"/>
                  <a:pt x="12264" y="21599"/>
                  <a:pt x="10804" y="21599"/>
                </a:cubicBezTo>
                <a:cubicBezTo>
                  <a:pt x="9326" y="21599"/>
                  <a:pt x="7936" y="21312"/>
                  <a:pt x="6633" y="20738"/>
                </a:cubicBezTo>
                <a:cubicBezTo>
                  <a:pt x="5328" y="20171"/>
                  <a:pt x="4184" y="19386"/>
                  <a:pt x="3195" y="18401"/>
                </a:cubicBezTo>
                <a:cubicBezTo>
                  <a:pt x="2209" y="17413"/>
                  <a:pt x="1429" y="16272"/>
                  <a:pt x="856" y="14971"/>
                </a:cubicBezTo>
                <a:cubicBezTo>
                  <a:pt x="285" y="13669"/>
                  <a:pt x="0" y="12280"/>
                  <a:pt x="0" y="10801"/>
                </a:cubicBezTo>
                <a:cubicBezTo>
                  <a:pt x="0" y="9341"/>
                  <a:pt x="285" y="7958"/>
                  <a:pt x="856" y="6645"/>
                </a:cubicBezTo>
                <a:cubicBezTo>
                  <a:pt x="1429" y="5332"/>
                  <a:pt x="2209" y="4186"/>
                  <a:pt x="3195" y="3198"/>
                </a:cubicBezTo>
                <a:cubicBezTo>
                  <a:pt x="4184" y="2210"/>
                  <a:pt x="5328" y="1434"/>
                  <a:pt x="6633" y="861"/>
                </a:cubicBezTo>
                <a:cubicBezTo>
                  <a:pt x="7936" y="285"/>
                  <a:pt x="9326" y="0"/>
                  <a:pt x="10804" y="0"/>
                </a:cubicBezTo>
                <a:moveTo>
                  <a:pt x="6450" y="2241"/>
                </a:moveTo>
                <a:cubicBezTo>
                  <a:pt x="6133" y="2258"/>
                  <a:pt x="5783" y="2408"/>
                  <a:pt x="5393" y="2687"/>
                </a:cubicBezTo>
                <a:cubicBezTo>
                  <a:pt x="5006" y="2969"/>
                  <a:pt x="4627" y="3294"/>
                  <a:pt x="4257" y="3658"/>
                </a:cubicBezTo>
                <a:cubicBezTo>
                  <a:pt x="3890" y="4028"/>
                  <a:pt x="3548" y="4409"/>
                  <a:pt x="3237" y="4793"/>
                </a:cubicBezTo>
                <a:cubicBezTo>
                  <a:pt x="2927" y="5186"/>
                  <a:pt x="2684" y="5505"/>
                  <a:pt x="2514" y="5753"/>
                </a:cubicBezTo>
                <a:lnTo>
                  <a:pt x="2568" y="5753"/>
                </a:lnTo>
                <a:cubicBezTo>
                  <a:pt x="2604" y="5753"/>
                  <a:pt x="2661" y="5742"/>
                  <a:pt x="2737" y="5716"/>
                </a:cubicBezTo>
                <a:cubicBezTo>
                  <a:pt x="2814" y="5688"/>
                  <a:pt x="2850" y="5728"/>
                  <a:pt x="2850" y="5838"/>
                </a:cubicBezTo>
                <a:cubicBezTo>
                  <a:pt x="2850" y="5875"/>
                  <a:pt x="2839" y="5920"/>
                  <a:pt x="2811" y="5979"/>
                </a:cubicBezTo>
                <a:cubicBezTo>
                  <a:pt x="2783" y="6035"/>
                  <a:pt x="2833" y="6069"/>
                  <a:pt x="2961" y="6069"/>
                </a:cubicBezTo>
                <a:cubicBezTo>
                  <a:pt x="2997" y="6069"/>
                  <a:pt x="3020" y="6041"/>
                  <a:pt x="3028" y="5985"/>
                </a:cubicBezTo>
                <a:cubicBezTo>
                  <a:pt x="3037" y="5931"/>
                  <a:pt x="3051" y="5931"/>
                  <a:pt x="3068" y="5985"/>
                </a:cubicBezTo>
                <a:lnTo>
                  <a:pt x="3122" y="6199"/>
                </a:lnTo>
                <a:lnTo>
                  <a:pt x="3122" y="6227"/>
                </a:lnTo>
                <a:cubicBezTo>
                  <a:pt x="3122" y="6267"/>
                  <a:pt x="3099" y="6295"/>
                  <a:pt x="3054" y="6312"/>
                </a:cubicBezTo>
                <a:cubicBezTo>
                  <a:pt x="3011" y="6326"/>
                  <a:pt x="2997" y="6354"/>
                  <a:pt x="3014" y="6394"/>
                </a:cubicBezTo>
                <a:cubicBezTo>
                  <a:pt x="3051" y="6428"/>
                  <a:pt x="3093" y="6442"/>
                  <a:pt x="3141" y="6442"/>
                </a:cubicBezTo>
                <a:lnTo>
                  <a:pt x="3271" y="6442"/>
                </a:lnTo>
                <a:lnTo>
                  <a:pt x="3325" y="6417"/>
                </a:lnTo>
                <a:lnTo>
                  <a:pt x="3353" y="6394"/>
                </a:lnTo>
                <a:cubicBezTo>
                  <a:pt x="3353" y="6442"/>
                  <a:pt x="3379" y="6481"/>
                  <a:pt x="3432" y="6504"/>
                </a:cubicBezTo>
                <a:cubicBezTo>
                  <a:pt x="3489" y="6532"/>
                  <a:pt x="3534" y="6544"/>
                  <a:pt x="3568" y="6544"/>
                </a:cubicBezTo>
                <a:lnTo>
                  <a:pt x="3596" y="6544"/>
                </a:lnTo>
                <a:cubicBezTo>
                  <a:pt x="3596" y="6558"/>
                  <a:pt x="3576" y="6575"/>
                  <a:pt x="3543" y="6592"/>
                </a:cubicBezTo>
                <a:cubicBezTo>
                  <a:pt x="3506" y="6614"/>
                  <a:pt x="3506" y="6642"/>
                  <a:pt x="3543" y="6673"/>
                </a:cubicBezTo>
                <a:lnTo>
                  <a:pt x="3853" y="6730"/>
                </a:lnTo>
                <a:lnTo>
                  <a:pt x="3853" y="6758"/>
                </a:lnTo>
                <a:lnTo>
                  <a:pt x="4043" y="7148"/>
                </a:lnTo>
                <a:cubicBezTo>
                  <a:pt x="4043" y="7182"/>
                  <a:pt x="4028" y="7232"/>
                  <a:pt x="4003" y="7280"/>
                </a:cubicBezTo>
                <a:cubicBezTo>
                  <a:pt x="3975" y="7337"/>
                  <a:pt x="3944" y="7365"/>
                  <a:pt x="3907" y="7365"/>
                </a:cubicBezTo>
                <a:cubicBezTo>
                  <a:pt x="3870" y="7365"/>
                  <a:pt x="3856" y="7354"/>
                  <a:pt x="3867" y="7326"/>
                </a:cubicBezTo>
                <a:cubicBezTo>
                  <a:pt x="3876" y="7297"/>
                  <a:pt x="3879" y="7263"/>
                  <a:pt x="3879" y="7232"/>
                </a:cubicBezTo>
                <a:cubicBezTo>
                  <a:pt x="3879" y="7193"/>
                  <a:pt x="3870" y="7159"/>
                  <a:pt x="3853" y="7134"/>
                </a:cubicBezTo>
                <a:cubicBezTo>
                  <a:pt x="3836" y="7105"/>
                  <a:pt x="3769" y="7094"/>
                  <a:pt x="3650" y="7094"/>
                </a:cubicBezTo>
                <a:cubicBezTo>
                  <a:pt x="3633" y="7094"/>
                  <a:pt x="3608" y="7100"/>
                  <a:pt x="3582" y="7105"/>
                </a:cubicBezTo>
                <a:cubicBezTo>
                  <a:pt x="3554" y="7117"/>
                  <a:pt x="3551" y="7139"/>
                  <a:pt x="3568" y="7176"/>
                </a:cubicBezTo>
                <a:lnTo>
                  <a:pt x="3732" y="7523"/>
                </a:lnTo>
                <a:lnTo>
                  <a:pt x="3771" y="7551"/>
                </a:lnTo>
                <a:lnTo>
                  <a:pt x="3800" y="7580"/>
                </a:lnTo>
                <a:cubicBezTo>
                  <a:pt x="3709" y="7580"/>
                  <a:pt x="3647" y="7690"/>
                  <a:pt x="3616" y="7904"/>
                </a:cubicBezTo>
                <a:cubicBezTo>
                  <a:pt x="3585" y="8119"/>
                  <a:pt x="3568" y="8274"/>
                  <a:pt x="3568" y="8362"/>
                </a:cubicBezTo>
                <a:lnTo>
                  <a:pt x="3622" y="8610"/>
                </a:lnTo>
                <a:lnTo>
                  <a:pt x="3650" y="8686"/>
                </a:lnTo>
                <a:lnTo>
                  <a:pt x="3650" y="8743"/>
                </a:lnTo>
                <a:lnTo>
                  <a:pt x="3596" y="9002"/>
                </a:lnTo>
                <a:lnTo>
                  <a:pt x="3989" y="9581"/>
                </a:lnTo>
                <a:lnTo>
                  <a:pt x="4071" y="9581"/>
                </a:lnTo>
                <a:cubicBezTo>
                  <a:pt x="4088" y="9618"/>
                  <a:pt x="4079" y="9652"/>
                  <a:pt x="4043" y="9691"/>
                </a:cubicBezTo>
                <a:cubicBezTo>
                  <a:pt x="4006" y="9725"/>
                  <a:pt x="3997" y="9762"/>
                  <a:pt x="4014" y="9796"/>
                </a:cubicBezTo>
                <a:lnTo>
                  <a:pt x="4125" y="9906"/>
                </a:lnTo>
                <a:cubicBezTo>
                  <a:pt x="4125" y="9993"/>
                  <a:pt x="4142" y="10061"/>
                  <a:pt x="4178" y="10098"/>
                </a:cubicBezTo>
                <a:cubicBezTo>
                  <a:pt x="4212" y="10143"/>
                  <a:pt x="4272" y="10197"/>
                  <a:pt x="4353" y="10270"/>
                </a:cubicBezTo>
                <a:cubicBezTo>
                  <a:pt x="4334" y="10380"/>
                  <a:pt x="4427" y="10479"/>
                  <a:pt x="4630" y="10572"/>
                </a:cubicBezTo>
                <a:cubicBezTo>
                  <a:pt x="4834" y="10668"/>
                  <a:pt x="4961" y="10733"/>
                  <a:pt x="5017" y="10773"/>
                </a:cubicBezTo>
                <a:cubicBezTo>
                  <a:pt x="5088" y="10976"/>
                  <a:pt x="5178" y="11179"/>
                  <a:pt x="5286" y="11382"/>
                </a:cubicBezTo>
                <a:cubicBezTo>
                  <a:pt x="5393" y="11588"/>
                  <a:pt x="5526" y="11758"/>
                  <a:pt x="5679" y="11908"/>
                </a:cubicBezTo>
                <a:lnTo>
                  <a:pt x="5707" y="12094"/>
                </a:lnTo>
                <a:cubicBezTo>
                  <a:pt x="5707" y="12111"/>
                  <a:pt x="5684" y="12133"/>
                  <a:pt x="5639" y="12150"/>
                </a:cubicBezTo>
                <a:cubicBezTo>
                  <a:pt x="5594" y="12167"/>
                  <a:pt x="5588" y="12195"/>
                  <a:pt x="5625" y="12227"/>
                </a:cubicBezTo>
                <a:lnTo>
                  <a:pt x="5842" y="12325"/>
                </a:lnTo>
                <a:cubicBezTo>
                  <a:pt x="5876" y="12289"/>
                  <a:pt x="5924" y="12325"/>
                  <a:pt x="5984" y="12433"/>
                </a:cubicBezTo>
                <a:cubicBezTo>
                  <a:pt x="6040" y="12543"/>
                  <a:pt x="6088" y="12613"/>
                  <a:pt x="6125" y="12647"/>
                </a:cubicBezTo>
                <a:lnTo>
                  <a:pt x="6097" y="12729"/>
                </a:lnTo>
                <a:lnTo>
                  <a:pt x="6261" y="12961"/>
                </a:lnTo>
                <a:lnTo>
                  <a:pt x="6342" y="12989"/>
                </a:lnTo>
                <a:lnTo>
                  <a:pt x="6396" y="12879"/>
                </a:lnTo>
                <a:cubicBezTo>
                  <a:pt x="6359" y="12788"/>
                  <a:pt x="6297" y="12667"/>
                  <a:pt x="6207" y="12520"/>
                </a:cubicBezTo>
                <a:cubicBezTo>
                  <a:pt x="6116" y="12370"/>
                  <a:pt x="6023" y="12226"/>
                  <a:pt x="5930" y="12088"/>
                </a:cubicBezTo>
                <a:cubicBezTo>
                  <a:pt x="5834" y="11947"/>
                  <a:pt x="5755" y="11826"/>
                  <a:pt x="5693" y="11710"/>
                </a:cubicBezTo>
                <a:cubicBezTo>
                  <a:pt x="5628" y="11600"/>
                  <a:pt x="5597" y="11532"/>
                  <a:pt x="5597" y="11515"/>
                </a:cubicBezTo>
                <a:cubicBezTo>
                  <a:pt x="5597" y="11492"/>
                  <a:pt x="5588" y="11422"/>
                  <a:pt x="5571" y="11295"/>
                </a:cubicBezTo>
                <a:cubicBezTo>
                  <a:pt x="5551" y="11168"/>
                  <a:pt x="5534" y="11097"/>
                  <a:pt x="5517" y="11069"/>
                </a:cubicBezTo>
                <a:cubicBezTo>
                  <a:pt x="5571" y="11103"/>
                  <a:pt x="5639" y="11137"/>
                  <a:pt x="5721" y="11168"/>
                </a:cubicBezTo>
                <a:cubicBezTo>
                  <a:pt x="5800" y="11202"/>
                  <a:pt x="5868" y="11235"/>
                  <a:pt x="5922" y="11267"/>
                </a:cubicBezTo>
                <a:cubicBezTo>
                  <a:pt x="5958" y="11492"/>
                  <a:pt x="6046" y="11676"/>
                  <a:pt x="6187" y="11809"/>
                </a:cubicBezTo>
                <a:cubicBezTo>
                  <a:pt x="6326" y="11947"/>
                  <a:pt x="6450" y="12099"/>
                  <a:pt x="6557" y="12272"/>
                </a:cubicBezTo>
                <a:cubicBezTo>
                  <a:pt x="6520" y="12305"/>
                  <a:pt x="6520" y="12325"/>
                  <a:pt x="6557" y="12337"/>
                </a:cubicBezTo>
                <a:cubicBezTo>
                  <a:pt x="6594" y="12348"/>
                  <a:pt x="6625" y="12354"/>
                  <a:pt x="6653" y="12354"/>
                </a:cubicBezTo>
                <a:cubicBezTo>
                  <a:pt x="6687" y="12387"/>
                  <a:pt x="6707" y="12452"/>
                  <a:pt x="6707" y="12543"/>
                </a:cubicBezTo>
                <a:cubicBezTo>
                  <a:pt x="6834" y="12684"/>
                  <a:pt x="6998" y="12884"/>
                  <a:pt x="7199" y="13138"/>
                </a:cubicBezTo>
                <a:cubicBezTo>
                  <a:pt x="7402" y="13384"/>
                  <a:pt x="7504" y="13584"/>
                  <a:pt x="7504" y="13731"/>
                </a:cubicBezTo>
                <a:lnTo>
                  <a:pt x="7504" y="13754"/>
                </a:lnTo>
                <a:lnTo>
                  <a:pt x="7450" y="13949"/>
                </a:lnTo>
                <a:cubicBezTo>
                  <a:pt x="7504" y="14090"/>
                  <a:pt x="7597" y="14205"/>
                  <a:pt x="7727" y="14290"/>
                </a:cubicBezTo>
                <a:cubicBezTo>
                  <a:pt x="7857" y="14378"/>
                  <a:pt x="7987" y="14443"/>
                  <a:pt x="8114" y="14499"/>
                </a:cubicBezTo>
                <a:lnTo>
                  <a:pt x="8168" y="14499"/>
                </a:lnTo>
                <a:cubicBezTo>
                  <a:pt x="8349" y="14592"/>
                  <a:pt x="8532" y="14685"/>
                  <a:pt x="8721" y="14790"/>
                </a:cubicBezTo>
                <a:cubicBezTo>
                  <a:pt x="8911" y="14897"/>
                  <a:pt x="9106" y="14985"/>
                  <a:pt x="9304" y="15055"/>
                </a:cubicBezTo>
                <a:lnTo>
                  <a:pt x="9614" y="14863"/>
                </a:lnTo>
                <a:cubicBezTo>
                  <a:pt x="9688" y="14886"/>
                  <a:pt x="9764" y="14928"/>
                  <a:pt x="9846" y="15002"/>
                </a:cubicBezTo>
                <a:cubicBezTo>
                  <a:pt x="9925" y="15072"/>
                  <a:pt x="10018" y="15154"/>
                  <a:pt x="10123" y="15250"/>
                </a:cubicBezTo>
                <a:cubicBezTo>
                  <a:pt x="10225" y="15343"/>
                  <a:pt x="10346" y="15431"/>
                  <a:pt x="10487" y="15513"/>
                </a:cubicBezTo>
                <a:cubicBezTo>
                  <a:pt x="10626" y="15597"/>
                  <a:pt x="10787" y="15645"/>
                  <a:pt x="10968" y="15662"/>
                </a:cubicBezTo>
                <a:cubicBezTo>
                  <a:pt x="11092" y="15575"/>
                  <a:pt x="11157" y="15597"/>
                  <a:pt x="11157" y="15727"/>
                </a:cubicBezTo>
                <a:lnTo>
                  <a:pt x="11157" y="15784"/>
                </a:lnTo>
                <a:lnTo>
                  <a:pt x="11496" y="16193"/>
                </a:lnTo>
                <a:lnTo>
                  <a:pt x="11550" y="16391"/>
                </a:lnTo>
                <a:cubicBezTo>
                  <a:pt x="11640" y="16444"/>
                  <a:pt x="11731" y="16512"/>
                  <a:pt x="11827" y="16594"/>
                </a:cubicBezTo>
                <a:cubicBezTo>
                  <a:pt x="11920" y="16676"/>
                  <a:pt x="11996" y="16766"/>
                  <a:pt x="12050" y="16865"/>
                </a:cubicBezTo>
                <a:lnTo>
                  <a:pt x="12103" y="16865"/>
                </a:lnTo>
                <a:cubicBezTo>
                  <a:pt x="12194" y="16865"/>
                  <a:pt x="12267" y="16907"/>
                  <a:pt x="12327" y="16986"/>
                </a:cubicBezTo>
                <a:cubicBezTo>
                  <a:pt x="12386" y="17068"/>
                  <a:pt x="12459" y="17108"/>
                  <a:pt x="12550" y="17108"/>
                </a:cubicBezTo>
                <a:cubicBezTo>
                  <a:pt x="12604" y="17108"/>
                  <a:pt x="12632" y="17079"/>
                  <a:pt x="12632" y="17029"/>
                </a:cubicBezTo>
                <a:cubicBezTo>
                  <a:pt x="12632" y="16902"/>
                  <a:pt x="12640" y="16820"/>
                  <a:pt x="12657" y="16777"/>
                </a:cubicBezTo>
                <a:cubicBezTo>
                  <a:pt x="12674" y="16738"/>
                  <a:pt x="12700" y="16710"/>
                  <a:pt x="12725" y="16704"/>
                </a:cubicBezTo>
                <a:cubicBezTo>
                  <a:pt x="12753" y="16693"/>
                  <a:pt x="12782" y="16687"/>
                  <a:pt x="12807" y="16687"/>
                </a:cubicBezTo>
                <a:cubicBezTo>
                  <a:pt x="12835" y="16687"/>
                  <a:pt x="12849" y="16670"/>
                  <a:pt x="12849" y="16633"/>
                </a:cubicBezTo>
                <a:lnTo>
                  <a:pt x="12793" y="16554"/>
                </a:lnTo>
                <a:cubicBezTo>
                  <a:pt x="12756" y="16554"/>
                  <a:pt x="12731" y="16577"/>
                  <a:pt x="12714" y="16622"/>
                </a:cubicBezTo>
                <a:cubicBezTo>
                  <a:pt x="12694" y="16667"/>
                  <a:pt x="12669" y="16670"/>
                  <a:pt x="12632" y="16633"/>
                </a:cubicBezTo>
                <a:lnTo>
                  <a:pt x="12440" y="16743"/>
                </a:lnTo>
                <a:lnTo>
                  <a:pt x="12211" y="16687"/>
                </a:lnTo>
                <a:lnTo>
                  <a:pt x="11889" y="16136"/>
                </a:lnTo>
                <a:lnTo>
                  <a:pt x="11996" y="15366"/>
                </a:lnTo>
                <a:cubicBezTo>
                  <a:pt x="12013" y="15332"/>
                  <a:pt x="11979" y="15287"/>
                  <a:pt x="11894" y="15244"/>
                </a:cubicBezTo>
                <a:cubicBezTo>
                  <a:pt x="11807" y="15199"/>
                  <a:pt x="11784" y="15154"/>
                  <a:pt x="11818" y="15112"/>
                </a:cubicBezTo>
                <a:cubicBezTo>
                  <a:pt x="11694" y="15032"/>
                  <a:pt x="11541" y="15001"/>
                  <a:pt x="11360" y="15001"/>
                </a:cubicBezTo>
                <a:cubicBezTo>
                  <a:pt x="11324" y="15001"/>
                  <a:pt x="11230" y="15013"/>
                  <a:pt x="11083" y="15038"/>
                </a:cubicBezTo>
                <a:cubicBezTo>
                  <a:pt x="10934" y="15066"/>
                  <a:pt x="10857" y="15055"/>
                  <a:pt x="10857" y="15001"/>
                </a:cubicBezTo>
                <a:cubicBezTo>
                  <a:pt x="10857" y="14945"/>
                  <a:pt x="10872" y="14874"/>
                  <a:pt x="10900" y="14784"/>
                </a:cubicBezTo>
                <a:cubicBezTo>
                  <a:pt x="10925" y="14691"/>
                  <a:pt x="10959" y="14598"/>
                  <a:pt x="10993" y="14493"/>
                </a:cubicBezTo>
                <a:cubicBezTo>
                  <a:pt x="11030" y="14389"/>
                  <a:pt x="11058" y="14301"/>
                  <a:pt x="11075" y="14228"/>
                </a:cubicBezTo>
                <a:cubicBezTo>
                  <a:pt x="11092" y="14157"/>
                  <a:pt x="11103" y="14112"/>
                  <a:pt x="11103" y="14095"/>
                </a:cubicBezTo>
                <a:lnTo>
                  <a:pt x="11278" y="13731"/>
                </a:lnTo>
                <a:lnTo>
                  <a:pt x="11239" y="13677"/>
                </a:lnTo>
                <a:lnTo>
                  <a:pt x="11021" y="13621"/>
                </a:lnTo>
                <a:cubicBezTo>
                  <a:pt x="10985" y="13621"/>
                  <a:pt x="10925" y="13649"/>
                  <a:pt x="10846" y="13706"/>
                </a:cubicBezTo>
                <a:cubicBezTo>
                  <a:pt x="10764" y="13754"/>
                  <a:pt x="10685" y="13821"/>
                  <a:pt x="10609" y="13898"/>
                </a:cubicBezTo>
                <a:cubicBezTo>
                  <a:pt x="10533" y="13974"/>
                  <a:pt x="10468" y="14053"/>
                  <a:pt x="10414" y="14123"/>
                </a:cubicBezTo>
                <a:cubicBezTo>
                  <a:pt x="10360" y="14197"/>
                  <a:pt x="10332" y="14256"/>
                  <a:pt x="10332" y="14313"/>
                </a:cubicBezTo>
                <a:lnTo>
                  <a:pt x="9724" y="14442"/>
                </a:lnTo>
                <a:cubicBezTo>
                  <a:pt x="9597" y="14442"/>
                  <a:pt x="9493" y="14394"/>
                  <a:pt x="9411" y="14284"/>
                </a:cubicBezTo>
                <a:cubicBezTo>
                  <a:pt x="9377" y="14140"/>
                  <a:pt x="9301" y="13979"/>
                  <a:pt x="9182" y="13804"/>
                </a:cubicBezTo>
                <a:cubicBezTo>
                  <a:pt x="9066" y="13627"/>
                  <a:pt x="9007" y="13474"/>
                  <a:pt x="9007" y="13336"/>
                </a:cubicBezTo>
                <a:cubicBezTo>
                  <a:pt x="9007" y="13132"/>
                  <a:pt x="9041" y="12938"/>
                  <a:pt x="9114" y="12757"/>
                </a:cubicBezTo>
                <a:cubicBezTo>
                  <a:pt x="9188" y="12576"/>
                  <a:pt x="9159" y="12382"/>
                  <a:pt x="9032" y="12178"/>
                </a:cubicBezTo>
                <a:cubicBezTo>
                  <a:pt x="9052" y="12178"/>
                  <a:pt x="9075" y="12167"/>
                  <a:pt x="9100" y="12150"/>
                </a:cubicBezTo>
                <a:cubicBezTo>
                  <a:pt x="9128" y="12133"/>
                  <a:pt x="9134" y="12105"/>
                  <a:pt x="9114" y="12068"/>
                </a:cubicBezTo>
                <a:lnTo>
                  <a:pt x="9275" y="11879"/>
                </a:lnTo>
                <a:lnTo>
                  <a:pt x="9303" y="11851"/>
                </a:lnTo>
                <a:lnTo>
                  <a:pt x="9329" y="11879"/>
                </a:lnTo>
                <a:cubicBezTo>
                  <a:pt x="9456" y="11786"/>
                  <a:pt x="9623" y="11758"/>
                  <a:pt x="9832" y="11786"/>
                </a:cubicBezTo>
                <a:cubicBezTo>
                  <a:pt x="10038" y="11809"/>
                  <a:pt x="10168" y="11746"/>
                  <a:pt x="10225" y="11594"/>
                </a:cubicBezTo>
                <a:lnTo>
                  <a:pt x="10439" y="11769"/>
                </a:lnTo>
                <a:cubicBezTo>
                  <a:pt x="10476" y="11786"/>
                  <a:pt x="10516" y="11769"/>
                  <a:pt x="10561" y="11710"/>
                </a:cubicBezTo>
                <a:cubicBezTo>
                  <a:pt x="10606" y="11653"/>
                  <a:pt x="10629" y="11605"/>
                  <a:pt x="10629" y="11566"/>
                </a:cubicBezTo>
                <a:lnTo>
                  <a:pt x="10521" y="11515"/>
                </a:lnTo>
                <a:lnTo>
                  <a:pt x="11050" y="11377"/>
                </a:lnTo>
                <a:lnTo>
                  <a:pt x="11075" y="11461"/>
                </a:lnTo>
                <a:lnTo>
                  <a:pt x="11332" y="11433"/>
                </a:lnTo>
                <a:lnTo>
                  <a:pt x="11629" y="11619"/>
                </a:lnTo>
                <a:cubicBezTo>
                  <a:pt x="11665" y="11619"/>
                  <a:pt x="11702" y="11600"/>
                  <a:pt x="11739" y="11554"/>
                </a:cubicBezTo>
                <a:cubicBezTo>
                  <a:pt x="11776" y="11509"/>
                  <a:pt x="11815" y="11504"/>
                  <a:pt x="11860" y="11537"/>
                </a:cubicBezTo>
                <a:lnTo>
                  <a:pt x="12132" y="11825"/>
                </a:lnTo>
                <a:cubicBezTo>
                  <a:pt x="12095" y="11896"/>
                  <a:pt x="12089" y="11952"/>
                  <a:pt x="12118" y="11984"/>
                </a:cubicBezTo>
                <a:cubicBezTo>
                  <a:pt x="12143" y="12023"/>
                  <a:pt x="12157" y="12057"/>
                  <a:pt x="12157" y="12094"/>
                </a:cubicBezTo>
                <a:cubicBezTo>
                  <a:pt x="12157" y="12150"/>
                  <a:pt x="12205" y="12271"/>
                  <a:pt x="12298" y="12463"/>
                </a:cubicBezTo>
                <a:cubicBezTo>
                  <a:pt x="12394" y="12658"/>
                  <a:pt x="12479" y="12757"/>
                  <a:pt x="12550" y="12757"/>
                </a:cubicBezTo>
                <a:cubicBezTo>
                  <a:pt x="12640" y="12757"/>
                  <a:pt x="12680" y="12698"/>
                  <a:pt x="12671" y="12582"/>
                </a:cubicBezTo>
                <a:cubicBezTo>
                  <a:pt x="12663" y="12466"/>
                  <a:pt x="12657" y="12390"/>
                  <a:pt x="12657" y="12356"/>
                </a:cubicBezTo>
                <a:cubicBezTo>
                  <a:pt x="12657" y="12176"/>
                  <a:pt x="12620" y="11998"/>
                  <a:pt x="12550" y="11828"/>
                </a:cubicBezTo>
                <a:cubicBezTo>
                  <a:pt x="12479" y="11656"/>
                  <a:pt x="12409" y="11481"/>
                  <a:pt x="12346" y="11298"/>
                </a:cubicBezTo>
                <a:lnTo>
                  <a:pt x="12346" y="11221"/>
                </a:lnTo>
                <a:cubicBezTo>
                  <a:pt x="12346" y="11128"/>
                  <a:pt x="12403" y="11049"/>
                  <a:pt x="12516" y="10984"/>
                </a:cubicBezTo>
                <a:cubicBezTo>
                  <a:pt x="12629" y="10911"/>
                  <a:pt x="12685" y="10874"/>
                  <a:pt x="12685" y="10851"/>
                </a:cubicBezTo>
                <a:cubicBezTo>
                  <a:pt x="12776" y="10781"/>
                  <a:pt x="12878" y="10707"/>
                  <a:pt x="12991" y="10637"/>
                </a:cubicBezTo>
                <a:cubicBezTo>
                  <a:pt x="13101" y="10563"/>
                  <a:pt x="13186" y="10482"/>
                  <a:pt x="13239" y="10383"/>
                </a:cubicBezTo>
                <a:lnTo>
                  <a:pt x="13347" y="10163"/>
                </a:lnTo>
                <a:lnTo>
                  <a:pt x="13347" y="10030"/>
                </a:lnTo>
                <a:lnTo>
                  <a:pt x="13429" y="10030"/>
                </a:lnTo>
                <a:cubicBezTo>
                  <a:pt x="13465" y="10030"/>
                  <a:pt x="13482" y="10002"/>
                  <a:pt x="13482" y="9948"/>
                </a:cubicBezTo>
                <a:cubicBezTo>
                  <a:pt x="13482" y="9931"/>
                  <a:pt x="13471" y="9914"/>
                  <a:pt x="13443" y="9903"/>
                </a:cubicBezTo>
                <a:cubicBezTo>
                  <a:pt x="13414" y="9886"/>
                  <a:pt x="13383" y="9863"/>
                  <a:pt x="13347" y="9827"/>
                </a:cubicBezTo>
                <a:cubicBezTo>
                  <a:pt x="13313" y="9810"/>
                  <a:pt x="13276" y="9782"/>
                  <a:pt x="13239" y="9742"/>
                </a:cubicBezTo>
                <a:lnTo>
                  <a:pt x="13321" y="9694"/>
                </a:lnTo>
                <a:cubicBezTo>
                  <a:pt x="13358" y="9638"/>
                  <a:pt x="13383" y="9573"/>
                  <a:pt x="13403" y="9491"/>
                </a:cubicBezTo>
                <a:cubicBezTo>
                  <a:pt x="13420" y="9406"/>
                  <a:pt x="13412" y="9335"/>
                  <a:pt x="13375" y="9273"/>
                </a:cubicBezTo>
                <a:lnTo>
                  <a:pt x="13578" y="9163"/>
                </a:lnTo>
                <a:cubicBezTo>
                  <a:pt x="13558" y="9220"/>
                  <a:pt x="13578" y="9254"/>
                  <a:pt x="13632" y="9273"/>
                </a:cubicBezTo>
                <a:cubicBezTo>
                  <a:pt x="13686" y="9290"/>
                  <a:pt x="13731" y="9290"/>
                  <a:pt x="13768" y="9273"/>
                </a:cubicBezTo>
                <a:lnTo>
                  <a:pt x="13903" y="9053"/>
                </a:lnTo>
                <a:cubicBezTo>
                  <a:pt x="13866" y="8966"/>
                  <a:pt x="13844" y="8932"/>
                  <a:pt x="13835" y="8960"/>
                </a:cubicBezTo>
                <a:cubicBezTo>
                  <a:pt x="13827" y="8988"/>
                  <a:pt x="13850" y="8960"/>
                  <a:pt x="13903" y="8867"/>
                </a:cubicBezTo>
                <a:cubicBezTo>
                  <a:pt x="13994" y="8833"/>
                  <a:pt x="14081" y="8788"/>
                  <a:pt x="14166" y="8740"/>
                </a:cubicBezTo>
                <a:cubicBezTo>
                  <a:pt x="14254" y="8689"/>
                  <a:pt x="14338" y="8664"/>
                  <a:pt x="14432" y="8664"/>
                </a:cubicBezTo>
                <a:cubicBezTo>
                  <a:pt x="14448" y="8683"/>
                  <a:pt x="14465" y="8689"/>
                  <a:pt x="14485" y="8689"/>
                </a:cubicBezTo>
                <a:cubicBezTo>
                  <a:pt x="14539" y="8689"/>
                  <a:pt x="14564" y="8683"/>
                  <a:pt x="14564" y="8664"/>
                </a:cubicBezTo>
                <a:cubicBezTo>
                  <a:pt x="14564" y="8573"/>
                  <a:pt x="14547" y="8520"/>
                  <a:pt x="14511" y="8503"/>
                </a:cubicBezTo>
                <a:lnTo>
                  <a:pt x="14675" y="8167"/>
                </a:lnTo>
                <a:cubicBezTo>
                  <a:pt x="14799" y="8167"/>
                  <a:pt x="14895" y="8110"/>
                  <a:pt x="14957" y="8000"/>
                </a:cubicBezTo>
                <a:lnTo>
                  <a:pt x="15203" y="7972"/>
                </a:lnTo>
                <a:cubicBezTo>
                  <a:pt x="15257" y="7958"/>
                  <a:pt x="15282" y="7924"/>
                  <a:pt x="15282" y="7867"/>
                </a:cubicBezTo>
                <a:lnTo>
                  <a:pt x="15282" y="7842"/>
                </a:lnTo>
                <a:lnTo>
                  <a:pt x="15757" y="7704"/>
                </a:lnTo>
                <a:lnTo>
                  <a:pt x="15810" y="7554"/>
                </a:lnTo>
                <a:lnTo>
                  <a:pt x="15675" y="7368"/>
                </a:lnTo>
                <a:cubicBezTo>
                  <a:pt x="15692" y="7368"/>
                  <a:pt x="15700" y="7351"/>
                  <a:pt x="15700" y="7311"/>
                </a:cubicBezTo>
                <a:cubicBezTo>
                  <a:pt x="15700" y="7277"/>
                  <a:pt x="15683" y="7252"/>
                  <a:pt x="15646" y="7235"/>
                </a:cubicBezTo>
                <a:cubicBezTo>
                  <a:pt x="15613" y="7212"/>
                  <a:pt x="15579" y="7195"/>
                  <a:pt x="15553" y="7179"/>
                </a:cubicBezTo>
                <a:cubicBezTo>
                  <a:pt x="15525" y="7162"/>
                  <a:pt x="15494" y="7142"/>
                  <a:pt x="15457" y="7125"/>
                </a:cubicBezTo>
                <a:lnTo>
                  <a:pt x="15403" y="7150"/>
                </a:lnTo>
                <a:lnTo>
                  <a:pt x="15457" y="7125"/>
                </a:lnTo>
                <a:lnTo>
                  <a:pt x="15539" y="7125"/>
                </a:lnTo>
                <a:lnTo>
                  <a:pt x="15714" y="7125"/>
                </a:lnTo>
                <a:cubicBezTo>
                  <a:pt x="15796" y="7125"/>
                  <a:pt x="15836" y="7085"/>
                  <a:pt x="15836" y="7003"/>
                </a:cubicBezTo>
                <a:cubicBezTo>
                  <a:pt x="15836" y="6893"/>
                  <a:pt x="15774" y="6837"/>
                  <a:pt x="15646" y="6837"/>
                </a:cubicBezTo>
                <a:cubicBezTo>
                  <a:pt x="15485" y="6837"/>
                  <a:pt x="15299" y="6877"/>
                  <a:pt x="15087" y="6953"/>
                </a:cubicBezTo>
                <a:cubicBezTo>
                  <a:pt x="14875" y="7029"/>
                  <a:pt x="14728" y="7162"/>
                  <a:pt x="14646" y="7339"/>
                </a:cubicBezTo>
                <a:lnTo>
                  <a:pt x="14457" y="7450"/>
                </a:lnTo>
                <a:lnTo>
                  <a:pt x="14700" y="7207"/>
                </a:lnTo>
                <a:lnTo>
                  <a:pt x="14739" y="7125"/>
                </a:lnTo>
                <a:cubicBezTo>
                  <a:pt x="14739" y="7085"/>
                  <a:pt x="14697" y="7063"/>
                  <a:pt x="14612" y="7046"/>
                </a:cubicBezTo>
                <a:cubicBezTo>
                  <a:pt x="14528" y="7035"/>
                  <a:pt x="14502" y="7029"/>
                  <a:pt x="14539" y="7029"/>
                </a:cubicBezTo>
                <a:cubicBezTo>
                  <a:pt x="14700" y="7029"/>
                  <a:pt x="14824" y="7015"/>
                  <a:pt x="14909" y="6975"/>
                </a:cubicBezTo>
                <a:cubicBezTo>
                  <a:pt x="14997" y="6936"/>
                  <a:pt x="15067" y="6899"/>
                  <a:pt x="15121" y="6854"/>
                </a:cubicBezTo>
                <a:cubicBezTo>
                  <a:pt x="15175" y="6809"/>
                  <a:pt x="15231" y="6766"/>
                  <a:pt x="15288" y="6715"/>
                </a:cubicBezTo>
                <a:cubicBezTo>
                  <a:pt x="15347" y="6670"/>
                  <a:pt x="15432" y="6634"/>
                  <a:pt x="15539" y="6594"/>
                </a:cubicBezTo>
                <a:cubicBezTo>
                  <a:pt x="15745" y="6634"/>
                  <a:pt x="15946" y="6645"/>
                  <a:pt x="16135" y="6622"/>
                </a:cubicBezTo>
                <a:cubicBezTo>
                  <a:pt x="16322" y="6605"/>
                  <a:pt x="16522" y="6594"/>
                  <a:pt x="16729" y="6594"/>
                </a:cubicBezTo>
                <a:cubicBezTo>
                  <a:pt x="16785" y="6560"/>
                  <a:pt x="16839" y="6523"/>
                  <a:pt x="16892" y="6484"/>
                </a:cubicBezTo>
                <a:cubicBezTo>
                  <a:pt x="16946" y="6439"/>
                  <a:pt x="16980" y="6396"/>
                  <a:pt x="17000" y="6340"/>
                </a:cubicBezTo>
                <a:lnTo>
                  <a:pt x="17311" y="6286"/>
                </a:lnTo>
                <a:cubicBezTo>
                  <a:pt x="17347" y="6323"/>
                  <a:pt x="17401" y="6315"/>
                  <a:pt x="17474" y="6258"/>
                </a:cubicBezTo>
                <a:cubicBezTo>
                  <a:pt x="17545" y="6202"/>
                  <a:pt x="17582" y="6159"/>
                  <a:pt x="17582" y="6125"/>
                </a:cubicBezTo>
                <a:cubicBezTo>
                  <a:pt x="17582" y="6032"/>
                  <a:pt x="17531" y="5976"/>
                  <a:pt x="17432" y="5950"/>
                </a:cubicBezTo>
                <a:cubicBezTo>
                  <a:pt x="17333" y="5922"/>
                  <a:pt x="17282" y="5854"/>
                  <a:pt x="17282" y="5755"/>
                </a:cubicBezTo>
                <a:cubicBezTo>
                  <a:pt x="17282" y="5738"/>
                  <a:pt x="17288" y="5713"/>
                  <a:pt x="17296" y="5679"/>
                </a:cubicBezTo>
                <a:cubicBezTo>
                  <a:pt x="17308" y="5640"/>
                  <a:pt x="17294" y="5623"/>
                  <a:pt x="17257" y="5623"/>
                </a:cubicBezTo>
                <a:cubicBezTo>
                  <a:pt x="17203" y="5623"/>
                  <a:pt x="17116" y="5651"/>
                  <a:pt x="16994" y="5707"/>
                </a:cubicBezTo>
                <a:cubicBezTo>
                  <a:pt x="16870" y="5758"/>
                  <a:pt x="16785" y="5806"/>
                  <a:pt x="16729" y="5840"/>
                </a:cubicBezTo>
                <a:cubicBezTo>
                  <a:pt x="16692" y="5854"/>
                  <a:pt x="16672" y="5854"/>
                  <a:pt x="16661" y="5829"/>
                </a:cubicBezTo>
                <a:cubicBezTo>
                  <a:pt x="16652" y="5801"/>
                  <a:pt x="16649" y="5767"/>
                  <a:pt x="16649" y="5730"/>
                </a:cubicBezTo>
                <a:lnTo>
                  <a:pt x="16675" y="5755"/>
                </a:lnTo>
                <a:lnTo>
                  <a:pt x="16785" y="5705"/>
                </a:lnTo>
                <a:lnTo>
                  <a:pt x="17093" y="5594"/>
                </a:lnTo>
                <a:lnTo>
                  <a:pt x="17147" y="5538"/>
                </a:lnTo>
                <a:cubicBezTo>
                  <a:pt x="17147" y="5484"/>
                  <a:pt x="17116" y="5451"/>
                  <a:pt x="17048" y="5434"/>
                </a:cubicBezTo>
                <a:cubicBezTo>
                  <a:pt x="16980" y="5411"/>
                  <a:pt x="16926" y="5405"/>
                  <a:pt x="16892" y="5405"/>
                </a:cubicBezTo>
                <a:cubicBezTo>
                  <a:pt x="16856" y="5405"/>
                  <a:pt x="16802" y="5417"/>
                  <a:pt x="16729" y="5445"/>
                </a:cubicBezTo>
                <a:cubicBezTo>
                  <a:pt x="16658" y="5473"/>
                  <a:pt x="16621" y="5456"/>
                  <a:pt x="16621" y="5405"/>
                </a:cubicBezTo>
                <a:lnTo>
                  <a:pt x="16649" y="5349"/>
                </a:lnTo>
                <a:cubicBezTo>
                  <a:pt x="16539" y="5259"/>
                  <a:pt x="16443" y="5154"/>
                  <a:pt x="16358" y="5047"/>
                </a:cubicBezTo>
                <a:cubicBezTo>
                  <a:pt x="16271" y="4931"/>
                  <a:pt x="16228" y="4861"/>
                  <a:pt x="16228" y="4821"/>
                </a:cubicBezTo>
                <a:cubicBezTo>
                  <a:pt x="16228" y="4787"/>
                  <a:pt x="16234" y="4751"/>
                  <a:pt x="16243" y="4705"/>
                </a:cubicBezTo>
                <a:cubicBezTo>
                  <a:pt x="16251" y="4669"/>
                  <a:pt x="16228" y="4646"/>
                  <a:pt x="16175" y="4646"/>
                </a:cubicBezTo>
                <a:cubicBezTo>
                  <a:pt x="16138" y="4646"/>
                  <a:pt x="16107" y="4652"/>
                  <a:pt x="16082" y="4663"/>
                </a:cubicBezTo>
                <a:cubicBezTo>
                  <a:pt x="16053" y="4672"/>
                  <a:pt x="16039" y="4646"/>
                  <a:pt x="16039" y="4595"/>
                </a:cubicBezTo>
                <a:cubicBezTo>
                  <a:pt x="16039" y="4556"/>
                  <a:pt x="16017" y="4480"/>
                  <a:pt x="15971" y="4364"/>
                </a:cubicBezTo>
                <a:cubicBezTo>
                  <a:pt x="15926" y="4248"/>
                  <a:pt x="15864" y="4189"/>
                  <a:pt x="15782" y="4189"/>
                </a:cubicBezTo>
                <a:lnTo>
                  <a:pt x="15675" y="4299"/>
                </a:lnTo>
                <a:cubicBezTo>
                  <a:pt x="15675" y="4347"/>
                  <a:pt x="15646" y="4392"/>
                  <a:pt x="15593" y="4420"/>
                </a:cubicBezTo>
                <a:cubicBezTo>
                  <a:pt x="15539" y="4446"/>
                  <a:pt x="15511" y="4474"/>
                  <a:pt x="15511" y="4513"/>
                </a:cubicBezTo>
                <a:lnTo>
                  <a:pt x="15457" y="4513"/>
                </a:lnTo>
                <a:lnTo>
                  <a:pt x="15175" y="4672"/>
                </a:lnTo>
                <a:cubicBezTo>
                  <a:pt x="15155" y="4640"/>
                  <a:pt x="15132" y="4629"/>
                  <a:pt x="15107" y="4646"/>
                </a:cubicBezTo>
                <a:cubicBezTo>
                  <a:pt x="15079" y="4669"/>
                  <a:pt x="15047" y="4672"/>
                  <a:pt x="15011" y="4672"/>
                </a:cubicBezTo>
                <a:lnTo>
                  <a:pt x="14985" y="4672"/>
                </a:lnTo>
                <a:lnTo>
                  <a:pt x="14957" y="4700"/>
                </a:lnTo>
                <a:cubicBezTo>
                  <a:pt x="15028" y="4700"/>
                  <a:pt x="15062" y="4663"/>
                  <a:pt x="15053" y="4578"/>
                </a:cubicBezTo>
                <a:cubicBezTo>
                  <a:pt x="15042" y="4497"/>
                  <a:pt x="15011" y="4457"/>
                  <a:pt x="14957" y="4457"/>
                </a:cubicBezTo>
                <a:lnTo>
                  <a:pt x="14739" y="4513"/>
                </a:lnTo>
                <a:cubicBezTo>
                  <a:pt x="14706" y="4513"/>
                  <a:pt x="14683" y="4508"/>
                  <a:pt x="14680" y="4496"/>
                </a:cubicBezTo>
                <a:cubicBezTo>
                  <a:pt x="14675" y="4491"/>
                  <a:pt x="14683" y="4474"/>
                  <a:pt x="14708" y="4446"/>
                </a:cubicBezTo>
                <a:cubicBezTo>
                  <a:pt x="14731" y="4420"/>
                  <a:pt x="14751" y="4386"/>
                  <a:pt x="14768" y="4347"/>
                </a:cubicBezTo>
                <a:cubicBezTo>
                  <a:pt x="14788" y="4316"/>
                  <a:pt x="14788" y="4276"/>
                  <a:pt x="14768" y="4242"/>
                </a:cubicBezTo>
                <a:cubicBezTo>
                  <a:pt x="14751" y="4203"/>
                  <a:pt x="14720" y="4203"/>
                  <a:pt x="14680" y="4225"/>
                </a:cubicBezTo>
                <a:cubicBezTo>
                  <a:pt x="14641" y="4254"/>
                  <a:pt x="14618" y="4254"/>
                  <a:pt x="14618" y="4214"/>
                </a:cubicBezTo>
                <a:lnTo>
                  <a:pt x="14700" y="4214"/>
                </a:lnTo>
                <a:lnTo>
                  <a:pt x="14768" y="4149"/>
                </a:lnTo>
                <a:cubicBezTo>
                  <a:pt x="14788" y="4127"/>
                  <a:pt x="14779" y="4098"/>
                  <a:pt x="14748" y="4056"/>
                </a:cubicBezTo>
                <a:cubicBezTo>
                  <a:pt x="14717" y="4005"/>
                  <a:pt x="14691" y="3977"/>
                  <a:pt x="14674" y="3957"/>
                </a:cubicBezTo>
                <a:lnTo>
                  <a:pt x="14375" y="3906"/>
                </a:lnTo>
                <a:lnTo>
                  <a:pt x="14186" y="3740"/>
                </a:lnTo>
                <a:cubicBezTo>
                  <a:pt x="14169" y="3757"/>
                  <a:pt x="14135" y="3745"/>
                  <a:pt x="14087" y="3703"/>
                </a:cubicBezTo>
                <a:cubicBezTo>
                  <a:pt x="14036" y="3658"/>
                  <a:pt x="13994" y="3624"/>
                  <a:pt x="13957" y="3610"/>
                </a:cubicBezTo>
                <a:lnTo>
                  <a:pt x="13739" y="3686"/>
                </a:lnTo>
                <a:lnTo>
                  <a:pt x="13211" y="3565"/>
                </a:lnTo>
                <a:cubicBezTo>
                  <a:pt x="13177" y="3565"/>
                  <a:pt x="13140" y="3576"/>
                  <a:pt x="13104" y="3599"/>
                </a:cubicBezTo>
                <a:cubicBezTo>
                  <a:pt x="13070" y="3624"/>
                  <a:pt x="13050" y="3652"/>
                  <a:pt x="13050" y="3686"/>
                </a:cubicBezTo>
                <a:cubicBezTo>
                  <a:pt x="13050" y="3726"/>
                  <a:pt x="13070" y="3751"/>
                  <a:pt x="13104" y="3768"/>
                </a:cubicBezTo>
                <a:cubicBezTo>
                  <a:pt x="13140" y="3785"/>
                  <a:pt x="13157" y="3813"/>
                  <a:pt x="13157" y="3850"/>
                </a:cubicBezTo>
                <a:cubicBezTo>
                  <a:pt x="13157" y="3884"/>
                  <a:pt x="13171" y="3983"/>
                  <a:pt x="13200" y="4138"/>
                </a:cubicBezTo>
                <a:cubicBezTo>
                  <a:pt x="13225" y="4299"/>
                  <a:pt x="13202" y="4358"/>
                  <a:pt x="13132" y="4324"/>
                </a:cubicBezTo>
                <a:lnTo>
                  <a:pt x="12996" y="4513"/>
                </a:lnTo>
                <a:cubicBezTo>
                  <a:pt x="13013" y="4547"/>
                  <a:pt x="13044" y="4578"/>
                  <a:pt x="13089" y="4606"/>
                </a:cubicBezTo>
                <a:cubicBezTo>
                  <a:pt x="13137" y="4635"/>
                  <a:pt x="13180" y="4669"/>
                  <a:pt x="13225" y="4705"/>
                </a:cubicBezTo>
                <a:cubicBezTo>
                  <a:pt x="13270" y="4750"/>
                  <a:pt x="13313" y="4793"/>
                  <a:pt x="13347" y="4849"/>
                </a:cubicBezTo>
                <a:cubicBezTo>
                  <a:pt x="13383" y="4903"/>
                  <a:pt x="13392" y="4988"/>
                  <a:pt x="13375" y="5092"/>
                </a:cubicBezTo>
                <a:lnTo>
                  <a:pt x="12767" y="5510"/>
                </a:lnTo>
                <a:lnTo>
                  <a:pt x="12767" y="5566"/>
                </a:lnTo>
                <a:cubicBezTo>
                  <a:pt x="12767" y="5637"/>
                  <a:pt x="12784" y="5705"/>
                  <a:pt x="12821" y="5770"/>
                </a:cubicBezTo>
                <a:cubicBezTo>
                  <a:pt x="12855" y="5832"/>
                  <a:pt x="12892" y="5914"/>
                  <a:pt x="12928" y="6012"/>
                </a:cubicBezTo>
                <a:cubicBezTo>
                  <a:pt x="13019" y="6052"/>
                  <a:pt x="13061" y="6080"/>
                  <a:pt x="13058" y="6105"/>
                </a:cubicBezTo>
                <a:cubicBezTo>
                  <a:pt x="13053" y="6134"/>
                  <a:pt x="13022" y="6162"/>
                  <a:pt x="12962" y="6190"/>
                </a:cubicBezTo>
                <a:cubicBezTo>
                  <a:pt x="12903" y="6216"/>
                  <a:pt x="12849" y="6244"/>
                  <a:pt x="12793" y="6272"/>
                </a:cubicBezTo>
                <a:cubicBezTo>
                  <a:pt x="12739" y="6295"/>
                  <a:pt x="12714" y="6320"/>
                  <a:pt x="12714" y="6337"/>
                </a:cubicBezTo>
                <a:cubicBezTo>
                  <a:pt x="12714" y="6354"/>
                  <a:pt x="12694" y="6365"/>
                  <a:pt x="12657" y="6365"/>
                </a:cubicBezTo>
                <a:lnTo>
                  <a:pt x="12550" y="6365"/>
                </a:lnTo>
                <a:lnTo>
                  <a:pt x="12496" y="6365"/>
                </a:lnTo>
                <a:cubicBezTo>
                  <a:pt x="12496" y="6343"/>
                  <a:pt x="12505" y="6331"/>
                  <a:pt x="12522" y="6320"/>
                </a:cubicBezTo>
                <a:cubicBezTo>
                  <a:pt x="12541" y="6314"/>
                  <a:pt x="12550" y="6295"/>
                  <a:pt x="12550" y="6255"/>
                </a:cubicBezTo>
                <a:lnTo>
                  <a:pt x="12293" y="6094"/>
                </a:lnTo>
                <a:lnTo>
                  <a:pt x="12293" y="6122"/>
                </a:lnTo>
                <a:lnTo>
                  <a:pt x="12185" y="5902"/>
                </a:lnTo>
                <a:cubicBezTo>
                  <a:pt x="12219" y="5815"/>
                  <a:pt x="12225" y="5747"/>
                  <a:pt x="12199" y="5710"/>
                </a:cubicBezTo>
                <a:cubicBezTo>
                  <a:pt x="12171" y="5665"/>
                  <a:pt x="12157" y="5620"/>
                  <a:pt x="12157" y="5566"/>
                </a:cubicBezTo>
                <a:cubicBezTo>
                  <a:pt x="12157" y="5422"/>
                  <a:pt x="12092" y="5352"/>
                  <a:pt x="11962" y="5352"/>
                </a:cubicBezTo>
                <a:cubicBezTo>
                  <a:pt x="11832" y="5352"/>
                  <a:pt x="11694" y="5369"/>
                  <a:pt x="11550" y="5408"/>
                </a:cubicBezTo>
                <a:cubicBezTo>
                  <a:pt x="11584" y="5386"/>
                  <a:pt x="11581" y="5360"/>
                  <a:pt x="11536" y="5321"/>
                </a:cubicBezTo>
                <a:cubicBezTo>
                  <a:pt x="11490" y="5276"/>
                  <a:pt x="11459" y="5259"/>
                  <a:pt x="11439" y="5259"/>
                </a:cubicBezTo>
                <a:cubicBezTo>
                  <a:pt x="11295" y="5259"/>
                  <a:pt x="11126" y="5194"/>
                  <a:pt x="10925" y="5067"/>
                </a:cubicBezTo>
                <a:cubicBezTo>
                  <a:pt x="10730" y="4945"/>
                  <a:pt x="10566" y="4880"/>
                  <a:pt x="10439" y="4880"/>
                </a:cubicBezTo>
                <a:cubicBezTo>
                  <a:pt x="10386" y="4880"/>
                  <a:pt x="10321" y="4892"/>
                  <a:pt x="10250" y="4906"/>
                </a:cubicBezTo>
                <a:cubicBezTo>
                  <a:pt x="10179" y="4923"/>
                  <a:pt x="10112" y="4945"/>
                  <a:pt x="10047" y="4962"/>
                </a:cubicBezTo>
                <a:cubicBezTo>
                  <a:pt x="10083" y="4945"/>
                  <a:pt x="10106" y="4897"/>
                  <a:pt x="10114" y="4824"/>
                </a:cubicBezTo>
                <a:lnTo>
                  <a:pt x="9939" y="4516"/>
                </a:lnTo>
                <a:lnTo>
                  <a:pt x="9911" y="4488"/>
                </a:lnTo>
                <a:cubicBezTo>
                  <a:pt x="9857" y="4488"/>
                  <a:pt x="9795" y="4510"/>
                  <a:pt x="9724" y="4553"/>
                </a:cubicBezTo>
                <a:cubicBezTo>
                  <a:pt x="9651" y="4598"/>
                  <a:pt x="9614" y="4558"/>
                  <a:pt x="9614" y="4434"/>
                </a:cubicBezTo>
                <a:cubicBezTo>
                  <a:pt x="9614" y="4417"/>
                  <a:pt x="9623" y="4400"/>
                  <a:pt x="9642" y="4378"/>
                </a:cubicBezTo>
                <a:cubicBezTo>
                  <a:pt x="9659" y="4361"/>
                  <a:pt x="9659" y="4344"/>
                  <a:pt x="9642" y="4327"/>
                </a:cubicBezTo>
                <a:cubicBezTo>
                  <a:pt x="9623" y="4217"/>
                  <a:pt x="9645" y="4124"/>
                  <a:pt x="9710" y="4047"/>
                </a:cubicBezTo>
                <a:cubicBezTo>
                  <a:pt x="9772" y="3968"/>
                  <a:pt x="9823" y="3886"/>
                  <a:pt x="9857" y="3799"/>
                </a:cubicBezTo>
                <a:cubicBezTo>
                  <a:pt x="9894" y="3759"/>
                  <a:pt x="9911" y="3728"/>
                  <a:pt x="9911" y="3689"/>
                </a:cubicBezTo>
                <a:cubicBezTo>
                  <a:pt x="9911" y="3655"/>
                  <a:pt x="9931" y="3638"/>
                  <a:pt x="9965" y="3638"/>
                </a:cubicBezTo>
                <a:cubicBezTo>
                  <a:pt x="10038" y="3638"/>
                  <a:pt x="10109" y="3615"/>
                  <a:pt x="10176" y="3579"/>
                </a:cubicBezTo>
                <a:cubicBezTo>
                  <a:pt x="10244" y="3534"/>
                  <a:pt x="10321" y="3505"/>
                  <a:pt x="10414" y="3491"/>
                </a:cubicBezTo>
                <a:lnTo>
                  <a:pt x="10439" y="3406"/>
                </a:lnTo>
                <a:cubicBezTo>
                  <a:pt x="10439" y="3370"/>
                  <a:pt x="10343" y="3342"/>
                  <a:pt x="10148" y="3313"/>
                </a:cubicBezTo>
                <a:cubicBezTo>
                  <a:pt x="9956" y="3285"/>
                  <a:pt x="9857" y="3254"/>
                  <a:pt x="9857" y="3220"/>
                </a:cubicBezTo>
                <a:lnTo>
                  <a:pt x="9885" y="3192"/>
                </a:lnTo>
                <a:cubicBezTo>
                  <a:pt x="10066" y="3243"/>
                  <a:pt x="10202" y="3274"/>
                  <a:pt x="10298" y="3285"/>
                </a:cubicBezTo>
                <a:cubicBezTo>
                  <a:pt x="10391" y="3296"/>
                  <a:pt x="10470" y="3285"/>
                  <a:pt x="10535" y="3260"/>
                </a:cubicBezTo>
                <a:cubicBezTo>
                  <a:pt x="10597" y="3231"/>
                  <a:pt x="10671" y="3198"/>
                  <a:pt x="10758" y="3147"/>
                </a:cubicBezTo>
                <a:cubicBezTo>
                  <a:pt x="10843" y="3104"/>
                  <a:pt x="10976" y="3042"/>
                  <a:pt x="11157" y="2960"/>
                </a:cubicBezTo>
                <a:cubicBezTo>
                  <a:pt x="11157" y="2926"/>
                  <a:pt x="11061" y="2890"/>
                  <a:pt x="10866" y="2850"/>
                </a:cubicBezTo>
                <a:cubicBezTo>
                  <a:pt x="10671" y="2816"/>
                  <a:pt x="10549" y="2780"/>
                  <a:pt x="10496" y="2746"/>
                </a:cubicBezTo>
                <a:lnTo>
                  <a:pt x="10657" y="2746"/>
                </a:lnTo>
                <a:cubicBezTo>
                  <a:pt x="10691" y="2746"/>
                  <a:pt x="10739" y="2752"/>
                  <a:pt x="10798" y="2774"/>
                </a:cubicBezTo>
                <a:cubicBezTo>
                  <a:pt x="10857" y="2788"/>
                  <a:pt x="10905" y="2805"/>
                  <a:pt x="10939" y="2828"/>
                </a:cubicBezTo>
                <a:cubicBezTo>
                  <a:pt x="10939" y="2862"/>
                  <a:pt x="10968" y="2884"/>
                  <a:pt x="11021" y="2895"/>
                </a:cubicBezTo>
                <a:cubicBezTo>
                  <a:pt x="11075" y="2901"/>
                  <a:pt x="11120" y="2907"/>
                  <a:pt x="11157" y="2907"/>
                </a:cubicBezTo>
                <a:lnTo>
                  <a:pt x="11360" y="2774"/>
                </a:lnTo>
                <a:lnTo>
                  <a:pt x="11360" y="2689"/>
                </a:lnTo>
                <a:lnTo>
                  <a:pt x="11307" y="2608"/>
                </a:lnTo>
                <a:lnTo>
                  <a:pt x="11603" y="2554"/>
                </a:lnTo>
                <a:cubicBezTo>
                  <a:pt x="11583" y="2537"/>
                  <a:pt x="11589" y="2520"/>
                  <a:pt x="11615" y="2503"/>
                </a:cubicBezTo>
                <a:cubicBezTo>
                  <a:pt x="11643" y="2480"/>
                  <a:pt x="11665" y="2475"/>
                  <a:pt x="11682" y="2475"/>
                </a:cubicBezTo>
                <a:cubicBezTo>
                  <a:pt x="11739" y="2475"/>
                  <a:pt x="11793" y="2503"/>
                  <a:pt x="11852" y="2554"/>
                </a:cubicBezTo>
                <a:cubicBezTo>
                  <a:pt x="11911" y="2608"/>
                  <a:pt x="11951" y="2636"/>
                  <a:pt x="11968" y="2636"/>
                </a:cubicBezTo>
                <a:lnTo>
                  <a:pt x="12239" y="2531"/>
                </a:lnTo>
                <a:cubicBezTo>
                  <a:pt x="12219" y="2509"/>
                  <a:pt x="12245" y="2497"/>
                  <a:pt x="12312" y="2486"/>
                </a:cubicBezTo>
                <a:cubicBezTo>
                  <a:pt x="12380" y="2480"/>
                  <a:pt x="12400" y="2452"/>
                  <a:pt x="12375" y="2410"/>
                </a:cubicBezTo>
                <a:lnTo>
                  <a:pt x="12185" y="2190"/>
                </a:lnTo>
                <a:cubicBezTo>
                  <a:pt x="12166" y="2190"/>
                  <a:pt x="12151" y="2178"/>
                  <a:pt x="12143" y="2150"/>
                </a:cubicBezTo>
                <a:cubicBezTo>
                  <a:pt x="12134" y="2122"/>
                  <a:pt x="12140" y="2111"/>
                  <a:pt x="12157" y="2111"/>
                </a:cubicBezTo>
                <a:cubicBezTo>
                  <a:pt x="12247" y="2111"/>
                  <a:pt x="12273" y="2063"/>
                  <a:pt x="12239" y="1972"/>
                </a:cubicBezTo>
                <a:cubicBezTo>
                  <a:pt x="12166" y="1941"/>
                  <a:pt x="12089" y="1896"/>
                  <a:pt x="12010" y="1848"/>
                </a:cubicBezTo>
                <a:cubicBezTo>
                  <a:pt x="11928" y="1797"/>
                  <a:pt x="11838" y="1769"/>
                  <a:pt x="11739" y="1769"/>
                </a:cubicBezTo>
                <a:cubicBezTo>
                  <a:pt x="11702" y="1769"/>
                  <a:pt x="11663" y="1780"/>
                  <a:pt x="11615" y="1797"/>
                </a:cubicBezTo>
                <a:cubicBezTo>
                  <a:pt x="11572" y="1820"/>
                  <a:pt x="11550" y="1848"/>
                  <a:pt x="11550" y="1890"/>
                </a:cubicBezTo>
                <a:cubicBezTo>
                  <a:pt x="11550" y="1930"/>
                  <a:pt x="11572" y="1947"/>
                  <a:pt x="11615" y="1947"/>
                </a:cubicBezTo>
                <a:cubicBezTo>
                  <a:pt x="11663" y="1947"/>
                  <a:pt x="11694" y="1964"/>
                  <a:pt x="11711" y="2000"/>
                </a:cubicBezTo>
                <a:cubicBezTo>
                  <a:pt x="11747" y="2040"/>
                  <a:pt x="11739" y="2057"/>
                  <a:pt x="11682" y="2057"/>
                </a:cubicBezTo>
                <a:cubicBezTo>
                  <a:pt x="11629" y="2057"/>
                  <a:pt x="11603" y="2063"/>
                  <a:pt x="11603" y="2082"/>
                </a:cubicBezTo>
                <a:cubicBezTo>
                  <a:pt x="11530" y="2082"/>
                  <a:pt x="11462" y="2133"/>
                  <a:pt x="11400" y="2243"/>
                </a:cubicBezTo>
                <a:cubicBezTo>
                  <a:pt x="11338" y="2353"/>
                  <a:pt x="11256" y="2432"/>
                  <a:pt x="11157" y="2475"/>
                </a:cubicBezTo>
                <a:cubicBezTo>
                  <a:pt x="11120" y="2475"/>
                  <a:pt x="11106" y="2463"/>
                  <a:pt x="11117" y="2441"/>
                </a:cubicBezTo>
                <a:cubicBezTo>
                  <a:pt x="11126" y="2421"/>
                  <a:pt x="11120" y="2398"/>
                  <a:pt x="11103" y="2382"/>
                </a:cubicBezTo>
                <a:cubicBezTo>
                  <a:pt x="11083" y="2342"/>
                  <a:pt x="11052" y="2319"/>
                  <a:pt x="11007" y="2311"/>
                </a:cubicBezTo>
                <a:cubicBezTo>
                  <a:pt x="10962" y="2305"/>
                  <a:pt x="10939" y="2283"/>
                  <a:pt x="10939" y="2243"/>
                </a:cubicBezTo>
                <a:cubicBezTo>
                  <a:pt x="10939" y="2209"/>
                  <a:pt x="10962" y="2150"/>
                  <a:pt x="11007" y="2068"/>
                </a:cubicBezTo>
                <a:cubicBezTo>
                  <a:pt x="11052" y="1989"/>
                  <a:pt x="10993" y="1947"/>
                  <a:pt x="10832" y="1947"/>
                </a:cubicBezTo>
                <a:cubicBezTo>
                  <a:pt x="10758" y="1947"/>
                  <a:pt x="10708" y="1972"/>
                  <a:pt x="10677" y="2029"/>
                </a:cubicBezTo>
                <a:cubicBezTo>
                  <a:pt x="10645" y="2082"/>
                  <a:pt x="10612" y="2133"/>
                  <a:pt x="10575" y="2190"/>
                </a:cubicBezTo>
                <a:lnTo>
                  <a:pt x="10278" y="1851"/>
                </a:lnTo>
                <a:lnTo>
                  <a:pt x="10046" y="1825"/>
                </a:lnTo>
                <a:cubicBezTo>
                  <a:pt x="10046" y="1752"/>
                  <a:pt x="10063" y="1693"/>
                  <a:pt x="10095" y="1639"/>
                </a:cubicBezTo>
                <a:cubicBezTo>
                  <a:pt x="10126" y="1583"/>
                  <a:pt x="10083" y="1512"/>
                  <a:pt x="9965" y="1425"/>
                </a:cubicBezTo>
                <a:cubicBezTo>
                  <a:pt x="9911" y="1385"/>
                  <a:pt x="9863" y="1354"/>
                  <a:pt x="9818" y="1320"/>
                </a:cubicBezTo>
                <a:cubicBezTo>
                  <a:pt x="9772" y="1292"/>
                  <a:pt x="9724" y="1275"/>
                  <a:pt x="9671" y="1275"/>
                </a:cubicBezTo>
                <a:cubicBezTo>
                  <a:pt x="9651" y="1275"/>
                  <a:pt x="9609" y="1292"/>
                  <a:pt x="9541" y="1337"/>
                </a:cubicBezTo>
                <a:cubicBezTo>
                  <a:pt x="9473" y="1377"/>
                  <a:pt x="9411" y="1413"/>
                  <a:pt x="9357" y="1447"/>
                </a:cubicBezTo>
                <a:cubicBezTo>
                  <a:pt x="9303" y="1487"/>
                  <a:pt x="9275" y="1523"/>
                  <a:pt x="9275" y="1557"/>
                </a:cubicBezTo>
                <a:cubicBezTo>
                  <a:pt x="9275" y="1597"/>
                  <a:pt x="9320" y="1614"/>
                  <a:pt x="9411" y="1614"/>
                </a:cubicBezTo>
                <a:lnTo>
                  <a:pt x="9385" y="1614"/>
                </a:lnTo>
                <a:cubicBezTo>
                  <a:pt x="9329" y="1614"/>
                  <a:pt x="9303" y="1645"/>
                  <a:pt x="9303" y="1724"/>
                </a:cubicBezTo>
                <a:cubicBezTo>
                  <a:pt x="9303" y="1738"/>
                  <a:pt x="9346" y="1761"/>
                  <a:pt x="9433" y="1789"/>
                </a:cubicBezTo>
                <a:cubicBezTo>
                  <a:pt x="9518" y="1817"/>
                  <a:pt x="9577" y="1828"/>
                  <a:pt x="9614" y="1828"/>
                </a:cubicBezTo>
                <a:cubicBezTo>
                  <a:pt x="9651" y="1811"/>
                  <a:pt x="9676" y="1817"/>
                  <a:pt x="9696" y="1851"/>
                </a:cubicBezTo>
                <a:cubicBezTo>
                  <a:pt x="9713" y="1882"/>
                  <a:pt x="9741" y="1893"/>
                  <a:pt x="9778" y="1893"/>
                </a:cubicBezTo>
                <a:lnTo>
                  <a:pt x="9885" y="1854"/>
                </a:lnTo>
                <a:lnTo>
                  <a:pt x="9885" y="1921"/>
                </a:lnTo>
                <a:cubicBezTo>
                  <a:pt x="9866" y="1944"/>
                  <a:pt x="9857" y="1961"/>
                  <a:pt x="9857" y="1975"/>
                </a:cubicBezTo>
                <a:lnTo>
                  <a:pt x="9885" y="2085"/>
                </a:lnTo>
                <a:lnTo>
                  <a:pt x="9614" y="2218"/>
                </a:lnTo>
                <a:cubicBezTo>
                  <a:pt x="9597" y="2235"/>
                  <a:pt x="9577" y="2246"/>
                  <a:pt x="9561" y="2246"/>
                </a:cubicBezTo>
                <a:cubicBezTo>
                  <a:pt x="9544" y="2246"/>
                  <a:pt x="9521" y="2257"/>
                  <a:pt x="9493" y="2274"/>
                </a:cubicBezTo>
                <a:cubicBezTo>
                  <a:pt x="9493" y="2328"/>
                  <a:pt x="9518" y="2385"/>
                  <a:pt x="9566" y="2444"/>
                </a:cubicBezTo>
                <a:cubicBezTo>
                  <a:pt x="9617" y="2500"/>
                  <a:pt x="9563" y="2534"/>
                  <a:pt x="9411" y="2534"/>
                </a:cubicBezTo>
                <a:lnTo>
                  <a:pt x="9329" y="2478"/>
                </a:lnTo>
                <a:cubicBezTo>
                  <a:pt x="9329" y="2407"/>
                  <a:pt x="9258" y="2345"/>
                  <a:pt x="9108" y="2297"/>
                </a:cubicBezTo>
                <a:cubicBezTo>
                  <a:pt x="8959" y="2246"/>
                  <a:pt x="8778" y="2212"/>
                  <a:pt x="8566" y="2193"/>
                </a:cubicBezTo>
                <a:cubicBezTo>
                  <a:pt x="8354" y="2176"/>
                  <a:pt x="8142" y="2164"/>
                  <a:pt x="7930" y="2153"/>
                </a:cubicBezTo>
                <a:cubicBezTo>
                  <a:pt x="7718" y="2142"/>
                  <a:pt x="7557" y="2136"/>
                  <a:pt x="7450" y="2136"/>
                </a:cubicBezTo>
                <a:lnTo>
                  <a:pt x="7004" y="2275"/>
                </a:lnTo>
                <a:lnTo>
                  <a:pt x="7114" y="2534"/>
                </a:lnTo>
                <a:cubicBezTo>
                  <a:pt x="7077" y="2534"/>
                  <a:pt x="7054" y="2546"/>
                  <a:pt x="7046" y="2571"/>
                </a:cubicBezTo>
                <a:cubicBezTo>
                  <a:pt x="7035" y="2599"/>
                  <a:pt x="7049" y="2622"/>
                  <a:pt x="7086" y="2639"/>
                </a:cubicBezTo>
                <a:cubicBezTo>
                  <a:pt x="7049" y="2605"/>
                  <a:pt x="6981" y="2540"/>
                  <a:pt x="6882" y="2444"/>
                </a:cubicBezTo>
                <a:cubicBezTo>
                  <a:pt x="6783" y="2345"/>
                  <a:pt x="6715" y="2303"/>
                  <a:pt x="6679" y="2303"/>
                </a:cubicBezTo>
                <a:lnTo>
                  <a:pt x="6450" y="2241"/>
                </a:lnTo>
                <a:close/>
                <a:moveTo>
                  <a:pt x="8114" y="1662"/>
                </a:moveTo>
                <a:cubicBezTo>
                  <a:pt x="8077" y="1640"/>
                  <a:pt x="8032" y="1623"/>
                  <a:pt x="7978" y="1609"/>
                </a:cubicBezTo>
                <a:cubicBezTo>
                  <a:pt x="7925" y="1592"/>
                  <a:pt x="7879" y="1580"/>
                  <a:pt x="7843" y="1580"/>
                </a:cubicBezTo>
                <a:cubicBezTo>
                  <a:pt x="7806" y="1580"/>
                  <a:pt x="7733" y="1603"/>
                  <a:pt x="7620" y="1645"/>
                </a:cubicBezTo>
                <a:cubicBezTo>
                  <a:pt x="7507" y="1691"/>
                  <a:pt x="7379" y="1744"/>
                  <a:pt x="7241" y="1801"/>
                </a:cubicBezTo>
                <a:cubicBezTo>
                  <a:pt x="7100" y="1860"/>
                  <a:pt x="6967" y="1916"/>
                  <a:pt x="6843" y="1970"/>
                </a:cubicBezTo>
                <a:cubicBezTo>
                  <a:pt x="6715" y="2027"/>
                  <a:pt x="6631" y="2060"/>
                  <a:pt x="6585" y="2080"/>
                </a:cubicBezTo>
                <a:cubicBezTo>
                  <a:pt x="6713" y="2060"/>
                  <a:pt x="6826" y="2027"/>
                  <a:pt x="6930" y="1970"/>
                </a:cubicBezTo>
                <a:cubicBezTo>
                  <a:pt x="7032" y="1916"/>
                  <a:pt x="7142" y="1888"/>
                  <a:pt x="7261" y="1888"/>
                </a:cubicBezTo>
                <a:lnTo>
                  <a:pt x="7343" y="1945"/>
                </a:lnTo>
                <a:cubicBezTo>
                  <a:pt x="7396" y="1962"/>
                  <a:pt x="7444" y="1970"/>
                  <a:pt x="7492" y="1970"/>
                </a:cubicBezTo>
                <a:cubicBezTo>
                  <a:pt x="7538" y="1970"/>
                  <a:pt x="7577" y="1987"/>
                  <a:pt x="7611" y="2027"/>
                </a:cubicBezTo>
                <a:cubicBezTo>
                  <a:pt x="7685" y="2010"/>
                  <a:pt x="7761" y="2015"/>
                  <a:pt x="7843" y="2055"/>
                </a:cubicBezTo>
                <a:lnTo>
                  <a:pt x="7925" y="1998"/>
                </a:lnTo>
                <a:lnTo>
                  <a:pt x="7925" y="1888"/>
                </a:lnTo>
                <a:lnTo>
                  <a:pt x="7896" y="1823"/>
                </a:lnTo>
                <a:lnTo>
                  <a:pt x="7978" y="1849"/>
                </a:lnTo>
                <a:cubicBezTo>
                  <a:pt x="8032" y="1849"/>
                  <a:pt x="8086" y="1806"/>
                  <a:pt x="8139" y="1719"/>
                </a:cubicBezTo>
                <a:lnTo>
                  <a:pt x="8114" y="1662"/>
                </a:lnTo>
                <a:close/>
                <a:moveTo>
                  <a:pt x="12496" y="20256"/>
                </a:moveTo>
                <a:cubicBezTo>
                  <a:pt x="12496" y="20307"/>
                  <a:pt x="12488" y="20332"/>
                  <a:pt x="12468" y="20355"/>
                </a:cubicBezTo>
                <a:cubicBezTo>
                  <a:pt x="13505" y="20174"/>
                  <a:pt x="14485" y="19838"/>
                  <a:pt x="15403" y="19347"/>
                </a:cubicBezTo>
                <a:cubicBezTo>
                  <a:pt x="16322" y="18856"/>
                  <a:pt x="17144" y="18223"/>
                  <a:pt x="17864" y="17450"/>
                </a:cubicBezTo>
                <a:lnTo>
                  <a:pt x="17839" y="17450"/>
                </a:lnTo>
                <a:cubicBezTo>
                  <a:pt x="17765" y="17483"/>
                  <a:pt x="17703" y="17483"/>
                  <a:pt x="17650" y="17450"/>
                </a:cubicBezTo>
                <a:lnTo>
                  <a:pt x="17582" y="17498"/>
                </a:lnTo>
                <a:lnTo>
                  <a:pt x="17418" y="17450"/>
                </a:lnTo>
                <a:lnTo>
                  <a:pt x="17364" y="17450"/>
                </a:lnTo>
                <a:lnTo>
                  <a:pt x="17311" y="17554"/>
                </a:lnTo>
                <a:lnTo>
                  <a:pt x="17339" y="17450"/>
                </a:lnTo>
                <a:cubicBezTo>
                  <a:pt x="17282" y="17376"/>
                  <a:pt x="17220" y="17306"/>
                  <a:pt x="17147" y="17246"/>
                </a:cubicBezTo>
                <a:lnTo>
                  <a:pt x="17093" y="17218"/>
                </a:lnTo>
                <a:cubicBezTo>
                  <a:pt x="17059" y="17218"/>
                  <a:pt x="17039" y="17252"/>
                  <a:pt x="17039" y="17323"/>
                </a:cubicBezTo>
                <a:cubicBezTo>
                  <a:pt x="17059" y="17179"/>
                  <a:pt x="17020" y="17057"/>
                  <a:pt x="16926" y="16953"/>
                </a:cubicBezTo>
                <a:cubicBezTo>
                  <a:pt x="16830" y="16848"/>
                  <a:pt x="16712" y="16797"/>
                  <a:pt x="16567" y="16797"/>
                </a:cubicBezTo>
                <a:cubicBezTo>
                  <a:pt x="16567" y="16814"/>
                  <a:pt x="16559" y="16826"/>
                  <a:pt x="16539" y="16826"/>
                </a:cubicBezTo>
                <a:lnTo>
                  <a:pt x="16486" y="16826"/>
                </a:lnTo>
                <a:lnTo>
                  <a:pt x="16418" y="16772"/>
                </a:lnTo>
                <a:lnTo>
                  <a:pt x="16514" y="16772"/>
                </a:lnTo>
                <a:lnTo>
                  <a:pt x="16568" y="16611"/>
                </a:lnTo>
                <a:lnTo>
                  <a:pt x="16418" y="16501"/>
                </a:lnTo>
                <a:lnTo>
                  <a:pt x="16390" y="16529"/>
                </a:lnTo>
                <a:cubicBezTo>
                  <a:pt x="16265" y="16512"/>
                  <a:pt x="16175" y="16439"/>
                  <a:pt x="16121" y="16315"/>
                </a:cubicBezTo>
                <a:lnTo>
                  <a:pt x="16067" y="16286"/>
                </a:lnTo>
                <a:lnTo>
                  <a:pt x="16039" y="16315"/>
                </a:lnTo>
                <a:lnTo>
                  <a:pt x="15985" y="16340"/>
                </a:lnTo>
                <a:cubicBezTo>
                  <a:pt x="15878" y="16374"/>
                  <a:pt x="15782" y="16413"/>
                  <a:pt x="15700" y="16445"/>
                </a:cubicBezTo>
                <a:cubicBezTo>
                  <a:pt x="15593" y="16413"/>
                  <a:pt x="15511" y="16363"/>
                  <a:pt x="15457" y="16315"/>
                </a:cubicBezTo>
                <a:lnTo>
                  <a:pt x="15093" y="16340"/>
                </a:lnTo>
                <a:cubicBezTo>
                  <a:pt x="15093" y="16284"/>
                  <a:pt x="15076" y="16230"/>
                  <a:pt x="15039" y="16168"/>
                </a:cubicBezTo>
                <a:cubicBezTo>
                  <a:pt x="15002" y="16109"/>
                  <a:pt x="14949" y="16077"/>
                  <a:pt x="14875" y="16077"/>
                </a:cubicBezTo>
                <a:cubicBezTo>
                  <a:pt x="14788" y="16077"/>
                  <a:pt x="14694" y="16089"/>
                  <a:pt x="14598" y="16106"/>
                </a:cubicBezTo>
                <a:cubicBezTo>
                  <a:pt x="14505" y="16123"/>
                  <a:pt x="14440" y="16185"/>
                  <a:pt x="14403" y="16281"/>
                </a:cubicBezTo>
                <a:cubicBezTo>
                  <a:pt x="14403" y="16312"/>
                  <a:pt x="14412" y="16351"/>
                  <a:pt x="14432" y="16385"/>
                </a:cubicBezTo>
                <a:cubicBezTo>
                  <a:pt x="14448" y="16425"/>
                  <a:pt x="14465" y="16450"/>
                  <a:pt x="14485" y="16467"/>
                </a:cubicBezTo>
                <a:lnTo>
                  <a:pt x="14485" y="16577"/>
                </a:lnTo>
                <a:lnTo>
                  <a:pt x="14457" y="16656"/>
                </a:lnTo>
                <a:lnTo>
                  <a:pt x="14403" y="16682"/>
                </a:lnTo>
                <a:lnTo>
                  <a:pt x="14375" y="16682"/>
                </a:lnTo>
                <a:lnTo>
                  <a:pt x="14296" y="16467"/>
                </a:lnTo>
                <a:lnTo>
                  <a:pt x="14375" y="16334"/>
                </a:lnTo>
                <a:cubicBezTo>
                  <a:pt x="14358" y="16298"/>
                  <a:pt x="14350" y="16247"/>
                  <a:pt x="14350" y="16191"/>
                </a:cubicBezTo>
                <a:cubicBezTo>
                  <a:pt x="14350" y="16131"/>
                  <a:pt x="14338" y="16086"/>
                  <a:pt x="14321" y="16049"/>
                </a:cubicBezTo>
                <a:lnTo>
                  <a:pt x="14296" y="15993"/>
                </a:lnTo>
                <a:lnTo>
                  <a:pt x="14214" y="15993"/>
                </a:lnTo>
                <a:lnTo>
                  <a:pt x="14011" y="16131"/>
                </a:lnTo>
                <a:lnTo>
                  <a:pt x="13903" y="16131"/>
                </a:lnTo>
                <a:lnTo>
                  <a:pt x="13850" y="16188"/>
                </a:lnTo>
                <a:cubicBezTo>
                  <a:pt x="13830" y="16202"/>
                  <a:pt x="13821" y="16219"/>
                  <a:pt x="13821" y="16236"/>
                </a:cubicBezTo>
                <a:cubicBezTo>
                  <a:pt x="13821" y="16258"/>
                  <a:pt x="13813" y="16270"/>
                  <a:pt x="13793" y="16281"/>
                </a:cubicBezTo>
                <a:lnTo>
                  <a:pt x="13768" y="16236"/>
                </a:lnTo>
                <a:lnTo>
                  <a:pt x="13660" y="16236"/>
                </a:lnTo>
                <a:cubicBezTo>
                  <a:pt x="13587" y="16312"/>
                  <a:pt x="13547" y="16397"/>
                  <a:pt x="13539" y="16496"/>
                </a:cubicBezTo>
                <a:lnTo>
                  <a:pt x="13578" y="16549"/>
                </a:lnTo>
                <a:lnTo>
                  <a:pt x="13457" y="16628"/>
                </a:lnTo>
                <a:lnTo>
                  <a:pt x="13429" y="16682"/>
                </a:lnTo>
                <a:lnTo>
                  <a:pt x="13347" y="16738"/>
                </a:lnTo>
                <a:cubicBezTo>
                  <a:pt x="13347" y="16755"/>
                  <a:pt x="13344" y="16767"/>
                  <a:pt x="13335" y="16767"/>
                </a:cubicBezTo>
                <a:cubicBezTo>
                  <a:pt x="13324" y="16767"/>
                  <a:pt x="13321" y="16778"/>
                  <a:pt x="13321" y="16792"/>
                </a:cubicBezTo>
                <a:lnTo>
                  <a:pt x="13321" y="16820"/>
                </a:lnTo>
                <a:lnTo>
                  <a:pt x="13321" y="16942"/>
                </a:lnTo>
                <a:lnTo>
                  <a:pt x="13293" y="16970"/>
                </a:lnTo>
                <a:lnTo>
                  <a:pt x="13293" y="16914"/>
                </a:lnTo>
                <a:lnTo>
                  <a:pt x="13268" y="16888"/>
                </a:lnTo>
                <a:cubicBezTo>
                  <a:pt x="13248" y="16778"/>
                  <a:pt x="13143" y="16682"/>
                  <a:pt x="12957" y="16606"/>
                </a:cubicBezTo>
                <a:lnTo>
                  <a:pt x="12875" y="16606"/>
                </a:lnTo>
                <a:lnTo>
                  <a:pt x="12875" y="16657"/>
                </a:lnTo>
                <a:cubicBezTo>
                  <a:pt x="12892" y="16710"/>
                  <a:pt x="12931" y="16761"/>
                  <a:pt x="12991" y="16798"/>
                </a:cubicBezTo>
                <a:cubicBezTo>
                  <a:pt x="13047" y="16837"/>
                  <a:pt x="13095" y="16877"/>
                  <a:pt x="13132" y="16913"/>
                </a:cubicBezTo>
                <a:cubicBezTo>
                  <a:pt x="13112" y="16896"/>
                  <a:pt x="13090" y="16894"/>
                  <a:pt x="13064" y="16902"/>
                </a:cubicBezTo>
                <a:cubicBezTo>
                  <a:pt x="13036" y="16908"/>
                  <a:pt x="13025" y="16925"/>
                  <a:pt x="13025" y="16942"/>
                </a:cubicBezTo>
                <a:lnTo>
                  <a:pt x="13025" y="16998"/>
                </a:lnTo>
                <a:lnTo>
                  <a:pt x="13211" y="17266"/>
                </a:lnTo>
                <a:lnTo>
                  <a:pt x="13211" y="17791"/>
                </a:lnTo>
                <a:lnTo>
                  <a:pt x="13268" y="17930"/>
                </a:lnTo>
                <a:cubicBezTo>
                  <a:pt x="13231" y="18074"/>
                  <a:pt x="13157" y="18192"/>
                  <a:pt x="13050" y="18294"/>
                </a:cubicBezTo>
                <a:lnTo>
                  <a:pt x="13050" y="18266"/>
                </a:lnTo>
                <a:lnTo>
                  <a:pt x="12996" y="18294"/>
                </a:lnTo>
                <a:lnTo>
                  <a:pt x="12957" y="18319"/>
                </a:lnTo>
                <a:lnTo>
                  <a:pt x="12928" y="18452"/>
                </a:lnTo>
                <a:lnTo>
                  <a:pt x="12957" y="18480"/>
                </a:lnTo>
                <a:lnTo>
                  <a:pt x="12957" y="18509"/>
                </a:lnTo>
                <a:lnTo>
                  <a:pt x="12903" y="18452"/>
                </a:lnTo>
                <a:lnTo>
                  <a:pt x="12875" y="18627"/>
                </a:lnTo>
                <a:lnTo>
                  <a:pt x="12714" y="18681"/>
                </a:lnTo>
                <a:cubicBezTo>
                  <a:pt x="12657" y="18720"/>
                  <a:pt x="12635" y="18771"/>
                  <a:pt x="12646" y="18831"/>
                </a:cubicBezTo>
                <a:cubicBezTo>
                  <a:pt x="12654" y="18896"/>
                  <a:pt x="12632" y="18941"/>
                  <a:pt x="12578" y="18980"/>
                </a:cubicBezTo>
                <a:lnTo>
                  <a:pt x="12604" y="19034"/>
                </a:lnTo>
                <a:lnTo>
                  <a:pt x="12522" y="19113"/>
                </a:lnTo>
                <a:cubicBezTo>
                  <a:pt x="12522" y="19150"/>
                  <a:pt x="12519" y="19178"/>
                  <a:pt x="12508" y="19201"/>
                </a:cubicBezTo>
                <a:cubicBezTo>
                  <a:pt x="12499" y="19229"/>
                  <a:pt x="12496" y="19254"/>
                  <a:pt x="12496" y="19288"/>
                </a:cubicBezTo>
                <a:lnTo>
                  <a:pt x="12522" y="19483"/>
                </a:lnTo>
                <a:lnTo>
                  <a:pt x="12604" y="19531"/>
                </a:lnTo>
                <a:lnTo>
                  <a:pt x="12657" y="19483"/>
                </a:lnTo>
                <a:lnTo>
                  <a:pt x="12685" y="19398"/>
                </a:lnTo>
                <a:lnTo>
                  <a:pt x="12714" y="19559"/>
                </a:lnTo>
                <a:cubicBezTo>
                  <a:pt x="12714" y="19599"/>
                  <a:pt x="12694" y="19630"/>
                  <a:pt x="12657" y="19669"/>
                </a:cubicBezTo>
                <a:cubicBezTo>
                  <a:pt x="12604" y="19709"/>
                  <a:pt x="12550" y="19746"/>
                  <a:pt x="12496" y="19796"/>
                </a:cubicBezTo>
                <a:cubicBezTo>
                  <a:pt x="12440" y="19844"/>
                  <a:pt x="12414" y="19918"/>
                  <a:pt x="12414" y="20005"/>
                </a:cubicBezTo>
                <a:cubicBezTo>
                  <a:pt x="12414" y="20045"/>
                  <a:pt x="12428" y="20082"/>
                  <a:pt x="12454" y="20127"/>
                </a:cubicBezTo>
                <a:cubicBezTo>
                  <a:pt x="12482" y="20185"/>
                  <a:pt x="12496" y="20225"/>
                  <a:pt x="12496" y="20256"/>
                </a:cubicBezTo>
              </a:path>
            </a:pathLst>
          </a:custGeom>
          <a:solidFill>
            <a:srgbClr val="0070C0"/>
          </a:solidFill>
          <a:ln>
            <a:noFill/>
          </a:ln>
          <a:effectLst/>
        </p:spPr>
        <p:txBody>
          <a:bodyPr lIns="19050" tIns="19050" rIns="19050" bIns="19050" anchor="ctr"/>
          <a:lstStyle/>
          <a:p>
            <a:pPr defTabSz="170815">
              <a:defRPr/>
            </a:pPr>
            <a:endParaRPr lang="es-ES" sz="1000">
              <a:solidFill>
                <a:srgbClr val="44CEB9"/>
              </a:solidFill>
              <a:effectLst>
                <a:outerShdw blurRad="38100" dist="38100" dir="2700000" algn="tl">
                  <a:srgbClr val="000000"/>
                </a:outerShdw>
              </a:effectLst>
              <a:cs typeface="+mn-ea"/>
              <a:sym typeface="+mn-lt"/>
            </a:endParaRPr>
          </a:p>
        </p:txBody>
      </p:sp>
      <p:sp>
        <p:nvSpPr>
          <p:cNvPr id="32" name="AutoShape 14"/>
          <p:cNvSpPr/>
          <p:nvPr/>
        </p:nvSpPr>
        <p:spPr bwMode="auto">
          <a:xfrm>
            <a:off x="912485" y="3943501"/>
            <a:ext cx="277136" cy="4770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61" y="5503"/>
                </a:moveTo>
                <a:cubicBezTo>
                  <a:pt x="20836" y="5503"/>
                  <a:pt x="21078" y="5553"/>
                  <a:pt x="21285" y="5656"/>
                </a:cubicBezTo>
                <a:cubicBezTo>
                  <a:pt x="21498" y="5760"/>
                  <a:pt x="21599" y="5889"/>
                  <a:pt x="21599" y="6045"/>
                </a:cubicBezTo>
                <a:cubicBezTo>
                  <a:pt x="21599" y="6136"/>
                  <a:pt x="21585" y="6208"/>
                  <a:pt x="21556" y="6261"/>
                </a:cubicBezTo>
                <a:lnTo>
                  <a:pt x="8488" y="21266"/>
                </a:lnTo>
                <a:cubicBezTo>
                  <a:pt x="8333" y="21489"/>
                  <a:pt x="8000" y="21599"/>
                  <a:pt x="7493" y="21599"/>
                </a:cubicBezTo>
                <a:cubicBezTo>
                  <a:pt x="7217" y="21599"/>
                  <a:pt x="6961" y="21549"/>
                  <a:pt x="6729" y="21446"/>
                </a:cubicBezTo>
                <a:cubicBezTo>
                  <a:pt x="6497" y="21343"/>
                  <a:pt x="6381" y="21213"/>
                  <a:pt x="6381" y="21057"/>
                </a:cubicBezTo>
                <a:cubicBezTo>
                  <a:pt x="6381" y="21014"/>
                  <a:pt x="6406" y="20973"/>
                  <a:pt x="6454" y="20947"/>
                </a:cubicBezTo>
                <a:lnTo>
                  <a:pt x="11169" y="10444"/>
                </a:lnTo>
                <a:cubicBezTo>
                  <a:pt x="10985" y="10473"/>
                  <a:pt x="10613" y="10531"/>
                  <a:pt x="10058" y="10610"/>
                </a:cubicBezTo>
                <a:cubicBezTo>
                  <a:pt x="9502" y="10689"/>
                  <a:pt x="8874" y="10776"/>
                  <a:pt x="8164" y="10867"/>
                </a:cubicBezTo>
                <a:cubicBezTo>
                  <a:pt x="7454" y="10960"/>
                  <a:pt x="6705" y="11061"/>
                  <a:pt x="5922" y="11171"/>
                </a:cubicBezTo>
                <a:cubicBezTo>
                  <a:pt x="5135" y="11284"/>
                  <a:pt x="4401" y="11387"/>
                  <a:pt x="3724" y="11483"/>
                </a:cubicBezTo>
                <a:cubicBezTo>
                  <a:pt x="3043" y="11579"/>
                  <a:pt x="2459" y="11654"/>
                  <a:pt x="1966" y="11707"/>
                </a:cubicBezTo>
                <a:cubicBezTo>
                  <a:pt x="1473" y="11760"/>
                  <a:pt x="1178" y="11786"/>
                  <a:pt x="1087" y="11786"/>
                </a:cubicBezTo>
                <a:cubicBezTo>
                  <a:pt x="777" y="11786"/>
                  <a:pt x="521" y="11733"/>
                  <a:pt x="314" y="11623"/>
                </a:cubicBezTo>
                <a:cubicBezTo>
                  <a:pt x="106" y="11510"/>
                  <a:pt x="0" y="11385"/>
                  <a:pt x="0" y="11248"/>
                </a:cubicBezTo>
                <a:cubicBezTo>
                  <a:pt x="0" y="11186"/>
                  <a:pt x="14" y="11150"/>
                  <a:pt x="43" y="11133"/>
                </a:cubicBezTo>
                <a:lnTo>
                  <a:pt x="4879" y="424"/>
                </a:lnTo>
                <a:cubicBezTo>
                  <a:pt x="4942" y="302"/>
                  <a:pt x="5067" y="201"/>
                  <a:pt x="5261" y="120"/>
                </a:cubicBezTo>
                <a:cubicBezTo>
                  <a:pt x="5454" y="40"/>
                  <a:pt x="5671" y="0"/>
                  <a:pt x="5922" y="0"/>
                </a:cubicBezTo>
                <a:lnTo>
                  <a:pt x="13874" y="0"/>
                </a:lnTo>
                <a:cubicBezTo>
                  <a:pt x="14155" y="0"/>
                  <a:pt x="14396" y="52"/>
                  <a:pt x="14604" y="153"/>
                </a:cubicBezTo>
                <a:cubicBezTo>
                  <a:pt x="14812" y="256"/>
                  <a:pt x="14918" y="386"/>
                  <a:pt x="14918" y="539"/>
                </a:cubicBezTo>
                <a:cubicBezTo>
                  <a:pt x="14918" y="585"/>
                  <a:pt x="14908" y="623"/>
                  <a:pt x="14894" y="652"/>
                </a:cubicBezTo>
                <a:cubicBezTo>
                  <a:pt x="14879" y="686"/>
                  <a:pt x="14855" y="729"/>
                  <a:pt x="14821" y="779"/>
                </a:cubicBezTo>
                <a:lnTo>
                  <a:pt x="10662" y="6801"/>
                </a:lnTo>
                <a:cubicBezTo>
                  <a:pt x="10845" y="6770"/>
                  <a:pt x="11208" y="6719"/>
                  <a:pt x="11749" y="6647"/>
                </a:cubicBezTo>
                <a:cubicBezTo>
                  <a:pt x="12290" y="6573"/>
                  <a:pt x="12913" y="6491"/>
                  <a:pt x="13618" y="6398"/>
                </a:cubicBezTo>
                <a:cubicBezTo>
                  <a:pt x="14329" y="6307"/>
                  <a:pt x="15063" y="6206"/>
                  <a:pt x="15821" y="6095"/>
                </a:cubicBezTo>
                <a:cubicBezTo>
                  <a:pt x="16575" y="5983"/>
                  <a:pt x="17290" y="5884"/>
                  <a:pt x="17971" y="5800"/>
                </a:cubicBezTo>
                <a:cubicBezTo>
                  <a:pt x="18648" y="5719"/>
                  <a:pt x="19227" y="5647"/>
                  <a:pt x="19706" y="5589"/>
                </a:cubicBezTo>
                <a:cubicBezTo>
                  <a:pt x="20179" y="5534"/>
                  <a:pt x="20464" y="5503"/>
                  <a:pt x="20561" y="5503"/>
                </a:cubicBezTo>
              </a:path>
            </a:pathLst>
          </a:custGeom>
          <a:solidFill>
            <a:srgbClr val="0070C0"/>
          </a:solidFill>
          <a:ln>
            <a:noFill/>
          </a:ln>
          <a:effectLst/>
        </p:spPr>
        <p:txBody>
          <a:bodyPr lIns="19050" tIns="19050" rIns="19050" bIns="19050" anchor="ctr"/>
          <a:lstStyle/>
          <a:p>
            <a:pPr defTabSz="170815">
              <a:defRPr/>
            </a:pPr>
            <a:endParaRPr lang="es-ES" sz="1050">
              <a:solidFill>
                <a:srgbClr val="44CEB9"/>
              </a:solidFill>
              <a:effectLst>
                <a:outerShdw blurRad="38100" dist="38100" dir="2700000" algn="tl">
                  <a:srgbClr val="000000"/>
                </a:outerShdw>
              </a:effectLst>
              <a:cs typeface="+mn-ea"/>
              <a:sym typeface="+mn-lt"/>
            </a:endParaRPr>
          </a:p>
        </p:txBody>
      </p:sp>
      <p:sp>
        <p:nvSpPr>
          <p:cNvPr id="33" name="AutoShape 81"/>
          <p:cNvSpPr/>
          <p:nvPr/>
        </p:nvSpPr>
        <p:spPr bwMode="auto">
          <a:xfrm>
            <a:off x="10623241" y="3962335"/>
            <a:ext cx="362565" cy="2922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rgbClr val="0070C0"/>
          </a:solidFill>
          <a:ln>
            <a:noFill/>
          </a:ln>
          <a:effectLst/>
        </p:spPr>
        <p:txBody>
          <a:bodyPr lIns="19050" tIns="19050" rIns="19050" bIns="19050" anchor="ctr"/>
          <a:lstStyle/>
          <a:p>
            <a:pPr defTabSz="170815">
              <a:defRPr/>
            </a:pPr>
            <a:endParaRPr lang="es-ES" sz="1050">
              <a:solidFill>
                <a:srgbClr val="44CEB9"/>
              </a:solidFill>
              <a:effectLst>
                <a:outerShdw blurRad="38100" dist="38100" dir="2700000" algn="tl">
                  <a:srgbClr val="000000"/>
                </a:outerShdw>
              </a:effectLst>
              <a:cs typeface="+mn-ea"/>
              <a:sym typeface="+mn-lt"/>
            </a:endParaRPr>
          </a:p>
        </p:txBody>
      </p:sp>
      <p:sp>
        <p:nvSpPr>
          <p:cNvPr id="34" name="AutoShape 92"/>
          <p:cNvSpPr/>
          <p:nvPr/>
        </p:nvSpPr>
        <p:spPr bwMode="auto">
          <a:xfrm>
            <a:off x="10578356" y="1886267"/>
            <a:ext cx="385173" cy="3228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rgbClr val="0070C0"/>
          </a:solidFill>
          <a:ln>
            <a:noFill/>
          </a:ln>
          <a:effectLst/>
        </p:spPr>
        <p:txBody>
          <a:bodyPr lIns="19050" tIns="19050" rIns="19050" bIns="19050" anchor="ctr"/>
          <a:lstStyle/>
          <a:p>
            <a:pPr defTabSz="170815">
              <a:defRPr/>
            </a:pPr>
            <a:endParaRPr lang="es-ES" sz="1400" dirty="0">
              <a:solidFill>
                <a:srgbClr val="44CEB9"/>
              </a:solidFill>
              <a:effectLst>
                <a:outerShdw blurRad="38100" dist="38100" dir="2700000" algn="tl">
                  <a:srgbClr val="000000"/>
                </a:outerShdw>
              </a:effectLst>
              <a:cs typeface="+mn-ea"/>
              <a:sym typeface="+mn-lt"/>
            </a:endParaRPr>
          </a:p>
        </p:txBody>
      </p:sp>
      <p:pic>
        <p:nvPicPr>
          <p:cNvPr id="2051" name="Picture 3" descr="C:\Users\resset\Documents\Tencent Files\283972803\FileRecv\2.png"/>
          <p:cNvPicPr>
            <a:picLocks noChangeAspect="1" noChangeArrowheads="1"/>
          </p:cNvPicPr>
          <p:nvPr/>
        </p:nvPicPr>
        <p:blipFill>
          <a:blip r:embed="rId4" cstate="print"/>
          <a:srcRect/>
          <a:stretch>
            <a:fillRect/>
          </a:stretch>
        </p:blipFill>
        <p:spPr bwMode="auto">
          <a:xfrm>
            <a:off x="3671616" y="2048718"/>
            <a:ext cx="4779835" cy="2766108"/>
          </a:xfrm>
          <a:prstGeom prst="rect">
            <a:avLst/>
          </a:prstGeom>
          <a:noFill/>
        </p:spPr>
      </p:pic>
      <p:sp>
        <p:nvSpPr>
          <p:cNvPr id="36" name="TextBox 35"/>
          <p:cNvSpPr txBox="1"/>
          <p:nvPr/>
        </p:nvSpPr>
        <p:spPr>
          <a:xfrm>
            <a:off x="8718822" y="2221964"/>
            <a:ext cx="2417948" cy="1370830"/>
          </a:xfrm>
          <a:prstGeom prst="rect">
            <a:avLst/>
          </a:prstGeom>
          <a:noFill/>
        </p:spPr>
        <p:txBody>
          <a:bodyPr wrap="square" rtlCol="0">
            <a:noAutofit/>
          </a:bodyPr>
          <a:lstStyle/>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各大交易所授权</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外汇交易中心、银行间协会</a:t>
            </a: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统计局发布</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a:t>
            </a:r>
            <a:r>
              <a:rPr lang="en-US" altLang="zh-CN" sz="1200" dirty="0">
                <a:latin typeface="+mn-ea"/>
                <a:sym typeface="Arial" panose="020B0604020202020204" pitchFamily="34" charset="0"/>
              </a:rPr>
              <a:t>SAS</a:t>
            </a:r>
            <a:r>
              <a:rPr lang="zh-CN" altLang="en-US" sz="1200" dirty="0">
                <a:latin typeface="+mn-ea"/>
                <a:sym typeface="Arial" panose="020B0604020202020204" pitchFamily="34" charset="0"/>
              </a:rPr>
              <a:t>数据分析专利</a:t>
            </a:r>
            <a:endParaRPr lang="en-US" altLang="zh-CN" sz="1200" dirty="0">
              <a:latin typeface="+mn-ea"/>
              <a:sym typeface="Arial" panose="020B0604020202020204" pitchFamily="34" charset="0"/>
            </a:endParaRPr>
          </a:p>
          <a:p>
            <a:pPr defTabSz="913765">
              <a:lnSpc>
                <a:spcPct val="120000"/>
              </a:lnSpc>
            </a:pPr>
            <a:endParaRPr lang="en-US" sz="1200" dirty="0">
              <a:solidFill>
                <a:srgbClr val="737572"/>
              </a:solidFill>
              <a:latin typeface="+mn-ea"/>
              <a:cs typeface="+mn-ea"/>
              <a:sym typeface="+mn-lt"/>
            </a:endParaRPr>
          </a:p>
        </p:txBody>
      </p:sp>
      <p:sp>
        <p:nvSpPr>
          <p:cNvPr id="37" name="TextBox 36"/>
          <p:cNvSpPr txBox="1"/>
          <p:nvPr/>
        </p:nvSpPr>
        <p:spPr>
          <a:xfrm>
            <a:off x="1357329" y="4267957"/>
            <a:ext cx="2417948" cy="1370830"/>
          </a:xfrm>
          <a:prstGeom prst="rect">
            <a:avLst/>
          </a:prstGeom>
          <a:noFill/>
        </p:spPr>
        <p:txBody>
          <a:bodyPr wrap="square" rtlCol="0">
            <a:noAutofit/>
          </a:bodyPr>
          <a:lstStyle/>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数据表专业合并</a:t>
            </a:r>
            <a:endParaRPr lang="en-US" altLang="zh-CN" sz="1200" dirty="0">
              <a:latin typeface="+mn-ea"/>
              <a:sym typeface="Arial" panose="020B0604020202020204" pitchFamily="34" charset="0"/>
            </a:endParaRP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大量衍生数据指标    </a:t>
            </a:r>
          </a:p>
          <a:p>
            <a:pPr algn="just" fontAlgn="auto">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支持单表连续下载</a:t>
            </a:r>
          </a:p>
          <a:p>
            <a:pPr algn="just">
              <a:lnSpc>
                <a:spcPct val="150000"/>
              </a:lnSpc>
              <a:spcBef>
                <a:spcPts val="20"/>
              </a:spcBef>
              <a:buFont typeface="Wingdings" panose="05000000000000000000" charset="0"/>
              <a:buChar char=""/>
            </a:pPr>
            <a:r>
              <a:rPr lang="zh-CN" altLang="en-US" sz="1200" dirty="0">
                <a:solidFill>
                  <a:srgbClr val="000000"/>
                </a:solidFill>
                <a:latin typeface="+mn-ea"/>
              </a:rPr>
              <a:t> 单次下载多达</a:t>
            </a:r>
            <a:r>
              <a:rPr lang="en-US" altLang="zh-CN" sz="1200" dirty="0">
                <a:solidFill>
                  <a:srgbClr val="000000"/>
                </a:solidFill>
                <a:latin typeface="+mn-ea"/>
              </a:rPr>
              <a:t>200</a:t>
            </a:r>
            <a:r>
              <a:rPr lang="zh-CN" altLang="en-US" sz="1200" dirty="0">
                <a:solidFill>
                  <a:srgbClr val="000000"/>
                </a:solidFill>
                <a:latin typeface="+mn-ea"/>
              </a:rPr>
              <a:t>万条</a:t>
            </a:r>
          </a:p>
          <a:p>
            <a:pPr algn="just" fontAlgn="auto">
              <a:lnSpc>
                <a:spcPct val="150000"/>
              </a:lnSpc>
              <a:spcBef>
                <a:spcPts val="20"/>
              </a:spcBef>
              <a:spcAft>
                <a:spcPts val="0"/>
              </a:spcAft>
              <a:buFont typeface="Wingdings" panose="05000000000000000000" charset="0"/>
              <a:buChar char=""/>
            </a:pPr>
            <a:endParaRPr lang="en-US" altLang="zh-CN" sz="1200" dirty="0">
              <a:latin typeface="+mn-ea"/>
              <a:sym typeface="Arial" panose="020B0604020202020204" pitchFamily="34" charset="0"/>
            </a:endParaRPr>
          </a:p>
          <a:p>
            <a:pPr defTabSz="913765">
              <a:lnSpc>
                <a:spcPct val="120000"/>
              </a:lnSpc>
            </a:pPr>
            <a:endParaRPr lang="en-US" sz="1200" dirty="0">
              <a:solidFill>
                <a:srgbClr val="737572"/>
              </a:solidFill>
              <a:latin typeface="+mn-ea"/>
              <a:cs typeface="+mn-ea"/>
              <a:sym typeface="+mn-lt"/>
            </a:endParaRPr>
          </a:p>
        </p:txBody>
      </p:sp>
      <p:sp>
        <p:nvSpPr>
          <p:cNvPr id="38" name="TextBox 37"/>
          <p:cNvSpPr txBox="1"/>
          <p:nvPr/>
        </p:nvSpPr>
        <p:spPr>
          <a:xfrm>
            <a:off x="8765127" y="4256386"/>
            <a:ext cx="2358144" cy="1370830"/>
          </a:xfrm>
          <a:prstGeom prst="rect">
            <a:avLst/>
          </a:prstGeom>
          <a:noFill/>
        </p:spPr>
        <p:txBody>
          <a:bodyPr wrap="square" rtlCol="0">
            <a:noAutofit/>
          </a:bodyPr>
          <a:lstStyle/>
          <a:p>
            <a:pPr algn="just" eaLnBrk="0" fontAlgn="auto" latinLnBrk="1" hangingPunct="0">
              <a:lnSpc>
                <a:spcPct val="150000"/>
              </a:lnSpc>
              <a:spcBef>
                <a:spcPts val="20"/>
              </a:spcBef>
              <a:spcAft>
                <a:spcPts val="0"/>
              </a:spcAft>
              <a:buFont typeface="Wingdings" panose="05000000000000000000" charset="0"/>
              <a:buChar char=""/>
            </a:pPr>
            <a:r>
              <a:rPr lang="zh-CN" altLang="en-US" sz="1200" dirty="0">
                <a:latin typeface="+mn-ea"/>
              </a:rPr>
              <a:t> 提供</a:t>
            </a:r>
            <a:r>
              <a:rPr lang="en-US" sz="1200" dirty="0">
                <a:latin typeface="+mn-ea"/>
              </a:rPr>
              <a:t>Txt,Excel</a:t>
            </a:r>
            <a:r>
              <a:rPr lang="en-US" altLang="zh-CN" sz="1200" dirty="0">
                <a:latin typeface="+mn-ea"/>
              </a:rPr>
              <a:t>,</a:t>
            </a:r>
            <a:r>
              <a:rPr lang="en-US" sz="1200" dirty="0">
                <a:latin typeface="+mn-ea"/>
              </a:rPr>
              <a:t>SAS</a:t>
            </a:r>
            <a:r>
              <a:rPr lang="en-US" altLang="zh-CN" sz="1200" dirty="0">
                <a:latin typeface="+mn-ea"/>
              </a:rPr>
              <a:t>,</a:t>
            </a:r>
            <a:r>
              <a:rPr lang="en-US" sz="1200" dirty="0">
                <a:latin typeface="+mn-ea"/>
              </a:rPr>
              <a:t>SPSS</a:t>
            </a:r>
          </a:p>
          <a:p>
            <a:pPr algn="just" eaLnBrk="0" fontAlgn="auto" latinLnBrk="1" hangingPunct="0">
              <a:lnSpc>
                <a:spcPct val="150000"/>
              </a:lnSpc>
              <a:spcBef>
                <a:spcPts val="20"/>
              </a:spcBef>
              <a:spcAft>
                <a:spcPts val="0"/>
              </a:spcAft>
            </a:pPr>
            <a:r>
              <a:rPr lang="en-US" sz="1200" dirty="0">
                <a:latin typeface="+mn-ea"/>
              </a:rPr>
              <a:t>    MATLAB</a:t>
            </a:r>
            <a:r>
              <a:rPr lang="en-US" altLang="zh-CN" sz="1200" dirty="0">
                <a:latin typeface="+mn-ea"/>
              </a:rPr>
              <a:t>,</a:t>
            </a:r>
            <a:r>
              <a:rPr lang="en-US" sz="1200" dirty="0">
                <a:latin typeface="+mn-ea"/>
              </a:rPr>
              <a:t>CSV</a:t>
            </a:r>
            <a:r>
              <a:rPr lang="zh-CN" altLang="en-US" sz="1200" dirty="0">
                <a:latin typeface="+mn-ea"/>
              </a:rPr>
              <a:t>等下载格式</a:t>
            </a:r>
            <a:endParaRPr lang="en-US" altLang="zh-CN" sz="1200" dirty="0">
              <a:latin typeface="+mn-ea"/>
              <a:sym typeface="Arial" panose="020B0604020202020204" pitchFamily="34" charset="0"/>
            </a:endParaRPr>
          </a:p>
          <a:p>
            <a:pPr algn="just" eaLnBrk="0" fontAlgn="auto" latinLnBrk="1" hangingPunct="0">
              <a:lnSpc>
                <a:spcPct val="150000"/>
              </a:lnSpc>
              <a:spcBef>
                <a:spcPts val="20"/>
              </a:spcBef>
              <a:spcAft>
                <a:spcPts val="0"/>
              </a:spcAft>
              <a:buFont typeface="Wingdings" panose="05000000000000000000" charset="0"/>
              <a:buChar char=""/>
            </a:pPr>
            <a:r>
              <a:rPr lang="zh-CN" altLang="en-US" sz="1200" dirty="0">
                <a:latin typeface="+mn-ea"/>
                <a:sym typeface="Arial" panose="020B0604020202020204" pitchFamily="34" charset="0"/>
              </a:rPr>
              <a:t> 全库中英文对照，支持中英文</a:t>
            </a:r>
            <a:endParaRPr lang="en-US" altLang="zh-CN" sz="1200" dirty="0">
              <a:latin typeface="+mn-ea"/>
              <a:sym typeface="Arial" panose="020B0604020202020204" pitchFamily="34" charset="0"/>
            </a:endParaRPr>
          </a:p>
          <a:p>
            <a:pPr algn="just" eaLnBrk="0" fontAlgn="auto" latinLnBrk="1" hangingPunct="0">
              <a:lnSpc>
                <a:spcPct val="150000"/>
              </a:lnSpc>
              <a:spcBef>
                <a:spcPts val="20"/>
              </a:spcBef>
              <a:spcAft>
                <a:spcPts val="0"/>
              </a:spcAft>
            </a:pPr>
            <a:r>
              <a:rPr lang="en-US" altLang="zh-CN" sz="1200" dirty="0">
                <a:latin typeface="+mn-ea"/>
                <a:sym typeface="Arial" panose="020B0604020202020204" pitchFamily="34" charset="0"/>
              </a:rPr>
              <a:t>    </a:t>
            </a:r>
            <a:r>
              <a:rPr lang="zh-CN" altLang="en-US" sz="1200" dirty="0">
                <a:latin typeface="+mn-ea"/>
                <a:sym typeface="Arial" panose="020B0604020202020204" pitchFamily="34" charset="0"/>
              </a:rPr>
              <a:t>跨库检索</a:t>
            </a:r>
            <a:endParaRPr lang="en-US" sz="1200" dirty="0">
              <a:solidFill>
                <a:srgbClr val="737572"/>
              </a:solidFill>
              <a:latin typeface="+mn-ea"/>
              <a:cs typeface="+mn-ea"/>
              <a:sym typeface="+mn-lt"/>
            </a:endParaRPr>
          </a:p>
        </p:txBody>
      </p:sp>
    </p:spTree>
    <p:custDataLst>
      <p:tags r:id="rId1"/>
    </p:custDataLst>
    <p:extLst>
      <p:ext uri="{BB962C8B-B14F-4D97-AF65-F5344CB8AC3E}">
        <p14:creationId xmlns:p14="http://schemas.microsoft.com/office/powerpoint/2010/main" val="2644103326"/>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790577" y="3813047"/>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833431" y="2245208"/>
            <a:ext cx="2229877" cy="2474595"/>
          </a:xfrm>
          <a:prstGeom prst="rect">
            <a:avLst/>
          </a:prstGeom>
          <a:noFill/>
        </p:spPr>
        <p:txBody>
          <a:bodyPr wrap="square" lIns="121917" tIns="60958" rIns="121917" bIns="60958" rtlCol="0">
            <a:spAutoFit/>
          </a:bodyPr>
          <a:lstStyle/>
          <a:p>
            <a:pPr algn="ctr"/>
            <a:r>
              <a:rPr lang="en-US" altLang="zh-CN" sz="15300" dirty="0">
                <a:solidFill>
                  <a:schemeClr val="bg1"/>
                </a:solidFill>
                <a:latin typeface="Impact" panose="020B0806030902050204" pitchFamily="34" charset="0"/>
              </a:rPr>
              <a:t>2</a:t>
            </a:r>
          </a:p>
        </p:txBody>
      </p:sp>
      <p:sp>
        <p:nvSpPr>
          <p:cNvPr id="12" name="TextBox 11"/>
          <p:cNvSpPr txBox="1"/>
          <p:nvPr/>
        </p:nvSpPr>
        <p:spPr>
          <a:xfrm>
            <a:off x="3768905" y="3069451"/>
            <a:ext cx="5618302" cy="1261880"/>
          </a:xfrm>
          <a:prstGeom prst="rect">
            <a:avLst/>
          </a:prstGeom>
          <a:noFill/>
        </p:spPr>
        <p:txBody>
          <a:bodyPr wrap="square" lIns="121917" tIns="60958" rIns="121917" bIns="60958" rtlCol="0">
            <a:spAutoFit/>
          </a:bodyPr>
          <a:lstStyle/>
          <a:p>
            <a:pPr marL="0" lvl="1" algn="ctr"/>
            <a:r>
              <a:rPr lang="en-US" altLang="zh-CN" sz="3700" b="1" dirty="0">
                <a:solidFill>
                  <a:schemeClr val="bg1"/>
                </a:solidFill>
                <a:latin typeface="微软雅黑" panose="020B0503020204020204" charset="-122"/>
              </a:rPr>
              <a:t>RESSET</a:t>
            </a:r>
            <a:r>
              <a:rPr lang="zh-CN" altLang="en-US" sz="3700" b="1" dirty="0">
                <a:solidFill>
                  <a:schemeClr val="bg1"/>
                </a:solidFill>
                <a:latin typeface="微软雅黑" panose="020B0503020204020204" charset="-122"/>
              </a:rPr>
              <a:t>金融研究数据库介绍</a:t>
            </a: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5" name="Picture 3" descr="E:\文档\doc\04.svn\100.综合\005.Logo\logo.jpg"/>
          <p:cNvPicPr>
            <a:picLocks noChangeAspect="1" noChangeArrowheads="1"/>
          </p:cNvPicPr>
          <p:nvPr/>
        </p:nvPicPr>
        <p:blipFill>
          <a:blip r:embed="rId3" cstate="print"/>
          <a:srcRect/>
          <a:stretch>
            <a:fillRect/>
          </a:stretch>
        </p:blipFill>
        <p:spPr bwMode="auto">
          <a:xfrm>
            <a:off x="252347" y="259488"/>
            <a:ext cx="1600200" cy="635000"/>
          </a:xfrm>
          <a:prstGeom prst="rect">
            <a:avLst/>
          </a:prstGeom>
          <a:noFill/>
        </p:spPr>
      </p:pic>
    </p:spTree>
    <p:extLst>
      <p:ext uri="{BB962C8B-B14F-4D97-AF65-F5344CB8AC3E}">
        <p14:creationId xmlns:p14="http://schemas.microsoft.com/office/powerpoint/2010/main" val="24531202"/>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en-US" altLang="zh-CN" sz="2800" b="1" dirty="0">
                <a:solidFill>
                  <a:prstClr val="black">
                    <a:lumMod val="65000"/>
                    <a:lumOff val="35000"/>
                  </a:prstClr>
                </a:solidFill>
              </a:rPr>
              <a:t>RESSET</a:t>
            </a:r>
            <a:r>
              <a:rPr lang="zh-CN" altLang="en-US" sz="2800" b="1" dirty="0">
                <a:solidFill>
                  <a:prstClr val="black">
                    <a:lumMod val="65000"/>
                    <a:lumOff val="35000"/>
                  </a:prstClr>
                </a:solidFill>
              </a:rPr>
              <a:t>金融</a:t>
            </a:r>
            <a:r>
              <a:rPr lang="zh-CN" altLang="en-US" sz="2800" b="1">
                <a:solidFill>
                  <a:prstClr val="black">
                    <a:lumMod val="65000"/>
                    <a:lumOff val="35000"/>
                  </a:prstClr>
                </a:solidFill>
              </a:rPr>
              <a:t>研究数据库</a:t>
            </a:r>
            <a:r>
              <a:rPr lang="en-US" altLang="zh-CN" sz="2800" b="1">
                <a:solidFill>
                  <a:prstClr val="black">
                    <a:lumMod val="65000"/>
                    <a:lumOff val="35000"/>
                  </a:prstClr>
                </a:solidFill>
              </a:rPr>
              <a:t>-</a:t>
            </a:r>
            <a:r>
              <a:rPr lang="zh-CN" altLang="en-US" sz="2800" b="1">
                <a:solidFill>
                  <a:prstClr val="black">
                    <a:lumMod val="65000"/>
                    <a:lumOff val="35000"/>
                  </a:prstClr>
                </a:solidFill>
              </a:rPr>
              <a:t>概况</a:t>
            </a:r>
            <a:endParaRPr lang="zh-CN" altLang="en-US" sz="3600" b="1" dirty="0"/>
          </a:p>
        </p:txBody>
      </p:sp>
      <p:sp>
        <p:nvSpPr>
          <p:cNvPr id="28" name="内容占位符 2"/>
          <p:cNvSpPr txBox="1"/>
          <p:nvPr/>
        </p:nvSpPr>
        <p:spPr>
          <a:xfrm>
            <a:off x="747982" y="1284388"/>
            <a:ext cx="5581651" cy="3987816"/>
          </a:xfrm>
          <a:prstGeom prst="rect">
            <a:avLst/>
          </a:prstGeom>
        </p:spPr>
        <p:txBody>
          <a:bodyPr lIns="121917" tIns="60958" rIns="121917" bIns="60958"/>
          <a:lstStyle/>
          <a:p>
            <a:pPr marL="511810" indent="-511810" algn="just" defTabSz="1363980" fontAlgn="auto">
              <a:spcBef>
                <a:spcPts val="0"/>
              </a:spcBef>
              <a:spcAft>
                <a:spcPts val="600"/>
              </a:spcAft>
              <a:buFont typeface="Wingdings" panose="05000000000000000000" pitchFamily="2" charset="2"/>
              <a:buChar char="u"/>
              <a:defRPr/>
            </a:pPr>
            <a:r>
              <a:rPr lang="zh-CN" altLang="en-US" b="1" dirty="0">
                <a:solidFill>
                  <a:srgbClr val="0070C0"/>
                </a:solidFill>
                <a:latin typeface="+mn-ea"/>
              </a:rPr>
              <a:t>锐思金融研究数据库</a:t>
            </a:r>
            <a:endParaRPr lang="en-US" altLang="zh-CN" b="1" dirty="0">
              <a:solidFill>
                <a:srgbClr val="0070C0"/>
              </a:solidFill>
              <a:latin typeface="+mn-ea"/>
            </a:endParaRPr>
          </a:p>
          <a:p>
            <a:pPr algn="just" defTabSz="1363980" fontAlgn="auto">
              <a:spcBef>
                <a:spcPts val="0"/>
              </a:spcBef>
              <a:spcAft>
                <a:spcPts val="600"/>
              </a:spcAft>
              <a:defRPr/>
            </a:pPr>
            <a:endParaRPr lang="zh-CN" altLang="en-US" b="1" dirty="0">
              <a:solidFill>
                <a:srgbClr val="0070C0"/>
              </a:solidFill>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涵盖</a:t>
            </a:r>
            <a:r>
              <a:rPr lang="zh-CN" altLang="en-US" dirty="0">
                <a:solidFill>
                  <a:schemeClr val="accent5"/>
                </a:solidFill>
                <a:latin typeface="+mn-ea"/>
              </a:rPr>
              <a:t>股票、债券、基金、研究报告、融资融券、宏观统计、行业统计、金融统计、外汇、期货、黄金</a:t>
            </a:r>
            <a:r>
              <a:rPr lang="zh-CN" altLang="en-US" dirty="0">
                <a:latin typeface="+mn-ea"/>
              </a:rPr>
              <a:t>等系列数据。</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数据全面、衍生指标丰富</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cs typeface="Times New Roman" panose="02020603050405020304" pitchFamily="18" charset="0"/>
              </a:rPr>
              <a:t>频度齐全（日、周、月、季、年）</a:t>
            </a:r>
            <a:endParaRPr lang="zh-CN" altLang="en-US"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专业合并方便应用</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提取方便（行业、市场、期末）</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科研数据定制</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研究项目合作</a:t>
            </a:r>
            <a:endParaRPr lang="en-US" altLang="zh-CN" dirty="0">
              <a:latin typeface="+mn-ea"/>
            </a:endParaRPr>
          </a:p>
          <a:p>
            <a:pPr marL="1108710" lvl="1" indent="-426085" algn="just" defTabSz="1363980">
              <a:spcBef>
                <a:spcPct val="20000"/>
              </a:spcBef>
              <a:buFont typeface="Arial" panose="020B0604020202020204" pitchFamily="34" charset="0"/>
              <a:buChar char="–"/>
              <a:defRPr/>
            </a:pPr>
            <a:r>
              <a:rPr lang="zh-CN" altLang="en-US" dirty="0">
                <a:latin typeface="+mn-ea"/>
              </a:rPr>
              <a:t>专业讲座培训</a:t>
            </a:r>
            <a:endParaRPr lang="en-US" altLang="zh-CN" dirty="0">
              <a:latin typeface="+mn-ea"/>
            </a:endParaRPr>
          </a:p>
          <a:p>
            <a:pPr marL="1108710" lvl="1" indent="-426085" algn="just" defTabSz="1363980">
              <a:spcBef>
                <a:spcPct val="20000"/>
              </a:spcBef>
              <a:defRPr/>
            </a:pPr>
            <a:endParaRPr lang="zh-CN" altLang="en-US" dirty="0">
              <a:latin typeface="+mn-ea"/>
            </a:endParaRPr>
          </a:p>
          <a:p>
            <a:pPr marL="1108710" lvl="1" indent="-426085" algn="just" defTabSz="1363980">
              <a:spcBef>
                <a:spcPct val="20000"/>
              </a:spcBef>
              <a:buFont typeface="Arial" panose="020B0604020202020204" pitchFamily="34" charset="0"/>
              <a:buChar char="–"/>
              <a:defRPr/>
            </a:pPr>
            <a:endParaRPr lang="zh-CN" altLang="en-US" dirty="0">
              <a:latin typeface="+mn-ea"/>
            </a:endParaRPr>
          </a:p>
        </p:txBody>
      </p:sp>
      <p:pic>
        <p:nvPicPr>
          <p:cNvPr id="2" name="图片 1"/>
          <p:cNvPicPr>
            <a:picLocks noChangeAspect="1"/>
          </p:cNvPicPr>
          <p:nvPr/>
        </p:nvPicPr>
        <p:blipFill>
          <a:blip r:embed="rId4"/>
          <a:stretch>
            <a:fillRect/>
          </a:stretch>
        </p:blipFill>
        <p:spPr>
          <a:xfrm>
            <a:off x="6644640" y="1385570"/>
            <a:ext cx="4494530" cy="2268855"/>
          </a:xfrm>
          <a:prstGeom prst="rect">
            <a:avLst/>
          </a:prstGeom>
          <a:effectLst>
            <a:outerShdw blurRad="63500" sx="102000" sy="102000" algn="ctr" rotWithShape="0">
              <a:prstClr val="black">
                <a:alpha val="40000"/>
              </a:prstClr>
            </a:outerShdw>
          </a:effectLst>
        </p:spPr>
      </p:pic>
      <p:pic>
        <p:nvPicPr>
          <p:cNvPr id="3" name="图片 2"/>
          <p:cNvPicPr>
            <a:picLocks noChangeAspect="1"/>
          </p:cNvPicPr>
          <p:nvPr/>
        </p:nvPicPr>
        <p:blipFill>
          <a:blip r:embed="rId5"/>
          <a:stretch>
            <a:fillRect/>
          </a:stretch>
        </p:blipFill>
        <p:spPr>
          <a:xfrm>
            <a:off x="6630035" y="3876040"/>
            <a:ext cx="4523740" cy="2281555"/>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92487427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a:pPr>
            <a:r>
              <a:rPr lang="zh-CN" altLang="en-US" sz="2800" b="1" dirty="0">
                <a:solidFill>
                  <a:prstClr val="black">
                    <a:lumMod val="65000"/>
                    <a:lumOff val="35000"/>
                  </a:prstClr>
                </a:solidFill>
              </a:rPr>
              <a:t>优势：</a:t>
            </a:r>
            <a:r>
              <a:rPr lang="zh-CN" altLang="en-US" sz="2800" b="1" dirty="0"/>
              <a:t>数据全面，冗余度低</a:t>
            </a:r>
          </a:p>
        </p:txBody>
      </p:sp>
      <p:sp>
        <p:nvSpPr>
          <p:cNvPr id="3" name="文本框 2"/>
          <p:cNvSpPr txBox="1"/>
          <p:nvPr/>
        </p:nvSpPr>
        <p:spPr>
          <a:xfrm>
            <a:off x="1209303" y="1210025"/>
            <a:ext cx="10234552"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zh-CN" altLang="en-US" dirty="0"/>
              <a:t>采用的是符合国际主流研究习惯的分类标准和方法，即按照</a:t>
            </a:r>
            <a:r>
              <a:rPr lang="zh-CN" altLang="en-US" dirty="0">
                <a:solidFill>
                  <a:schemeClr val="accent5"/>
                </a:solidFill>
              </a:rPr>
              <a:t>交易工具</a:t>
            </a:r>
            <a:r>
              <a:rPr lang="zh-CN" altLang="en-US" dirty="0"/>
              <a:t>将数据库分为股票、债券、外汇、基金、黄金、期货等大类。             </a:t>
            </a:r>
            <a:endParaRPr lang="en-US" altLang="zh-CN" dirty="0"/>
          </a:p>
          <a:p>
            <a:pPr marL="285750" indent="-285750">
              <a:lnSpc>
                <a:spcPct val="150000"/>
              </a:lnSpc>
              <a:buFont typeface="Wingdings" panose="05000000000000000000" pitchFamily="2" charset="2"/>
              <a:buChar char="n"/>
            </a:pPr>
            <a:r>
              <a:rPr lang="zh-CN" altLang="en-US" dirty="0"/>
              <a:t>以股票库为例，常用数据表如下：</a:t>
            </a:r>
          </a:p>
        </p:txBody>
      </p:sp>
      <p:pic>
        <p:nvPicPr>
          <p:cNvPr id="2" name="图片 1"/>
          <p:cNvPicPr>
            <a:picLocks noChangeAspect="1"/>
          </p:cNvPicPr>
          <p:nvPr>
            <p:custDataLst>
              <p:tags r:id="rId2"/>
            </p:custDataLst>
          </p:nvPr>
        </p:nvPicPr>
        <p:blipFill>
          <a:blip r:embed="rId5"/>
          <a:stretch>
            <a:fillRect/>
          </a:stretch>
        </p:blipFill>
        <p:spPr>
          <a:xfrm>
            <a:off x="2854081" y="2670210"/>
            <a:ext cx="6944995" cy="3789045"/>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415783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startAt="2"/>
            </a:pPr>
            <a:r>
              <a:rPr lang="zh-CN" altLang="en-US" sz="2800" b="1" dirty="0"/>
              <a:t>优势：衍生指标丰富，开放模型算法</a:t>
            </a:r>
          </a:p>
        </p:txBody>
      </p:sp>
      <p:sp>
        <p:nvSpPr>
          <p:cNvPr id="17" name="矩形 12"/>
          <p:cNvSpPr>
            <a:spLocks noChangeArrowheads="1"/>
          </p:cNvSpPr>
          <p:nvPr/>
        </p:nvSpPr>
        <p:spPr bwMode="auto">
          <a:xfrm>
            <a:off x="6877250" y="1388475"/>
            <a:ext cx="4394200" cy="1223412"/>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itchFamily="2" charset="-122"/>
              </a:rPr>
              <a:t>日股票综合数据</a:t>
            </a:r>
            <a:r>
              <a:rPr lang="zh-CN" altLang="en-US" sz="1600" b="1" dirty="0">
                <a:solidFill>
                  <a:srgbClr val="3BA2CD"/>
                </a:solidFill>
                <a:latin typeface="+mn-ea"/>
                <a:sym typeface="宋体" pitchFamily="2" charset="-122"/>
              </a:rPr>
              <a:t>  </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solidFill>
                  <a:srgbClr val="000000"/>
                </a:solidFill>
                <a:latin typeface="+mn-ea"/>
                <a:sym typeface="Calibri" panose="020F0502020204030204" pitchFamily="34" charset="0"/>
              </a:rPr>
              <a:t>该表按日频率将个股的价格、成交量、股数信息、分配信息、股价调整因子、汇率、持有期收益、估值指标、公司主要财务指标等时序数据合并为一张大表，并按国际金融数据标准进行设计和变量分类。</a:t>
            </a:r>
            <a:endParaRPr lang="zh-CN" altLang="en-US" sz="1100" dirty="0">
              <a:solidFill>
                <a:srgbClr val="000000"/>
              </a:solidFill>
              <a:latin typeface="+mn-ea"/>
              <a:sym typeface="宋体" pitchFamily="2" charset="-122"/>
            </a:endParaRPr>
          </a:p>
        </p:txBody>
      </p:sp>
      <p:sp>
        <p:nvSpPr>
          <p:cNvPr id="19" name="矩形 13"/>
          <p:cNvSpPr>
            <a:spLocks noChangeArrowheads="1"/>
          </p:cNvSpPr>
          <p:nvPr/>
        </p:nvSpPr>
        <p:spPr bwMode="auto">
          <a:xfrm>
            <a:off x="6877250" y="2640013"/>
            <a:ext cx="4394200" cy="1223412"/>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itchFamily="2" charset="-122"/>
              </a:rPr>
              <a:t>月三因子数据</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latin typeface="+mn-ea"/>
              </a:rPr>
              <a:t>以三因子资产定价模型为依据，提供市场溢酬因子</a:t>
            </a:r>
            <a:r>
              <a:rPr lang="zh-CN" altLang="en-US" sz="1100">
                <a:latin typeface="+mn-ea"/>
              </a:rPr>
              <a:t>（</a:t>
            </a:r>
            <a:r>
              <a:rPr lang="en-US" altLang="zh-CN" sz="1100">
                <a:latin typeface="+mn-ea"/>
              </a:rPr>
              <a:t>Rm-Rf</a:t>
            </a:r>
            <a:r>
              <a:rPr lang="zh-CN" altLang="en-US" sz="1100" dirty="0">
                <a:latin typeface="+mn-ea"/>
              </a:rPr>
              <a:t>），市值因子（</a:t>
            </a:r>
            <a:r>
              <a:rPr lang="en-US" altLang="zh-CN" sz="1100" dirty="0">
                <a:latin typeface="+mn-ea"/>
              </a:rPr>
              <a:t>SMB</a:t>
            </a:r>
            <a:r>
              <a:rPr lang="zh-CN" altLang="en-US" sz="1100" dirty="0">
                <a:latin typeface="+mn-ea"/>
              </a:rPr>
              <a:t>）和账面市值比因子</a:t>
            </a:r>
            <a:r>
              <a:rPr lang="en-US" altLang="zh-CN" sz="1100" dirty="0">
                <a:latin typeface="+mn-ea"/>
              </a:rPr>
              <a:t>(HML)</a:t>
            </a:r>
            <a:r>
              <a:rPr lang="zh-CN" altLang="en-US" sz="1100" dirty="0">
                <a:latin typeface="+mn-ea"/>
              </a:rPr>
              <a:t>的周序列数据，可用于实证检验中国股票市场的有效性等一系列研究。</a:t>
            </a:r>
            <a:endParaRPr lang="zh-CN" altLang="en-US" sz="1100" dirty="0">
              <a:solidFill>
                <a:srgbClr val="000000"/>
              </a:solidFill>
              <a:latin typeface="+mn-ea"/>
              <a:sym typeface="宋体" pitchFamily="2" charset="-122"/>
            </a:endParaRPr>
          </a:p>
        </p:txBody>
      </p:sp>
      <p:sp>
        <p:nvSpPr>
          <p:cNvPr id="26" name="矩形 14"/>
          <p:cNvSpPr>
            <a:spLocks noChangeArrowheads="1"/>
          </p:cNvSpPr>
          <p:nvPr/>
        </p:nvSpPr>
        <p:spPr bwMode="auto">
          <a:xfrm>
            <a:off x="6874075" y="3853655"/>
            <a:ext cx="4394200" cy="969496"/>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itchFamily="2" charset="-122"/>
              </a:rPr>
              <a:t>日波动率</a:t>
            </a:r>
            <a:r>
              <a:rPr lang="zh-CN" altLang="en-US" sz="1600" b="1" dirty="0">
                <a:solidFill>
                  <a:srgbClr val="3BA2CD"/>
                </a:solidFill>
                <a:latin typeface="+mn-ea"/>
                <a:sym typeface="宋体" pitchFamily="2" charset="-122"/>
              </a:rPr>
              <a:t>  </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latin typeface="+mn-ea"/>
              </a:rPr>
              <a:t>根据股票日收益数据计算的历史波动率。分别采用</a:t>
            </a:r>
            <a:r>
              <a:rPr lang="en-US" altLang="zh-CN" sz="1100" dirty="0">
                <a:latin typeface="+mn-ea"/>
              </a:rPr>
              <a:t>20</a:t>
            </a:r>
            <a:r>
              <a:rPr lang="zh-CN" altLang="en-US" sz="1100" dirty="0">
                <a:latin typeface="+mn-ea"/>
              </a:rPr>
              <a:t>日、</a:t>
            </a:r>
            <a:r>
              <a:rPr lang="en-US" altLang="zh-CN" sz="1100" dirty="0">
                <a:latin typeface="+mn-ea"/>
              </a:rPr>
              <a:t>60</a:t>
            </a:r>
            <a:r>
              <a:rPr lang="zh-CN" altLang="en-US" sz="1100" dirty="0">
                <a:latin typeface="+mn-ea"/>
              </a:rPr>
              <a:t>日简单移动法，指数加权移动平均法和</a:t>
            </a:r>
            <a:r>
              <a:rPr lang="en-US" altLang="zh-CN" sz="1100" dirty="0">
                <a:latin typeface="+mn-ea"/>
              </a:rPr>
              <a:t>Garch</a:t>
            </a:r>
            <a:r>
              <a:rPr lang="zh-CN" altLang="en-US" sz="1100" dirty="0">
                <a:latin typeface="+mn-ea"/>
              </a:rPr>
              <a:t>模型计算日波动率。 </a:t>
            </a:r>
            <a:endParaRPr lang="zh-CN" altLang="en-US" sz="1100" dirty="0">
              <a:solidFill>
                <a:srgbClr val="000000"/>
              </a:solidFill>
              <a:latin typeface="+mn-ea"/>
              <a:sym typeface="宋体" pitchFamily="2" charset="-122"/>
            </a:endParaRPr>
          </a:p>
        </p:txBody>
      </p:sp>
      <p:sp>
        <p:nvSpPr>
          <p:cNvPr id="27" name="矩形 15"/>
          <p:cNvSpPr>
            <a:spLocks noChangeArrowheads="1"/>
          </p:cNvSpPr>
          <p:nvPr/>
        </p:nvSpPr>
        <p:spPr bwMode="auto">
          <a:xfrm>
            <a:off x="6874075" y="4947900"/>
            <a:ext cx="4394200" cy="969496"/>
          </a:xfrm>
          <a:prstGeom prst="rect">
            <a:avLst/>
          </a:prstGeom>
          <a:noFill/>
          <a:ln w="9525">
            <a:noFill/>
            <a:miter lim="800000"/>
          </a:ln>
        </p:spPr>
        <p:txBody>
          <a:bodyPr>
            <a:spAutoFit/>
          </a:bodyPr>
          <a:lstStyle/>
          <a:p>
            <a:pPr algn="just" eaLnBrk="1" hangingPunct="1">
              <a:lnSpc>
                <a:spcPct val="150000"/>
              </a:lnSpc>
              <a:buFont typeface="Arial" panose="020B0604020202020204" pitchFamily="34" charset="0"/>
              <a:buNone/>
            </a:pPr>
            <a:r>
              <a:rPr lang="zh-CN" altLang="en-US" sz="1600" b="1" dirty="0">
                <a:solidFill>
                  <a:srgbClr val="000000"/>
                </a:solidFill>
                <a:latin typeface="+mn-ea"/>
                <a:sym typeface="宋体" pitchFamily="2" charset="-122"/>
              </a:rPr>
              <a:t>持有期日收益</a:t>
            </a:r>
            <a:r>
              <a:rPr lang="zh-CN" altLang="en-US" sz="1600" b="1" dirty="0">
                <a:solidFill>
                  <a:srgbClr val="3BA2CD"/>
                </a:solidFill>
                <a:latin typeface="+mn-ea"/>
                <a:sym typeface="宋体" pitchFamily="2" charset="-122"/>
              </a:rPr>
              <a:t> </a:t>
            </a:r>
            <a:endParaRPr lang="en-US" altLang="zh-CN" sz="1600" b="1" dirty="0">
              <a:solidFill>
                <a:srgbClr val="3BA2CD"/>
              </a:solidFill>
              <a:latin typeface="+mn-ea"/>
              <a:sym typeface="Calibri" panose="020F0502020204030204" pitchFamily="34" charset="0"/>
            </a:endParaRPr>
          </a:p>
          <a:p>
            <a:pPr algn="just">
              <a:lnSpc>
                <a:spcPct val="150000"/>
              </a:lnSpc>
            </a:pPr>
            <a:r>
              <a:rPr lang="zh-CN" altLang="en-US" sz="1100" dirty="0">
                <a:latin typeface="+mn-ea"/>
              </a:rPr>
              <a:t>根据交易数据、相关分配数据等计算得出的个股日收益率、日资本收益率，合并了以不同市场加权的市场日收益率、日无风险收益率等。</a:t>
            </a:r>
            <a:endParaRPr lang="zh-CN" altLang="en-US" sz="1100" dirty="0">
              <a:solidFill>
                <a:srgbClr val="000000"/>
              </a:solidFill>
              <a:latin typeface="+mn-ea"/>
              <a:sym typeface="宋体" pitchFamily="2" charset="-122"/>
            </a:endParaRPr>
          </a:p>
        </p:txBody>
      </p:sp>
      <p:sp>
        <p:nvSpPr>
          <p:cNvPr id="44" name="矩形 69"/>
          <p:cNvSpPr>
            <a:spLocks noChangeArrowheads="1"/>
          </p:cNvSpPr>
          <p:nvPr/>
        </p:nvSpPr>
        <p:spPr bwMode="auto">
          <a:xfrm>
            <a:off x="4033113" y="1873900"/>
            <a:ext cx="765175" cy="523875"/>
          </a:xfrm>
          <a:prstGeom prst="rect">
            <a:avLst/>
          </a:prstGeom>
          <a:noFill/>
          <a:ln w="9525">
            <a:noFill/>
            <a:miter lim="800000"/>
          </a:ln>
        </p:spPr>
        <p:txBody>
          <a:bodyPr wrap="none">
            <a:spAutoFit/>
          </a:bodyPr>
          <a:lstStyle/>
          <a:p>
            <a:pPr algn="ctr" eaLnBrk="1" hangingPunct="1">
              <a:buFont typeface="Arial" panose="020B0604020202020204" pitchFamily="34" charset="0"/>
              <a:buNone/>
            </a:pPr>
            <a:r>
              <a:rPr lang="zh-CN" altLang="en-US" sz="1400" b="1">
                <a:solidFill>
                  <a:schemeClr val="bg1"/>
                </a:solidFill>
                <a:latin typeface="Calibri" panose="020F0502020204030204" pitchFamily="34" charset="0"/>
                <a:sym typeface="宋体" pitchFamily="2" charset="-122"/>
              </a:rPr>
              <a:t>LOREM </a:t>
            </a:r>
            <a:endParaRPr lang="en-US" altLang="zh-CN" sz="1400" b="1" dirty="0">
              <a:solidFill>
                <a:schemeClr val="bg1"/>
              </a:solidFill>
              <a:latin typeface="Calibri" panose="020F0502020204030204" pitchFamily="34" charset="0"/>
              <a:sym typeface="Calibri" panose="020F0502020204030204" pitchFamily="34" charset="0"/>
            </a:endParaRPr>
          </a:p>
          <a:p>
            <a:pPr algn="ctr" eaLnBrk="1" hangingPunct="1">
              <a:buFont typeface="Arial" panose="020B0604020202020204" pitchFamily="34" charset="0"/>
              <a:buNone/>
            </a:pPr>
            <a:r>
              <a:rPr lang="zh-CN" altLang="en-US" sz="1400" b="1">
                <a:solidFill>
                  <a:schemeClr val="bg1"/>
                </a:solidFill>
                <a:latin typeface="Calibri" panose="020F0502020204030204" pitchFamily="34" charset="0"/>
                <a:sym typeface="宋体" pitchFamily="2" charset="-122"/>
              </a:rPr>
              <a:t>IPSUM </a:t>
            </a:r>
            <a:endParaRPr lang="zh-CN" altLang="en-US" sz="1400">
              <a:solidFill>
                <a:srgbClr val="000000"/>
              </a:solidFill>
              <a:latin typeface="Calibri" panose="020F0502020204030204" pitchFamily="34" charset="0"/>
              <a:sym typeface="宋体" pitchFamily="2" charset="-122"/>
            </a:endParaRPr>
          </a:p>
        </p:txBody>
      </p:sp>
      <p:sp>
        <p:nvSpPr>
          <p:cNvPr id="48" name="圆角矩形 73"/>
          <p:cNvSpPr>
            <a:spLocks noChangeArrowheads="1"/>
          </p:cNvSpPr>
          <p:nvPr/>
        </p:nvSpPr>
        <p:spPr bwMode="auto">
          <a:xfrm rot="16200000">
            <a:off x="6378775" y="1912350"/>
            <a:ext cx="768350" cy="95250"/>
          </a:xfrm>
          <a:prstGeom prst="roundRect">
            <a:avLst>
              <a:gd name="adj" fmla="val 50000"/>
            </a:avLst>
          </a:prstGeom>
          <a:solidFill>
            <a:srgbClr val="0070C0"/>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itchFamily="2" charset="-122"/>
              <a:sym typeface="宋体" pitchFamily="2" charset="-122"/>
            </a:endParaRPr>
          </a:p>
        </p:txBody>
      </p:sp>
      <p:sp>
        <p:nvSpPr>
          <p:cNvPr id="49" name="圆角矩形 74"/>
          <p:cNvSpPr>
            <a:spLocks noChangeArrowheads="1"/>
          </p:cNvSpPr>
          <p:nvPr/>
        </p:nvSpPr>
        <p:spPr bwMode="auto">
          <a:xfrm rot="16200000">
            <a:off x="6378775" y="3116263"/>
            <a:ext cx="768350" cy="95250"/>
          </a:xfrm>
          <a:prstGeom prst="roundRect">
            <a:avLst>
              <a:gd name="adj" fmla="val 50000"/>
            </a:avLst>
          </a:prstGeom>
          <a:solidFill>
            <a:srgbClr val="AEDC46"/>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itchFamily="2" charset="-122"/>
              <a:sym typeface="宋体" pitchFamily="2" charset="-122"/>
            </a:endParaRPr>
          </a:p>
        </p:txBody>
      </p:sp>
      <p:sp>
        <p:nvSpPr>
          <p:cNvPr id="50" name="圆角矩形 75"/>
          <p:cNvSpPr>
            <a:spLocks noChangeArrowheads="1"/>
          </p:cNvSpPr>
          <p:nvPr/>
        </p:nvSpPr>
        <p:spPr bwMode="auto">
          <a:xfrm rot="16200000">
            <a:off x="6378775" y="4352130"/>
            <a:ext cx="768350" cy="95250"/>
          </a:xfrm>
          <a:prstGeom prst="roundRect">
            <a:avLst>
              <a:gd name="adj" fmla="val 50000"/>
            </a:avLst>
          </a:prstGeom>
          <a:solidFill>
            <a:srgbClr val="424242"/>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itchFamily="2" charset="-122"/>
              <a:sym typeface="宋体" pitchFamily="2" charset="-122"/>
            </a:endParaRPr>
          </a:p>
        </p:txBody>
      </p:sp>
      <p:sp>
        <p:nvSpPr>
          <p:cNvPr id="51" name="圆角矩形 76"/>
          <p:cNvSpPr>
            <a:spLocks noChangeArrowheads="1"/>
          </p:cNvSpPr>
          <p:nvPr/>
        </p:nvSpPr>
        <p:spPr bwMode="auto">
          <a:xfrm rot="16200000">
            <a:off x="6378775" y="5438438"/>
            <a:ext cx="768350" cy="95250"/>
          </a:xfrm>
          <a:prstGeom prst="roundRect">
            <a:avLst>
              <a:gd name="adj" fmla="val 50000"/>
            </a:avLst>
          </a:prstGeom>
          <a:solidFill>
            <a:srgbClr val="21AFE6"/>
          </a:solidFill>
          <a:ln w="12700">
            <a:noFill/>
            <a:round/>
          </a:ln>
        </p:spPr>
        <p:txBody>
          <a:bodyPr anchor="ctr"/>
          <a:lstStyle/>
          <a:p>
            <a:pPr algn="ctr" eaLnBrk="1" hangingPunct="1">
              <a:buFont typeface="Arial" panose="020B0604020202020204" pitchFamily="34" charset="0"/>
              <a:buNone/>
            </a:pPr>
            <a:endParaRPr lang="zh-CN" altLang="zh-CN">
              <a:solidFill>
                <a:srgbClr val="FFFFFF"/>
              </a:solidFill>
              <a:latin typeface="宋体" pitchFamily="2" charset="-122"/>
              <a:sym typeface="宋体" pitchFamily="2" charset="-122"/>
            </a:endParaRPr>
          </a:p>
        </p:txBody>
      </p:sp>
      <p:pic>
        <p:nvPicPr>
          <p:cNvPr id="4" name="图片 3"/>
          <p:cNvPicPr>
            <a:picLocks noChangeAspect="1"/>
          </p:cNvPicPr>
          <p:nvPr/>
        </p:nvPicPr>
        <p:blipFill>
          <a:blip r:embed="rId4"/>
          <a:stretch>
            <a:fillRect/>
          </a:stretch>
        </p:blipFill>
        <p:spPr>
          <a:xfrm>
            <a:off x="1190625" y="4357370"/>
            <a:ext cx="4667250" cy="1828800"/>
          </a:xfrm>
          <a:prstGeom prst="rect">
            <a:avLst/>
          </a:prstGeom>
          <a:ln>
            <a:solidFill>
              <a:schemeClr val="bg1">
                <a:lumMod val="50000"/>
              </a:schemeClr>
            </a:solidFill>
          </a:ln>
        </p:spPr>
      </p:pic>
      <p:pic>
        <p:nvPicPr>
          <p:cNvPr id="3" name="图片 2"/>
          <p:cNvPicPr>
            <a:picLocks noChangeAspect="1"/>
          </p:cNvPicPr>
          <p:nvPr/>
        </p:nvPicPr>
        <p:blipFill>
          <a:blip r:embed="rId5"/>
          <a:stretch>
            <a:fillRect/>
          </a:stretch>
        </p:blipFill>
        <p:spPr>
          <a:xfrm>
            <a:off x="1190625" y="1432560"/>
            <a:ext cx="4666615" cy="2692400"/>
          </a:xfrm>
          <a:prstGeom prst="rect">
            <a:avLst/>
          </a:prstGeom>
          <a:ln>
            <a:solidFill>
              <a:schemeClr val="bg1">
                <a:lumMod val="50000"/>
              </a:schemeClr>
            </a:solidFill>
          </a:ln>
        </p:spPr>
      </p:pic>
    </p:spTree>
    <p:custDataLst>
      <p:tags r:id="rId1"/>
    </p:custDataLst>
    <p:extLst>
      <p:ext uri="{BB962C8B-B14F-4D97-AF65-F5344CB8AC3E}">
        <p14:creationId xmlns:p14="http://schemas.microsoft.com/office/powerpoint/2010/main" val="373894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startAt="3"/>
            </a:pPr>
            <a:r>
              <a:rPr lang="zh-CN" altLang="en-US" sz="2800" b="1" dirty="0"/>
              <a:t>优势：数据专业合并，方便应用</a:t>
            </a:r>
          </a:p>
        </p:txBody>
      </p:sp>
      <p:sp>
        <p:nvSpPr>
          <p:cNvPr id="3" name="文本框 2"/>
          <p:cNvSpPr txBox="1"/>
          <p:nvPr/>
        </p:nvSpPr>
        <p:spPr>
          <a:xfrm>
            <a:off x="1209303" y="1210025"/>
            <a:ext cx="8719788" cy="369332"/>
          </a:xfrm>
          <a:prstGeom prst="rect">
            <a:avLst/>
          </a:prstGeom>
          <a:noFill/>
        </p:spPr>
        <p:txBody>
          <a:bodyPr wrap="square" rtlCol="0">
            <a:spAutoFit/>
          </a:bodyPr>
          <a:lstStyle/>
          <a:p>
            <a:pPr marL="285750" indent="-285750">
              <a:buFont typeface="Wingdings" panose="05000000000000000000" pitchFamily="2" charset="2"/>
              <a:buChar char="n"/>
            </a:pPr>
            <a:r>
              <a:rPr lang="zh-CN" altLang="en-US" dirty="0"/>
              <a:t>综合性数据表：将不同板块、经济性质的上市公司</a:t>
            </a:r>
            <a:r>
              <a:rPr lang="zh-CN" altLang="en-US" dirty="0">
                <a:solidFill>
                  <a:schemeClr val="accent5"/>
                </a:solidFill>
              </a:rPr>
              <a:t>集中在一张表中</a:t>
            </a:r>
            <a:r>
              <a:rPr lang="zh-CN" altLang="en-US" dirty="0"/>
              <a:t>，通用性强。</a:t>
            </a:r>
          </a:p>
        </p:txBody>
      </p:sp>
      <p:pic>
        <p:nvPicPr>
          <p:cNvPr id="4" name="图片 3"/>
          <p:cNvPicPr>
            <a:picLocks noChangeAspect="1"/>
          </p:cNvPicPr>
          <p:nvPr/>
        </p:nvPicPr>
        <p:blipFill>
          <a:blip r:embed="rId4"/>
          <a:stretch>
            <a:fillRect/>
          </a:stretch>
        </p:blipFill>
        <p:spPr>
          <a:xfrm>
            <a:off x="1209303" y="1923772"/>
            <a:ext cx="4132337" cy="4185684"/>
          </a:xfrm>
          <a:prstGeom prst="rect">
            <a:avLst/>
          </a:prstGeom>
          <a:effectLst>
            <a:outerShdw blurRad="63500" sx="102000" sy="102000" algn="ctr" rotWithShape="0">
              <a:prstClr val="black">
                <a:alpha val="40000"/>
              </a:prstClr>
            </a:outerShdw>
          </a:effectLst>
        </p:spPr>
      </p:pic>
      <p:pic>
        <p:nvPicPr>
          <p:cNvPr id="6" name="图片 5"/>
          <p:cNvPicPr>
            <a:picLocks noChangeAspect="1"/>
          </p:cNvPicPr>
          <p:nvPr/>
        </p:nvPicPr>
        <p:blipFill>
          <a:blip r:embed="rId5"/>
          <a:stretch>
            <a:fillRect/>
          </a:stretch>
        </p:blipFill>
        <p:spPr>
          <a:xfrm>
            <a:off x="5597134" y="1923772"/>
            <a:ext cx="6087424" cy="3470206"/>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126987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4"/>
          <a:stretch>
            <a:fillRect/>
          </a:stretch>
        </p:blipFill>
        <p:spPr>
          <a:xfrm>
            <a:off x="1132840" y="1385570"/>
            <a:ext cx="9913620" cy="5013960"/>
          </a:xfrm>
          <a:prstGeom prst="rect">
            <a:avLst/>
          </a:prstGeom>
        </p:spPr>
      </p:pic>
      <p:sp>
        <p:nvSpPr>
          <p:cNvPr id="7" name="标题 6"/>
          <p:cNvSpPr>
            <a:spLocks noGrp="1"/>
          </p:cNvSpPr>
          <p:nvPr>
            <p:ph type="title"/>
          </p:nvPr>
        </p:nvSpPr>
        <p:spPr/>
        <p:txBody>
          <a:bodyPr/>
          <a:lstStyle/>
          <a:p>
            <a:r>
              <a:rPr lang="zh-CN" altLang="en-US" sz="2800" b="1" dirty="0"/>
              <a:t>金融</a:t>
            </a:r>
            <a:r>
              <a:rPr lang="zh-CN" altLang="en-US" sz="2800" b="1"/>
              <a:t>研究数据库</a:t>
            </a:r>
            <a:r>
              <a:rPr lang="en-US" altLang="zh-CN" sz="2800" b="1"/>
              <a:t>-</a:t>
            </a:r>
            <a:r>
              <a:rPr lang="zh-CN" altLang="en-US" sz="2800" b="1"/>
              <a:t>检索</a:t>
            </a:r>
            <a:r>
              <a:rPr lang="zh-CN" altLang="en-US" sz="2800" b="1" dirty="0"/>
              <a:t>主页</a:t>
            </a:r>
            <a:endParaRPr sz="2800" b="1" dirty="0"/>
          </a:p>
        </p:txBody>
      </p:sp>
      <p:grpSp>
        <p:nvGrpSpPr>
          <p:cNvPr id="24" name="组合 25"/>
          <p:cNvGrpSpPr/>
          <p:nvPr/>
        </p:nvGrpSpPr>
        <p:grpSpPr bwMode="auto">
          <a:xfrm>
            <a:off x="1148371" y="1954565"/>
            <a:ext cx="3369946" cy="604518"/>
            <a:chOff x="-625712" y="1541390"/>
            <a:chExt cx="3877376" cy="446245"/>
          </a:xfrm>
        </p:grpSpPr>
        <p:sp>
          <p:nvSpPr>
            <p:cNvPr id="37" name="圆角矩形 21"/>
            <p:cNvSpPr>
              <a:spLocks noChangeArrowheads="1"/>
            </p:cNvSpPr>
            <p:nvPr/>
          </p:nvSpPr>
          <p:spPr bwMode="auto">
            <a:xfrm>
              <a:off x="-625712" y="1541390"/>
              <a:ext cx="2022343" cy="209998"/>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itchFamily="2" charset="-122"/>
              </a:endParaRPr>
            </a:p>
          </p:txBody>
        </p:sp>
        <p:sp>
          <p:nvSpPr>
            <p:cNvPr id="38" name="圆角矩形标注 24"/>
            <p:cNvSpPr>
              <a:spLocks noChangeArrowheads="1"/>
            </p:cNvSpPr>
            <p:nvPr/>
          </p:nvSpPr>
          <p:spPr bwMode="auto">
            <a:xfrm>
              <a:off x="1235166" y="1606076"/>
              <a:ext cx="2016498" cy="381559"/>
            </a:xfrm>
            <a:prstGeom prst="wedgeRoundRectCallout">
              <a:avLst>
                <a:gd name="adj1" fmla="val -67661"/>
                <a:gd name="adj2" fmla="val -28508"/>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数据库列表</a:t>
              </a:r>
            </a:p>
          </p:txBody>
        </p:sp>
      </p:grpSp>
      <p:grpSp>
        <p:nvGrpSpPr>
          <p:cNvPr id="25" name="组合 31"/>
          <p:cNvGrpSpPr/>
          <p:nvPr/>
        </p:nvGrpSpPr>
        <p:grpSpPr bwMode="auto">
          <a:xfrm>
            <a:off x="1102360" y="2265045"/>
            <a:ext cx="2929255" cy="3957320"/>
            <a:chOff x="325569" y="2235232"/>
            <a:chExt cx="2076700" cy="3384376"/>
          </a:xfrm>
        </p:grpSpPr>
        <p:sp>
          <p:nvSpPr>
            <p:cNvPr id="35" name="圆角矩形 27"/>
            <p:cNvSpPr>
              <a:spLocks noChangeArrowheads="1"/>
            </p:cNvSpPr>
            <p:nvPr/>
          </p:nvSpPr>
          <p:spPr bwMode="auto">
            <a:xfrm>
              <a:off x="325569" y="2235232"/>
              <a:ext cx="1174253" cy="3384376"/>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itchFamily="2" charset="-122"/>
              </a:endParaRPr>
            </a:p>
          </p:txBody>
        </p:sp>
        <p:sp>
          <p:nvSpPr>
            <p:cNvPr id="36" name="圆角矩形标注 28"/>
            <p:cNvSpPr>
              <a:spLocks noChangeArrowheads="1"/>
            </p:cNvSpPr>
            <p:nvPr/>
          </p:nvSpPr>
          <p:spPr bwMode="auto">
            <a:xfrm>
              <a:off x="1043686" y="3356846"/>
              <a:ext cx="1358583" cy="503982"/>
            </a:xfrm>
            <a:prstGeom prst="wedgeRoundRectCallout">
              <a:avLst>
                <a:gd name="adj1" fmla="val -63204"/>
                <a:gd name="adj2" fmla="val -55949"/>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数据内容列表</a:t>
              </a:r>
            </a:p>
          </p:txBody>
        </p:sp>
      </p:grpSp>
      <p:grpSp>
        <p:nvGrpSpPr>
          <p:cNvPr id="26" name="组合 48"/>
          <p:cNvGrpSpPr/>
          <p:nvPr/>
        </p:nvGrpSpPr>
        <p:grpSpPr bwMode="auto">
          <a:xfrm>
            <a:off x="2905760" y="2511425"/>
            <a:ext cx="6366510" cy="3566795"/>
            <a:chOff x="1547664" y="2132856"/>
            <a:chExt cx="5904656" cy="3456384"/>
          </a:xfrm>
        </p:grpSpPr>
        <p:sp>
          <p:nvSpPr>
            <p:cNvPr id="33" name="圆角矩形 29"/>
            <p:cNvSpPr>
              <a:spLocks noChangeArrowheads="1"/>
            </p:cNvSpPr>
            <p:nvPr/>
          </p:nvSpPr>
          <p:spPr bwMode="auto">
            <a:xfrm>
              <a:off x="1547664" y="2132856"/>
              <a:ext cx="5904656" cy="3456384"/>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itchFamily="2" charset="-122"/>
              </a:endParaRPr>
            </a:p>
          </p:txBody>
        </p:sp>
        <p:sp>
          <p:nvSpPr>
            <p:cNvPr id="34" name="圆角矩形标注 30"/>
            <p:cNvSpPr>
              <a:spLocks noChangeArrowheads="1"/>
            </p:cNvSpPr>
            <p:nvPr/>
          </p:nvSpPr>
          <p:spPr bwMode="auto">
            <a:xfrm>
              <a:off x="5004048" y="2564904"/>
              <a:ext cx="2016224" cy="504056"/>
            </a:xfrm>
            <a:prstGeom prst="wedgeRoundRectCallout">
              <a:avLst>
                <a:gd name="adj1" fmla="val -58167"/>
                <a:gd name="adj2" fmla="val 44833"/>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公告与信息</a:t>
              </a:r>
            </a:p>
          </p:txBody>
        </p:sp>
      </p:grpSp>
      <p:grpSp>
        <p:nvGrpSpPr>
          <p:cNvPr id="27" name="组合 46"/>
          <p:cNvGrpSpPr/>
          <p:nvPr/>
        </p:nvGrpSpPr>
        <p:grpSpPr bwMode="auto">
          <a:xfrm>
            <a:off x="8605520" y="1675130"/>
            <a:ext cx="2511425" cy="835660"/>
            <a:chOff x="5169983" y="1340768"/>
            <a:chExt cx="3749287" cy="1080120"/>
          </a:xfrm>
        </p:grpSpPr>
        <p:sp>
          <p:nvSpPr>
            <p:cNvPr id="31" name="圆角矩形 42"/>
            <p:cNvSpPr>
              <a:spLocks noChangeArrowheads="1"/>
            </p:cNvSpPr>
            <p:nvPr/>
          </p:nvSpPr>
          <p:spPr bwMode="auto">
            <a:xfrm>
              <a:off x="5424453" y="1340768"/>
              <a:ext cx="3494817" cy="288087"/>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itchFamily="2" charset="-122"/>
              </a:endParaRPr>
            </a:p>
          </p:txBody>
        </p:sp>
        <p:sp>
          <p:nvSpPr>
            <p:cNvPr id="32" name="圆角矩形标注 43"/>
            <p:cNvSpPr>
              <a:spLocks noChangeArrowheads="1"/>
            </p:cNvSpPr>
            <p:nvPr/>
          </p:nvSpPr>
          <p:spPr bwMode="auto">
            <a:xfrm>
              <a:off x="5169983" y="1916941"/>
              <a:ext cx="2361435" cy="503947"/>
            </a:xfrm>
            <a:prstGeom prst="wedgeRoundRectCallout">
              <a:avLst>
                <a:gd name="adj1" fmla="val 22463"/>
                <a:gd name="adj2" fmla="val -101116"/>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辅助选项卡</a:t>
              </a:r>
            </a:p>
          </p:txBody>
        </p:sp>
      </p:grpSp>
      <p:grpSp>
        <p:nvGrpSpPr>
          <p:cNvPr id="28" name="组合 47"/>
          <p:cNvGrpSpPr/>
          <p:nvPr/>
        </p:nvGrpSpPr>
        <p:grpSpPr bwMode="auto">
          <a:xfrm>
            <a:off x="5768340" y="996315"/>
            <a:ext cx="2971800" cy="622300"/>
            <a:chOff x="5652105" y="560547"/>
            <a:chExt cx="2897046" cy="805116"/>
          </a:xfrm>
        </p:grpSpPr>
        <p:sp>
          <p:nvSpPr>
            <p:cNvPr id="29" name="圆角矩形 44"/>
            <p:cNvSpPr>
              <a:spLocks noChangeArrowheads="1"/>
            </p:cNvSpPr>
            <p:nvPr/>
          </p:nvSpPr>
          <p:spPr bwMode="auto">
            <a:xfrm>
              <a:off x="7379747" y="1064977"/>
              <a:ext cx="1169404" cy="300686"/>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itchFamily="2" charset="-122"/>
              </a:endParaRPr>
            </a:p>
          </p:txBody>
        </p:sp>
        <p:sp>
          <p:nvSpPr>
            <p:cNvPr id="30" name="圆角矩形标注 45"/>
            <p:cNvSpPr>
              <a:spLocks noChangeArrowheads="1"/>
            </p:cNvSpPr>
            <p:nvPr/>
          </p:nvSpPr>
          <p:spPr bwMode="auto">
            <a:xfrm>
              <a:off x="5652105" y="560547"/>
              <a:ext cx="1728192" cy="504056"/>
            </a:xfrm>
            <a:prstGeom prst="wedgeRoundRectCallout">
              <a:avLst>
                <a:gd name="adj1" fmla="val 47935"/>
                <a:gd name="adj2" fmla="val 66856"/>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语言切换</a:t>
              </a:r>
            </a:p>
          </p:txBody>
        </p:sp>
      </p:grpSp>
      <p:grpSp>
        <p:nvGrpSpPr>
          <p:cNvPr id="4" name="组合 47"/>
          <p:cNvGrpSpPr/>
          <p:nvPr/>
        </p:nvGrpSpPr>
        <p:grpSpPr bwMode="auto">
          <a:xfrm>
            <a:off x="2482989" y="1038080"/>
            <a:ext cx="4205603" cy="903603"/>
            <a:chOff x="4859319" y="264786"/>
            <a:chExt cx="3689832" cy="1169059"/>
          </a:xfrm>
        </p:grpSpPr>
        <p:sp>
          <p:nvSpPr>
            <p:cNvPr id="5" name="圆角矩形 44"/>
            <p:cNvSpPr>
              <a:spLocks noChangeArrowheads="1"/>
            </p:cNvSpPr>
            <p:nvPr/>
          </p:nvSpPr>
          <p:spPr bwMode="auto">
            <a:xfrm>
              <a:off x="5489425" y="1069078"/>
              <a:ext cx="3059726" cy="364767"/>
            </a:xfrm>
            <a:prstGeom prst="roundRect">
              <a:avLst>
                <a:gd name="adj" fmla="val 16667"/>
              </a:avLst>
            </a:prstGeom>
            <a:noFill/>
            <a:ln w="28575" algn="ctr">
              <a:solidFill>
                <a:srgbClr val="FF0000"/>
              </a:solidFill>
              <a:round/>
            </a:ln>
          </p:spPr>
          <p:txBody>
            <a:bodyPr/>
            <a:lstStyle/>
            <a:p>
              <a:pPr algn="ctr" eaLnBrk="1" hangingPunct="1"/>
              <a:endParaRPr lang="zh-CN" altLang="en-US">
                <a:latin typeface="Arial" panose="020B0604020202020204" pitchFamily="34" charset="0"/>
                <a:ea typeface="宋体" pitchFamily="2" charset="-122"/>
              </a:endParaRPr>
            </a:p>
          </p:txBody>
        </p:sp>
        <p:sp>
          <p:nvSpPr>
            <p:cNvPr id="6" name="圆角矩形标注 45"/>
            <p:cNvSpPr>
              <a:spLocks noChangeArrowheads="1"/>
            </p:cNvSpPr>
            <p:nvPr/>
          </p:nvSpPr>
          <p:spPr bwMode="auto">
            <a:xfrm>
              <a:off x="4859319" y="264786"/>
              <a:ext cx="2205655" cy="603837"/>
            </a:xfrm>
            <a:prstGeom prst="wedgeRoundRectCallout">
              <a:avLst>
                <a:gd name="adj1" fmla="val 47935"/>
                <a:gd name="adj2" fmla="val 66856"/>
                <a:gd name="adj3" fmla="val 16667"/>
              </a:avLst>
            </a:prstGeom>
            <a:solidFill>
              <a:srgbClr val="A0DCFA">
                <a:alpha val="58823"/>
              </a:srgbClr>
            </a:solidFill>
            <a:ln w="3175" algn="ctr">
              <a:solidFill>
                <a:schemeClr val="accent1"/>
              </a:solidFill>
              <a:round/>
            </a:ln>
          </p:spPr>
          <p:txBody>
            <a:bodyPr anchor="ctr"/>
            <a:lstStyle/>
            <a:p>
              <a:pPr algn="ctr" eaLnBrk="1" hangingPunct="1"/>
              <a:r>
                <a:rPr lang="zh-CN" altLang="en-US" b="1" dirty="0">
                  <a:solidFill>
                    <a:srgbClr val="FF3300"/>
                  </a:solidFill>
                  <a:latin typeface="+mn-ea"/>
                </a:rPr>
                <a:t>全系统数据库列表</a:t>
              </a:r>
            </a:p>
          </p:txBody>
        </p:sp>
      </p:grpSp>
    </p:spTree>
    <p:custDataLst>
      <p:tags r:id="rId1"/>
    </p:custDataLst>
    <p:extLst>
      <p:ext uri="{BB962C8B-B14F-4D97-AF65-F5344CB8AC3E}">
        <p14:creationId xmlns:p14="http://schemas.microsoft.com/office/powerpoint/2010/main" val="158898379"/>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如何找到您需要的数据？</a:t>
            </a:r>
          </a:p>
        </p:txBody>
      </p:sp>
      <p:sp>
        <p:nvSpPr>
          <p:cNvPr id="6" name="Freeform 6"/>
          <p:cNvSpPr/>
          <p:nvPr/>
        </p:nvSpPr>
        <p:spPr bwMode="auto">
          <a:xfrm>
            <a:off x="2375230" y="5358719"/>
            <a:ext cx="1471317" cy="748783"/>
          </a:xfrm>
          <a:custGeom>
            <a:avLst/>
            <a:gdLst>
              <a:gd name="T0" fmla="*/ 0 w 1113"/>
              <a:gd name="T1" fmla="*/ 0 h 757"/>
              <a:gd name="T2" fmla="*/ 1113 w 1113"/>
              <a:gd name="T3" fmla="*/ 0 h 757"/>
              <a:gd name="T4" fmla="*/ 1113 w 1113"/>
              <a:gd name="T5" fmla="*/ 685 h 757"/>
              <a:gd name="T6" fmla="*/ 249 w 1113"/>
              <a:gd name="T7" fmla="*/ 685 h 757"/>
              <a:gd name="T8" fmla="*/ 177 w 1113"/>
              <a:gd name="T9" fmla="*/ 757 h 757"/>
              <a:gd name="T10" fmla="*/ 105 w 1113"/>
              <a:gd name="T11" fmla="*/ 685 h 757"/>
              <a:gd name="T12" fmla="*/ 0 w 1113"/>
              <a:gd name="T13" fmla="*/ 685 h 757"/>
              <a:gd name="T14" fmla="*/ 0 w 1113"/>
              <a:gd name="T15" fmla="*/ 0 h 7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3" h="757">
                <a:moveTo>
                  <a:pt x="0" y="0"/>
                </a:moveTo>
                <a:lnTo>
                  <a:pt x="1113" y="0"/>
                </a:lnTo>
                <a:lnTo>
                  <a:pt x="1113" y="685"/>
                </a:lnTo>
                <a:lnTo>
                  <a:pt x="249" y="685"/>
                </a:lnTo>
                <a:lnTo>
                  <a:pt x="177" y="757"/>
                </a:lnTo>
                <a:lnTo>
                  <a:pt x="105" y="685"/>
                </a:lnTo>
                <a:lnTo>
                  <a:pt x="0" y="685"/>
                </a:lnTo>
                <a:lnTo>
                  <a:pt x="0" y="0"/>
                </a:lnTo>
                <a:close/>
              </a:path>
            </a:pathLst>
          </a:custGeom>
          <a:solidFill>
            <a:schemeClr val="bg2">
              <a:lumMod val="25000"/>
            </a:schemeClr>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9" name="Freeform 8"/>
          <p:cNvSpPr/>
          <p:nvPr/>
        </p:nvSpPr>
        <p:spPr bwMode="auto">
          <a:xfrm>
            <a:off x="1405405" y="1227360"/>
            <a:ext cx="3488596" cy="3959620"/>
          </a:xfrm>
          <a:custGeom>
            <a:avLst/>
            <a:gdLst>
              <a:gd name="T0" fmla="*/ 133 w 3381"/>
              <a:gd name="T1" fmla="*/ 2348 h 3999"/>
              <a:gd name="T2" fmla="*/ 0 w 3381"/>
              <a:gd name="T3" fmla="*/ 1703 h 3999"/>
              <a:gd name="T4" fmla="*/ 282 w 3381"/>
              <a:gd name="T5" fmla="*/ 767 h 3999"/>
              <a:gd name="T6" fmla="*/ 1039 w 3381"/>
              <a:gd name="T7" fmla="*/ 133 h 3999"/>
              <a:gd name="T8" fmla="*/ 1689 w 3381"/>
              <a:gd name="T9" fmla="*/ 0 h 3999"/>
              <a:gd name="T10" fmla="*/ 2885 w 3381"/>
              <a:gd name="T11" fmla="*/ 495 h 3999"/>
              <a:gd name="T12" fmla="*/ 3381 w 3381"/>
              <a:gd name="T13" fmla="*/ 1691 h 3999"/>
              <a:gd name="T14" fmla="*/ 3097 w 3381"/>
              <a:gd name="T15" fmla="*/ 2624 h 3999"/>
              <a:gd name="T16" fmla="*/ 2346 w 3381"/>
              <a:gd name="T17" fmla="*/ 3248 h 3999"/>
              <a:gd name="T18" fmla="*/ 2281 w 3381"/>
              <a:gd name="T19" fmla="*/ 3304 h 3999"/>
              <a:gd name="T20" fmla="*/ 2256 w 3381"/>
              <a:gd name="T21" fmla="*/ 3388 h 3999"/>
              <a:gd name="T22" fmla="*/ 2256 w 3381"/>
              <a:gd name="T23" fmla="*/ 3718 h 3999"/>
              <a:gd name="T24" fmla="*/ 1699 w 3381"/>
              <a:gd name="T25" fmla="*/ 3999 h 3999"/>
              <a:gd name="T26" fmla="*/ 1142 w 3381"/>
              <a:gd name="T27" fmla="*/ 3718 h 3999"/>
              <a:gd name="T28" fmla="*/ 1142 w 3381"/>
              <a:gd name="T29" fmla="*/ 3388 h 3999"/>
              <a:gd name="T30" fmla="*/ 1354 w 3381"/>
              <a:gd name="T31" fmla="*/ 2691 h 3999"/>
              <a:gd name="T32" fmla="*/ 1916 w 3381"/>
              <a:gd name="T33" fmla="*/ 2226 h 3999"/>
              <a:gd name="T34" fmla="*/ 2171 w 3381"/>
              <a:gd name="T35" fmla="*/ 2011 h 3999"/>
              <a:gd name="T36" fmla="*/ 2267 w 3381"/>
              <a:gd name="T37" fmla="*/ 1691 h 3999"/>
              <a:gd name="T38" fmla="*/ 2098 w 3381"/>
              <a:gd name="T39" fmla="*/ 1283 h 3999"/>
              <a:gd name="T40" fmla="*/ 1689 w 3381"/>
              <a:gd name="T41" fmla="*/ 1113 h 3999"/>
              <a:gd name="T42" fmla="*/ 1469 w 3381"/>
              <a:gd name="T43" fmla="*/ 1155 h 3999"/>
              <a:gd name="T44" fmla="*/ 1212 w 3381"/>
              <a:gd name="T45" fmla="*/ 1375 h 3999"/>
              <a:gd name="T46" fmla="*/ 1113 w 3381"/>
              <a:gd name="T47" fmla="*/ 1703 h 3999"/>
              <a:gd name="T48" fmla="*/ 1155 w 3381"/>
              <a:gd name="T49" fmla="*/ 1918 h 3999"/>
              <a:gd name="T50" fmla="*/ 133 w 3381"/>
              <a:gd name="T51" fmla="*/ 2348 h 3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81" h="3999">
                <a:moveTo>
                  <a:pt x="133" y="2348"/>
                </a:moveTo>
                <a:cubicBezTo>
                  <a:pt x="42" y="2134"/>
                  <a:pt x="0" y="1915"/>
                  <a:pt x="0" y="1703"/>
                </a:cubicBezTo>
                <a:cubicBezTo>
                  <a:pt x="0" y="1368"/>
                  <a:pt x="102" y="1042"/>
                  <a:pt x="282" y="767"/>
                </a:cubicBezTo>
                <a:cubicBezTo>
                  <a:pt x="461" y="492"/>
                  <a:pt x="721" y="267"/>
                  <a:pt x="1039" y="133"/>
                </a:cubicBezTo>
                <a:cubicBezTo>
                  <a:pt x="1240" y="48"/>
                  <a:pt x="1459" y="0"/>
                  <a:pt x="1689" y="0"/>
                </a:cubicBezTo>
                <a:cubicBezTo>
                  <a:pt x="2156" y="0"/>
                  <a:pt x="2579" y="189"/>
                  <a:pt x="2885" y="495"/>
                </a:cubicBezTo>
                <a:cubicBezTo>
                  <a:pt x="3191" y="802"/>
                  <a:pt x="3381" y="1224"/>
                  <a:pt x="3381" y="1691"/>
                </a:cubicBezTo>
                <a:cubicBezTo>
                  <a:pt x="3381" y="2028"/>
                  <a:pt x="3278" y="2352"/>
                  <a:pt x="3097" y="2624"/>
                </a:cubicBezTo>
                <a:cubicBezTo>
                  <a:pt x="2918" y="2895"/>
                  <a:pt x="2659" y="3115"/>
                  <a:pt x="2346" y="3248"/>
                </a:cubicBezTo>
                <a:cubicBezTo>
                  <a:pt x="2320" y="3259"/>
                  <a:pt x="2298" y="3279"/>
                  <a:pt x="2281" y="3304"/>
                </a:cubicBezTo>
                <a:cubicBezTo>
                  <a:pt x="2265" y="3328"/>
                  <a:pt x="2256" y="3357"/>
                  <a:pt x="2256" y="3388"/>
                </a:cubicBezTo>
                <a:lnTo>
                  <a:pt x="2256" y="3718"/>
                </a:lnTo>
                <a:lnTo>
                  <a:pt x="1699" y="3999"/>
                </a:lnTo>
                <a:lnTo>
                  <a:pt x="1142" y="3718"/>
                </a:lnTo>
                <a:lnTo>
                  <a:pt x="1142" y="3388"/>
                </a:lnTo>
                <a:cubicBezTo>
                  <a:pt x="1142" y="3137"/>
                  <a:pt x="1219" y="2895"/>
                  <a:pt x="1354" y="2691"/>
                </a:cubicBezTo>
                <a:cubicBezTo>
                  <a:pt x="1488" y="2489"/>
                  <a:pt x="1681" y="2325"/>
                  <a:pt x="1916" y="2226"/>
                </a:cubicBezTo>
                <a:cubicBezTo>
                  <a:pt x="2020" y="2181"/>
                  <a:pt x="2108" y="2106"/>
                  <a:pt x="2171" y="2011"/>
                </a:cubicBezTo>
                <a:cubicBezTo>
                  <a:pt x="2232" y="1918"/>
                  <a:pt x="2267" y="1808"/>
                  <a:pt x="2267" y="1691"/>
                </a:cubicBezTo>
                <a:cubicBezTo>
                  <a:pt x="2267" y="1532"/>
                  <a:pt x="2203" y="1387"/>
                  <a:pt x="2098" y="1283"/>
                </a:cubicBezTo>
                <a:cubicBezTo>
                  <a:pt x="1993" y="1178"/>
                  <a:pt x="1849" y="1113"/>
                  <a:pt x="1689" y="1113"/>
                </a:cubicBezTo>
                <a:cubicBezTo>
                  <a:pt x="1606" y="1113"/>
                  <a:pt x="1532" y="1128"/>
                  <a:pt x="1469" y="1155"/>
                </a:cubicBezTo>
                <a:cubicBezTo>
                  <a:pt x="1365" y="1199"/>
                  <a:pt x="1276" y="1278"/>
                  <a:pt x="1212" y="1375"/>
                </a:cubicBezTo>
                <a:cubicBezTo>
                  <a:pt x="1149" y="1472"/>
                  <a:pt x="1113" y="1586"/>
                  <a:pt x="1113" y="1703"/>
                </a:cubicBezTo>
                <a:cubicBezTo>
                  <a:pt x="1113" y="1777"/>
                  <a:pt x="1127" y="1850"/>
                  <a:pt x="1155" y="1918"/>
                </a:cubicBezTo>
                <a:lnTo>
                  <a:pt x="133" y="2348"/>
                </a:lnTo>
                <a:close/>
              </a:path>
            </a:pathLst>
          </a:custGeom>
          <a:solidFill>
            <a:srgbClr val="0070C0">
              <a:alpha val="69804"/>
            </a:srgbClr>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10" name="Freeform 9"/>
          <p:cNvSpPr/>
          <p:nvPr/>
        </p:nvSpPr>
        <p:spPr bwMode="auto">
          <a:xfrm>
            <a:off x="2292239" y="1227359"/>
            <a:ext cx="2386859" cy="1430245"/>
          </a:xfrm>
          <a:custGeom>
            <a:avLst/>
            <a:gdLst>
              <a:gd name="T0" fmla="*/ 0 w 2313"/>
              <a:gd name="T1" fmla="*/ 221 h 1445"/>
              <a:gd name="T2" fmla="*/ 179 w 2313"/>
              <a:gd name="T3" fmla="*/ 133 h 1445"/>
              <a:gd name="T4" fmla="*/ 829 w 2313"/>
              <a:gd name="T5" fmla="*/ 0 h 1445"/>
              <a:gd name="T6" fmla="*/ 2025 w 2313"/>
              <a:gd name="T7" fmla="*/ 495 h 1445"/>
              <a:gd name="T8" fmla="*/ 2313 w 2313"/>
              <a:gd name="T9" fmla="*/ 879 h 1445"/>
              <a:gd name="T10" fmla="*/ 1353 w 2313"/>
              <a:gd name="T11" fmla="*/ 1445 h 1445"/>
              <a:gd name="T12" fmla="*/ 1238 w 2313"/>
              <a:gd name="T13" fmla="*/ 1283 h 1445"/>
              <a:gd name="T14" fmla="*/ 829 w 2313"/>
              <a:gd name="T15" fmla="*/ 1113 h 1445"/>
              <a:gd name="T16" fmla="*/ 609 w 2313"/>
              <a:gd name="T17" fmla="*/ 1155 h 1445"/>
              <a:gd name="T18" fmla="*/ 552 w 2313"/>
              <a:gd name="T19" fmla="*/ 1184 h 1445"/>
              <a:gd name="T20" fmla="*/ 0 w 2313"/>
              <a:gd name="T21" fmla="*/ 221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13" h="1445">
                <a:moveTo>
                  <a:pt x="0" y="221"/>
                </a:moveTo>
                <a:cubicBezTo>
                  <a:pt x="57" y="189"/>
                  <a:pt x="117" y="159"/>
                  <a:pt x="179" y="133"/>
                </a:cubicBezTo>
                <a:cubicBezTo>
                  <a:pt x="380" y="48"/>
                  <a:pt x="599" y="0"/>
                  <a:pt x="829" y="0"/>
                </a:cubicBezTo>
                <a:cubicBezTo>
                  <a:pt x="1296" y="0"/>
                  <a:pt x="1719" y="189"/>
                  <a:pt x="2025" y="495"/>
                </a:cubicBezTo>
                <a:cubicBezTo>
                  <a:pt x="2138" y="609"/>
                  <a:pt x="2236" y="738"/>
                  <a:pt x="2313" y="879"/>
                </a:cubicBezTo>
                <a:lnTo>
                  <a:pt x="1353" y="1445"/>
                </a:lnTo>
                <a:cubicBezTo>
                  <a:pt x="1324" y="1385"/>
                  <a:pt x="1285" y="1330"/>
                  <a:pt x="1238" y="1283"/>
                </a:cubicBezTo>
                <a:cubicBezTo>
                  <a:pt x="1133" y="1178"/>
                  <a:pt x="989" y="1113"/>
                  <a:pt x="829" y="1113"/>
                </a:cubicBezTo>
                <a:cubicBezTo>
                  <a:pt x="746" y="1113"/>
                  <a:pt x="672" y="1128"/>
                  <a:pt x="609" y="1155"/>
                </a:cubicBezTo>
                <a:cubicBezTo>
                  <a:pt x="590" y="1163"/>
                  <a:pt x="570" y="1173"/>
                  <a:pt x="552" y="1184"/>
                </a:cubicBezTo>
                <a:lnTo>
                  <a:pt x="0" y="221"/>
                </a:lnTo>
                <a:close/>
              </a:path>
            </a:pathLst>
          </a:custGeom>
          <a:solidFill>
            <a:srgbClr val="00B0F0"/>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11" name="Freeform 10"/>
          <p:cNvSpPr/>
          <p:nvPr/>
        </p:nvSpPr>
        <p:spPr bwMode="auto">
          <a:xfrm>
            <a:off x="3550142" y="2037968"/>
            <a:ext cx="1343861" cy="2066367"/>
          </a:xfrm>
          <a:custGeom>
            <a:avLst/>
            <a:gdLst>
              <a:gd name="T0" fmla="*/ 1061 w 1303"/>
              <a:gd name="T1" fmla="*/ 0 h 2087"/>
              <a:gd name="T2" fmla="*/ 1303 w 1303"/>
              <a:gd name="T3" fmla="*/ 872 h 2087"/>
              <a:gd name="T4" fmla="*/ 1019 w 1303"/>
              <a:gd name="T5" fmla="*/ 1805 h 2087"/>
              <a:gd name="T6" fmla="*/ 785 w 1303"/>
              <a:gd name="T7" fmla="*/ 2087 h 2087"/>
              <a:gd name="T8" fmla="*/ 0 w 1303"/>
              <a:gd name="T9" fmla="*/ 1301 h 2087"/>
              <a:gd name="T10" fmla="*/ 93 w 1303"/>
              <a:gd name="T11" fmla="*/ 1192 h 2087"/>
              <a:gd name="T12" fmla="*/ 189 w 1303"/>
              <a:gd name="T13" fmla="*/ 872 h 2087"/>
              <a:gd name="T14" fmla="*/ 101 w 1303"/>
              <a:gd name="T15" fmla="*/ 566 h 2087"/>
              <a:gd name="T16" fmla="*/ 1061 w 1303"/>
              <a:gd name="T17" fmla="*/ 0 h 2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3" h="2087">
                <a:moveTo>
                  <a:pt x="1061" y="0"/>
                </a:moveTo>
                <a:cubicBezTo>
                  <a:pt x="1214" y="255"/>
                  <a:pt x="1303" y="553"/>
                  <a:pt x="1303" y="872"/>
                </a:cubicBezTo>
                <a:cubicBezTo>
                  <a:pt x="1303" y="1209"/>
                  <a:pt x="1200" y="1533"/>
                  <a:pt x="1019" y="1805"/>
                </a:cubicBezTo>
                <a:cubicBezTo>
                  <a:pt x="952" y="1907"/>
                  <a:pt x="874" y="2001"/>
                  <a:pt x="785" y="2087"/>
                </a:cubicBezTo>
                <a:lnTo>
                  <a:pt x="0" y="1301"/>
                </a:lnTo>
                <a:cubicBezTo>
                  <a:pt x="35" y="1269"/>
                  <a:pt x="66" y="1232"/>
                  <a:pt x="93" y="1192"/>
                </a:cubicBezTo>
                <a:cubicBezTo>
                  <a:pt x="154" y="1099"/>
                  <a:pt x="189" y="989"/>
                  <a:pt x="189" y="872"/>
                </a:cubicBezTo>
                <a:cubicBezTo>
                  <a:pt x="189" y="760"/>
                  <a:pt x="157" y="655"/>
                  <a:pt x="101" y="566"/>
                </a:cubicBezTo>
                <a:lnTo>
                  <a:pt x="1061" y="0"/>
                </a:lnTo>
                <a:close/>
              </a:path>
            </a:pathLst>
          </a:custGeom>
          <a:solidFill>
            <a:srgbClr val="0070C0"/>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sp>
        <p:nvSpPr>
          <p:cNvPr id="12" name="Freeform 11"/>
          <p:cNvSpPr/>
          <p:nvPr/>
        </p:nvSpPr>
        <p:spPr bwMode="auto">
          <a:xfrm>
            <a:off x="1388211" y="1444437"/>
            <a:ext cx="1474237" cy="2107584"/>
          </a:xfrm>
          <a:custGeom>
            <a:avLst/>
            <a:gdLst>
              <a:gd name="T0" fmla="*/ 149 w 1428"/>
              <a:gd name="T1" fmla="*/ 2129 h 2129"/>
              <a:gd name="T2" fmla="*/ 25 w 1428"/>
              <a:gd name="T3" fmla="*/ 1325 h 2129"/>
              <a:gd name="T4" fmla="*/ 296 w 1428"/>
              <a:gd name="T5" fmla="*/ 552 h 2129"/>
              <a:gd name="T6" fmla="*/ 554 w 1428"/>
              <a:gd name="T7" fmla="*/ 242 h 2129"/>
              <a:gd name="T8" fmla="*/ 880 w 1428"/>
              <a:gd name="T9" fmla="*/ 0 h 2129"/>
              <a:gd name="T10" fmla="*/ 1428 w 1428"/>
              <a:gd name="T11" fmla="*/ 965 h 2129"/>
              <a:gd name="T12" fmla="*/ 1319 w 1428"/>
              <a:gd name="T13" fmla="*/ 1046 h 2129"/>
              <a:gd name="T14" fmla="*/ 1227 w 1428"/>
              <a:gd name="T15" fmla="*/ 1157 h 2129"/>
              <a:gd name="T16" fmla="*/ 1130 w 1428"/>
              <a:gd name="T17" fmla="*/ 1429 h 2129"/>
              <a:gd name="T18" fmla="*/ 1171 w 1428"/>
              <a:gd name="T19" fmla="*/ 1699 h 2129"/>
              <a:gd name="T20" fmla="*/ 149 w 1428"/>
              <a:gd name="T21" fmla="*/ 2129 h 2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8" h="2129">
                <a:moveTo>
                  <a:pt x="149" y="2129"/>
                </a:moveTo>
                <a:cubicBezTo>
                  <a:pt x="37" y="1865"/>
                  <a:pt x="0" y="1590"/>
                  <a:pt x="25" y="1325"/>
                </a:cubicBezTo>
                <a:cubicBezTo>
                  <a:pt x="52" y="1048"/>
                  <a:pt x="147" y="782"/>
                  <a:pt x="296" y="552"/>
                </a:cubicBezTo>
                <a:cubicBezTo>
                  <a:pt x="370" y="438"/>
                  <a:pt x="457" y="334"/>
                  <a:pt x="554" y="242"/>
                </a:cubicBezTo>
                <a:cubicBezTo>
                  <a:pt x="651" y="149"/>
                  <a:pt x="761" y="68"/>
                  <a:pt x="880" y="0"/>
                </a:cubicBezTo>
                <a:lnTo>
                  <a:pt x="1428" y="965"/>
                </a:lnTo>
                <a:cubicBezTo>
                  <a:pt x="1389" y="987"/>
                  <a:pt x="1353" y="1015"/>
                  <a:pt x="1319" y="1046"/>
                </a:cubicBezTo>
                <a:cubicBezTo>
                  <a:pt x="1283" y="1080"/>
                  <a:pt x="1252" y="1117"/>
                  <a:pt x="1227" y="1157"/>
                </a:cubicBezTo>
                <a:cubicBezTo>
                  <a:pt x="1173" y="1239"/>
                  <a:pt x="1139" y="1333"/>
                  <a:pt x="1130" y="1429"/>
                </a:cubicBezTo>
                <a:cubicBezTo>
                  <a:pt x="1122" y="1519"/>
                  <a:pt x="1134" y="1611"/>
                  <a:pt x="1171" y="1699"/>
                </a:cubicBezTo>
                <a:lnTo>
                  <a:pt x="149" y="2129"/>
                </a:lnTo>
                <a:close/>
              </a:path>
            </a:pathLst>
          </a:custGeom>
          <a:solidFill>
            <a:schemeClr val="tx1">
              <a:lumMod val="50000"/>
              <a:lumOff val="50000"/>
            </a:schemeClr>
          </a:solidFill>
          <a:ln w="3175" cap="flat" cmpd="sng">
            <a:noFill/>
            <a:bevel/>
          </a:ln>
        </p:spPr>
        <p:txBody>
          <a:bodyPr lIns="72000" tIns="36000" rIns="72000" bIns="36000" anchor="ctr"/>
          <a:lstStyle/>
          <a:p>
            <a:pPr algn="ctr"/>
            <a:endParaRPr lang="zh-CN" altLang="en-US" sz="1600">
              <a:solidFill>
                <a:srgbClr val="FFFFFF"/>
              </a:solidFill>
              <a:latin typeface="+mn-ea"/>
            </a:endParaRPr>
          </a:p>
        </p:txBody>
      </p:sp>
      <p:grpSp>
        <p:nvGrpSpPr>
          <p:cNvPr id="2" name="组合 12"/>
          <p:cNvGrpSpPr/>
          <p:nvPr/>
        </p:nvGrpSpPr>
        <p:grpSpPr>
          <a:xfrm>
            <a:off x="1436306" y="1912412"/>
            <a:ext cx="1185597" cy="771723"/>
            <a:chOff x="1596217" y="1507271"/>
            <a:chExt cx="1313710" cy="891694"/>
          </a:xfrm>
        </p:grpSpPr>
        <p:sp>
          <p:nvSpPr>
            <p:cNvPr id="14" name="TextBox 13"/>
            <p:cNvSpPr txBox="1"/>
            <p:nvPr/>
          </p:nvSpPr>
          <p:spPr>
            <a:xfrm>
              <a:off x="2052679" y="1507271"/>
              <a:ext cx="344943" cy="391185"/>
            </a:xfrm>
            <a:prstGeom prst="rect">
              <a:avLst/>
            </a:prstGeom>
            <a:noFill/>
          </p:spPr>
          <p:txBody>
            <a:bodyPr wrap="none" rtlCol="0">
              <a:spAutoFit/>
            </a:bodyPr>
            <a:lstStyle/>
            <a:p>
              <a:r>
                <a:rPr lang="en-US" altLang="zh-CN" sz="1600" b="1" dirty="0">
                  <a:solidFill>
                    <a:srgbClr val="F8F8F8"/>
                  </a:solidFill>
                  <a:latin typeface="+mn-ea"/>
                </a:rPr>
                <a:t>1</a:t>
              </a:r>
              <a:endParaRPr lang="zh-CN" altLang="en-US" sz="1600" b="1" dirty="0">
                <a:solidFill>
                  <a:srgbClr val="F8F8F8"/>
                </a:solidFill>
                <a:latin typeface="+mn-ea"/>
              </a:endParaRPr>
            </a:p>
          </p:txBody>
        </p:sp>
        <p:sp>
          <p:nvSpPr>
            <p:cNvPr id="15" name="TextBox 14"/>
            <p:cNvSpPr txBox="1"/>
            <p:nvPr/>
          </p:nvSpPr>
          <p:spPr>
            <a:xfrm>
              <a:off x="1596217" y="2007780"/>
              <a:ext cx="1313710" cy="391185"/>
            </a:xfrm>
            <a:prstGeom prst="rect">
              <a:avLst/>
            </a:prstGeom>
            <a:noFill/>
          </p:spPr>
          <p:txBody>
            <a:bodyPr wrap="square" rtlCol="0">
              <a:spAutoFit/>
            </a:bodyPr>
            <a:lstStyle/>
            <a:p>
              <a:pPr algn="ctr"/>
              <a:r>
                <a:rPr lang="zh-CN" altLang="en-US" sz="1600" b="1" dirty="0">
                  <a:solidFill>
                    <a:srgbClr val="F8F8F8"/>
                  </a:solidFill>
                  <a:latin typeface="+mn-ea"/>
                </a:rPr>
                <a:t>数据搜索</a:t>
              </a:r>
            </a:p>
          </p:txBody>
        </p:sp>
      </p:grpSp>
      <p:grpSp>
        <p:nvGrpSpPr>
          <p:cNvPr id="3" name="组合 16"/>
          <p:cNvGrpSpPr/>
          <p:nvPr/>
        </p:nvGrpSpPr>
        <p:grpSpPr>
          <a:xfrm>
            <a:off x="2862447" y="1291480"/>
            <a:ext cx="1207510" cy="715926"/>
            <a:chOff x="3176462" y="789808"/>
            <a:chExt cx="1337990" cy="827223"/>
          </a:xfrm>
        </p:grpSpPr>
        <p:sp>
          <p:nvSpPr>
            <p:cNvPr id="18" name="TextBox 17"/>
            <p:cNvSpPr txBox="1"/>
            <p:nvPr/>
          </p:nvSpPr>
          <p:spPr>
            <a:xfrm>
              <a:off x="3661635" y="789808"/>
              <a:ext cx="344943" cy="391185"/>
            </a:xfrm>
            <a:prstGeom prst="rect">
              <a:avLst/>
            </a:prstGeom>
            <a:noFill/>
          </p:spPr>
          <p:txBody>
            <a:bodyPr wrap="none" rtlCol="0">
              <a:spAutoFit/>
            </a:bodyPr>
            <a:lstStyle/>
            <a:p>
              <a:r>
                <a:rPr lang="en-US" altLang="zh-CN" sz="1600" b="1" dirty="0">
                  <a:solidFill>
                    <a:srgbClr val="F8F8F8"/>
                  </a:solidFill>
                  <a:latin typeface="+mn-ea"/>
                </a:rPr>
                <a:t>2</a:t>
              </a:r>
              <a:endParaRPr lang="zh-CN" altLang="en-US" sz="1600" b="1" dirty="0">
                <a:solidFill>
                  <a:srgbClr val="F8F8F8"/>
                </a:solidFill>
                <a:latin typeface="+mn-ea"/>
              </a:endParaRPr>
            </a:p>
          </p:txBody>
        </p:sp>
        <p:sp>
          <p:nvSpPr>
            <p:cNvPr id="19" name="TextBox 18"/>
            <p:cNvSpPr txBox="1"/>
            <p:nvPr/>
          </p:nvSpPr>
          <p:spPr>
            <a:xfrm>
              <a:off x="3176462" y="1225846"/>
              <a:ext cx="1337990" cy="391185"/>
            </a:xfrm>
            <a:prstGeom prst="rect">
              <a:avLst/>
            </a:prstGeom>
            <a:noFill/>
          </p:spPr>
          <p:txBody>
            <a:bodyPr wrap="square" rtlCol="0">
              <a:spAutoFit/>
            </a:bodyPr>
            <a:lstStyle/>
            <a:p>
              <a:pPr algn="ctr"/>
              <a:r>
                <a:rPr lang="zh-CN" altLang="en-US" sz="1600" b="1" dirty="0">
                  <a:solidFill>
                    <a:srgbClr val="F8F8F8"/>
                  </a:solidFill>
                  <a:latin typeface="+mn-ea"/>
                </a:rPr>
                <a:t>菜单查找</a:t>
              </a:r>
            </a:p>
          </p:txBody>
        </p:sp>
      </p:grpSp>
      <p:grpSp>
        <p:nvGrpSpPr>
          <p:cNvPr id="4" name="组合 19"/>
          <p:cNvGrpSpPr/>
          <p:nvPr/>
        </p:nvGrpSpPr>
        <p:grpSpPr>
          <a:xfrm>
            <a:off x="3680041" y="2376187"/>
            <a:ext cx="1213958" cy="901385"/>
            <a:chOff x="4082403" y="2043145"/>
            <a:chExt cx="1345135" cy="1041513"/>
          </a:xfrm>
        </p:grpSpPr>
        <p:sp>
          <p:nvSpPr>
            <p:cNvPr id="21" name="TextBox 20"/>
            <p:cNvSpPr txBox="1"/>
            <p:nvPr/>
          </p:nvSpPr>
          <p:spPr>
            <a:xfrm>
              <a:off x="4509277" y="2043145"/>
              <a:ext cx="344943" cy="391185"/>
            </a:xfrm>
            <a:prstGeom prst="rect">
              <a:avLst/>
            </a:prstGeom>
            <a:noFill/>
          </p:spPr>
          <p:txBody>
            <a:bodyPr wrap="none" rtlCol="0">
              <a:spAutoFit/>
            </a:bodyPr>
            <a:lstStyle/>
            <a:p>
              <a:r>
                <a:rPr lang="en-US" altLang="zh-CN" sz="1600" b="1" dirty="0">
                  <a:solidFill>
                    <a:srgbClr val="F8F8F8"/>
                  </a:solidFill>
                  <a:latin typeface="+mn-ea"/>
                </a:rPr>
                <a:t>3</a:t>
              </a:r>
              <a:endParaRPr lang="zh-CN" altLang="en-US" sz="1600" b="1" dirty="0">
                <a:solidFill>
                  <a:srgbClr val="F8F8F8"/>
                </a:solidFill>
                <a:latin typeface="+mn-ea"/>
              </a:endParaRPr>
            </a:p>
          </p:txBody>
        </p:sp>
        <p:sp>
          <p:nvSpPr>
            <p:cNvPr id="22" name="TextBox 21"/>
            <p:cNvSpPr txBox="1"/>
            <p:nvPr/>
          </p:nvSpPr>
          <p:spPr>
            <a:xfrm>
              <a:off x="4082403" y="2693473"/>
              <a:ext cx="1345135" cy="391185"/>
            </a:xfrm>
            <a:prstGeom prst="rect">
              <a:avLst/>
            </a:prstGeom>
            <a:noFill/>
          </p:spPr>
          <p:txBody>
            <a:bodyPr wrap="square" rtlCol="0">
              <a:spAutoFit/>
            </a:bodyPr>
            <a:lstStyle/>
            <a:p>
              <a:pPr algn="ctr"/>
              <a:r>
                <a:rPr lang="zh-CN" altLang="en-US" sz="1600" b="1" dirty="0">
                  <a:solidFill>
                    <a:srgbClr val="F8F8F8"/>
                  </a:solidFill>
                  <a:latin typeface="+mn-ea"/>
                </a:rPr>
                <a:t>在线询问</a:t>
              </a:r>
            </a:p>
          </p:txBody>
        </p:sp>
      </p:grpSp>
      <p:grpSp>
        <p:nvGrpSpPr>
          <p:cNvPr id="5" name="组合 22"/>
          <p:cNvGrpSpPr/>
          <p:nvPr/>
        </p:nvGrpSpPr>
        <p:grpSpPr>
          <a:xfrm>
            <a:off x="2552988" y="3663531"/>
            <a:ext cx="1365770" cy="792185"/>
            <a:chOff x="2833564" y="3530610"/>
            <a:chExt cx="1513351" cy="915334"/>
          </a:xfrm>
        </p:grpSpPr>
        <p:sp>
          <p:nvSpPr>
            <p:cNvPr id="24" name="TextBox 23"/>
            <p:cNvSpPr txBox="1"/>
            <p:nvPr/>
          </p:nvSpPr>
          <p:spPr>
            <a:xfrm>
              <a:off x="3465925" y="3530610"/>
              <a:ext cx="344943" cy="391184"/>
            </a:xfrm>
            <a:prstGeom prst="rect">
              <a:avLst/>
            </a:prstGeom>
            <a:noFill/>
          </p:spPr>
          <p:txBody>
            <a:bodyPr wrap="none" rtlCol="0">
              <a:spAutoFit/>
            </a:bodyPr>
            <a:lstStyle/>
            <a:p>
              <a:r>
                <a:rPr lang="en-US" altLang="zh-CN" sz="1600" b="1" dirty="0">
                  <a:solidFill>
                    <a:srgbClr val="F8F8F8"/>
                  </a:solidFill>
                  <a:latin typeface="+mn-ea"/>
                </a:rPr>
                <a:t>4</a:t>
              </a:r>
              <a:endParaRPr lang="zh-CN" altLang="en-US" sz="1600" b="1" dirty="0">
                <a:solidFill>
                  <a:srgbClr val="F8F8F8"/>
                </a:solidFill>
                <a:latin typeface="+mn-ea"/>
              </a:endParaRPr>
            </a:p>
          </p:txBody>
        </p:sp>
        <p:sp>
          <p:nvSpPr>
            <p:cNvPr id="25" name="TextBox 24"/>
            <p:cNvSpPr txBox="1"/>
            <p:nvPr/>
          </p:nvSpPr>
          <p:spPr>
            <a:xfrm>
              <a:off x="2833564" y="4054760"/>
              <a:ext cx="1513351" cy="391184"/>
            </a:xfrm>
            <a:prstGeom prst="rect">
              <a:avLst/>
            </a:prstGeom>
            <a:noFill/>
          </p:spPr>
          <p:txBody>
            <a:bodyPr wrap="square" rtlCol="0">
              <a:spAutoFit/>
            </a:bodyPr>
            <a:lstStyle/>
            <a:p>
              <a:pPr algn="ctr"/>
              <a:r>
                <a:rPr lang="zh-CN" altLang="en-US" sz="1600" b="1" dirty="0">
                  <a:solidFill>
                    <a:srgbClr val="F8F8F8"/>
                  </a:solidFill>
                  <a:latin typeface="+mn-ea"/>
                </a:rPr>
                <a:t>邮件咨询</a:t>
              </a:r>
            </a:p>
          </p:txBody>
        </p:sp>
      </p:grpSp>
      <p:sp>
        <p:nvSpPr>
          <p:cNvPr id="26" name="TextBox 25"/>
          <p:cNvSpPr txBox="1"/>
          <p:nvPr/>
        </p:nvSpPr>
        <p:spPr>
          <a:xfrm>
            <a:off x="2469335" y="5380435"/>
            <a:ext cx="1255545" cy="318924"/>
          </a:xfrm>
          <a:prstGeom prst="rect">
            <a:avLst/>
          </a:prstGeom>
          <a:noFill/>
        </p:spPr>
        <p:txBody>
          <a:bodyPr wrap="square" lIns="72000" tIns="36000" rIns="72000" bIns="36000" rtlCol="0">
            <a:spAutoFit/>
          </a:bodyPr>
          <a:lstStyle/>
          <a:p>
            <a:pPr algn="ctr"/>
            <a:r>
              <a:rPr lang="zh-CN" altLang="en-US" sz="1600" b="1" dirty="0">
                <a:solidFill>
                  <a:srgbClr val="F8F8F8"/>
                </a:solidFill>
                <a:latin typeface="+mn-ea"/>
              </a:rPr>
              <a:t>数据定制</a:t>
            </a:r>
          </a:p>
        </p:txBody>
      </p:sp>
      <p:sp>
        <p:nvSpPr>
          <p:cNvPr id="27" name="TextBox 26"/>
          <p:cNvSpPr txBox="1"/>
          <p:nvPr/>
        </p:nvSpPr>
        <p:spPr>
          <a:xfrm>
            <a:off x="6554146" y="1635053"/>
            <a:ext cx="4271990" cy="624840"/>
          </a:xfrm>
          <a:prstGeom prst="rect">
            <a:avLst/>
          </a:prstGeom>
          <a:noFill/>
        </p:spPr>
        <p:txBody>
          <a:bodyPr wrap="square" lIns="72000" tIns="36000" rIns="72000" bIns="36000" rtlCol="0">
            <a:spAutoFit/>
          </a:bodyPr>
          <a:lstStyle/>
          <a:p>
            <a:r>
              <a:rPr lang="zh-CN" altLang="en-US" b="1" dirty="0">
                <a:latin typeface="+mn-ea"/>
              </a:rPr>
              <a:t>数据搜索：</a:t>
            </a:r>
            <a:r>
              <a:rPr lang="zh-CN" altLang="en-US" dirty="0">
                <a:latin typeface="+mn-ea"/>
              </a:rPr>
              <a:t>通过搜索数据栏进行数据搜索            </a:t>
            </a:r>
            <a:endParaRPr lang="en-US" altLang="zh-CN" dirty="0">
              <a:latin typeface="+mn-ea"/>
            </a:endParaRPr>
          </a:p>
          <a:p>
            <a:r>
              <a:rPr lang="en-US" altLang="zh-CN" dirty="0">
                <a:latin typeface="+mn-ea"/>
              </a:rPr>
              <a:t>                </a:t>
            </a:r>
            <a:r>
              <a:rPr lang="zh-CN" altLang="en-US" dirty="0">
                <a:latin typeface="+mn-ea"/>
              </a:rPr>
              <a:t>（高级搜索）</a:t>
            </a:r>
            <a:endParaRPr lang="en-US" altLang="zh-CN" dirty="0">
              <a:latin typeface="+mn-ea"/>
            </a:endParaRPr>
          </a:p>
        </p:txBody>
      </p:sp>
      <p:grpSp>
        <p:nvGrpSpPr>
          <p:cNvPr id="8" name="组合 27"/>
          <p:cNvGrpSpPr/>
          <p:nvPr/>
        </p:nvGrpSpPr>
        <p:grpSpPr>
          <a:xfrm>
            <a:off x="5644955" y="1427271"/>
            <a:ext cx="787036" cy="754747"/>
            <a:chOff x="6409426" y="1173624"/>
            <a:chExt cx="962086" cy="962084"/>
          </a:xfrm>
          <a:solidFill>
            <a:schemeClr val="tx1">
              <a:lumMod val="75000"/>
              <a:lumOff val="25000"/>
            </a:schemeClr>
          </a:solidFill>
        </p:grpSpPr>
        <p:sp>
          <p:nvSpPr>
            <p:cNvPr id="29" name="椭圆 28"/>
            <p:cNvSpPr/>
            <p:nvPr/>
          </p:nvSpPr>
          <p:spPr bwMode="auto">
            <a:xfrm>
              <a:off x="6409426" y="1173624"/>
              <a:ext cx="962086" cy="962084"/>
            </a:xfrm>
            <a:prstGeom prst="ellipse">
              <a:avLst/>
            </a:prstGeom>
            <a:solidFill>
              <a:schemeClr val="tx1">
                <a:lumMod val="50000"/>
                <a:lumOff val="50000"/>
              </a:schemeClr>
            </a:solidFill>
            <a:ln w="3175" cap="flat" cmpd="sng">
              <a:noFill/>
              <a:bevel/>
            </a:ln>
          </p:spPr>
          <p:txBody>
            <a:bodyPr anchor="ctr"/>
            <a:lstStyle/>
            <a:p>
              <a:pPr algn="ctr"/>
              <a:endParaRPr lang="zh-CN" altLang="en-US" sz="1600" b="1">
                <a:solidFill>
                  <a:srgbClr val="FFFFFF"/>
                </a:solidFill>
                <a:latin typeface="+mn-ea"/>
              </a:endParaRPr>
            </a:p>
          </p:txBody>
        </p:sp>
        <p:sp>
          <p:nvSpPr>
            <p:cNvPr id="30" name="TextBox 29"/>
            <p:cNvSpPr txBox="1"/>
            <p:nvPr/>
          </p:nvSpPr>
          <p:spPr>
            <a:xfrm>
              <a:off x="6603774" y="1315229"/>
              <a:ext cx="546386" cy="717445"/>
            </a:xfrm>
            <a:prstGeom prst="rect">
              <a:avLst/>
            </a:prstGeom>
            <a:solidFill>
              <a:schemeClr val="tx1">
                <a:lumMod val="50000"/>
                <a:lumOff val="50000"/>
              </a:schemeClr>
            </a:solidFill>
            <a:ln w="3175" cap="flat" cmpd="sng">
              <a:noFill/>
              <a:bevel/>
            </a:ln>
          </p:spPr>
          <p:txBody>
            <a:bodyPr anchor="ctr"/>
            <a:lstStyle>
              <a:defPPr>
                <a:defRPr lang="zh-CN"/>
              </a:defPPr>
              <a:lvl1pPr algn="ctr">
                <a:defRPr>
                  <a:solidFill>
                    <a:srgbClr val="FFFFFF"/>
                  </a:solidFill>
                  <a:ea typeface="微软雅黑" panose="020B0503020204020204" charset="-122"/>
                </a:defRPr>
              </a:lvl1pPr>
            </a:lstStyle>
            <a:p>
              <a:r>
                <a:rPr lang="en-US" altLang="zh-CN" sz="1600" b="1" dirty="0">
                  <a:latin typeface="+mn-ea"/>
                  <a:ea typeface="+mn-ea"/>
                </a:rPr>
                <a:t>1</a:t>
              </a:r>
              <a:endParaRPr lang="zh-CN" altLang="en-US" sz="1600" b="1" dirty="0">
                <a:latin typeface="+mn-ea"/>
                <a:ea typeface="+mn-ea"/>
              </a:endParaRPr>
            </a:p>
          </p:txBody>
        </p:sp>
      </p:grpSp>
      <p:grpSp>
        <p:nvGrpSpPr>
          <p:cNvPr id="13" name="组合 30"/>
          <p:cNvGrpSpPr/>
          <p:nvPr/>
        </p:nvGrpSpPr>
        <p:grpSpPr>
          <a:xfrm>
            <a:off x="5644955" y="2375159"/>
            <a:ext cx="787036" cy="754747"/>
            <a:chOff x="6409426" y="2394908"/>
            <a:chExt cx="962086" cy="962084"/>
          </a:xfrm>
          <a:solidFill>
            <a:srgbClr val="00B0F0"/>
          </a:solidFill>
        </p:grpSpPr>
        <p:sp>
          <p:nvSpPr>
            <p:cNvPr id="32" name="椭圆 31"/>
            <p:cNvSpPr/>
            <p:nvPr/>
          </p:nvSpPr>
          <p:spPr bwMode="auto">
            <a:xfrm>
              <a:off x="6409426" y="2394908"/>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33" name="TextBox 32"/>
            <p:cNvSpPr txBox="1"/>
            <p:nvPr/>
          </p:nvSpPr>
          <p:spPr>
            <a:xfrm>
              <a:off x="6602294" y="2523287"/>
              <a:ext cx="546386" cy="717445"/>
            </a:xfrm>
            <a:prstGeom prst="rect">
              <a:avLst/>
            </a:prstGeom>
            <a:grpFill/>
            <a:ln w="3175" cap="flat" cmpd="sng">
              <a:noFill/>
              <a:bevel/>
            </a:ln>
          </p:spPr>
          <p:txBody>
            <a:bodyPr anchor="ctr"/>
            <a:lstStyle>
              <a:defPPr>
                <a:defRPr lang="zh-CN"/>
              </a:defPPr>
              <a:lvl1pPr algn="ctr">
                <a:defRPr sz="1600">
                  <a:solidFill>
                    <a:srgbClr val="FFFFFF"/>
                  </a:solidFill>
                  <a:latin typeface="+mn-ea"/>
                  <a:ea typeface="+mn-ea"/>
                </a:defRPr>
              </a:lvl1pPr>
            </a:lstStyle>
            <a:p>
              <a:r>
                <a:rPr lang="en-US" altLang="zh-CN" b="1" dirty="0"/>
                <a:t>2</a:t>
              </a:r>
              <a:endParaRPr lang="zh-CN" altLang="en-US" b="1" dirty="0"/>
            </a:p>
          </p:txBody>
        </p:sp>
      </p:grpSp>
      <p:grpSp>
        <p:nvGrpSpPr>
          <p:cNvPr id="16" name="组合 33"/>
          <p:cNvGrpSpPr/>
          <p:nvPr/>
        </p:nvGrpSpPr>
        <p:grpSpPr>
          <a:xfrm>
            <a:off x="5644955" y="3361394"/>
            <a:ext cx="787036" cy="754747"/>
            <a:chOff x="6409426" y="3568104"/>
            <a:chExt cx="962086" cy="962084"/>
          </a:xfrm>
          <a:solidFill>
            <a:srgbClr val="0070C0"/>
          </a:solidFill>
        </p:grpSpPr>
        <p:sp>
          <p:nvSpPr>
            <p:cNvPr id="35" name="椭圆 34"/>
            <p:cNvSpPr/>
            <p:nvPr/>
          </p:nvSpPr>
          <p:spPr bwMode="auto">
            <a:xfrm>
              <a:off x="6409426" y="3568104"/>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36" name="TextBox 35"/>
            <p:cNvSpPr txBox="1"/>
            <p:nvPr/>
          </p:nvSpPr>
          <p:spPr>
            <a:xfrm>
              <a:off x="6600894" y="3710247"/>
              <a:ext cx="546386" cy="717445"/>
            </a:xfrm>
            <a:prstGeom prst="rect">
              <a:avLst/>
            </a:prstGeom>
            <a:grpFill/>
            <a:ln w="3175" cap="flat" cmpd="sng">
              <a:noFill/>
              <a:bevel/>
            </a:ln>
          </p:spPr>
          <p:txBody>
            <a:bodyPr anchor="ctr"/>
            <a:lstStyle>
              <a:defPPr>
                <a:defRPr lang="zh-CN"/>
              </a:defPPr>
              <a:lvl1pPr algn="ctr">
                <a:defRPr>
                  <a:solidFill>
                    <a:srgbClr val="FFFFFF"/>
                  </a:solidFill>
                  <a:ea typeface="微软雅黑" panose="020B0503020204020204" charset="-122"/>
                </a:defRPr>
              </a:lvl1pPr>
            </a:lstStyle>
            <a:p>
              <a:r>
                <a:rPr lang="en-US" altLang="zh-CN" sz="1600" b="1" dirty="0">
                  <a:latin typeface="+mn-ea"/>
                  <a:ea typeface="+mn-ea"/>
                </a:rPr>
                <a:t>3</a:t>
              </a:r>
              <a:endParaRPr lang="zh-CN" altLang="en-US" sz="1600" b="1" dirty="0">
                <a:latin typeface="+mn-ea"/>
                <a:ea typeface="+mn-ea"/>
              </a:endParaRPr>
            </a:p>
          </p:txBody>
        </p:sp>
      </p:grpSp>
      <p:grpSp>
        <p:nvGrpSpPr>
          <p:cNvPr id="17" name="组合 36"/>
          <p:cNvGrpSpPr/>
          <p:nvPr/>
        </p:nvGrpSpPr>
        <p:grpSpPr>
          <a:xfrm>
            <a:off x="5644955" y="4348898"/>
            <a:ext cx="787036" cy="754747"/>
            <a:chOff x="6409426" y="4869160"/>
            <a:chExt cx="962086" cy="962084"/>
          </a:xfrm>
          <a:solidFill>
            <a:srgbClr val="0070C0">
              <a:alpha val="69804"/>
            </a:srgbClr>
          </a:solidFill>
        </p:grpSpPr>
        <p:sp>
          <p:nvSpPr>
            <p:cNvPr id="38" name="椭圆 37"/>
            <p:cNvSpPr/>
            <p:nvPr/>
          </p:nvSpPr>
          <p:spPr bwMode="auto">
            <a:xfrm>
              <a:off x="6409426" y="4869160"/>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39" name="TextBox 38"/>
            <p:cNvSpPr txBox="1"/>
            <p:nvPr/>
          </p:nvSpPr>
          <p:spPr>
            <a:xfrm>
              <a:off x="6610669" y="5005504"/>
              <a:ext cx="546386" cy="717445"/>
            </a:xfrm>
            <a:prstGeom prst="rect">
              <a:avLst/>
            </a:prstGeom>
            <a:noFill/>
            <a:ln w="3175" cap="flat" cmpd="sng">
              <a:noFill/>
              <a:bevel/>
            </a:ln>
          </p:spPr>
          <p:txBody>
            <a:bodyPr anchor="ctr"/>
            <a:lstStyle>
              <a:defPPr>
                <a:defRPr lang="zh-CN"/>
              </a:defPPr>
              <a:lvl1pPr algn="ctr">
                <a:defRPr sz="1600">
                  <a:solidFill>
                    <a:srgbClr val="FFFFFF"/>
                  </a:solidFill>
                  <a:latin typeface="+mn-ea"/>
                  <a:ea typeface="+mn-ea"/>
                </a:defRPr>
              </a:lvl1pPr>
            </a:lstStyle>
            <a:p>
              <a:r>
                <a:rPr lang="en-US" altLang="zh-CN" b="1" dirty="0"/>
                <a:t>4</a:t>
              </a:r>
              <a:endParaRPr lang="zh-CN" altLang="en-US" b="1" dirty="0"/>
            </a:p>
          </p:txBody>
        </p:sp>
      </p:grpSp>
      <p:grpSp>
        <p:nvGrpSpPr>
          <p:cNvPr id="20" name="组合 44"/>
          <p:cNvGrpSpPr/>
          <p:nvPr/>
        </p:nvGrpSpPr>
        <p:grpSpPr>
          <a:xfrm>
            <a:off x="5676580" y="5314936"/>
            <a:ext cx="787036" cy="754747"/>
            <a:chOff x="6409426" y="1173624"/>
            <a:chExt cx="962086" cy="962084"/>
          </a:xfrm>
          <a:solidFill>
            <a:schemeClr val="tx1">
              <a:lumMod val="75000"/>
              <a:lumOff val="25000"/>
            </a:schemeClr>
          </a:solidFill>
        </p:grpSpPr>
        <p:sp>
          <p:nvSpPr>
            <p:cNvPr id="46" name="椭圆 45"/>
            <p:cNvSpPr/>
            <p:nvPr/>
          </p:nvSpPr>
          <p:spPr bwMode="auto">
            <a:xfrm>
              <a:off x="6409426" y="1173624"/>
              <a:ext cx="962086" cy="962084"/>
            </a:xfrm>
            <a:prstGeom prst="ellipse">
              <a:avLst/>
            </a:prstGeom>
            <a:grpFill/>
            <a:ln w="3175" cap="flat" cmpd="sng">
              <a:noFill/>
              <a:bevel/>
            </a:ln>
          </p:spPr>
          <p:txBody>
            <a:bodyPr anchor="ctr"/>
            <a:lstStyle/>
            <a:p>
              <a:pPr algn="ctr"/>
              <a:endParaRPr lang="zh-CN" altLang="en-US" sz="1600" b="1">
                <a:solidFill>
                  <a:srgbClr val="FFFFFF"/>
                </a:solidFill>
                <a:latin typeface="+mn-ea"/>
              </a:endParaRPr>
            </a:p>
          </p:txBody>
        </p:sp>
        <p:sp>
          <p:nvSpPr>
            <p:cNvPr id="47" name="TextBox 46"/>
            <p:cNvSpPr txBox="1"/>
            <p:nvPr/>
          </p:nvSpPr>
          <p:spPr>
            <a:xfrm>
              <a:off x="6603774" y="1315229"/>
              <a:ext cx="546386" cy="717445"/>
            </a:xfrm>
            <a:prstGeom prst="rect">
              <a:avLst/>
            </a:prstGeom>
            <a:grpFill/>
            <a:ln w="3175" cap="flat" cmpd="sng">
              <a:noFill/>
              <a:bevel/>
            </a:ln>
          </p:spPr>
          <p:txBody>
            <a:bodyPr anchor="ctr"/>
            <a:lstStyle>
              <a:defPPr>
                <a:defRPr lang="zh-CN"/>
              </a:defPPr>
              <a:lvl1pPr algn="ctr">
                <a:defRPr>
                  <a:solidFill>
                    <a:srgbClr val="FFFFFF"/>
                  </a:solidFill>
                  <a:ea typeface="微软雅黑" panose="020B0503020204020204" charset="-122"/>
                </a:defRPr>
              </a:lvl1pPr>
            </a:lstStyle>
            <a:p>
              <a:r>
                <a:rPr lang="en-US" altLang="zh-CN" sz="1600" b="1" dirty="0">
                  <a:latin typeface="+mn-ea"/>
                  <a:ea typeface="+mn-ea"/>
                </a:rPr>
                <a:t>5</a:t>
              </a:r>
              <a:endParaRPr lang="zh-CN" altLang="en-US" sz="1600" b="1" dirty="0">
                <a:latin typeface="+mn-ea"/>
                <a:ea typeface="+mn-ea"/>
              </a:endParaRPr>
            </a:p>
          </p:txBody>
        </p:sp>
      </p:grpSp>
      <p:sp>
        <p:nvSpPr>
          <p:cNvPr id="48" name="TextBox 47"/>
          <p:cNvSpPr txBox="1"/>
          <p:nvPr/>
        </p:nvSpPr>
        <p:spPr>
          <a:xfrm>
            <a:off x="2939650" y="5679234"/>
            <a:ext cx="311304" cy="338554"/>
          </a:xfrm>
          <a:prstGeom prst="rect">
            <a:avLst/>
          </a:prstGeom>
          <a:noFill/>
        </p:spPr>
        <p:txBody>
          <a:bodyPr wrap="none" rtlCol="0">
            <a:spAutoFit/>
          </a:bodyPr>
          <a:lstStyle/>
          <a:p>
            <a:r>
              <a:rPr lang="en-US" altLang="zh-CN" sz="1600" b="1" dirty="0">
                <a:solidFill>
                  <a:srgbClr val="F8F8F8"/>
                </a:solidFill>
                <a:latin typeface="+mn-ea"/>
              </a:rPr>
              <a:t>5</a:t>
            </a:r>
            <a:endParaRPr lang="zh-CN" altLang="en-US" sz="1600" b="1" dirty="0">
              <a:solidFill>
                <a:srgbClr val="F8F8F8"/>
              </a:solidFill>
              <a:latin typeface="+mn-ea"/>
            </a:endParaRPr>
          </a:p>
        </p:txBody>
      </p:sp>
      <p:sp>
        <p:nvSpPr>
          <p:cNvPr id="49" name="TextBox 48"/>
          <p:cNvSpPr txBox="1"/>
          <p:nvPr/>
        </p:nvSpPr>
        <p:spPr>
          <a:xfrm>
            <a:off x="6551271" y="2598335"/>
            <a:ext cx="5189280" cy="349702"/>
          </a:xfrm>
          <a:prstGeom prst="rect">
            <a:avLst/>
          </a:prstGeom>
          <a:noFill/>
        </p:spPr>
        <p:txBody>
          <a:bodyPr wrap="square" lIns="72000" tIns="36000" rIns="72000" bIns="36000" rtlCol="0">
            <a:spAutoFit/>
          </a:bodyPr>
          <a:lstStyle/>
          <a:p>
            <a:r>
              <a:rPr lang="zh-CN" altLang="en-US" b="1" dirty="0">
                <a:latin typeface="+mn-ea"/>
              </a:rPr>
              <a:t>菜单查找：</a:t>
            </a:r>
            <a:r>
              <a:rPr lang="zh-CN" altLang="en-US" dirty="0">
                <a:latin typeface="+mn-ea"/>
              </a:rPr>
              <a:t>直接从左边的数据内容菜单查找</a:t>
            </a:r>
            <a:endParaRPr lang="en-US" altLang="zh-CN" dirty="0">
              <a:latin typeface="+mn-ea"/>
            </a:endParaRPr>
          </a:p>
        </p:txBody>
      </p:sp>
      <p:sp>
        <p:nvSpPr>
          <p:cNvPr id="50" name="TextBox 49"/>
          <p:cNvSpPr txBox="1"/>
          <p:nvPr/>
        </p:nvSpPr>
        <p:spPr>
          <a:xfrm>
            <a:off x="6568523" y="3581747"/>
            <a:ext cx="4999500" cy="349702"/>
          </a:xfrm>
          <a:prstGeom prst="rect">
            <a:avLst/>
          </a:prstGeom>
          <a:noFill/>
        </p:spPr>
        <p:txBody>
          <a:bodyPr wrap="square" lIns="72000" tIns="36000" rIns="72000" bIns="36000" rtlCol="0">
            <a:spAutoFit/>
          </a:bodyPr>
          <a:lstStyle/>
          <a:p>
            <a:r>
              <a:rPr lang="zh-CN" altLang="en-US" b="1" dirty="0">
                <a:latin typeface="+mn-ea"/>
              </a:rPr>
              <a:t>在线询问：</a:t>
            </a:r>
            <a:r>
              <a:rPr lang="zh-CN" altLang="en-US" dirty="0">
                <a:latin typeface="+mn-ea"/>
              </a:rPr>
              <a:t>在线点击</a:t>
            </a:r>
            <a:r>
              <a:rPr lang="en-US" altLang="zh-CN" dirty="0">
                <a:latin typeface="+mn-ea"/>
              </a:rPr>
              <a:t>《</a:t>
            </a:r>
            <a:r>
              <a:rPr lang="zh-CN" altLang="en-US" dirty="0">
                <a:latin typeface="+mn-ea"/>
              </a:rPr>
              <a:t>咨询与反馈</a:t>
            </a:r>
            <a:r>
              <a:rPr lang="en-US" altLang="zh-CN" dirty="0">
                <a:latin typeface="+mn-ea"/>
              </a:rPr>
              <a:t>》</a:t>
            </a:r>
            <a:r>
              <a:rPr lang="zh-CN" altLang="en-US" dirty="0">
                <a:latin typeface="+mn-ea"/>
              </a:rPr>
              <a:t>栏目询问</a:t>
            </a:r>
            <a:endParaRPr lang="en-US" altLang="zh-CN" dirty="0">
              <a:latin typeface="+mn-ea"/>
            </a:endParaRPr>
          </a:p>
        </p:txBody>
      </p:sp>
      <p:sp>
        <p:nvSpPr>
          <p:cNvPr id="51" name="TextBox 50"/>
          <p:cNvSpPr txBox="1"/>
          <p:nvPr/>
        </p:nvSpPr>
        <p:spPr>
          <a:xfrm>
            <a:off x="6585776" y="4547905"/>
            <a:ext cx="5016752" cy="349702"/>
          </a:xfrm>
          <a:prstGeom prst="rect">
            <a:avLst/>
          </a:prstGeom>
          <a:noFill/>
        </p:spPr>
        <p:txBody>
          <a:bodyPr wrap="square" lIns="72000" tIns="36000" rIns="72000" bIns="36000" rtlCol="0">
            <a:spAutoFit/>
          </a:bodyPr>
          <a:lstStyle/>
          <a:p>
            <a:r>
              <a:rPr lang="zh-CN" altLang="en-US" b="1" dirty="0">
                <a:latin typeface="+mn-ea"/>
              </a:rPr>
              <a:t>邮件咨询：</a:t>
            </a:r>
            <a:r>
              <a:rPr lang="zh-CN" altLang="en-US" dirty="0">
                <a:latin typeface="+mn-ea"/>
              </a:rPr>
              <a:t>发邮件至 </a:t>
            </a:r>
            <a:r>
              <a:rPr lang="en-US" altLang="zh-CN" dirty="0">
                <a:latin typeface="+mn-ea"/>
                <a:hlinkClick r:id="rId4"/>
              </a:rPr>
              <a:t>resset@resset.cn</a:t>
            </a:r>
            <a:r>
              <a:rPr lang="en-US" altLang="zh-CN" dirty="0">
                <a:latin typeface="+mn-ea"/>
              </a:rPr>
              <a:t>  </a:t>
            </a:r>
            <a:r>
              <a:rPr lang="zh-CN" altLang="en-US" dirty="0">
                <a:latin typeface="+mn-ea"/>
              </a:rPr>
              <a:t>咨询</a:t>
            </a:r>
            <a:endParaRPr lang="en-US" altLang="zh-CN" dirty="0">
              <a:latin typeface="+mn-ea"/>
            </a:endParaRPr>
          </a:p>
        </p:txBody>
      </p:sp>
      <p:sp>
        <p:nvSpPr>
          <p:cNvPr id="52" name="TextBox 51"/>
          <p:cNvSpPr txBox="1"/>
          <p:nvPr/>
        </p:nvSpPr>
        <p:spPr>
          <a:xfrm>
            <a:off x="6585776" y="5539946"/>
            <a:ext cx="5137522" cy="349702"/>
          </a:xfrm>
          <a:prstGeom prst="rect">
            <a:avLst/>
          </a:prstGeom>
          <a:noFill/>
        </p:spPr>
        <p:txBody>
          <a:bodyPr wrap="square" lIns="72000" tIns="36000" rIns="72000" bIns="36000" rtlCol="0">
            <a:spAutoFit/>
          </a:bodyPr>
          <a:lstStyle/>
          <a:p>
            <a:r>
              <a:rPr lang="zh-CN" altLang="en-US" b="1" dirty="0">
                <a:latin typeface="+mn-ea"/>
              </a:rPr>
              <a:t>数据定制：</a:t>
            </a:r>
            <a:r>
              <a:rPr lang="zh-CN" altLang="en-US" dirty="0">
                <a:latin typeface="+mn-ea"/>
              </a:rPr>
              <a:t>联系</a:t>
            </a:r>
            <a:r>
              <a:rPr lang="en-US" altLang="zh-CN" dirty="0">
                <a:latin typeface="+mn-ea"/>
              </a:rPr>
              <a:t>RESSET</a:t>
            </a:r>
            <a:r>
              <a:rPr lang="zh-CN" altLang="en-US" dirty="0">
                <a:latin typeface="+mn-ea"/>
              </a:rPr>
              <a:t>公司进行数据定制</a:t>
            </a:r>
            <a:endParaRPr lang="en-US" altLang="zh-CN" dirty="0">
              <a:latin typeface="+mn-ea"/>
            </a:endParaRPr>
          </a:p>
        </p:txBody>
      </p:sp>
    </p:spTree>
    <p:custDataLst>
      <p:tags r:id="rId1"/>
    </p:custDataLst>
    <p:extLst>
      <p:ext uri="{BB962C8B-B14F-4D97-AF65-F5344CB8AC3E}">
        <p14:creationId xmlns:p14="http://schemas.microsoft.com/office/powerpoint/2010/main" val="163025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高级搜索功能</a:t>
            </a:r>
            <a:endParaRPr sz="2800" b="1" dirty="0"/>
          </a:p>
        </p:txBody>
      </p:sp>
      <p:sp>
        <p:nvSpPr>
          <p:cNvPr id="8" name="Rectangle 3"/>
          <p:cNvSpPr txBox="1">
            <a:spLocks noChangeArrowheads="1"/>
          </p:cNvSpPr>
          <p:nvPr/>
        </p:nvSpPr>
        <p:spPr>
          <a:xfrm>
            <a:off x="1209303" y="1165860"/>
            <a:ext cx="9917430" cy="4526280"/>
          </a:xfrm>
          <a:prstGeom prst="rect">
            <a:avLst/>
          </a:prstGeom>
        </p:spPr>
        <p:txBody>
          <a:bodyPr/>
          <a:lstStyle/>
          <a:p>
            <a:pPr marL="342900" marR="0" lvl="0" indent="-342900" algn="just" defTabSz="1363980" rtl="0" fontAlgn="auto">
              <a:lnSpc>
                <a:spcPct val="150000"/>
              </a:lnSpc>
              <a:spcBef>
                <a:spcPts val="100"/>
              </a:spcBef>
              <a:spcAft>
                <a:spcPts val="0"/>
              </a:spcAft>
              <a:buClrTx/>
              <a:buSzTx/>
              <a:buFont typeface="Wingdings" panose="05000000000000000000" pitchFamily="2" charset="2"/>
              <a:buChar char="n"/>
              <a:defRPr/>
            </a:pPr>
            <a:r>
              <a:rPr kumimoji="0" lang="zh-CN" altLang="en-US" b="0" i="0" u="none" strike="noStrike" kern="1200" cap="none" spc="0" normalizeH="0" baseline="0" noProof="0" dirty="0">
                <a:ln>
                  <a:noFill/>
                </a:ln>
                <a:solidFill>
                  <a:schemeClr val="tx1"/>
                </a:solidFill>
                <a:effectLst/>
                <a:uLnTx/>
                <a:uFillTx/>
                <a:latin typeface="+mn-ea"/>
                <a:cs typeface="+mn-cs"/>
              </a:rPr>
              <a:t>可根据</a:t>
            </a:r>
            <a:r>
              <a:rPr kumimoji="0" lang="zh-CN" altLang="en-US" b="1" i="0" u="none" strike="noStrike" kern="1200" cap="none" spc="0" normalizeH="0" baseline="0" noProof="0" dirty="0">
                <a:ln>
                  <a:noFill/>
                </a:ln>
                <a:solidFill>
                  <a:srgbClr val="0070C0"/>
                </a:solidFill>
                <a:effectLst/>
                <a:uLnTx/>
                <a:uFillTx/>
                <a:latin typeface="+mn-ea"/>
                <a:cs typeface="+mn-cs"/>
              </a:rPr>
              <a:t>表名称</a:t>
            </a:r>
            <a:r>
              <a:rPr kumimoji="0" lang="zh-CN" altLang="en-US" b="0" i="0" u="none" strike="noStrike" kern="1200" cap="none" spc="0" normalizeH="0" baseline="0" noProof="0" dirty="0">
                <a:ln>
                  <a:noFill/>
                </a:ln>
                <a:solidFill>
                  <a:schemeClr val="tx1"/>
                </a:solidFill>
                <a:effectLst/>
                <a:uLnTx/>
                <a:uFillTx/>
                <a:latin typeface="+mn-ea"/>
                <a:cs typeface="+mn-cs"/>
              </a:rPr>
              <a:t>、</a:t>
            </a:r>
            <a:r>
              <a:rPr kumimoji="0" lang="zh-CN" altLang="en-US" b="1" i="0" u="none" strike="noStrike" kern="1200" cap="none" spc="0" normalizeH="0" baseline="0" noProof="0" dirty="0">
                <a:ln>
                  <a:noFill/>
                </a:ln>
                <a:solidFill>
                  <a:srgbClr val="0070C0"/>
                </a:solidFill>
                <a:effectLst/>
                <a:uLnTx/>
                <a:uFillTx/>
                <a:latin typeface="+mn-ea"/>
                <a:cs typeface="+mn-cs"/>
              </a:rPr>
              <a:t>字段信息</a:t>
            </a:r>
            <a:r>
              <a:rPr kumimoji="0" lang="zh-CN" altLang="en-US" b="0" i="0" u="none" strike="noStrike" kern="1200" cap="none" spc="0" normalizeH="0" baseline="0" noProof="0" dirty="0">
                <a:ln>
                  <a:noFill/>
                </a:ln>
                <a:solidFill>
                  <a:schemeClr val="tx1"/>
                </a:solidFill>
                <a:effectLst/>
                <a:uLnTx/>
                <a:uFillTx/>
                <a:latin typeface="+mn-ea"/>
                <a:cs typeface="+mn-cs"/>
              </a:rPr>
              <a:t>、</a:t>
            </a:r>
            <a:r>
              <a:rPr kumimoji="0" lang="zh-CN" altLang="en-US" b="1" i="0" u="none" strike="noStrike" kern="1200" cap="none" spc="0" normalizeH="0" baseline="0" noProof="0" dirty="0">
                <a:ln>
                  <a:noFill/>
                </a:ln>
                <a:solidFill>
                  <a:srgbClr val="0070C0"/>
                </a:solidFill>
                <a:effectLst/>
                <a:uLnTx/>
                <a:uFillTx/>
                <a:latin typeface="+mn-ea"/>
                <a:cs typeface="+mn-cs"/>
              </a:rPr>
              <a:t>数据词典内容</a:t>
            </a:r>
            <a:r>
              <a:rPr kumimoji="0" lang="zh-CN" altLang="en-US" b="0" i="0" u="none" strike="noStrike" kern="1200" cap="none" spc="0" normalizeH="0" baseline="0" noProof="0" dirty="0">
                <a:ln>
                  <a:noFill/>
                </a:ln>
                <a:solidFill>
                  <a:schemeClr val="tx1"/>
                </a:solidFill>
                <a:effectLst/>
                <a:uLnTx/>
                <a:uFillTx/>
                <a:latin typeface="+mn-ea"/>
                <a:cs typeface="+mn-cs"/>
              </a:rPr>
              <a:t>进行精确或模糊查询。</a:t>
            </a:r>
            <a:endParaRPr kumimoji="0" lang="en-US" altLang="zh-CN" b="0" i="0" u="none" strike="noStrike" kern="1200" cap="none" spc="0" normalizeH="0" baseline="0" noProof="0" dirty="0">
              <a:ln>
                <a:noFill/>
              </a:ln>
              <a:solidFill>
                <a:schemeClr val="tx1"/>
              </a:solidFill>
              <a:effectLst/>
              <a:uLnTx/>
              <a:uFillTx/>
              <a:latin typeface="+mn-ea"/>
              <a:cs typeface="+mn-cs"/>
            </a:endParaRPr>
          </a:p>
          <a:p>
            <a:pPr marL="342900" marR="0" lvl="0" indent="-342900" algn="just" defTabSz="1363980" rtl="0" fontAlgn="auto">
              <a:lnSpc>
                <a:spcPct val="150000"/>
              </a:lnSpc>
              <a:spcBef>
                <a:spcPts val="100"/>
              </a:spcBef>
              <a:spcAft>
                <a:spcPts val="0"/>
              </a:spcAft>
              <a:buClrTx/>
              <a:buSzTx/>
              <a:buFont typeface="Wingdings" panose="05000000000000000000" pitchFamily="2" charset="2"/>
              <a:buChar char="n"/>
              <a:defRPr/>
            </a:pPr>
            <a:r>
              <a:rPr kumimoji="0" lang="zh-CN" altLang="en-US" b="0" i="0" u="none" strike="noStrike" kern="1200" cap="none" spc="0" normalizeH="0" baseline="0" noProof="0" dirty="0">
                <a:ln>
                  <a:noFill/>
                </a:ln>
                <a:solidFill>
                  <a:schemeClr val="tx1"/>
                </a:solidFill>
                <a:effectLst/>
                <a:uLnTx/>
                <a:uFillTx/>
                <a:latin typeface="+mn-ea"/>
                <a:cs typeface="+mn-cs"/>
              </a:rPr>
              <a:t>高级搜索的</a:t>
            </a:r>
            <a:r>
              <a:rPr kumimoji="0" lang="zh-CN" altLang="en-US" i="0" u="none" strike="noStrike" kern="1200" cap="none" spc="0" normalizeH="0" baseline="0" noProof="0" dirty="0">
                <a:ln>
                  <a:noFill/>
                </a:ln>
                <a:effectLst/>
                <a:uLnTx/>
                <a:uFillTx/>
                <a:latin typeface="+mn-ea"/>
                <a:cs typeface="+mn-cs"/>
              </a:rPr>
              <a:t>范围可以为全部数据库</a:t>
            </a:r>
            <a:r>
              <a:rPr kumimoji="0" lang="zh-CN" altLang="en-US" b="1" i="0" u="none" strike="noStrike" kern="1200" cap="none" spc="0" normalizeH="0" baseline="0" noProof="0" dirty="0">
                <a:ln>
                  <a:noFill/>
                </a:ln>
                <a:solidFill>
                  <a:srgbClr val="0070C0"/>
                </a:solidFill>
                <a:effectLst/>
                <a:uLnTx/>
                <a:uFillTx/>
                <a:latin typeface="+mn-ea"/>
                <a:cs typeface="+mn-cs"/>
              </a:rPr>
              <a:t>（购买/未购买）</a:t>
            </a:r>
            <a:r>
              <a:rPr kumimoji="0" lang="zh-CN" altLang="en-US" i="0" u="none" strike="noStrike" kern="1200" cap="none" spc="0" normalizeH="0" baseline="0" noProof="0" dirty="0">
                <a:ln>
                  <a:noFill/>
                </a:ln>
                <a:effectLst/>
                <a:uLnTx/>
                <a:uFillTx/>
                <a:latin typeface="+mn-ea"/>
                <a:cs typeface="+mn-cs"/>
              </a:rPr>
              <a:t>，</a:t>
            </a:r>
            <a:r>
              <a:rPr kumimoji="0" lang="zh-CN" altLang="en-US" b="0" i="0" u="none" strike="noStrike" kern="1200" cap="none" spc="0" normalizeH="0" baseline="0" noProof="0" dirty="0">
                <a:ln>
                  <a:noFill/>
                </a:ln>
                <a:solidFill>
                  <a:schemeClr val="tx1"/>
                </a:solidFill>
                <a:effectLst/>
                <a:uLnTx/>
                <a:uFillTx/>
                <a:latin typeface="+mn-ea"/>
                <a:cs typeface="+mn-cs"/>
              </a:rPr>
              <a:t>但显示结果如果未购买则不能进行下载或查看。</a:t>
            </a:r>
          </a:p>
          <a:p>
            <a:pPr marL="342900" marR="0" lvl="0" indent="-342900" algn="just" defTabSz="1363980" rtl="0" fontAlgn="auto">
              <a:lnSpc>
                <a:spcPct val="150000"/>
              </a:lnSpc>
              <a:spcBef>
                <a:spcPts val="100"/>
              </a:spcBef>
              <a:spcAft>
                <a:spcPts val="0"/>
              </a:spcAft>
              <a:buClrTx/>
              <a:buSzTx/>
              <a:buFont typeface="Wingdings" panose="05000000000000000000" charset="0"/>
              <a:buChar char="Ø"/>
              <a:defRPr/>
            </a:pPr>
            <a:endParaRPr kumimoji="0" lang="zh-CN" altLang="en-US" b="0" i="0" u="none" strike="noStrike" kern="1200" cap="none" spc="0" normalizeH="0" baseline="0" noProof="0" dirty="0">
              <a:ln>
                <a:noFill/>
              </a:ln>
              <a:solidFill>
                <a:schemeClr val="tx1"/>
              </a:solidFill>
              <a:effectLst/>
              <a:uLnTx/>
              <a:uFillTx/>
              <a:latin typeface="+mn-ea"/>
              <a:cs typeface="+mn-cs"/>
            </a:endParaRPr>
          </a:p>
        </p:txBody>
      </p:sp>
      <p:pic>
        <p:nvPicPr>
          <p:cNvPr id="2" name="图片 1" descr="火狐截图_2020-05-08T08-59-37.820Z"/>
          <p:cNvPicPr>
            <a:picLocks noChangeAspect="1"/>
          </p:cNvPicPr>
          <p:nvPr/>
        </p:nvPicPr>
        <p:blipFill>
          <a:blip r:embed="rId4"/>
          <a:stretch>
            <a:fillRect/>
          </a:stretch>
        </p:blipFill>
        <p:spPr>
          <a:xfrm>
            <a:off x="2178630" y="2583391"/>
            <a:ext cx="7978775" cy="3917950"/>
          </a:xfrm>
          <a:prstGeom prst="rect">
            <a:avLst/>
          </a:prstGeom>
          <a:ln>
            <a:solidFill>
              <a:schemeClr val="bg1">
                <a:lumMod val="65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999119904"/>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0"/>
            <a:ext cx="345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文本框 9"/>
          <p:cNvSpPr txBox="1">
            <a:spLocks noChangeArrowheads="1"/>
          </p:cNvSpPr>
          <p:nvPr/>
        </p:nvSpPr>
        <p:spPr bwMode="auto">
          <a:xfrm>
            <a:off x="-23282" y="31459"/>
            <a:ext cx="658299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8800" b="1" dirty="0">
                <a:solidFill>
                  <a:schemeClr val="bg1"/>
                </a:solidFill>
                <a:latin typeface="微软雅黑" panose="020B0503020204020204" pitchFamily="34" charset="-122"/>
                <a:ea typeface="微软雅黑" panose="020B0503020204020204" pitchFamily="34" charset="-122"/>
              </a:rPr>
              <a:t>CONT</a:t>
            </a:r>
            <a:r>
              <a:rPr lang="en-US" altLang="zh-CN" sz="8800" b="1" dirty="0">
                <a:solidFill>
                  <a:schemeClr val="bg1">
                    <a:lumMod val="75000"/>
                  </a:schemeClr>
                </a:solidFill>
                <a:latin typeface="微软雅黑" panose="020B0503020204020204" pitchFamily="34" charset="-122"/>
                <a:ea typeface="微软雅黑" panose="020B0503020204020204" pitchFamily="34" charset="-122"/>
              </a:rPr>
              <a:t>ENTS</a:t>
            </a:r>
            <a:endParaRPr lang="zh-CN" altLang="en-US" sz="8800" b="1" dirty="0">
              <a:solidFill>
                <a:schemeClr val="bg1">
                  <a:lumMod val="75000"/>
                </a:schemeClr>
              </a:solidFill>
              <a:latin typeface="微软雅黑" panose="020B0503020204020204" pitchFamily="34" charset="-122"/>
              <a:ea typeface="微软雅黑" panose="020B0503020204020204" pitchFamily="34" charset="-122"/>
            </a:endParaRPr>
          </a:p>
        </p:txBody>
      </p:sp>
      <p:sp>
        <p:nvSpPr>
          <p:cNvPr id="19" name="文本框 10"/>
          <p:cNvSpPr txBox="1">
            <a:spLocks noChangeArrowheads="1"/>
          </p:cNvSpPr>
          <p:nvPr/>
        </p:nvSpPr>
        <p:spPr bwMode="auto">
          <a:xfrm>
            <a:off x="-86783" y="1208987"/>
            <a:ext cx="299833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800" b="1" spc="-400" dirty="0">
                <a:solidFill>
                  <a:schemeClr val="bg1"/>
                </a:solidFill>
                <a:latin typeface="微软雅黑" panose="020B0503020204020204" pitchFamily="34" charset="-122"/>
                <a:ea typeface="微软雅黑" panose="020B0503020204020204" pitchFamily="34" charset="-122"/>
              </a:rPr>
              <a:t>目 录</a:t>
            </a:r>
          </a:p>
        </p:txBody>
      </p:sp>
      <p:sp>
        <p:nvSpPr>
          <p:cNvPr id="20" name="矩形 19">
            <a:extLst>
              <a:ext uri="{FF2B5EF4-FFF2-40B4-BE49-F238E27FC236}">
                <a16:creationId xmlns:a16="http://schemas.microsoft.com/office/drawing/2014/main" id="{FCF23A95-9BEF-CBF5-0FE5-981128AC0CB7}"/>
              </a:ext>
            </a:extLst>
          </p:cNvPr>
          <p:cNvSpPr/>
          <p:nvPr/>
        </p:nvSpPr>
        <p:spPr>
          <a:xfrm>
            <a:off x="5725499" y="1957984"/>
            <a:ext cx="4809824" cy="55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lvl="0" algn="ctr">
              <a:buClrTx/>
              <a:buSzTx/>
              <a:buFontTx/>
            </a:pPr>
            <a:r>
              <a:rPr lang="zh-CN" altLang="en-US" sz="2100" b="1" dirty="0">
                <a:solidFill>
                  <a:prstClr val="white"/>
                </a:solidFill>
                <a:sym typeface="+mn-ea"/>
              </a:rPr>
              <a:t>锐思数据简介</a:t>
            </a:r>
          </a:p>
        </p:txBody>
      </p:sp>
      <p:grpSp>
        <p:nvGrpSpPr>
          <p:cNvPr id="21" name="组合 45">
            <a:extLst>
              <a:ext uri="{FF2B5EF4-FFF2-40B4-BE49-F238E27FC236}">
                <a16:creationId xmlns:a16="http://schemas.microsoft.com/office/drawing/2014/main" id="{290B4939-8F46-9E30-5BAA-1078B1AAC9EA}"/>
              </a:ext>
            </a:extLst>
          </p:cNvPr>
          <p:cNvGrpSpPr>
            <a:grpSpLocks noChangeAspect="1"/>
          </p:cNvGrpSpPr>
          <p:nvPr/>
        </p:nvGrpSpPr>
        <p:grpSpPr>
          <a:xfrm>
            <a:off x="4625236" y="1905049"/>
            <a:ext cx="680133" cy="560988"/>
            <a:chOff x="2971064" y="1795564"/>
            <a:chExt cx="612717" cy="505382"/>
          </a:xfrm>
        </p:grpSpPr>
        <p:sp>
          <p:nvSpPr>
            <p:cNvPr id="22" name="矩形 45">
              <a:extLst>
                <a:ext uri="{FF2B5EF4-FFF2-40B4-BE49-F238E27FC236}">
                  <a16:creationId xmlns:a16="http://schemas.microsoft.com/office/drawing/2014/main" id="{0ADC6A63-1393-B543-4BA5-34B75A7B8587}"/>
                </a:ext>
              </a:extLst>
            </p:cNvPr>
            <p:cNvSpPr/>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23" name="TextBox 50">
              <a:extLst>
                <a:ext uri="{FF2B5EF4-FFF2-40B4-BE49-F238E27FC236}">
                  <a16:creationId xmlns:a16="http://schemas.microsoft.com/office/drawing/2014/main" id="{A0FBA0F6-2B33-691F-A256-6F7FFB119598}"/>
                </a:ext>
              </a:extLst>
            </p:cNvPr>
            <p:cNvSpPr txBox="1"/>
            <p:nvPr/>
          </p:nvSpPr>
          <p:spPr>
            <a:xfrm>
              <a:off x="2986250" y="1795564"/>
              <a:ext cx="597531" cy="457494"/>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01</a:t>
              </a:r>
              <a:endParaRPr lang="zh-CN" altLang="en-US" sz="2700" dirty="0">
                <a:solidFill>
                  <a:schemeClr val="tx1">
                    <a:lumMod val="65000"/>
                    <a:lumOff val="35000"/>
                  </a:schemeClr>
                </a:solidFill>
                <a:latin typeface="Impact" panose="020B0806030902050204" pitchFamily="34" charset="0"/>
              </a:endParaRPr>
            </a:p>
          </p:txBody>
        </p:sp>
      </p:grpSp>
      <p:grpSp>
        <p:nvGrpSpPr>
          <p:cNvPr id="24" name="组合 54">
            <a:extLst>
              <a:ext uri="{FF2B5EF4-FFF2-40B4-BE49-F238E27FC236}">
                <a16:creationId xmlns:a16="http://schemas.microsoft.com/office/drawing/2014/main" id="{1B309E4B-6DC7-D92A-C72E-BD2F0FDB2069}"/>
              </a:ext>
            </a:extLst>
          </p:cNvPr>
          <p:cNvGrpSpPr>
            <a:grpSpLocks noChangeAspect="1"/>
          </p:cNvGrpSpPr>
          <p:nvPr/>
        </p:nvGrpSpPr>
        <p:grpSpPr>
          <a:xfrm>
            <a:off x="4625236" y="3755846"/>
            <a:ext cx="680133" cy="560988"/>
            <a:chOff x="2971064" y="1795564"/>
            <a:chExt cx="612717" cy="505382"/>
          </a:xfrm>
        </p:grpSpPr>
        <p:sp>
          <p:nvSpPr>
            <p:cNvPr id="25" name="矩形 45">
              <a:extLst>
                <a:ext uri="{FF2B5EF4-FFF2-40B4-BE49-F238E27FC236}">
                  <a16:creationId xmlns:a16="http://schemas.microsoft.com/office/drawing/2014/main" id="{6407D1CD-28B9-5584-67EE-7CA784A21579}"/>
                </a:ext>
              </a:extLst>
            </p:cNvPr>
            <p:cNvSpPr/>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26" name="TextBox 56">
              <a:extLst>
                <a:ext uri="{FF2B5EF4-FFF2-40B4-BE49-F238E27FC236}">
                  <a16:creationId xmlns:a16="http://schemas.microsoft.com/office/drawing/2014/main" id="{D4D417A7-D157-1DB9-1830-AC3E3BD24E8E}"/>
                </a:ext>
              </a:extLst>
            </p:cNvPr>
            <p:cNvSpPr txBox="1"/>
            <p:nvPr/>
          </p:nvSpPr>
          <p:spPr>
            <a:xfrm>
              <a:off x="2986250" y="1795564"/>
              <a:ext cx="597531" cy="456502"/>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03</a:t>
              </a:r>
              <a:endParaRPr lang="en-US" sz="2700" dirty="0">
                <a:solidFill>
                  <a:schemeClr val="tx1">
                    <a:lumMod val="65000"/>
                    <a:lumOff val="35000"/>
                  </a:schemeClr>
                </a:solidFill>
                <a:latin typeface="Impact" panose="020B0806030902050204" pitchFamily="34" charset="0"/>
              </a:endParaRPr>
            </a:p>
          </p:txBody>
        </p:sp>
      </p:grpSp>
      <p:sp>
        <p:nvSpPr>
          <p:cNvPr id="27" name="矩形 26">
            <a:extLst>
              <a:ext uri="{FF2B5EF4-FFF2-40B4-BE49-F238E27FC236}">
                <a16:creationId xmlns:a16="http://schemas.microsoft.com/office/drawing/2014/main" id="{6943949B-09B3-6377-0C8E-EDB31BA33E98}"/>
              </a:ext>
            </a:extLst>
          </p:cNvPr>
          <p:cNvSpPr/>
          <p:nvPr/>
        </p:nvSpPr>
        <p:spPr>
          <a:xfrm>
            <a:off x="5714721" y="3755846"/>
            <a:ext cx="4809824" cy="560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a:r>
              <a:rPr lang="en-US" altLang="zh-CN" sz="2100" b="1" dirty="0"/>
              <a:t>RESSET</a:t>
            </a:r>
            <a:r>
              <a:rPr lang="zh-CN" altLang="en-US" sz="2100" b="1" dirty="0"/>
              <a:t>企业大数据平台介绍</a:t>
            </a:r>
          </a:p>
        </p:txBody>
      </p:sp>
      <p:grpSp>
        <p:nvGrpSpPr>
          <p:cNvPr id="28" name="组合 51">
            <a:extLst>
              <a:ext uri="{FF2B5EF4-FFF2-40B4-BE49-F238E27FC236}">
                <a16:creationId xmlns:a16="http://schemas.microsoft.com/office/drawing/2014/main" id="{728936F7-0637-44E8-E1F6-D18DC4383E8A}"/>
              </a:ext>
            </a:extLst>
          </p:cNvPr>
          <p:cNvGrpSpPr>
            <a:grpSpLocks noChangeAspect="1"/>
          </p:cNvGrpSpPr>
          <p:nvPr/>
        </p:nvGrpSpPr>
        <p:grpSpPr>
          <a:xfrm>
            <a:off x="4625236" y="2800838"/>
            <a:ext cx="680133" cy="560988"/>
            <a:chOff x="2971064" y="1795564"/>
            <a:chExt cx="612717" cy="505382"/>
          </a:xfrm>
        </p:grpSpPr>
        <p:sp>
          <p:nvSpPr>
            <p:cNvPr id="29" name="矩形 45">
              <a:extLst>
                <a:ext uri="{FF2B5EF4-FFF2-40B4-BE49-F238E27FC236}">
                  <a16:creationId xmlns:a16="http://schemas.microsoft.com/office/drawing/2014/main" id="{48C7A6C7-170E-AD2D-18B8-D0E6FE1C85D2}"/>
                </a:ext>
              </a:extLst>
            </p:cNvPr>
            <p:cNvSpPr/>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30" name="TextBox 53">
              <a:extLst>
                <a:ext uri="{FF2B5EF4-FFF2-40B4-BE49-F238E27FC236}">
                  <a16:creationId xmlns:a16="http://schemas.microsoft.com/office/drawing/2014/main" id="{C780241F-F26A-08AD-36E7-34305FD29A1A}"/>
                </a:ext>
              </a:extLst>
            </p:cNvPr>
            <p:cNvSpPr txBox="1"/>
            <p:nvPr/>
          </p:nvSpPr>
          <p:spPr>
            <a:xfrm>
              <a:off x="2986250" y="1795564"/>
              <a:ext cx="597531" cy="457494"/>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02</a:t>
              </a:r>
              <a:endParaRPr lang="zh-CN" altLang="en-US" sz="2700" dirty="0">
                <a:solidFill>
                  <a:schemeClr val="tx1">
                    <a:lumMod val="65000"/>
                    <a:lumOff val="35000"/>
                  </a:schemeClr>
                </a:solidFill>
                <a:latin typeface="Impact" panose="020B0806030902050204" pitchFamily="34" charset="0"/>
              </a:endParaRPr>
            </a:p>
          </p:txBody>
        </p:sp>
      </p:grpSp>
      <p:sp>
        <p:nvSpPr>
          <p:cNvPr id="31" name="矩形 30">
            <a:extLst>
              <a:ext uri="{FF2B5EF4-FFF2-40B4-BE49-F238E27FC236}">
                <a16:creationId xmlns:a16="http://schemas.microsoft.com/office/drawing/2014/main" id="{294E1C2E-989E-98EA-745A-EEE52A72E5DC}"/>
              </a:ext>
            </a:extLst>
          </p:cNvPr>
          <p:cNvSpPr/>
          <p:nvPr/>
        </p:nvSpPr>
        <p:spPr>
          <a:xfrm>
            <a:off x="5714721" y="2858812"/>
            <a:ext cx="4819807" cy="55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a:r>
              <a:rPr lang="en-US" altLang="zh-CN" sz="2100" b="1" dirty="0"/>
              <a:t>RESSET</a:t>
            </a:r>
            <a:r>
              <a:rPr lang="zh-CN" altLang="en-US" sz="2100" b="1" dirty="0"/>
              <a:t>金融研究数据库介绍</a:t>
            </a:r>
          </a:p>
        </p:txBody>
      </p:sp>
      <p:grpSp>
        <p:nvGrpSpPr>
          <p:cNvPr id="7" name="组合 51">
            <a:extLst>
              <a:ext uri="{FF2B5EF4-FFF2-40B4-BE49-F238E27FC236}">
                <a16:creationId xmlns:a16="http://schemas.microsoft.com/office/drawing/2014/main" id="{1A77D35F-57FB-76B1-DCDB-C8AD456A603F}"/>
              </a:ext>
            </a:extLst>
          </p:cNvPr>
          <p:cNvGrpSpPr>
            <a:grpSpLocks noChangeAspect="1"/>
          </p:cNvGrpSpPr>
          <p:nvPr/>
        </p:nvGrpSpPr>
        <p:grpSpPr>
          <a:xfrm>
            <a:off x="4615253" y="4598073"/>
            <a:ext cx="680133" cy="560988"/>
            <a:chOff x="2971064" y="1795564"/>
            <a:chExt cx="612717" cy="505382"/>
          </a:xfrm>
        </p:grpSpPr>
        <p:sp>
          <p:nvSpPr>
            <p:cNvPr id="8" name="矩形 45">
              <a:extLst>
                <a:ext uri="{FF2B5EF4-FFF2-40B4-BE49-F238E27FC236}">
                  <a16:creationId xmlns:a16="http://schemas.microsoft.com/office/drawing/2014/main" id="{66B7D627-3D49-2665-60D9-B2828FA14B55}"/>
                </a:ext>
              </a:extLst>
            </p:cNvPr>
            <p:cNvSpPr/>
            <p:nvPr/>
          </p:nvSpPr>
          <p:spPr>
            <a:xfrm>
              <a:off x="2971064" y="1796946"/>
              <a:ext cx="612000" cy="504000"/>
            </a:xfrm>
            <a:custGeom>
              <a:avLst/>
              <a:gdLst/>
              <a:ahLst/>
              <a:cxnLst/>
              <a:rect l="l" t="t" r="r" b="b"/>
              <a:pathLst>
                <a:path w="612000" h="504000">
                  <a:moveTo>
                    <a:pt x="576000" y="235074"/>
                  </a:moveTo>
                  <a:lnTo>
                    <a:pt x="612000" y="235074"/>
                  </a:lnTo>
                  <a:lnTo>
                    <a:pt x="612000" y="504000"/>
                  </a:lnTo>
                  <a:lnTo>
                    <a:pt x="306000" y="504000"/>
                  </a:lnTo>
                  <a:lnTo>
                    <a:pt x="306000" y="468000"/>
                  </a:lnTo>
                  <a:lnTo>
                    <a:pt x="576000" y="468000"/>
                  </a:lnTo>
                  <a:close/>
                  <a:moveTo>
                    <a:pt x="0" y="0"/>
                  </a:moveTo>
                  <a:lnTo>
                    <a:pt x="306000" y="0"/>
                  </a:lnTo>
                  <a:lnTo>
                    <a:pt x="306000" y="36000"/>
                  </a:lnTo>
                  <a:lnTo>
                    <a:pt x="36000" y="36000"/>
                  </a:lnTo>
                  <a:lnTo>
                    <a:pt x="36000" y="253355"/>
                  </a:lnTo>
                  <a:lnTo>
                    <a:pt x="0" y="25335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schemeClr val="tx1">
                    <a:lumMod val="65000"/>
                    <a:lumOff val="35000"/>
                  </a:schemeClr>
                </a:solidFill>
              </a:endParaRPr>
            </a:p>
          </p:txBody>
        </p:sp>
        <p:sp>
          <p:nvSpPr>
            <p:cNvPr id="9" name="TextBox 53">
              <a:extLst>
                <a:ext uri="{FF2B5EF4-FFF2-40B4-BE49-F238E27FC236}">
                  <a16:creationId xmlns:a16="http://schemas.microsoft.com/office/drawing/2014/main" id="{34CD6329-09BE-4392-6638-74B6F29F5E08}"/>
                </a:ext>
              </a:extLst>
            </p:cNvPr>
            <p:cNvSpPr txBox="1"/>
            <p:nvPr/>
          </p:nvSpPr>
          <p:spPr>
            <a:xfrm>
              <a:off x="2986250" y="1795564"/>
              <a:ext cx="597531" cy="457494"/>
            </a:xfrm>
            <a:prstGeom prst="rect">
              <a:avLst/>
            </a:prstGeom>
            <a:noFill/>
          </p:spPr>
          <p:txBody>
            <a:bodyPr wrap="square" rtlCol="0">
              <a:spAutoFit/>
            </a:bodyPr>
            <a:lstStyle/>
            <a:p>
              <a:pPr algn="ctr"/>
              <a:r>
                <a:rPr lang="en-US" altLang="zh-CN" sz="2700" dirty="0">
                  <a:solidFill>
                    <a:schemeClr val="tx1">
                      <a:lumMod val="65000"/>
                      <a:lumOff val="35000"/>
                    </a:schemeClr>
                  </a:solidFill>
                  <a:latin typeface="Impact" panose="020B0806030902050204" pitchFamily="34" charset="0"/>
                </a:rPr>
                <a:t>04</a:t>
              </a:r>
              <a:endParaRPr lang="zh-CN" altLang="en-US" sz="2700" dirty="0">
                <a:solidFill>
                  <a:schemeClr val="tx1">
                    <a:lumMod val="65000"/>
                    <a:lumOff val="35000"/>
                  </a:schemeClr>
                </a:solidFill>
                <a:latin typeface="Impact" panose="020B0806030902050204" pitchFamily="34" charset="0"/>
              </a:endParaRPr>
            </a:p>
          </p:txBody>
        </p:sp>
      </p:grpSp>
      <p:sp>
        <p:nvSpPr>
          <p:cNvPr id="10" name="矩形 9">
            <a:extLst>
              <a:ext uri="{FF2B5EF4-FFF2-40B4-BE49-F238E27FC236}">
                <a16:creationId xmlns:a16="http://schemas.microsoft.com/office/drawing/2014/main" id="{AA9A1F6D-037A-4DFD-AAB1-0B05B9817365}"/>
              </a:ext>
            </a:extLst>
          </p:cNvPr>
          <p:cNvSpPr/>
          <p:nvPr/>
        </p:nvSpPr>
        <p:spPr>
          <a:xfrm>
            <a:off x="5704738" y="4656047"/>
            <a:ext cx="4819807" cy="55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a:r>
              <a:rPr lang="zh-CN" altLang="en-US" sz="2100" b="1" dirty="0"/>
              <a:t>研究热点特色平台推介</a:t>
            </a:r>
            <a:endParaRPr lang="en-US" altLang="zh-CN" sz="2100" b="1" dirty="0"/>
          </a:p>
        </p:txBody>
      </p:sp>
    </p:spTree>
    <p:extLst>
      <p:ext uri="{BB962C8B-B14F-4D97-AF65-F5344CB8AC3E}">
        <p14:creationId xmlns:p14="http://schemas.microsoft.com/office/powerpoint/2010/main" val="409379200"/>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数据词典查阅</a:t>
            </a:r>
            <a:endParaRPr sz="2800" b="1" dirty="0"/>
          </a:p>
        </p:txBody>
      </p:sp>
      <p:sp>
        <p:nvSpPr>
          <p:cNvPr id="19" name="内容占位符 2"/>
          <p:cNvSpPr txBox="1"/>
          <p:nvPr/>
        </p:nvSpPr>
        <p:spPr>
          <a:xfrm>
            <a:off x="1120236" y="1166018"/>
            <a:ext cx="10972800" cy="4525963"/>
          </a:xfrm>
          <a:prstGeom prst="rect">
            <a:avLst/>
          </a:prstGeom>
        </p:spPr>
        <p:txBody>
          <a:bodyPr/>
          <a:lstStyle/>
          <a:p>
            <a:pPr marL="511175" marR="0" lvl="0" indent="-511175" algn="l" defTabSz="1363980" rtl="0" eaLnBrk="1" fontAlgn="auto" latinLnBrk="0" hangingPunct="1">
              <a:lnSpc>
                <a:spcPct val="1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rPr>
              <a:t>数据样例、数据词典及数据记录数</a:t>
            </a:r>
          </a:p>
          <a:p>
            <a:pPr marL="511175" marR="0" lvl="0" indent="-511175" algn="l" defTabSz="1363980" rtl="0" eaLnBrk="1" fontAlgn="auto" latinLnBrk="0" hangingPunct="1">
              <a:lnSpc>
                <a:spcPct val="100000"/>
              </a:lnSpc>
              <a:spcBef>
                <a:spcPts val="130"/>
              </a:spcBef>
              <a:spcAft>
                <a:spcPts val="0"/>
              </a:spcAft>
              <a:buClrTx/>
              <a:buSzTx/>
              <a:buFont typeface="Wingdings" panose="05000000000000000000" pitchFamily="2" charset="2"/>
              <a:buChar char="p"/>
              <a:defRPr/>
            </a:pPr>
            <a:endParaRPr kumimoji="0" lang="zh-CN" altLang="en-US" sz="2000" b="0" i="0" u="none" strike="noStrike" kern="1200" cap="none" spc="0" normalizeH="0" baseline="0" noProof="0" dirty="0">
              <a:ln>
                <a:noFill/>
              </a:ln>
              <a:solidFill>
                <a:schemeClr val="tx1"/>
              </a:solidFill>
              <a:effectLst/>
              <a:uLnTx/>
              <a:uFillTx/>
              <a:latin typeface="+mn-ea"/>
            </a:endParaRPr>
          </a:p>
        </p:txBody>
      </p:sp>
      <p:pic>
        <p:nvPicPr>
          <p:cNvPr id="21" name="图片 2"/>
          <p:cNvPicPr>
            <a:picLocks noChangeAspect="1"/>
          </p:cNvPicPr>
          <p:nvPr/>
        </p:nvPicPr>
        <p:blipFill>
          <a:blip r:embed="rId4" cstate="print"/>
          <a:srcRect t="2" b="32199"/>
          <a:stretch>
            <a:fillRect/>
          </a:stretch>
        </p:blipFill>
        <p:spPr bwMode="auto">
          <a:xfrm>
            <a:off x="1209303" y="2745496"/>
            <a:ext cx="10226633" cy="3556805"/>
          </a:xfrm>
          <a:prstGeom prst="rect">
            <a:avLst/>
          </a:prstGeom>
          <a:ln>
            <a:noFill/>
          </a:ln>
          <a:effectLst>
            <a:outerShdw blurRad="190500" algn="tl" rotWithShape="0">
              <a:srgbClr val="000000">
                <a:alpha val="70000"/>
              </a:srgbClr>
            </a:outerShdw>
          </a:effectLst>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9303" y="1776338"/>
            <a:ext cx="4975763" cy="746770"/>
          </a:xfrm>
          <a:prstGeom prst="rect">
            <a:avLst/>
          </a:prstGeom>
        </p:spPr>
      </p:pic>
    </p:spTree>
    <p:custDataLst>
      <p:tags r:id="rId1"/>
    </p:custDataLst>
    <p:extLst>
      <p:ext uri="{BB962C8B-B14F-4D97-AF65-F5344CB8AC3E}">
        <p14:creationId xmlns:p14="http://schemas.microsoft.com/office/powerpoint/2010/main" val="193856925"/>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金融</a:t>
            </a:r>
            <a:r>
              <a:rPr lang="zh-CN" altLang="en-US" sz="2800" b="1"/>
              <a:t>研究数据库</a:t>
            </a:r>
            <a:r>
              <a:rPr lang="en-US" altLang="zh-CN" sz="2800" b="1"/>
              <a:t>-</a:t>
            </a:r>
            <a:r>
              <a:rPr lang="zh-CN" altLang="en-US" sz="2800" b="1"/>
              <a:t>三</a:t>
            </a:r>
            <a:r>
              <a:rPr lang="zh-CN" altLang="en-US" sz="2800" b="1" dirty="0"/>
              <a:t>种查询方式</a:t>
            </a:r>
            <a:endParaRPr sz="2800" b="1" dirty="0"/>
          </a:p>
        </p:txBody>
      </p:sp>
      <p:sp>
        <p:nvSpPr>
          <p:cNvPr id="9" name="圆角矩形 8"/>
          <p:cNvSpPr/>
          <p:nvPr/>
        </p:nvSpPr>
        <p:spPr bwMode="auto">
          <a:xfrm>
            <a:off x="2803892" y="1548088"/>
            <a:ext cx="6091152" cy="1322354"/>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2" name="圆角矩形 11"/>
          <p:cNvSpPr/>
          <p:nvPr/>
        </p:nvSpPr>
        <p:spPr bwMode="auto">
          <a:xfrm>
            <a:off x="2803892" y="3229165"/>
            <a:ext cx="6091152" cy="1370985"/>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5" name="圆角矩形 14"/>
          <p:cNvSpPr/>
          <p:nvPr/>
        </p:nvSpPr>
        <p:spPr bwMode="auto">
          <a:xfrm>
            <a:off x="2803892" y="4958873"/>
            <a:ext cx="6091152" cy="1200893"/>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7" name="五边形 16"/>
          <p:cNvSpPr/>
          <p:nvPr/>
        </p:nvSpPr>
        <p:spPr>
          <a:xfrm>
            <a:off x="1209303" y="1547319"/>
            <a:ext cx="2109727" cy="575269"/>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1 </a:t>
            </a:r>
            <a:r>
              <a:rPr lang="zh-CN" altLang="en-US" sz="1500" b="1" kern="0" dirty="0">
                <a:solidFill>
                  <a:srgbClr val="F8F8F8"/>
                </a:solidFill>
                <a:latin typeface="Arial" panose="020B0604020202020204" pitchFamily="34" charset="0"/>
                <a:ea typeface="微软雅黑" panose="020B0503020204020204" charset="-122"/>
              </a:rPr>
              <a:t>查询字段</a:t>
            </a:r>
          </a:p>
        </p:txBody>
      </p:sp>
      <p:sp>
        <p:nvSpPr>
          <p:cNvPr id="18" name="五边形 17"/>
          <p:cNvSpPr/>
          <p:nvPr/>
        </p:nvSpPr>
        <p:spPr>
          <a:xfrm>
            <a:off x="1209304" y="3249302"/>
            <a:ext cx="2118354" cy="573667"/>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 2 </a:t>
            </a:r>
            <a:r>
              <a:rPr lang="zh-CN" altLang="en-US" sz="1500" b="1" kern="0" dirty="0">
                <a:solidFill>
                  <a:srgbClr val="F8F8F8"/>
                </a:solidFill>
                <a:latin typeface="Arial" panose="020B0604020202020204" pitchFamily="34" charset="0"/>
                <a:ea typeface="微软雅黑" panose="020B0503020204020204" charset="-122"/>
              </a:rPr>
              <a:t>代码选择</a:t>
            </a:r>
          </a:p>
        </p:txBody>
      </p:sp>
      <p:sp>
        <p:nvSpPr>
          <p:cNvPr id="19" name="五边形 18"/>
          <p:cNvSpPr/>
          <p:nvPr/>
        </p:nvSpPr>
        <p:spPr>
          <a:xfrm>
            <a:off x="1209303" y="4955963"/>
            <a:ext cx="2047451" cy="573667"/>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 3 </a:t>
            </a:r>
            <a:r>
              <a:rPr lang="zh-CN" altLang="en-US" sz="1500" b="1" kern="0" dirty="0">
                <a:solidFill>
                  <a:srgbClr val="F8F8F8"/>
                </a:solidFill>
                <a:latin typeface="Arial" panose="020B0604020202020204" pitchFamily="34" charset="0"/>
                <a:ea typeface="微软雅黑" panose="020B0503020204020204" charset="-122"/>
              </a:rPr>
              <a:t>概念板块</a:t>
            </a:r>
          </a:p>
        </p:txBody>
      </p:sp>
      <p:pic>
        <p:nvPicPr>
          <p:cNvPr id="2" name="图片 1"/>
          <p:cNvPicPr>
            <a:picLocks noChangeAspect="1"/>
          </p:cNvPicPr>
          <p:nvPr/>
        </p:nvPicPr>
        <p:blipFill>
          <a:blip r:embed="rId4"/>
          <a:stretch>
            <a:fillRect/>
          </a:stretch>
        </p:blipFill>
        <p:spPr>
          <a:xfrm>
            <a:off x="3435809" y="1643910"/>
            <a:ext cx="5021580" cy="1130300"/>
          </a:xfrm>
          <a:prstGeom prst="rect">
            <a:avLst/>
          </a:prstGeom>
        </p:spPr>
      </p:pic>
      <p:pic>
        <p:nvPicPr>
          <p:cNvPr id="3" name="图片 2"/>
          <p:cNvPicPr>
            <a:picLocks noChangeAspect="1"/>
          </p:cNvPicPr>
          <p:nvPr/>
        </p:nvPicPr>
        <p:blipFill>
          <a:blip r:embed="rId5"/>
          <a:stretch>
            <a:fillRect/>
          </a:stretch>
        </p:blipFill>
        <p:spPr>
          <a:xfrm>
            <a:off x="3418029" y="3438640"/>
            <a:ext cx="5039360" cy="951865"/>
          </a:xfrm>
          <a:prstGeom prst="rect">
            <a:avLst/>
          </a:prstGeom>
        </p:spPr>
      </p:pic>
      <p:pic>
        <p:nvPicPr>
          <p:cNvPr id="4" name="图片 3"/>
          <p:cNvPicPr>
            <a:picLocks noChangeAspect="1"/>
          </p:cNvPicPr>
          <p:nvPr/>
        </p:nvPicPr>
        <p:blipFill>
          <a:blip r:embed="rId6"/>
          <a:stretch>
            <a:fillRect/>
          </a:stretch>
        </p:blipFill>
        <p:spPr>
          <a:xfrm>
            <a:off x="3318969" y="5161324"/>
            <a:ext cx="5138420" cy="880745"/>
          </a:xfrm>
          <a:prstGeom prst="rect">
            <a:avLst/>
          </a:prstGeom>
        </p:spPr>
      </p:pic>
    </p:spTree>
    <p:custDataLst>
      <p:tags r:id="rId1"/>
    </p:custDataLst>
    <p:extLst>
      <p:ext uri="{BB962C8B-B14F-4D97-AF65-F5344CB8AC3E}">
        <p14:creationId xmlns:p14="http://schemas.microsoft.com/office/powerpoint/2010/main" val="305603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丰富的数据输出格式</a:t>
            </a:r>
          </a:p>
        </p:txBody>
      </p:sp>
      <p:graphicFrame>
        <p:nvGraphicFramePr>
          <p:cNvPr id="5" name="Group 178"/>
          <p:cNvGraphicFramePr>
            <a:graphicFrameLocks noGrp="1"/>
          </p:cNvGraphicFramePr>
          <p:nvPr/>
        </p:nvGraphicFramePr>
        <p:xfrm>
          <a:off x="914394" y="1108286"/>
          <a:ext cx="10678704" cy="5264150"/>
        </p:xfrm>
        <a:graphic>
          <a:graphicData uri="http://schemas.openxmlformats.org/drawingml/2006/table">
            <a:tbl>
              <a:tblPr/>
              <a:tblGrid>
                <a:gridCol w="4731967">
                  <a:extLst>
                    <a:ext uri="{9D8B030D-6E8A-4147-A177-3AD203B41FA5}">
                      <a16:colId xmlns:a16="http://schemas.microsoft.com/office/drawing/2014/main" val="20000"/>
                    </a:ext>
                  </a:extLst>
                </a:gridCol>
                <a:gridCol w="1693910">
                  <a:extLst>
                    <a:ext uri="{9D8B030D-6E8A-4147-A177-3AD203B41FA5}">
                      <a16:colId xmlns:a16="http://schemas.microsoft.com/office/drawing/2014/main" val="20001"/>
                    </a:ext>
                  </a:extLst>
                </a:gridCol>
                <a:gridCol w="4252827">
                  <a:extLst>
                    <a:ext uri="{9D8B030D-6E8A-4147-A177-3AD203B41FA5}">
                      <a16:colId xmlns:a16="http://schemas.microsoft.com/office/drawing/2014/main" val="20002"/>
                    </a:ext>
                  </a:extLst>
                </a:gridCol>
              </a:tblGrid>
              <a:tr h="250652">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a:ln>
                            <a:noFill/>
                          </a:ln>
                          <a:solidFill>
                            <a:schemeClr val="tx1"/>
                          </a:solidFill>
                          <a:effectLst/>
                          <a:latin typeface="+mn-ea"/>
                          <a:ea typeface="+mn-ea"/>
                        </a:rPr>
                        <a:t>输出格式</a:t>
                      </a:r>
                    </a:p>
                  </a:txBody>
                  <a:tcPr marL="91200" marT="0" marB="0" anchor="ctr" horzOverflow="overflow">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a:ln>
                            <a:noFill/>
                          </a:ln>
                          <a:solidFill>
                            <a:schemeClr val="tx1"/>
                          </a:solidFill>
                          <a:effectLst/>
                          <a:latin typeface="+mn-ea"/>
                          <a:ea typeface="+mn-ea"/>
                        </a:rPr>
                        <a:t>压缩格式</a:t>
                      </a:r>
                    </a:p>
                  </a:txBody>
                  <a:tcPr marL="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a:ln>
                            <a:noFill/>
                          </a:ln>
                          <a:solidFill>
                            <a:schemeClr val="tx1"/>
                          </a:solidFill>
                          <a:effectLst/>
                          <a:latin typeface="+mn-ea"/>
                          <a:ea typeface="+mn-ea"/>
                        </a:rPr>
                        <a:t>下载最大行数</a:t>
                      </a:r>
                    </a:p>
                  </a:txBody>
                  <a:tcPr marL="91200" marT="0" marB="0" anchor="ctr" horzOverflow="overflow">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extLst>
                  <a:ext uri="{0D108BD9-81ED-4DB2-BD59-A6C34878D82A}">
                    <a16:rowId xmlns:a16="http://schemas.microsoft.com/office/drawing/2014/main" val="10000"/>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Sas</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(*.sas7bda)</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0">
                  <a:txBody>
                    <a:bodyPr/>
                    <a:lstStyle/>
                    <a:p>
                      <a:pPr marL="0" marR="0" lvl="0" indent="0" algn="just"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en-US" sz="12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 typeface="Wingdings" panose="05000000000000000000" pitchFamily="2" charset="2"/>
                        <a:buChar char="ü"/>
                      </a:pPr>
                      <a:r>
                        <a:rPr kumimoji="0" lang="zh-CN" altLang="en-US" sz="1600" b="0" i="0" u="none" strike="noStrike" cap="none" normalizeH="0" baseline="0" dirty="0">
                          <a:ln>
                            <a:noFill/>
                          </a:ln>
                          <a:solidFill>
                            <a:schemeClr val="tx1"/>
                          </a:solidFill>
                          <a:effectLst/>
                          <a:latin typeface="+mn-ea"/>
                          <a:ea typeface="+mn-ea"/>
                        </a:rPr>
                        <a:t> 用户可选择所需的下载行数，当表的记录行数大于用户的下载权限数时，可以使用连续下载功能。</a:t>
                      </a: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altLang="zh-CN" sz="1600" b="0" i="0" u="none" strike="noStrike" cap="none" normalizeH="0" baseline="0" dirty="0">
                        <a:ln>
                          <a:noFill/>
                        </a:ln>
                        <a:solidFill>
                          <a:schemeClr val="tx1"/>
                        </a:solidFill>
                        <a:effectLst/>
                        <a:latin typeface="+mn-ea"/>
                        <a:ea typeface="+mn-ea"/>
                      </a:endParaRPr>
                    </a:p>
                    <a:p>
                      <a:pPr marL="0" marR="0" lvl="0" indent="0" algn="just" defTabSz="914400" rtl="0" eaLnBrk="1" fontAlgn="base" latinLnBrk="0" hangingPunct="1">
                        <a:lnSpc>
                          <a:spcPct val="100000"/>
                        </a:lnSpc>
                        <a:spcBef>
                          <a:spcPct val="0"/>
                        </a:spcBef>
                        <a:spcAft>
                          <a:spcPct val="0"/>
                        </a:spcAft>
                        <a:buClrTx/>
                        <a:buSzTx/>
                        <a:buFont typeface="Wingdings" panose="05000000000000000000" pitchFamily="2" charset="2"/>
                        <a:buChar char="ü"/>
                      </a:pPr>
                      <a:r>
                        <a:rPr kumimoji="0" lang="zh-CN" altLang="en-US" sz="1600" b="0" i="0" u="none" strike="noStrike" cap="none" normalizeH="0" baseline="0" dirty="0">
                          <a:ln>
                            <a:noFill/>
                          </a:ln>
                          <a:solidFill>
                            <a:schemeClr val="tx1"/>
                          </a:solidFill>
                          <a:effectLst/>
                          <a:latin typeface="+mn-ea"/>
                          <a:ea typeface="+mn-ea"/>
                        </a:rPr>
                        <a:t>所有</a:t>
                      </a:r>
                      <a:r>
                        <a:rPr kumimoji="0" lang="en-US" altLang="zh-CN" sz="1600" b="0" i="0" u="none" strike="noStrike" cap="none" normalizeH="0" baseline="0" dirty="0">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版本首选</a:t>
                      </a:r>
                      <a:r>
                        <a:rPr kumimoji="0" lang="en-US" altLang="zh-CN" sz="1600" b="0" i="0" u="none" strike="noStrike" cap="none" normalizeH="0" baseline="0" dirty="0">
                          <a:ln>
                            <a:noFill/>
                          </a:ln>
                          <a:solidFill>
                            <a:schemeClr val="tx1"/>
                          </a:solidFill>
                          <a:effectLst/>
                          <a:latin typeface="+mn-ea"/>
                          <a:ea typeface="+mn-ea"/>
                        </a:rPr>
                        <a:t>"Txt</a:t>
                      </a:r>
                      <a:r>
                        <a:rPr kumimoji="0" lang="zh-CN" altLang="en-US" sz="1600" b="0" i="0" u="none" strike="noStrike" cap="none" normalizeH="0" baseline="0" dirty="0">
                          <a:ln>
                            <a:noFill/>
                          </a:ln>
                          <a:solidFill>
                            <a:schemeClr val="tx1"/>
                          </a:solidFill>
                          <a:effectLst/>
                          <a:latin typeface="+mn-ea"/>
                          <a:ea typeface="+mn-ea"/>
                        </a:rPr>
                        <a:t>创建</a:t>
                      </a:r>
                      <a:r>
                        <a:rPr kumimoji="0" lang="en-US" altLang="zh-CN" sz="1600" b="0" i="0" u="none" strike="noStrike" cap="none" normalizeH="0" baseline="0" dirty="0">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数据集格式</a:t>
                      </a:r>
                      <a:r>
                        <a:rPr kumimoji="0" lang="en-US" altLang="zh-CN" sz="1600" b="0" i="0" u="none" strike="noStrike" cap="none" normalizeH="0" baseline="0" dirty="0">
                          <a:ln>
                            <a:noFill/>
                          </a:ln>
                          <a:solidFill>
                            <a:schemeClr val="tx1"/>
                          </a:solidFill>
                          <a:effectLst/>
                          <a:latin typeface="+mn-ea"/>
                          <a:ea typeface="+mn-ea"/>
                        </a:rPr>
                        <a:t>"</a:t>
                      </a:r>
                      <a:r>
                        <a:rPr kumimoji="0" lang="zh-CN" altLang="en-US" sz="1600" b="0" i="0" u="none" strike="noStrike" cap="none" normalizeH="0" baseline="0" dirty="0">
                          <a:ln>
                            <a:noFill/>
                          </a:ln>
                          <a:solidFill>
                            <a:schemeClr val="tx1"/>
                          </a:solidFill>
                          <a:effectLst/>
                          <a:latin typeface="+mn-ea"/>
                          <a:ea typeface="+mn-ea"/>
                        </a:rPr>
                        <a:t>。出错时，使用</a:t>
                      </a:r>
                      <a:r>
                        <a:rPr kumimoji="0" lang="en-US" altLang="zh-CN" sz="1600" b="0" i="0" u="none" strike="noStrike" cap="none" normalizeH="0" baseline="0" dirty="0">
                          <a:ln>
                            <a:noFill/>
                          </a:ln>
                          <a:solidFill>
                            <a:schemeClr val="tx1"/>
                          </a:solidFill>
                          <a:effectLst/>
                          <a:latin typeface="+mn-ea"/>
                          <a:ea typeface="+mn-ea"/>
                        </a:rPr>
                        <a:t>"Excel</a:t>
                      </a:r>
                      <a:r>
                        <a:rPr kumimoji="0" lang="zh-CN" altLang="en-US" sz="1600" b="0" i="0" u="none" strike="noStrike" cap="none" normalizeH="0" baseline="0" dirty="0">
                          <a:ln>
                            <a:noFill/>
                          </a:ln>
                          <a:solidFill>
                            <a:schemeClr val="tx1"/>
                          </a:solidFill>
                          <a:effectLst/>
                          <a:latin typeface="+mn-ea"/>
                          <a:ea typeface="+mn-ea"/>
                        </a:rPr>
                        <a:t>表格创建</a:t>
                      </a:r>
                      <a:r>
                        <a:rPr kumimoji="0" lang="en-US" altLang="zh-CN" sz="1600" b="0" i="0" u="none" strike="noStrike" cap="none" normalizeH="0" baseline="0" dirty="0" err="1">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数据集格式</a:t>
                      </a:r>
                      <a:r>
                        <a:rPr kumimoji="0" lang="en-US" altLang="zh-CN" sz="1600" b="0" i="0" u="none" strike="noStrike" cap="none" normalizeH="0" baseline="0" dirty="0">
                          <a:ln>
                            <a:noFill/>
                          </a:ln>
                          <a:solidFill>
                            <a:schemeClr val="tx1"/>
                          </a:solidFill>
                          <a:effectLst/>
                          <a:latin typeface="+mn-ea"/>
                          <a:ea typeface="+mn-ea"/>
                        </a:rPr>
                        <a:t>"</a:t>
                      </a:r>
                      <a:r>
                        <a:rPr kumimoji="0" lang="zh-CN" altLang="en-US" sz="1600" b="0" i="0" u="none" strike="noStrike" cap="none" normalizeH="0" baseline="0" dirty="0">
                          <a:ln>
                            <a:noFill/>
                          </a:ln>
                          <a:solidFill>
                            <a:schemeClr val="tx1"/>
                          </a:solidFill>
                          <a:effectLst/>
                          <a:latin typeface="+mn-ea"/>
                          <a:ea typeface="+mn-ea"/>
                        </a:rPr>
                        <a:t>，</a:t>
                      </a:r>
                      <a:r>
                        <a:rPr kumimoji="0" lang="en-US" altLang="zh-CN" sz="1600" b="0" i="0" u="none" strike="noStrike" cap="none" normalizeH="0" baseline="0" dirty="0">
                          <a:ln>
                            <a:noFill/>
                          </a:ln>
                          <a:solidFill>
                            <a:schemeClr val="tx1"/>
                          </a:solidFill>
                          <a:effectLst/>
                          <a:latin typeface="+mn-ea"/>
                          <a:ea typeface="+mn-ea"/>
                        </a:rPr>
                        <a:t>SAS9.2</a:t>
                      </a:r>
                      <a:r>
                        <a:rPr kumimoji="0" lang="zh-CN" altLang="en-US" sz="1600" b="0" i="0" u="none" strike="noStrike" cap="none" normalizeH="0" baseline="0" dirty="0">
                          <a:ln>
                            <a:noFill/>
                          </a:ln>
                          <a:solidFill>
                            <a:schemeClr val="tx1"/>
                          </a:solidFill>
                          <a:effectLst/>
                          <a:latin typeface="+mn-ea"/>
                          <a:ea typeface="+mn-ea"/>
                        </a:rPr>
                        <a:t>使用</a:t>
                      </a:r>
                      <a:r>
                        <a:rPr kumimoji="0" lang="en-US" altLang="zh-CN" sz="1600" b="0" i="0" u="none" strike="noStrike" cap="none" normalizeH="0" baseline="0" dirty="0">
                          <a:ln>
                            <a:noFill/>
                          </a:ln>
                          <a:solidFill>
                            <a:schemeClr val="tx1"/>
                          </a:solidFill>
                          <a:effectLst/>
                          <a:latin typeface="+mn-ea"/>
                          <a:ea typeface="+mn-ea"/>
                        </a:rPr>
                        <a:t>"Excel2007</a:t>
                      </a:r>
                      <a:r>
                        <a:rPr kumimoji="0" lang="zh-CN" altLang="en-US" sz="1600" b="0" i="0" u="none" strike="noStrike" cap="none" normalizeH="0" baseline="0" dirty="0">
                          <a:ln>
                            <a:noFill/>
                          </a:ln>
                          <a:solidFill>
                            <a:schemeClr val="tx1"/>
                          </a:solidFill>
                          <a:effectLst/>
                          <a:latin typeface="+mn-ea"/>
                          <a:ea typeface="+mn-ea"/>
                        </a:rPr>
                        <a:t>创建</a:t>
                      </a:r>
                      <a:r>
                        <a:rPr kumimoji="0" lang="en-US" altLang="zh-CN" sz="1600" b="0" i="0" u="none" strike="noStrike" cap="none" normalizeH="0" baseline="0" dirty="0" err="1">
                          <a:ln>
                            <a:noFill/>
                          </a:ln>
                          <a:solidFill>
                            <a:schemeClr val="tx1"/>
                          </a:solidFill>
                          <a:effectLst/>
                          <a:latin typeface="+mn-ea"/>
                          <a:ea typeface="+mn-ea"/>
                        </a:rPr>
                        <a:t>Sas</a:t>
                      </a:r>
                      <a:r>
                        <a:rPr kumimoji="0" lang="zh-CN" altLang="en-US" sz="1600" b="0" i="0" u="none" strike="noStrike" cap="none" normalizeH="0" baseline="0" dirty="0">
                          <a:ln>
                            <a:noFill/>
                          </a:ln>
                          <a:solidFill>
                            <a:schemeClr val="tx1"/>
                          </a:solidFill>
                          <a:effectLst/>
                          <a:latin typeface="+mn-ea"/>
                          <a:ea typeface="+mn-ea"/>
                        </a:rPr>
                        <a:t>数据集</a:t>
                      </a:r>
                      <a:r>
                        <a:rPr kumimoji="0" lang="en-US" altLang="zh-CN" sz="1600" b="0" i="0" u="none" strike="noStrike" cap="none" normalizeH="0" baseline="0" dirty="0">
                          <a:ln>
                            <a:noFill/>
                          </a:ln>
                          <a:solidFill>
                            <a:schemeClr val="tx1"/>
                          </a:solidFill>
                          <a:effectLst/>
                          <a:latin typeface="+mn-ea"/>
                          <a:ea typeface="+mn-ea"/>
                        </a:rPr>
                        <a:t>"</a:t>
                      </a:r>
                      <a:r>
                        <a:rPr kumimoji="0" lang="zh-CN" altLang="en-US" sz="1600" b="0" i="0" u="none" strike="noStrike" cap="none" normalizeH="0" baseline="0" dirty="0">
                          <a:ln>
                            <a:noFill/>
                          </a:ln>
                          <a:solidFill>
                            <a:schemeClr val="tx1"/>
                          </a:solidFill>
                          <a:effectLst/>
                          <a:latin typeface="+mn-ea"/>
                          <a:ea typeface="+mn-ea"/>
                        </a:rPr>
                        <a:t>。 </a:t>
                      </a:r>
                    </a:p>
                  </a:txBody>
                  <a:tcPr marL="9120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Sas</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(*.sas7bda)</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2"/>
                  </a:ext>
                </a:extLst>
              </a:tr>
              <a:tr h="280099">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Excel2007</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Sas</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(*.sas7bda)</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3"/>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0" i="0" u="none" strike="noStrike" cap="none" normalizeH="0" baseline="0" dirty="0">
                          <a:ln>
                            <a:noFill/>
                          </a:ln>
                          <a:solidFill>
                            <a:schemeClr val="tx1"/>
                          </a:solidFill>
                          <a:effectLst/>
                          <a:latin typeface="+mn-ea"/>
                          <a:ea typeface="+mn-ea"/>
                        </a:rPr>
                        <a:t>逗号分隔文本</a:t>
                      </a:r>
                      <a:r>
                        <a:rPr kumimoji="0" lang="en-US" altLang="zh-CN" sz="1200" b="0" i="0" u="none" strike="noStrike" cap="none" normalizeH="0" baseline="0" dirty="0">
                          <a:ln>
                            <a:noFill/>
                          </a:ln>
                          <a:solidFill>
                            <a:schemeClr val="tx1"/>
                          </a:solidFill>
                          <a:effectLst/>
                          <a:latin typeface="+mn-ea"/>
                          <a:ea typeface="+mn-ea"/>
                        </a:rPr>
                        <a:t>(*.csv)</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4"/>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0" i="0" u="none" strike="noStrike" cap="none" normalizeH="0" baseline="0">
                          <a:ln>
                            <a:noFill/>
                          </a:ln>
                          <a:solidFill>
                            <a:schemeClr val="tx1"/>
                          </a:solidFill>
                          <a:effectLst/>
                          <a:latin typeface="+mn-ea"/>
                          <a:ea typeface="+mn-ea"/>
                        </a:rPr>
                        <a:t>空格分隔文本</a:t>
                      </a:r>
                      <a:r>
                        <a:rPr kumimoji="0" lang="en-US" altLang="zh-CN" sz="1200" b="0" i="0" u="none" strike="noStrike" cap="none" normalizeH="0" baseline="0">
                          <a:ln>
                            <a:noFill/>
                          </a:ln>
                          <a:solidFill>
                            <a:schemeClr val="tx1"/>
                          </a:solidFill>
                          <a:effectLst/>
                          <a:latin typeface="+mn-ea"/>
                          <a:ea typeface="+mn-ea"/>
                        </a:rPr>
                        <a:t>(*.txt)</a:t>
                      </a:r>
                      <a:endParaRPr kumimoji="0" lang="zh-CN" altLang="zh-CN"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5"/>
                  </a:ext>
                </a:extLst>
              </a:tr>
              <a:tr h="25039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Tab</a:t>
                      </a:r>
                      <a:r>
                        <a:rPr kumimoji="0" lang="zh-CN" altLang="en-US" sz="1200" b="0" i="0" u="none" strike="noStrike" cap="none" normalizeH="0" baseline="0" dirty="0">
                          <a:ln>
                            <a:noFill/>
                          </a:ln>
                          <a:solidFill>
                            <a:schemeClr val="tx1"/>
                          </a:solidFill>
                          <a:effectLst/>
                          <a:latin typeface="+mn-ea"/>
                          <a:ea typeface="+mn-ea"/>
                        </a:rPr>
                        <a:t>键分隔文本</a:t>
                      </a:r>
                      <a:r>
                        <a:rPr kumimoji="0" lang="en-US" altLang="zh-CN" sz="1200" b="0" i="0" u="none" strike="noStrike" cap="none" normalizeH="0" baseline="0" dirty="0">
                          <a:ln>
                            <a:noFill/>
                          </a:ln>
                          <a:solidFill>
                            <a:schemeClr val="tx1"/>
                          </a:solidFill>
                          <a:effectLst/>
                          <a:latin typeface="+mn-ea"/>
                          <a:ea typeface="+mn-ea"/>
                        </a:rPr>
                        <a:t>(*.txt)</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6"/>
                  </a:ext>
                </a:extLst>
              </a:tr>
              <a:tr h="24756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电子表格</a:t>
                      </a:r>
                      <a:r>
                        <a:rPr kumimoji="0" lang="en-US" altLang="zh-CN" sz="1200" b="0" i="0" u="none" strike="noStrike" cap="none" normalizeH="0" baseline="0" dirty="0">
                          <a:ln>
                            <a:noFill/>
                          </a:ln>
                          <a:solidFill>
                            <a:schemeClr val="tx1"/>
                          </a:solidFill>
                          <a:effectLst/>
                          <a:latin typeface="+mn-ea"/>
                          <a:ea typeface="+mn-ea"/>
                        </a:rPr>
                        <a:t>(*.xls)</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7"/>
                  </a:ext>
                </a:extLst>
              </a:tr>
              <a:tr h="25180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0" i="0" u="none" strike="noStrike" cap="none" normalizeH="0" baseline="0">
                          <a:ln>
                            <a:noFill/>
                          </a:ln>
                          <a:solidFill>
                            <a:schemeClr val="tx1"/>
                          </a:solidFill>
                          <a:effectLst/>
                          <a:latin typeface="+mn-ea"/>
                          <a:ea typeface="+mn-ea"/>
                        </a:rPr>
                        <a:t>字符型</a:t>
                      </a:r>
                      <a:r>
                        <a:rPr kumimoji="0" lang="en-US" altLang="zh-CN" sz="1200" b="0" i="0" u="none" strike="noStrike" cap="none" normalizeH="0" baseline="0">
                          <a:ln>
                            <a:noFill/>
                          </a:ln>
                          <a:solidFill>
                            <a:schemeClr val="tx1"/>
                          </a:solidFill>
                          <a:effectLst/>
                          <a:latin typeface="+mn-ea"/>
                          <a:ea typeface="+mn-ea"/>
                        </a:rPr>
                        <a:t>Excel</a:t>
                      </a:r>
                      <a:r>
                        <a:rPr kumimoji="0" lang="zh-CN" altLang="en-US" sz="1200" b="0" i="0" u="none" strike="noStrike" cap="none" normalizeH="0" baseline="0">
                          <a:ln>
                            <a:noFill/>
                          </a:ln>
                          <a:solidFill>
                            <a:schemeClr val="tx1"/>
                          </a:solidFill>
                          <a:effectLst/>
                          <a:latin typeface="+mn-ea"/>
                          <a:ea typeface="+mn-ea"/>
                        </a:rPr>
                        <a:t>电子表格</a:t>
                      </a:r>
                      <a:r>
                        <a:rPr kumimoji="0" lang="en-US" altLang="zh-CN" sz="1200" b="0" i="0" u="none" strike="noStrike" cap="none" normalizeH="0" baseline="0">
                          <a:ln>
                            <a:noFill/>
                          </a:ln>
                          <a:solidFill>
                            <a:schemeClr val="tx1"/>
                          </a:solidFill>
                          <a:effectLst/>
                          <a:latin typeface="+mn-ea"/>
                          <a:ea typeface="+mn-ea"/>
                        </a:rPr>
                        <a:t>(*.xls)</a:t>
                      </a:r>
                      <a:endParaRPr kumimoji="0" lang="zh-CN" altLang="zh-CN"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8"/>
                  </a:ext>
                </a:extLst>
              </a:tr>
              <a:tr h="24756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Excel2007</a:t>
                      </a:r>
                      <a:r>
                        <a:rPr kumimoji="0" lang="zh-CN" altLang="en-US" sz="1200" b="0" i="0" u="none" strike="noStrike" cap="none" normalizeH="0" baseline="0" dirty="0">
                          <a:ln>
                            <a:noFill/>
                          </a:ln>
                          <a:solidFill>
                            <a:schemeClr val="tx1"/>
                          </a:solidFill>
                          <a:effectLst/>
                          <a:latin typeface="+mn-ea"/>
                          <a:ea typeface="+mn-ea"/>
                        </a:rPr>
                        <a:t>电子表格</a:t>
                      </a:r>
                      <a:r>
                        <a:rPr kumimoji="0" lang="en-US" altLang="zh-CN" sz="1200" b="0" i="0" u="none" strike="noStrike" cap="none" normalizeH="0" baseline="0" dirty="0">
                          <a:ln>
                            <a:noFill/>
                          </a:ln>
                          <a:solidFill>
                            <a:schemeClr val="tx1"/>
                          </a:solidFill>
                          <a:effectLst/>
                          <a:latin typeface="+mn-ea"/>
                          <a:ea typeface="+mn-ea"/>
                        </a:rPr>
                        <a:t>(*.xlsx)</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9"/>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Html</a:t>
                      </a:r>
                      <a:r>
                        <a:rPr kumimoji="0" lang="zh-CN" altLang="en-US" sz="1200" b="0" i="0" u="none" strike="noStrike" cap="none" normalizeH="0" baseline="0">
                          <a:ln>
                            <a:noFill/>
                          </a:ln>
                          <a:solidFill>
                            <a:schemeClr val="tx1"/>
                          </a:solidFill>
                          <a:effectLst/>
                          <a:latin typeface="+mn-ea"/>
                          <a:ea typeface="+mn-ea"/>
                        </a:rPr>
                        <a:t>表格</a:t>
                      </a:r>
                      <a:r>
                        <a:rPr kumimoji="0" lang="en-US" altLang="zh-CN" sz="1200" b="0" i="0" u="none" strike="noStrike" cap="none" normalizeH="0" baseline="0">
                          <a:ln>
                            <a:noFill/>
                          </a:ln>
                          <a:solidFill>
                            <a:schemeClr val="tx1"/>
                          </a:solidFill>
                          <a:effectLst/>
                          <a:latin typeface="+mn-ea"/>
                          <a:ea typeface="+mn-ea"/>
                        </a:rPr>
                        <a:t>(*.html)</a:t>
                      </a:r>
                      <a:endParaRPr kumimoji="0" lang="zh-CN" altLang="zh-CN" sz="1200" b="0" i="0" u="none" strike="noStrike" cap="none" normalizeH="0" baseline="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10"/>
                  </a:ext>
                </a:extLst>
              </a:tr>
              <a:tr h="25039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Xml</a:t>
                      </a:r>
                      <a:r>
                        <a:rPr kumimoji="0" lang="zh-CN" altLang="en-US" sz="1200" b="0" i="0" u="none" strike="noStrike" cap="none" normalizeH="0" baseline="0" dirty="0">
                          <a:ln>
                            <a:noFill/>
                          </a:ln>
                          <a:solidFill>
                            <a:schemeClr val="tx1"/>
                          </a:solidFill>
                          <a:effectLst/>
                          <a:latin typeface="+mn-ea"/>
                          <a:ea typeface="+mn-ea"/>
                        </a:rPr>
                        <a:t>文件</a:t>
                      </a:r>
                      <a:r>
                        <a:rPr kumimoji="0" lang="en-US" altLang="zh-CN" sz="1200" b="0" i="0" u="none" strike="noStrike" cap="none" normalizeH="0" baseline="0" dirty="0">
                          <a:ln>
                            <a:noFill/>
                          </a:ln>
                          <a:solidFill>
                            <a:schemeClr val="tx1"/>
                          </a:solidFill>
                          <a:effectLst/>
                          <a:latin typeface="+mn-ea"/>
                          <a:ea typeface="+mn-ea"/>
                        </a:rPr>
                        <a:t>(*.xml)</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11"/>
                  </a:ext>
                </a:extLst>
              </a:tr>
              <a:tr h="24756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SPSS</a:t>
                      </a:r>
                      <a:r>
                        <a:rPr kumimoji="0" lang="zh-CN" altLang="en-US" sz="1200" b="0" i="0" u="none" strike="noStrike" cap="none" normalizeH="0" baseline="0">
                          <a:ln>
                            <a:noFill/>
                          </a:ln>
                          <a:solidFill>
                            <a:schemeClr val="tx1"/>
                          </a:solidFill>
                          <a:effectLst/>
                          <a:latin typeface="+mn-ea"/>
                          <a:ea typeface="+mn-ea"/>
                        </a:rPr>
                        <a:t>文件（</a:t>
                      </a:r>
                      <a:r>
                        <a:rPr kumimoji="0" lang="en-US" sz="1200" b="0" i="0" u="none" strike="noStrike" cap="none" normalizeH="0" baseline="0">
                          <a:ln>
                            <a:noFill/>
                          </a:ln>
                          <a:solidFill>
                            <a:schemeClr val="tx1"/>
                          </a:solidFill>
                          <a:effectLst/>
                          <a:latin typeface="+mn-ea"/>
                          <a:ea typeface="+mn-ea"/>
                        </a:rPr>
                        <a:t>*</a:t>
                      </a:r>
                      <a:r>
                        <a:rPr kumimoji="0" lang="en-US" altLang="zh-CN" sz="1200" b="0" i="0" u="none" strike="noStrike" cap="none" normalizeH="0" baseline="0">
                          <a:ln>
                            <a:noFill/>
                          </a:ln>
                          <a:solidFill>
                            <a:schemeClr val="tx1"/>
                          </a:solidFill>
                          <a:effectLst/>
                          <a:latin typeface="+mn-ea"/>
                          <a:ea typeface="+mn-ea"/>
                        </a:rPr>
                        <a:t>.sav</a:t>
                      </a:r>
                      <a:r>
                        <a:rPr kumimoji="0" lang="zh-CN" altLang="en-US" sz="1200" b="0" i="0" u="none" strike="noStrike" cap="none" normalizeH="0" baseline="0">
                          <a:ln>
                            <a:noFill/>
                          </a:ln>
                          <a:solidFill>
                            <a:schemeClr val="tx1"/>
                          </a:solidFill>
                          <a:effectLst/>
                          <a:latin typeface="+mn-ea"/>
                          <a:ea typeface="+mn-ea"/>
                        </a:rPr>
                        <a:t>）</a:t>
                      </a: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12"/>
                  </a:ext>
                </a:extLst>
              </a:tr>
              <a:tr h="250393">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mn-ea"/>
                          <a:ea typeface="+mn-ea"/>
                        </a:rPr>
                        <a:t>dBase</a:t>
                      </a:r>
                      <a:r>
                        <a:rPr kumimoji="0" lang="zh-CN" altLang="en-US" sz="1200" b="0" i="0" u="none" strike="noStrike" cap="none" normalizeH="0" baseline="0">
                          <a:ln>
                            <a:noFill/>
                          </a:ln>
                          <a:solidFill>
                            <a:schemeClr val="tx1"/>
                          </a:solidFill>
                          <a:effectLst/>
                          <a:latin typeface="+mn-ea"/>
                          <a:ea typeface="+mn-ea"/>
                        </a:rPr>
                        <a:t>文件（</a:t>
                      </a:r>
                      <a:r>
                        <a:rPr kumimoji="0" lang="en-US" sz="1200" b="0" i="0" u="none" strike="noStrike" cap="none" normalizeH="0" baseline="0">
                          <a:ln>
                            <a:noFill/>
                          </a:ln>
                          <a:solidFill>
                            <a:schemeClr val="tx1"/>
                          </a:solidFill>
                          <a:effectLst/>
                          <a:latin typeface="+mn-ea"/>
                          <a:ea typeface="+mn-ea"/>
                        </a:rPr>
                        <a:t>*</a:t>
                      </a:r>
                      <a:r>
                        <a:rPr kumimoji="0" lang="en-US" altLang="zh-CN" sz="1200" b="0" i="0" u="none" strike="noStrike" cap="none" normalizeH="0" baseline="0">
                          <a:ln>
                            <a:noFill/>
                          </a:ln>
                          <a:solidFill>
                            <a:schemeClr val="tx1"/>
                          </a:solidFill>
                          <a:effectLst/>
                          <a:latin typeface="+mn-ea"/>
                          <a:ea typeface="+mn-ea"/>
                        </a:rPr>
                        <a:t>.dbf</a:t>
                      </a:r>
                      <a:r>
                        <a:rPr kumimoji="0" lang="zh-CN" altLang="en-US" sz="1200" b="0" i="0" u="none" strike="noStrike" cap="none" normalizeH="0" baseline="0">
                          <a:ln>
                            <a:noFill/>
                          </a:ln>
                          <a:solidFill>
                            <a:schemeClr val="tx1"/>
                          </a:solidFill>
                          <a:effectLst/>
                          <a:latin typeface="+mn-ea"/>
                          <a:ea typeface="+mn-ea"/>
                        </a:rPr>
                        <a:t>）</a:t>
                      </a: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13"/>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数据集（</a:t>
                      </a:r>
                      <a:r>
                        <a:rPr kumimoji="0" lang="en-US" sz="1200" b="0" i="0" u="none" strike="noStrike" cap="none" normalizeH="0" baseline="0" dirty="0">
                          <a:ln>
                            <a:noFill/>
                          </a:ln>
                          <a:solidFill>
                            <a:schemeClr val="tx1"/>
                          </a:solidFill>
                          <a:effectLst/>
                          <a:latin typeface="+mn-ea"/>
                          <a:ea typeface="+mn-ea"/>
                        </a:rPr>
                        <a:t>*</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a:t>
                      </a: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14"/>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数据集（</a:t>
                      </a:r>
                      <a:r>
                        <a:rPr kumimoji="0" lang="en-US" sz="1200" b="0" i="0" u="none" strike="noStrike" cap="none" normalizeH="0" baseline="0" dirty="0">
                          <a:ln>
                            <a:noFill/>
                          </a:ln>
                          <a:solidFill>
                            <a:schemeClr val="tx1"/>
                          </a:solidFill>
                          <a:effectLst/>
                          <a:latin typeface="+mn-ea"/>
                          <a:ea typeface="+mn-ea"/>
                        </a:rPr>
                        <a:t>*</a:t>
                      </a:r>
                      <a:r>
                        <a:rPr kumimoji="0" lang="en-US" altLang="zh-CN" sz="1200" b="0" i="0" u="none" strike="noStrike" cap="none" normalizeH="0" baseline="0" dirty="0">
                          <a:ln>
                            <a:noFill/>
                          </a:ln>
                          <a:solidFill>
                            <a:schemeClr val="tx1"/>
                          </a:solidFill>
                          <a:effectLst/>
                          <a:latin typeface="+mn-ea"/>
                          <a:ea typeface="+mn-ea"/>
                        </a:rPr>
                        <a:t>.R</a:t>
                      </a:r>
                      <a:r>
                        <a:rPr kumimoji="0" lang="zh-CN" altLang="en-US" sz="1200" b="0" i="0" u="none" strike="noStrike" cap="none" normalizeH="0" baseline="0" dirty="0">
                          <a:ln>
                            <a:noFill/>
                          </a:ln>
                          <a:solidFill>
                            <a:schemeClr val="tx1"/>
                          </a:solidFill>
                          <a:effectLst/>
                          <a:latin typeface="+mn-ea"/>
                          <a:ea typeface="+mn-ea"/>
                        </a:rPr>
                        <a:t>）</a:t>
                      </a: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15"/>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Stata</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(*.dta)</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marL="68580" marR="6858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err="1">
                          <a:ln>
                            <a:noFill/>
                          </a:ln>
                          <a:solidFill>
                            <a:schemeClr val="tx1"/>
                          </a:solidFill>
                          <a:effectLst/>
                          <a:latin typeface="+mn-ea"/>
                          <a:ea typeface="+mn-ea"/>
                        </a:rPr>
                        <a:t>Csv</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Stata</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(*.dta)</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Txt</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Matlab</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(*.mat)</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err="1">
                          <a:ln>
                            <a:noFill/>
                          </a:ln>
                          <a:solidFill>
                            <a:schemeClr val="tx1"/>
                          </a:solidFill>
                          <a:effectLst/>
                          <a:latin typeface="+mn-ea"/>
                          <a:ea typeface="+mn-ea"/>
                        </a:rPr>
                        <a:t>Csv</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Matlab</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((*.mat)</a:t>
                      </a:r>
                      <a:endParaRPr kumimoji="0" lang="zh-CN" altLang="zh-CN"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248977">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Excel</a:t>
                      </a:r>
                      <a:r>
                        <a:rPr kumimoji="0" lang="zh-CN" altLang="en-US" sz="1200" b="0" i="0" u="none" strike="noStrike" cap="none" normalizeH="0" baseline="0" dirty="0">
                          <a:ln>
                            <a:noFill/>
                          </a:ln>
                          <a:solidFill>
                            <a:schemeClr val="tx1"/>
                          </a:solidFill>
                          <a:effectLst/>
                          <a:latin typeface="+mn-ea"/>
                          <a:ea typeface="+mn-ea"/>
                        </a:rPr>
                        <a:t>创建</a:t>
                      </a:r>
                      <a:r>
                        <a:rPr kumimoji="0" lang="en-US" altLang="zh-CN" sz="1200" b="0" i="0" u="none" strike="noStrike" cap="none" normalizeH="0" baseline="0" dirty="0" err="1">
                          <a:ln>
                            <a:noFill/>
                          </a:ln>
                          <a:solidFill>
                            <a:schemeClr val="tx1"/>
                          </a:solidFill>
                          <a:effectLst/>
                          <a:latin typeface="+mn-ea"/>
                          <a:ea typeface="+mn-ea"/>
                        </a:rPr>
                        <a:t>Matlab</a:t>
                      </a:r>
                      <a:r>
                        <a:rPr kumimoji="0" lang="zh-CN" altLang="en-US" sz="1200" b="0" i="0" u="none" strike="noStrike" cap="none" normalizeH="0" baseline="0" dirty="0">
                          <a:ln>
                            <a:noFill/>
                          </a:ln>
                          <a:solidFill>
                            <a:schemeClr val="tx1"/>
                          </a:solidFill>
                          <a:effectLst/>
                          <a:latin typeface="+mn-ea"/>
                          <a:ea typeface="+mn-ea"/>
                        </a:rPr>
                        <a:t>数据集</a:t>
                      </a:r>
                      <a:r>
                        <a:rPr kumimoji="0" lang="en-US" altLang="zh-CN" sz="1200" b="0" i="0" u="none" strike="noStrike" cap="none" normalizeH="0" baseline="0" dirty="0">
                          <a:ln>
                            <a:noFill/>
                          </a:ln>
                          <a:solidFill>
                            <a:schemeClr val="tx1"/>
                          </a:solidFill>
                          <a:effectLst/>
                          <a:latin typeface="+mn-ea"/>
                          <a:ea typeface="+mn-ea"/>
                        </a:rPr>
                        <a:t>(*.mat)</a:t>
                      </a:r>
                      <a:endParaRPr kumimoji="0" lang="zh-CN" altLang="en-US" sz="1200" b="0" i="0" u="none" strike="noStrike" cap="none" normalizeH="0" baseline="0" dirty="0">
                        <a:ln>
                          <a:noFill/>
                        </a:ln>
                        <a:solidFill>
                          <a:schemeClr val="tx1"/>
                        </a:solidFill>
                        <a:effectLst/>
                        <a:latin typeface="+mn-ea"/>
                        <a:ea typeface="+mn-ea"/>
                      </a:endParaRPr>
                    </a:p>
                  </a:txBody>
                  <a:tcPr marL="91200"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cap="none" normalizeH="0" baseline="0" dirty="0">
                          <a:ln>
                            <a:noFill/>
                          </a:ln>
                          <a:solidFill>
                            <a:schemeClr val="tx1"/>
                          </a:solidFill>
                          <a:effectLst/>
                          <a:latin typeface="+mn-ea"/>
                          <a:ea typeface="+mn-ea"/>
                        </a:rPr>
                        <a:t>Zip, G zip</a:t>
                      </a:r>
                    </a:p>
                  </a:txBody>
                  <a:tcPr marL="912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CN"/>
                    </a:p>
                  </a:txBody>
                  <a:tcPr marL="68400" marR="68580"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bl>
          </a:graphicData>
        </a:graphic>
      </p:graphicFrame>
    </p:spTree>
    <p:custDataLst>
      <p:tags r:id="rId1"/>
    </p:custDataLst>
    <p:extLst>
      <p:ext uri="{BB962C8B-B14F-4D97-AF65-F5344CB8AC3E}">
        <p14:creationId xmlns:p14="http://schemas.microsoft.com/office/powerpoint/2010/main" val="3831888903"/>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t>锐思金融研究数据库</a:t>
            </a:r>
            <a:r>
              <a:rPr lang="en-US" altLang="zh-CN" sz="2800" b="1" dirty="0"/>
              <a:t>-</a:t>
            </a:r>
            <a:r>
              <a:rPr lang="zh-CN" altLang="en-US" sz="2800" b="1" dirty="0"/>
              <a:t>数据来源标注</a:t>
            </a:r>
          </a:p>
        </p:txBody>
      </p:sp>
      <p:sp>
        <p:nvSpPr>
          <p:cNvPr id="8" name="Rectangle 3"/>
          <p:cNvSpPr txBox="1">
            <a:spLocks noChangeArrowheads="1"/>
          </p:cNvSpPr>
          <p:nvPr/>
        </p:nvSpPr>
        <p:spPr>
          <a:xfrm>
            <a:off x="1161691" y="1263787"/>
            <a:ext cx="8982974" cy="4525963"/>
          </a:xfrm>
          <a:prstGeom prst="rect">
            <a:avLst/>
          </a:prstGeom>
        </p:spPr>
        <p:txBody>
          <a:bodyPr/>
          <a:lstStyle/>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数据来源：锐思数据库（</a:t>
            </a:r>
            <a:r>
              <a:rPr kumimoji="0" lang="en-US" altLang="zh-CN" sz="2000" b="0" i="0" u="none" strike="noStrike" kern="1200" cap="none" spc="0" normalizeH="0" baseline="0" noProof="0" dirty="0">
                <a:ln>
                  <a:noFill/>
                </a:ln>
                <a:solidFill>
                  <a:srgbClr val="0070C0"/>
                </a:solidFill>
                <a:effectLst/>
                <a:uLnTx/>
                <a:uFillTx/>
                <a:latin typeface="+mn-ea"/>
                <a:cs typeface="+mn-cs"/>
                <a:hlinkClick r:id="rId4"/>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ea"/>
              <a:cs typeface="+mn-cs"/>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数据来源：锐思金融研究数据库（</a:t>
            </a:r>
            <a:r>
              <a:rPr kumimoji="0" lang="en-US" altLang="zh-CN" sz="2000" b="0" i="0" u="none" strike="noStrike" kern="1200" cap="none" spc="0" normalizeH="0" baseline="0" noProof="0" dirty="0">
                <a:ln>
                  <a:noFill/>
                </a:ln>
                <a:solidFill>
                  <a:srgbClr val="0070C0"/>
                </a:solidFill>
                <a:effectLst/>
                <a:uLnTx/>
                <a:uFillTx/>
                <a:latin typeface="+mn-ea"/>
                <a:cs typeface="+mn-cs"/>
                <a:hlinkClick r:id="rId4"/>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ea"/>
              <a:cs typeface="+mn-cs"/>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数据来源：北京聚源锐思数据科技有限公司（</a:t>
            </a:r>
            <a:r>
              <a:rPr lang="en-US" altLang="zh-CN" sz="2000" dirty="0">
                <a:solidFill>
                  <a:srgbClr val="0070C0"/>
                </a:solidFill>
                <a:latin typeface="+mn-ea"/>
                <a:hlinkClick r:id="rId4"/>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ea"/>
              <a:cs typeface="+mn-cs"/>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数据来源：</a:t>
            </a:r>
            <a:r>
              <a:rPr kumimoji="0" lang="en-US" altLang="zh-CN" sz="2000" b="0" i="0" u="none" strike="noStrike" kern="1200" cap="none" spc="0" normalizeH="0" baseline="0" noProof="0" dirty="0">
                <a:ln>
                  <a:noFill/>
                </a:ln>
                <a:solidFill>
                  <a:schemeClr val="tx1"/>
                </a:solidFill>
                <a:effectLst/>
                <a:uLnTx/>
                <a:uFillTx/>
                <a:latin typeface="+mn-ea"/>
                <a:cs typeface="+mn-cs"/>
              </a:rPr>
              <a:t>RESSET </a:t>
            </a:r>
            <a:r>
              <a:rPr kumimoji="0" lang="zh-CN" altLang="en-US" sz="2000" b="0" i="0" u="none" strike="noStrike" kern="1200" cap="none" spc="0" normalizeH="0" baseline="0" noProof="0" dirty="0">
                <a:ln>
                  <a:noFill/>
                </a:ln>
                <a:solidFill>
                  <a:schemeClr val="tx1"/>
                </a:solidFill>
                <a:effectLst/>
                <a:uLnTx/>
                <a:uFillTx/>
                <a:latin typeface="+mn-ea"/>
                <a:cs typeface="+mn-cs"/>
              </a:rPr>
              <a:t>（</a:t>
            </a:r>
            <a:r>
              <a:rPr kumimoji="0" lang="en-US" altLang="zh-CN" sz="2000" b="0" i="0" u="none" strike="noStrike" kern="1200" cap="none" spc="0" normalizeH="0" baseline="0" noProof="0" dirty="0">
                <a:ln>
                  <a:noFill/>
                </a:ln>
                <a:solidFill>
                  <a:srgbClr val="0070C0"/>
                </a:solidFill>
                <a:effectLst/>
                <a:uLnTx/>
                <a:uFillTx/>
                <a:latin typeface="+mn-ea"/>
                <a:cs typeface="+mn-cs"/>
                <a:hlinkClick r:id="rId4"/>
              </a:rPr>
              <a:t>www.resset.com</a:t>
            </a:r>
            <a:r>
              <a:rPr kumimoji="0" lang="zh-CN" altLang="en-US" sz="2000" b="0" i="0" u="none" strike="noStrike" kern="1200" cap="none" spc="0" normalizeH="0" baseline="0" noProof="0" dirty="0">
                <a:ln>
                  <a:noFill/>
                </a:ln>
                <a:solidFill>
                  <a:schemeClr val="tx1"/>
                </a:solidFill>
                <a:effectLst/>
                <a:uLnTx/>
                <a:uFillTx/>
                <a:latin typeface="+mn-ea"/>
                <a:cs typeface="+mn-cs"/>
              </a:rPr>
              <a:t>）</a:t>
            </a:r>
            <a:endParaRPr lang="en-US" altLang="zh-CN" sz="2000" dirty="0">
              <a:latin typeface="+mn-ea"/>
            </a:endParaRPr>
          </a:p>
          <a:p>
            <a:pPr marL="342900" marR="0" lvl="0" indent="-342900" algn="l" defTabSz="1363980" rtl="0" eaLnBrk="1" fontAlgn="auto" latinLnBrk="0" hangingPunct="1">
              <a:lnSpc>
                <a:spcPct val="200000"/>
              </a:lnSpc>
              <a:spcBef>
                <a:spcPts val="130"/>
              </a:spcBef>
              <a:spcAft>
                <a:spcPts val="0"/>
              </a:spcAft>
              <a:buClrTx/>
              <a:buSzTx/>
              <a:buFont typeface="Wingdings" panose="05000000000000000000" pitchFamily="2" charset="2"/>
              <a:buChar char="n"/>
              <a:defRPr/>
            </a:pPr>
            <a:r>
              <a:rPr kumimoji="0" lang="zh-CN" altLang="en-US" sz="2000" b="0" i="0" u="none" strike="noStrike" kern="1200" cap="none" spc="0" normalizeH="0" baseline="0" noProof="0" dirty="0">
                <a:ln>
                  <a:noFill/>
                </a:ln>
                <a:solidFill>
                  <a:schemeClr val="tx1"/>
                </a:solidFill>
                <a:effectLst/>
                <a:uLnTx/>
                <a:uFillTx/>
                <a:latin typeface="+mn-ea"/>
                <a:cs typeface="+mn-cs"/>
              </a:rPr>
              <a:t>锐思数据官网：</a:t>
            </a:r>
            <a:r>
              <a:rPr lang="en-US" altLang="zh-CN" sz="2000" dirty="0">
                <a:solidFill>
                  <a:srgbClr val="0070C0"/>
                </a:solidFill>
                <a:latin typeface="+mn-ea"/>
              </a:rPr>
              <a:t>www.resset.com    www.resset.cn    </a:t>
            </a:r>
          </a:p>
        </p:txBody>
      </p:sp>
    </p:spTree>
    <p:custDataLst>
      <p:tags r:id="rId1"/>
    </p:custDataLst>
    <p:extLst>
      <p:ext uri="{BB962C8B-B14F-4D97-AF65-F5344CB8AC3E}">
        <p14:creationId xmlns:p14="http://schemas.microsoft.com/office/powerpoint/2010/main" val="4218584054"/>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lang="zh-CN" altLang="en-US" sz="3600" b="1" dirty="0"/>
          </a:p>
        </p:txBody>
      </p:sp>
      <p:sp>
        <p:nvSpPr>
          <p:cNvPr id="2" name="文本框 1"/>
          <p:cNvSpPr txBox="1"/>
          <p:nvPr/>
        </p:nvSpPr>
        <p:spPr>
          <a:xfrm>
            <a:off x="2321560" y="1784350"/>
            <a:ext cx="8041640" cy="4523105"/>
          </a:xfrm>
          <a:prstGeom prst="rect">
            <a:avLst/>
          </a:prstGeom>
          <a:noFill/>
        </p:spPr>
        <p:txBody>
          <a:bodyPr wrap="square" rtlCol="0" anchor="t">
            <a:spAutoFit/>
          </a:bodyPr>
          <a:lstStyle/>
          <a:p>
            <a:pPr eaLnBrk="1" hangingPunct="1">
              <a:lnSpc>
                <a:spcPct val="150000"/>
              </a:lnSpc>
              <a:buNone/>
            </a:pPr>
            <a:r>
              <a:rPr lang="en-US" altLang="zh-CN" sz="2400" dirty="0">
                <a:latin typeface="+mn-ea"/>
                <a:sym typeface="+mn-ea"/>
              </a:rPr>
              <a:t>1</a:t>
            </a:r>
            <a:r>
              <a:rPr lang="zh-CN" altLang="en-US" sz="2400" dirty="0">
                <a:latin typeface="+mn-ea"/>
                <a:sym typeface="+mn-ea"/>
              </a:rPr>
              <a:t>、设定研究的主题</a:t>
            </a:r>
            <a:endParaRPr lang="en-US" altLang="zh-CN" sz="2400" dirty="0">
              <a:latin typeface="+mn-ea"/>
            </a:endParaRPr>
          </a:p>
          <a:p>
            <a:pPr eaLnBrk="1" hangingPunct="1">
              <a:lnSpc>
                <a:spcPct val="150000"/>
              </a:lnSpc>
              <a:buNone/>
            </a:pPr>
            <a:r>
              <a:rPr lang="en-US" altLang="zh-CN" sz="2400" dirty="0">
                <a:latin typeface="+mn-ea"/>
                <a:sym typeface="+mn-ea"/>
              </a:rPr>
              <a:t>2</a:t>
            </a:r>
            <a:r>
              <a:rPr lang="zh-CN" altLang="en-US" sz="2400" dirty="0">
                <a:latin typeface="+mn-ea"/>
                <a:sym typeface="+mn-ea"/>
              </a:rPr>
              <a:t>、查阅相关理论以及以往的研究结果</a:t>
            </a:r>
            <a:endParaRPr lang="en-US" altLang="zh-CN" sz="2400" dirty="0">
              <a:latin typeface="+mn-ea"/>
            </a:endParaRPr>
          </a:p>
          <a:p>
            <a:pPr eaLnBrk="1" hangingPunct="1">
              <a:lnSpc>
                <a:spcPct val="150000"/>
              </a:lnSpc>
              <a:buNone/>
            </a:pPr>
            <a:r>
              <a:rPr lang="en-US" altLang="zh-CN" sz="2400" dirty="0">
                <a:latin typeface="+mn-ea"/>
                <a:sym typeface="+mn-ea"/>
              </a:rPr>
              <a:t>3</a:t>
            </a:r>
            <a:r>
              <a:rPr lang="zh-CN" altLang="en-US" sz="2400" dirty="0">
                <a:latin typeface="+mn-ea"/>
                <a:sym typeface="+mn-ea"/>
              </a:rPr>
              <a:t>、确定研究问题、提出假设或模型</a:t>
            </a:r>
            <a:endParaRPr lang="en-US" altLang="zh-CN" sz="2400" dirty="0">
              <a:latin typeface="+mn-ea"/>
            </a:endParaRPr>
          </a:p>
          <a:p>
            <a:pPr eaLnBrk="1" hangingPunct="1">
              <a:lnSpc>
                <a:spcPct val="150000"/>
              </a:lnSpc>
              <a:buNone/>
            </a:pPr>
            <a:r>
              <a:rPr lang="en-US" altLang="zh-CN" sz="2400" dirty="0">
                <a:latin typeface="+mn-ea"/>
                <a:sym typeface="+mn-ea"/>
              </a:rPr>
              <a:t>4</a:t>
            </a:r>
            <a:r>
              <a:rPr lang="zh-CN" altLang="en-US" sz="2400" dirty="0">
                <a:latin typeface="+mn-ea"/>
                <a:sym typeface="+mn-ea"/>
              </a:rPr>
              <a:t>、选择适用的研究方法、设计研究方案</a:t>
            </a:r>
            <a:endParaRPr lang="en-US" altLang="zh-CN" sz="2400" dirty="0">
              <a:latin typeface="+mn-ea"/>
            </a:endParaRPr>
          </a:p>
          <a:p>
            <a:pPr eaLnBrk="1" hangingPunct="1">
              <a:lnSpc>
                <a:spcPct val="150000"/>
              </a:lnSpc>
              <a:buNone/>
            </a:pPr>
            <a:r>
              <a:rPr lang="en-US" altLang="zh-CN" sz="2400" dirty="0">
                <a:latin typeface="+mn-ea"/>
                <a:sym typeface="+mn-ea"/>
              </a:rPr>
              <a:t>5</a:t>
            </a:r>
            <a:r>
              <a:rPr lang="zh-CN" altLang="en-US" sz="2400" dirty="0">
                <a:latin typeface="+mn-ea"/>
                <a:sym typeface="+mn-ea"/>
              </a:rPr>
              <a:t>、收集数据或资料</a:t>
            </a:r>
            <a:endParaRPr lang="en-US" altLang="zh-CN" sz="2400" dirty="0">
              <a:latin typeface="+mn-ea"/>
            </a:endParaRPr>
          </a:p>
          <a:p>
            <a:pPr eaLnBrk="1" hangingPunct="1">
              <a:lnSpc>
                <a:spcPct val="150000"/>
              </a:lnSpc>
              <a:buNone/>
            </a:pPr>
            <a:r>
              <a:rPr lang="en-US" altLang="zh-CN" sz="2400" dirty="0">
                <a:latin typeface="+mn-ea"/>
                <a:sym typeface="+mn-ea"/>
              </a:rPr>
              <a:t>6</a:t>
            </a:r>
            <a:r>
              <a:rPr lang="zh-CN" altLang="en-US" sz="2400" dirty="0">
                <a:latin typeface="+mn-ea"/>
                <a:sym typeface="+mn-ea"/>
              </a:rPr>
              <a:t>、处理、分析和解释数据或资料</a:t>
            </a:r>
            <a:endParaRPr lang="en-US" altLang="zh-CN" sz="2400" dirty="0">
              <a:latin typeface="+mn-ea"/>
            </a:endParaRPr>
          </a:p>
          <a:p>
            <a:pPr eaLnBrk="1" hangingPunct="1">
              <a:lnSpc>
                <a:spcPct val="150000"/>
              </a:lnSpc>
              <a:buNone/>
            </a:pPr>
            <a:r>
              <a:rPr lang="en-US" altLang="zh-CN" sz="2400" dirty="0">
                <a:latin typeface="+mn-ea"/>
                <a:sym typeface="+mn-ea"/>
              </a:rPr>
              <a:t>7</a:t>
            </a:r>
            <a:r>
              <a:rPr lang="zh-CN" altLang="en-US" sz="2400" dirty="0">
                <a:latin typeface="+mn-ea"/>
                <a:sym typeface="+mn-ea"/>
              </a:rPr>
              <a:t>、撰写研究报告、以适当的形式发布研究结果</a:t>
            </a:r>
            <a:endParaRPr lang="en-US" altLang="zh-CN" sz="2400" dirty="0">
              <a:latin typeface="+mn-ea"/>
            </a:endParaRPr>
          </a:p>
          <a:p>
            <a:pPr eaLnBrk="1" hangingPunct="1">
              <a:lnSpc>
                <a:spcPct val="150000"/>
              </a:lnSpc>
              <a:buNone/>
            </a:pPr>
            <a:r>
              <a:rPr lang="en-US" altLang="zh-CN" sz="2400" dirty="0">
                <a:latin typeface="+mn-ea"/>
                <a:sym typeface="+mn-ea"/>
              </a:rPr>
              <a:t>8</a:t>
            </a:r>
            <a:r>
              <a:rPr lang="zh-CN" altLang="en-US" sz="2400" dirty="0">
                <a:latin typeface="+mn-ea"/>
                <a:sym typeface="+mn-ea"/>
              </a:rPr>
              <a:t>、必要时再次跟踪研究该课题</a:t>
            </a:r>
            <a:endParaRPr lang="zh-CN" altLang="en-US" sz="2400" dirty="0">
              <a:latin typeface="+mn-ea"/>
            </a:endParaRPr>
          </a:p>
        </p:txBody>
      </p:sp>
      <p:sp>
        <p:nvSpPr>
          <p:cNvPr id="33794" name="标题 1"/>
          <p:cNvSpPr>
            <a:spLocks noGrp="1"/>
          </p:cNvSpPr>
          <p:nvPr/>
        </p:nvSpPr>
        <p:spPr>
          <a:xfrm>
            <a:off x="1741805" y="929005"/>
            <a:ext cx="8540750" cy="1143000"/>
          </a:xfrm>
          <a:prstGeom prst="rect">
            <a:avLst/>
          </a:prstGeom>
          <a:noFill/>
          <a:ln w="9525">
            <a:noFill/>
          </a:ln>
        </p:spPr>
        <p:txBody>
          <a:bodyPr vert="horz" wrap="square" lIns="91440" tIns="45720" rIns="91440" bIns="45720" anchor="ct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panose="020B0604020202020204" pitchFamily="34" charset="0"/>
              </a:defRPr>
            </a:lvl2pPr>
            <a:lvl3pPr algn="ctr" rtl="0" eaLnBrk="0" fontAlgn="base" hangingPunct="0">
              <a:spcBef>
                <a:spcPct val="0"/>
              </a:spcBef>
              <a:spcAft>
                <a:spcPct val="0"/>
              </a:spcAft>
              <a:defRPr sz="4200" b="1" i="1">
                <a:solidFill>
                  <a:schemeClr val="tx1"/>
                </a:solidFill>
                <a:latin typeface="Arial" panose="020B0604020202020204" pitchFamily="34" charset="0"/>
              </a:defRPr>
            </a:lvl3pPr>
            <a:lvl4pPr algn="ctr" rtl="0" eaLnBrk="0" fontAlgn="base" hangingPunct="0">
              <a:spcBef>
                <a:spcPct val="0"/>
              </a:spcBef>
              <a:spcAft>
                <a:spcPct val="0"/>
              </a:spcAft>
              <a:defRPr sz="4200" b="1" i="1">
                <a:solidFill>
                  <a:schemeClr val="tx1"/>
                </a:solidFill>
                <a:latin typeface="Arial" panose="020B0604020202020204" pitchFamily="34" charset="0"/>
              </a:defRPr>
            </a:lvl4pPr>
            <a:lvl5pPr algn="ctr" rtl="0" eaLnBrk="0" fontAlgn="base" hangingPunct="0">
              <a:spcBef>
                <a:spcPct val="0"/>
              </a:spcBef>
              <a:spcAft>
                <a:spcPct val="0"/>
              </a:spcAft>
              <a:defRPr sz="4200" b="1" i="1">
                <a:solidFill>
                  <a:schemeClr val="tx1"/>
                </a:solidFill>
                <a:latin typeface="Arial" panose="020B0604020202020204" pitchFamily="34" charset="0"/>
              </a:defRPr>
            </a:lvl5pPr>
            <a:lvl6pPr marL="457200" algn="ctr" rtl="0" eaLnBrk="1" fontAlgn="base" hangingPunct="1">
              <a:spcBef>
                <a:spcPct val="0"/>
              </a:spcBef>
              <a:spcAft>
                <a:spcPct val="0"/>
              </a:spcAft>
              <a:defRPr sz="4200" b="1" i="1">
                <a:solidFill>
                  <a:schemeClr val="tx1"/>
                </a:solidFill>
                <a:latin typeface="Arial" panose="020B0604020202020204" pitchFamily="34" charset="0"/>
              </a:defRPr>
            </a:lvl6pPr>
            <a:lvl7pPr marL="914400" algn="ctr" rtl="0" eaLnBrk="1" fontAlgn="base" hangingPunct="1">
              <a:spcBef>
                <a:spcPct val="0"/>
              </a:spcBef>
              <a:spcAft>
                <a:spcPct val="0"/>
              </a:spcAft>
              <a:defRPr sz="4200" b="1" i="1">
                <a:solidFill>
                  <a:schemeClr val="tx1"/>
                </a:solidFill>
                <a:latin typeface="Arial" panose="020B0604020202020204" pitchFamily="34" charset="0"/>
              </a:defRPr>
            </a:lvl7pPr>
            <a:lvl8pPr marL="1371600" algn="ctr" rtl="0" eaLnBrk="1" fontAlgn="base" hangingPunct="1">
              <a:spcBef>
                <a:spcPct val="0"/>
              </a:spcBef>
              <a:spcAft>
                <a:spcPct val="0"/>
              </a:spcAft>
              <a:defRPr sz="4200" b="1" i="1">
                <a:solidFill>
                  <a:schemeClr val="tx1"/>
                </a:solidFill>
                <a:latin typeface="Arial" panose="020B0604020202020204" pitchFamily="34" charset="0"/>
              </a:defRPr>
            </a:lvl8pPr>
            <a:lvl9pPr marL="1828800" algn="ctr" rtl="0" eaLnBrk="1" fontAlgn="base" hangingPunct="1">
              <a:spcBef>
                <a:spcPct val="0"/>
              </a:spcBef>
              <a:spcAft>
                <a:spcPct val="0"/>
              </a:spcAft>
              <a:defRPr sz="4200" b="1" i="1">
                <a:solidFill>
                  <a:schemeClr val="tx1"/>
                </a:solidFill>
                <a:latin typeface="Arial" panose="020B0604020202020204" pitchFamily="34" charset="0"/>
              </a:defRPr>
            </a:lvl9pPr>
          </a:lstStyle>
          <a:p>
            <a:pPr eaLnBrk="1" hangingPunct="1"/>
            <a:r>
              <a:rPr lang="zh-CN" altLang="en-US" sz="3200" dirty="0">
                <a:latin typeface="+mn-ea"/>
                <a:ea typeface="+mn-ea"/>
              </a:rPr>
              <a:t>实证研究的基本步骤</a:t>
            </a:r>
          </a:p>
        </p:txBody>
      </p:sp>
      <p:sp>
        <p:nvSpPr>
          <p:cNvPr id="3" name="圆角矩形 3"/>
          <p:cNvSpPr/>
          <p:nvPr/>
        </p:nvSpPr>
        <p:spPr bwMode="auto">
          <a:xfrm>
            <a:off x="2169160" y="4047488"/>
            <a:ext cx="6209030" cy="1143001"/>
          </a:xfrm>
          <a:prstGeom prst="roundRect">
            <a:avLst/>
          </a:prstGeom>
          <a:noFill/>
          <a:ln w="66675" cap="flat" cmpd="sng" algn="ctr">
            <a:solidFill>
              <a:schemeClr val="accent1">
                <a:lumMod val="90000"/>
              </a:schemeClr>
            </a:solidFill>
            <a:prstDash val="solid"/>
            <a:round/>
            <a:headEnd type="none" w="med" len="med"/>
            <a:tailEnd type="none" w="med" len="me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panose="020B0604020202020204" pitchFamily="34" charset="0"/>
              <a:ea typeface="宋体" pitchFamily="2" charset="-122"/>
              <a:cs typeface="+mn-cs"/>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4" name="矩形 13"/>
          <p:cNvSpPr>
            <a:spLocks noChangeArrowheads="1"/>
          </p:cNvSpPr>
          <p:nvPr/>
        </p:nvSpPr>
        <p:spPr bwMode="auto">
          <a:xfrm>
            <a:off x="1077049" y="1251954"/>
            <a:ext cx="5088620" cy="830997"/>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endParaRPr kumimoji="0" lang="zh-CN" altLang="en-US" sz="2400" b="1" i="1" u="none" strike="noStrike" kern="12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sym typeface="+mn-ea"/>
            </a:endParaRP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169453" y="1241015"/>
            <a:ext cx="3897135" cy="5302660"/>
          </a:xfrm>
          <a:prstGeom prst="rect">
            <a:avLst/>
          </a:prstGeom>
          <a:effectLst>
            <a:outerShdw blurRad="63500" sx="102000" sy="102000" algn="ctr" rotWithShape="0">
              <a:prstClr val="black">
                <a:alpha val="40000"/>
              </a:prstClr>
            </a:outerShdw>
          </a:effectLst>
        </p:spPr>
      </p:pic>
      <p:sp>
        <p:nvSpPr>
          <p:cNvPr id="7" name="文本框 6"/>
          <p:cNvSpPr txBox="1"/>
          <p:nvPr/>
        </p:nvSpPr>
        <p:spPr>
          <a:xfrm>
            <a:off x="1458113" y="2129278"/>
            <a:ext cx="4444057" cy="3356240"/>
          </a:xfrm>
          <a:prstGeom prst="rect">
            <a:avLst/>
          </a:prstGeom>
          <a:noFill/>
        </p:spPr>
        <p:txBody>
          <a:bodyPr wrap="square" rtlCol="0">
            <a:spAutoFit/>
          </a:bodyPr>
          <a:lstStyle/>
          <a:p>
            <a:pPr marL="285750" indent="-285750">
              <a:lnSpc>
                <a:spcPct val="200000"/>
              </a:lnSpc>
              <a:buFont typeface="Wingdings" panose="05000000000000000000" pitchFamily="2" charset="2"/>
              <a:buChar char="n"/>
            </a:pPr>
            <a:r>
              <a:rPr lang="zh-CN" altLang="en-US" sz="2200" b="1" dirty="0">
                <a:latin typeface="仿宋" panose="02010609060101010101" pitchFamily="49" charset="-122"/>
                <a:ea typeface="仿宋" panose="02010609060101010101" pitchFamily="49" charset="-122"/>
              </a:rPr>
              <a:t>研究问题</a:t>
            </a:r>
            <a:endParaRPr lang="en-US" altLang="zh-CN" sz="2200" b="1" dirty="0">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latin typeface="仿宋" panose="02010609060101010101" pitchFamily="49" charset="-122"/>
                <a:ea typeface="仿宋" panose="02010609060101010101" pitchFamily="49" charset="-122"/>
              </a:rPr>
              <a:t>变量构建</a:t>
            </a:r>
            <a:endParaRPr lang="en-US" altLang="zh-CN" sz="2200" b="1" dirty="0">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latin typeface="仿宋" panose="02010609060101010101" pitchFamily="49" charset="-122"/>
                <a:ea typeface="仿宋" panose="02010609060101010101" pitchFamily="49" charset="-122"/>
              </a:rPr>
              <a:t>数据提取</a:t>
            </a:r>
            <a:endParaRPr lang="en-US" altLang="zh-CN" sz="2200" b="1" dirty="0">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latin typeface="仿宋" panose="02010609060101010101" pitchFamily="49" charset="-122"/>
                <a:ea typeface="仿宋" panose="02010609060101010101" pitchFamily="49" charset="-122"/>
              </a:rPr>
              <a:t>模型设定</a:t>
            </a:r>
            <a:endParaRPr lang="en-US" altLang="zh-CN" sz="2200" b="1" dirty="0">
              <a:latin typeface="仿宋" panose="02010609060101010101" pitchFamily="49" charset="-122"/>
              <a:ea typeface="仿宋" panose="02010609060101010101" pitchFamily="49" charset="-122"/>
            </a:endParaRPr>
          </a:p>
          <a:p>
            <a:pPr marL="285750" indent="-285750">
              <a:lnSpc>
                <a:spcPct val="200000"/>
              </a:lnSpc>
              <a:buFont typeface="Wingdings" panose="05000000000000000000" pitchFamily="2" charset="2"/>
              <a:buChar char="n"/>
            </a:pPr>
            <a:r>
              <a:rPr lang="zh-CN" altLang="en-US" sz="2200" b="1" dirty="0">
                <a:latin typeface="仿宋" panose="02010609060101010101" pitchFamily="49" charset="-122"/>
                <a:ea typeface="仿宋" panose="02010609060101010101" pitchFamily="49" charset="-122"/>
              </a:rPr>
              <a:t>研究结论</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5" y="1807878"/>
            <a:ext cx="9773174" cy="4274696"/>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n"/>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研究问题</a:t>
            </a:r>
            <a:endPar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algn="just">
              <a:lnSpc>
                <a:spcPct val="150000"/>
              </a:lnSpc>
              <a:defRPr/>
            </a:pPr>
            <a:r>
              <a:rPr lang="zh-CN" altLang="en-US" dirty="0">
                <a:latin typeface="仿宋" panose="02010609060101010101" pitchFamily="49" charset="-122"/>
                <a:ea typeface="仿宋" panose="02010609060101010101" pitchFamily="49" charset="-122"/>
              </a:rPr>
              <a:t>    相对于专业化的经营策略，越来越多的企业选择跨行业跨领域的多元化经营策略。对此，学术界非常关注，相关研究表明，</a:t>
            </a:r>
            <a:r>
              <a:rPr lang="zh-CN" altLang="en-US" dirty="0">
                <a:solidFill>
                  <a:srgbClr val="FF0000"/>
                </a:solidFill>
                <a:latin typeface="仿宋" panose="02010609060101010101" pitchFamily="49" charset="-122"/>
                <a:ea typeface="仿宋" panose="02010609060101010101" pitchFamily="49" charset="-122"/>
              </a:rPr>
              <a:t>多元化经营策略会显著影响企业的价值、现金持有和企业创新</a:t>
            </a:r>
            <a:r>
              <a:rPr lang="zh-CN" altLang="en-US" dirty="0">
                <a:latin typeface="仿宋" panose="02010609060101010101" pitchFamily="49" charset="-122"/>
                <a:ea typeface="仿宋" panose="02010609060101010101" pitchFamily="49" charset="-122"/>
              </a:rPr>
              <a:t>。而对于企业来说，是否选择多元化经营策略会受到</a:t>
            </a:r>
            <a:r>
              <a:rPr lang="zh-CN" altLang="en-US" dirty="0">
                <a:solidFill>
                  <a:srgbClr val="FF0000"/>
                </a:solidFill>
                <a:latin typeface="仿宋" panose="02010609060101010101" pitchFamily="49" charset="-122"/>
                <a:ea typeface="仿宋" panose="02010609060101010101" pitchFamily="49" charset="-122"/>
              </a:rPr>
              <a:t>企业的自身特征或者行业的特性</a:t>
            </a:r>
            <a:r>
              <a:rPr lang="zh-CN" altLang="en-US" dirty="0">
                <a:latin typeface="仿宋" panose="02010609060101010101" pitchFamily="49" charset="-122"/>
                <a:ea typeface="仿宋" panose="02010609060101010101" pitchFamily="49" charset="-122"/>
              </a:rPr>
              <a:t>等因素的影响。除了企业内部的原因，外部宏观环境的变化也是不得不考虑的因素：</a:t>
            </a:r>
            <a:r>
              <a:rPr lang="zh-CN" altLang="en-US" dirty="0">
                <a:solidFill>
                  <a:srgbClr val="FF0000"/>
                </a:solidFill>
                <a:latin typeface="仿宋" panose="02010609060101010101" pitchFamily="49" charset="-122"/>
                <a:ea typeface="仿宋" panose="02010609060101010101" pitchFamily="49" charset="-122"/>
              </a:rPr>
              <a:t>经济政策不确定性</a:t>
            </a:r>
            <a:r>
              <a:rPr lang="zh-CN" altLang="en-US" dirty="0">
                <a:latin typeface="仿宋" panose="02010609060101010101" pitchFamily="49" charset="-122"/>
                <a:ea typeface="仿宋" panose="02010609060101010101" pitchFamily="49" charset="-122"/>
              </a:rPr>
              <a:t>作为一个重要的宏观经济变量，是一个不容忽视的变量，大量研究表明经济政策的不确定性会对企业的现金持有、投资和创新等行为产生重要的影响。那么，</a:t>
            </a:r>
            <a:r>
              <a:rPr lang="zh-CN" altLang="en-US" dirty="0">
                <a:solidFill>
                  <a:srgbClr val="FF0000"/>
                </a:solidFill>
                <a:latin typeface="仿宋" panose="02010609060101010101" pitchFamily="49" charset="-122"/>
                <a:ea typeface="仿宋" panose="02010609060101010101" pitchFamily="49" charset="-122"/>
              </a:rPr>
              <a:t>多元化经营策略是否会受到经济政策不确定性的影响</a:t>
            </a:r>
            <a:r>
              <a:rPr lang="zh-CN" altLang="en-US" dirty="0">
                <a:latin typeface="仿宋" panose="02010609060101010101" pitchFamily="49" charset="-122"/>
                <a:ea typeface="仿宋" panose="02010609060101010101" pitchFamily="49" charset="-122"/>
              </a:rPr>
              <a:t>，这种影响是否存在</a:t>
            </a:r>
            <a:r>
              <a:rPr lang="zh-CN" altLang="en-US" dirty="0">
                <a:solidFill>
                  <a:srgbClr val="FF0000"/>
                </a:solidFill>
                <a:latin typeface="仿宋" panose="02010609060101010101" pitchFamily="49" charset="-122"/>
                <a:ea typeface="仿宋" panose="02010609060101010101" pitchFamily="49" charset="-122"/>
              </a:rPr>
              <a:t>异质性问题</a:t>
            </a:r>
            <a:r>
              <a:rPr lang="zh-CN" altLang="en-US" dirty="0">
                <a:latin typeface="仿宋" panose="02010609060101010101" pitchFamily="49" charset="-122"/>
                <a:ea typeface="仿宋" panose="02010609060101010101" pitchFamily="49" charset="-122"/>
              </a:rPr>
              <a:t>，其</a:t>
            </a:r>
            <a:r>
              <a:rPr lang="zh-CN" altLang="en-US" dirty="0">
                <a:solidFill>
                  <a:srgbClr val="FF0000"/>
                </a:solidFill>
                <a:latin typeface="仿宋" panose="02010609060101010101" pitchFamily="49" charset="-122"/>
                <a:ea typeface="仿宋" panose="02010609060101010101" pitchFamily="49" charset="-122"/>
              </a:rPr>
              <a:t>传导路径</a:t>
            </a:r>
            <a:r>
              <a:rPr lang="zh-CN" altLang="en-US" dirty="0">
                <a:latin typeface="仿宋" panose="02010609060101010101" pitchFamily="49" charset="-122"/>
                <a:ea typeface="仿宋" panose="02010609060101010101" pitchFamily="49" charset="-122"/>
              </a:rPr>
              <a:t>又是怎样？这些问题的研究不仅有助于更好的理解企业选择多元化经营策略的原因，而且也丰富了经济政策不确定性对微观企业行为影响的研究。</a:t>
            </a:r>
            <a:endParaRPr kumimoji="0" lang="en-US" altLang="zh-CN" i="0"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5" y="1807878"/>
            <a:ext cx="9663429" cy="426751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变量</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构建</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lvl="0" indent="-457200" algn="just">
              <a:lnSpc>
                <a:spcPct val="150000"/>
              </a:lnSpc>
              <a:buAutoNum type="arabicPeriod"/>
              <a:defRPr/>
            </a:pP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被解释变量（</a:t>
            </a:r>
            <a:r>
              <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Y</a:t>
            </a: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2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多元化经营（</a:t>
            </a:r>
            <a:r>
              <a:rPr lang="en-US" altLang="zh-CN" sz="22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Div</a:t>
            </a:r>
            <a:r>
              <a:rPr lang="zh-CN" altLang="en-US" sz="22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参考姜付秀（</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2006</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）和杨兴全等（</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2018</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）的文献，主要从以下四个方面定义企业多元化经营</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①企业经营行业的个数（</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divnum</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）；②收入熵（</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diventro</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）；③企业多元化经营的倾向（</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divdummy</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），虚拟变量，如果企业跨行业经营单元数大于</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1</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，令</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divdummy</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为</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1, </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反之则为</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0</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；④赫芬德尔指数（</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divhhi</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本文主要选取</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企业经营行业的个数（</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divnum</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和</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收入熵（</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diventro</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作为主要的被解释变量，</a:t>
            </a:r>
            <a:r>
              <a:rPr lang="zh-CN" altLang="en-US" sz="2000" u="sng"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其余两个变量作为稳健性检验。</a:t>
            </a:r>
            <a:endParaRPr lang="en-US" altLang="zh-CN" sz="2000" u="sng"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5" y="1807878"/>
            <a:ext cx="9663429" cy="4352666"/>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变量</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构建</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lvl="0" indent="-457200" algn="just">
              <a:lnSpc>
                <a:spcPct val="150000"/>
              </a:lnSpc>
              <a:buFont typeface="+mj-lt"/>
              <a:buAutoNum type="arabicPeriod" startAt="2"/>
              <a:defRPr/>
            </a:pP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主要解释变量（</a:t>
            </a:r>
            <a:r>
              <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X</a:t>
            </a: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中国经济政策不确定性指数（</a:t>
            </a:r>
            <a:r>
              <a:rPr lang="en-US" altLang="zh-CN" sz="2200" kern="100" dirty="0" err="1">
                <a:solidFill>
                  <a:schemeClr val="accent5"/>
                </a:solidFill>
                <a:latin typeface="仿宋" panose="02010609060101010101" pitchFamily="49" charset="-122"/>
                <a:ea typeface="仿宋" panose="02010609060101010101" pitchFamily="49" charset="-122"/>
                <a:cs typeface="Times New Roman" panose="02020603050405020304" pitchFamily="18" charset="0"/>
              </a:rPr>
              <a:t>cnepu</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使用的数据是由</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Huang</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和</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Luk</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2020</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）对中国内地十份报纸进行</a:t>
            </a:r>
            <a:r>
              <a:rPr lang="zh-CN" altLang="en-US" sz="2000" u="sng"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文本挖掘</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，编制的</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中国经济政策不确定性指数</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。该指数编制采用了多份不同的报纸，能够客观准确地捕捉中国大陆的经济政策的不确定性。</a:t>
            </a: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lvl="0" algn="just">
              <a:lnSpc>
                <a:spcPct val="150000"/>
              </a:lnSpc>
              <a:defRPr/>
            </a:pP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Besides, originally monthly data from Huang &amp; </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Luk</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2020</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is </a:t>
            </a:r>
            <a:r>
              <a:rPr lang="en-US" altLang="zh-CN"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converted into yearly data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to be further used in this study.</a:t>
            </a:r>
          </a:p>
          <a:p>
            <a:pPr lvl="0" algn="just">
              <a:lnSpc>
                <a:spcPct val="150000"/>
              </a:lnSpc>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en-US" altLang="zh-CN" sz="2000" b="0" i="0" u="none"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Robustness</a:t>
            </a:r>
            <a:r>
              <a:rPr kumimoji="0" lang="en-US" altLang="zh-CN" sz="2000" b="0" i="0" u="none" strike="noStrike" kern="100" cap="none" spc="0" normalizeH="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 test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is also performed. )</a:t>
            </a: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endParaRPr kumimoji="0" lang="zh-CN"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
        <p:nvSpPr>
          <p:cNvPr id="4" name="文本框 3"/>
          <p:cNvSpPr txBox="1"/>
          <p:nvPr/>
        </p:nvSpPr>
        <p:spPr>
          <a:xfrm>
            <a:off x="1264285" y="1807878"/>
            <a:ext cx="3200140" cy="292150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变量</a:t>
            </a: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构建</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rabicPeriod" startAt="3"/>
              <a:defRPr/>
            </a:pPr>
            <a:r>
              <a:rPr lang="zh-CN" altLang="en-US"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控制变量：</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企业的规模</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(size)</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企业的杠杆率</a:t>
            </a:r>
            <a:r>
              <a:rPr lang="en-US" altLang="zh-CN"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(lev)</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、盈利能力</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roa</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 </a:t>
            </a:r>
            <a:endParaRPr lang="en-US" altLang="zh-CN" sz="20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endParaRPr kumimoji="0" lang="en-US" altLang="zh-CN" sz="2200" b="0" i="0" u="none" strike="noStrike" kern="100" cap="none" spc="0" normalizeH="0" baseline="0" noProof="0" dirty="0">
              <a:ln>
                <a:noFill/>
              </a:ln>
              <a:effectLst/>
              <a:uLnTx/>
              <a:uFillTx/>
              <a:latin typeface="仿宋" panose="02010609060101010101" pitchFamily="49" charset="-122"/>
              <a:ea typeface="仿宋" panose="02010609060101010101" pitchFamily="49" charset="-122"/>
              <a:cs typeface="Times New Roman" panose="02020603050405020304" pitchFamily="18" charset="0"/>
            </a:endParaRP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965" y="2306930"/>
            <a:ext cx="6991588" cy="3459816"/>
          </a:xfrm>
          <a:prstGeom prst="rect">
            <a:avLst/>
          </a:prstGeom>
          <a:effectLst/>
        </p:spPr>
      </p:pic>
      <p:sp>
        <p:nvSpPr>
          <p:cNvPr id="7" name="矩形 6"/>
          <p:cNvSpPr/>
          <p:nvPr/>
        </p:nvSpPr>
        <p:spPr>
          <a:xfrm>
            <a:off x="5165090" y="3429000"/>
            <a:ext cx="5341545" cy="2465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790577" y="3813047"/>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852481" y="2262988"/>
            <a:ext cx="2229877" cy="2474595"/>
          </a:xfrm>
          <a:prstGeom prst="rect">
            <a:avLst/>
          </a:prstGeom>
          <a:noFill/>
        </p:spPr>
        <p:txBody>
          <a:bodyPr wrap="square" lIns="121917" tIns="60958" rIns="121917" bIns="60958" rtlCol="0">
            <a:spAutoFit/>
          </a:bodyPr>
          <a:lstStyle/>
          <a:p>
            <a:pPr algn="ctr"/>
            <a:r>
              <a:rPr lang="en-US" sz="15300" dirty="0">
                <a:solidFill>
                  <a:schemeClr val="bg1"/>
                </a:solidFill>
                <a:latin typeface="Impact" panose="020B0806030902050204" pitchFamily="34" charset="0"/>
              </a:rPr>
              <a:t>1</a:t>
            </a:r>
          </a:p>
        </p:txBody>
      </p:sp>
      <p:sp>
        <p:nvSpPr>
          <p:cNvPr id="12" name="TextBox 11"/>
          <p:cNvSpPr txBox="1"/>
          <p:nvPr/>
        </p:nvSpPr>
        <p:spPr>
          <a:xfrm>
            <a:off x="4726397" y="3123437"/>
            <a:ext cx="3093148" cy="692493"/>
          </a:xfrm>
          <a:prstGeom prst="rect">
            <a:avLst/>
          </a:prstGeom>
          <a:noFill/>
        </p:spPr>
        <p:txBody>
          <a:bodyPr wrap="none" lIns="121917" tIns="60958" rIns="121917" bIns="60958" rtlCol="0">
            <a:spAutoFit/>
          </a:bodyPr>
          <a:lstStyle/>
          <a:p>
            <a:pPr lvl="0" algn="ctr"/>
            <a:r>
              <a:rPr lang="zh-CN" altLang="en-US" sz="3700" b="1" dirty="0">
                <a:solidFill>
                  <a:prstClr val="white"/>
                </a:solidFill>
                <a:sym typeface="+mn-ea"/>
              </a:rPr>
              <a:t>锐思数据简介</a:t>
            </a: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3" name="Picture 3" descr="E:\文档\doc\04.svn\100.综合\005.Logo\logo.jpg"/>
          <p:cNvPicPr>
            <a:picLocks noChangeAspect="1" noChangeArrowheads="1"/>
          </p:cNvPicPr>
          <p:nvPr/>
        </p:nvPicPr>
        <p:blipFill>
          <a:blip r:embed="rId3" cstate="print"/>
          <a:srcRect/>
          <a:stretch>
            <a:fillRect/>
          </a:stretch>
        </p:blipFill>
        <p:spPr bwMode="auto">
          <a:xfrm>
            <a:off x="252347" y="259488"/>
            <a:ext cx="1600200" cy="635000"/>
          </a:xfrm>
          <a:prstGeom prst="rect">
            <a:avLst/>
          </a:prstGeom>
          <a:noFill/>
        </p:spPr>
      </p:pic>
    </p:spTree>
    <p:extLst>
      <p:ext uri="{BB962C8B-B14F-4D97-AF65-F5344CB8AC3E}">
        <p14:creationId xmlns:p14="http://schemas.microsoft.com/office/powerpoint/2010/main" val="284243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5" y="1807878"/>
            <a:ext cx="9336375" cy="306000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effectLst/>
                <a:uLnTx/>
                <a:uFillTx/>
                <a:latin typeface="仿宋" panose="02010609060101010101" pitchFamily="49" charset="-122"/>
                <a:ea typeface="仿宋" panose="02010609060101010101" pitchFamily="49" charset="-122"/>
                <a:cs typeface="Times New Roman" panose="02020603050405020304" pitchFamily="18" charset="0"/>
              </a:rPr>
              <a:t>样本选择与数据提取</a:t>
            </a:r>
            <a:endParaRPr kumimoji="0" lang="en-US" altLang="zh-CN" sz="2200" b="1" i="0" u="none" strike="noStrike" kern="100" cap="none" spc="0" normalizeH="0" baseline="0" noProof="0" dirty="0">
              <a:ln>
                <a:noFill/>
              </a:ln>
              <a:effectLst/>
              <a:uLnTx/>
              <a:uFillTx/>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选取</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沪深</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A</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股上市公司</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2003-2018</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的数据</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作为分析样本，</a:t>
            </a:r>
            <a:r>
              <a:rPr lang="en-US" altLang="zh-CN" sz="2200" kern="100" dirty="0">
                <a:latin typeface="仿宋" panose="02010609060101010101" pitchFamily="49" charset="-122"/>
                <a:ea typeface="仿宋" panose="02010609060101010101" pitchFamily="49" charset="-122"/>
                <a:cs typeface="Times New Roman" panose="02020603050405020304" pitchFamily="18" charset="0"/>
              </a:rPr>
              <a:t>precisely</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a:t>
            </a:r>
          </a:p>
          <a:p>
            <a:pPr marL="457200" marR="0" lvl="0" indent="-457200" algn="just" defTabSz="914400" rtl="0" eaLnBrk="1" fontAlgn="auto" latinLnBrk="0" hangingPunct="1">
              <a:lnSpc>
                <a:spcPct val="150000"/>
              </a:lnSpc>
              <a:spcBef>
                <a:spcPts val="0"/>
              </a:spcBef>
              <a:spcAft>
                <a:spcPts val="0"/>
              </a:spcAft>
              <a:buClrTx/>
              <a:buSzTx/>
              <a:buFont typeface="+mj-ea"/>
              <a:buAutoNum type="circleNumDbPlain"/>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剔除样本期内被</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ST</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和</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PT</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的非正常交易的上市公司；</a:t>
            </a:r>
            <a:endParaRPr lang="en-US" altLang="zh-CN" sz="2200" kern="100" dirty="0">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ea"/>
              <a:buAutoNum type="circleNumDbPlain"/>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剔除</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保险金融类</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上市公司；</a:t>
            </a:r>
            <a:endParaRPr lang="en-US" altLang="zh-CN" sz="2200" kern="100" dirty="0">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ea"/>
              <a:buAutoNum type="circleNumDbPlain"/>
              <a:defRPr/>
            </a:pP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剔除样本期内数据不全的上市公司，</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仅保留连续</a:t>
            </a:r>
            <a:r>
              <a:rPr lang="en-US" altLang="zh-CN"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3</a:t>
            </a:r>
            <a:r>
              <a:rPr lang="zh-CN" altLang="en-US" sz="2200" kern="100" dirty="0">
                <a:solidFill>
                  <a:schemeClr val="accent5"/>
                </a:solidFill>
                <a:latin typeface="仿宋" panose="02010609060101010101" pitchFamily="49" charset="-122"/>
                <a:ea typeface="仿宋" panose="02010609060101010101" pitchFamily="49" charset="-122"/>
                <a:cs typeface="Times New Roman" panose="02020603050405020304" pitchFamily="18" charset="0"/>
              </a:rPr>
              <a:t>年及以上相关数据健全</a:t>
            </a:r>
            <a:r>
              <a:rPr lang="zh-CN" altLang="en-US" sz="2200" kern="100" dirty="0">
                <a:latin typeface="仿宋" panose="02010609060101010101" pitchFamily="49" charset="-122"/>
                <a:ea typeface="仿宋" panose="02010609060101010101" pitchFamily="49" charset="-122"/>
                <a:cs typeface="Times New Roman" panose="02020603050405020304" pitchFamily="18" charset="0"/>
              </a:rPr>
              <a:t>的上市公司。</a:t>
            </a: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5" y="1807878"/>
            <a:ext cx="9336375" cy="1953260"/>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样本选择与数据提取：</a:t>
            </a:r>
            <a:r>
              <a:rPr kumimoji="0" lang="zh-CN" altLang="en-US"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杠杆率（</a:t>
            </a:r>
            <a:r>
              <a:rPr kumimoji="0" lang="en-US" altLang="zh-CN"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lev) = </a:t>
            </a:r>
            <a:r>
              <a:rPr kumimoji="0" lang="zh-CN" altLang="en-US" sz="2200" i="0"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企业</a:t>
            </a:r>
            <a:r>
              <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期末总负债 </a:t>
            </a:r>
            <a:r>
              <a:rPr kumimoji="0" lang="en-US" altLang="zh-CN"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 </a:t>
            </a:r>
            <a:r>
              <a:rPr kumimoji="0" lang="zh-CN" altLang="en-US" sz="2200" i="0"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总资产</a:t>
            </a:r>
            <a:endParaRPr lang="en-US" altLang="zh-CN" sz="2200" u="sng"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R="0" lvl="0" algn="just" defTabSz="914400" rtl="0" eaLnBrk="1" fontAlgn="auto" latinLnBrk="0" hangingPunct="1">
              <a:spcBef>
                <a:spcPts val="0"/>
              </a:spcBef>
              <a:spcAft>
                <a:spcPts val="0"/>
              </a:spcAft>
              <a:buClrTx/>
              <a:buSzTx/>
              <a:defRPr/>
            </a:pPr>
            <a:endParaRPr lang="en-US" altLang="zh-CN" sz="2200" b="1"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Tx/>
              <a:buChar char="-"/>
              <a:defRPr/>
            </a:pPr>
            <a:endParaRPr kumimoji="0" lang="zh-CN"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pic>
        <p:nvPicPr>
          <p:cNvPr id="7" name="图片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2191963" y="2516777"/>
            <a:ext cx="7978993" cy="4026897"/>
          </a:xfrm>
          <a:prstGeom prst="rect">
            <a:avLst/>
          </a:prstGeom>
          <a:effectLst>
            <a:outerShdw blurRad="63500" sx="102000" sy="102000" algn="ctr" rotWithShape="0">
              <a:prstClr val="black">
                <a:alpha val="40000"/>
              </a:prstClr>
            </a:outerShdw>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6" y="1807878"/>
            <a:ext cx="5223600" cy="2630170"/>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lang="zh-CN" altLang="en-US" sz="2200" b="1"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模型设定</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UcPeriod"/>
              <a:defRPr/>
            </a:pPr>
            <a:r>
              <a:rPr lang="zh-CN" altLang="en-US" sz="22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sym typeface="+mn-ea"/>
              </a:rPr>
              <a:t>异质性分析</a:t>
            </a:r>
            <a:r>
              <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sym typeface="+mn-ea"/>
              </a:rPr>
              <a:t> </a:t>
            </a:r>
            <a:endParaRPr lang="en-US" altLang="zh-CN" sz="22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LcParenR"/>
              <a:defRPr/>
            </a:pPr>
            <a:r>
              <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产权异质性</a:t>
            </a:r>
          </a:p>
          <a:p>
            <a:pPr marL="457200" marR="0" lvl="0" indent="-457200" algn="just" defTabSz="914400" rtl="0" eaLnBrk="1" fontAlgn="auto" latinLnBrk="0" hangingPunct="1">
              <a:lnSpc>
                <a:spcPct val="150000"/>
              </a:lnSpc>
              <a:spcBef>
                <a:spcPts val="0"/>
              </a:spcBef>
              <a:spcAft>
                <a:spcPts val="0"/>
              </a:spcAft>
              <a:buClrTx/>
              <a:buSzTx/>
              <a:buFont typeface="+mj-lt"/>
              <a:buAutoNum type="alphaLcParenR"/>
              <a:defRPr/>
            </a:pPr>
            <a:r>
              <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规模异质性</a:t>
            </a:r>
          </a:p>
          <a:p>
            <a:pPr marL="457200" marR="0" lvl="0" indent="-457200" algn="just" defTabSz="914400" rtl="0" eaLnBrk="1" fontAlgn="auto" latinLnBrk="0" hangingPunct="1">
              <a:lnSpc>
                <a:spcPct val="150000"/>
              </a:lnSpc>
              <a:spcBef>
                <a:spcPts val="0"/>
              </a:spcBef>
              <a:spcAft>
                <a:spcPts val="0"/>
              </a:spcAft>
              <a:buClrTx/>
              <a:buSzTx/>
              <a:buFont typeface="+mj-lt"/>
              <a:buAutoNum type="alphaLcParenR"/>
              <a:defRPr/>
            </a:pPr>
            <a:r>
              <a:rPr lang="zh-CN" altLang="en-US" sz="2200" kern="10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sym typeface="+mn-ea"/>
              </a:rPr>
              <a:t>经济政策不确定性异质性</a:t>
            </a:r>
            <a:endParaRPr kumimoji="0" lang="en-US" altLang="zh-CN" sz="22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pic>
        <p:nvPicPr>
          <p:cNvPr id="6" name="图片 5" descr="/Users/emmayang_yang/Desktop/WX20230315-113152@2x.pngWX20230315-113152@2x"/>
          <p:cNvPicPr>
            <a:picLocks noChangeAspect="1"/>
          </p:cNvPicPr>
          <p:nvPr/>
        </p:nvPicPr>
        <p:blipFill>
          <a:blip r:embed="rId4"/>
          <a:srcRect/>
          <a:stretch>
            <a:fillRect/>
          </a:stretch>
        </p:blipFill>
        <p:spPr>
          <a:xfrm>
            <a:off x="5737860" y="1553210"/>
            <a:ext cx="5360670" cy="5033010"/>
          </a:xfrm>
          <a:prstGeom prst="rect">
            <a:avLst/>
          </a:prstGeom>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3" name="文本框 2"/>
          <p:cNvSpPr txBox="1"/>
          <p:nvPr/>
        </p:nvSpPr>
        <p:spPr>
          <a:xfrm>
            <a:off x="1264285" y="1807878"/>
            <a:ext cx="9556115" cy="4754245"/>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模型设定</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mj-lt"/>
              <a:buAutoNum type="alphaUcPeriod" startAt="2"/>
              <a:defRPr/>
            </a:pPr>
            <a:r>
              <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影响机制分析（中介效应检验）</a:t>
            </a:r>
          </a:p>
          <a:p>
            <a:pPr marR="0" lvl="0" indent="0" algn="just" defTabSz="914400" rtl="0" eaLnBrk="1" fontAlgn="auto" latinLnBrk="0" hangingPunct="1">
              <a:lnSpc>
                <a:spcPct val="150000"/>
              </a:lnSpc>
              <a:spcBef>
                <a:spcPts val="0"/>
              </a:spcBef>
              <a:spcAft>
                <a:spcPts val="0"/>
              </a:spcAft>
              <a:buClrTx/>
              <a:buSzTx/>
              <a:buNone/>
              <a:defRPr/>
            </a:pPr>
            <a:endParaRPr lang="zh-CN" altLang="en-US" sz="2000"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00000"/>
              </a:lnSpc>
              <a:spcBef>
                <a:spcPts val="0"/>
              </a:spcBef>
              <a:spcAft>
                <a:spcPts val="0"/>
              </a:spcAft>
              <a:buClrTx/>
              <a:buSzTx/>
              <a:buNone/>
              <a:defRPr/>
            </a:pP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00000"/>
              </a:lnSpc>
              <a:spcBef>
                <a:spcPts val="0"/>
              </a:spcBef>
              <a:spcAft>
                <a:spcPts val="0"/>
              </a:spcAft>
              <a:buClrTx/>
              <a:buSzTx/>
              <a:buNone/>
              <a:defRPr/>
            </a:pP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00000"/>
              </a:lnSpc>
              <a:spcBef>
                <a:spcPts val="0"/>
              </a:spcBef>
              <a:spcAft>
                <a:spcPts val="0"/>
              </a:spcAft>
              <a:buClrTx/>
              <a:buSzTx/>
              <a:buNone/>
              <a:defRPr/>
            </a:pPr>
            <a:endPar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a:p>
            <a:pPr marR="0" lvl="0" indent="0" algn="just" defTabSz="914400" rtl="0" eaLnBrk="1" fontAlgn="auto" latinLnBrk="0" hangingPunct="1">
              <a:lnSpc>
                <a:spcPct val="150000"/>
              </a:lnSpc>
              <a:spcBef>
                <a:spcPts val="0"/>
              </a:spcBef>
              <a:spcAft>
                <a:spcPts val="0"/>
              </a:spcAft>
              <a:buClrTx/>
              <a:buSzTx/>
              <a:buNone/>
              <a:defRPr/>
            </a:pP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For </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中介效应，</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参考温忠麟等（2004）的三步检验步骤</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p>
          <a:p>
            <a:pPr marL="457200" marR="0" lvl="0" indent="-457200" defTabSz="914400" rtl="0" eaLnBrk="1" fontAlgn="auto" latinLnBrk="0" hangingPunct="1">
              <a:lnSpc>
                <a:spcPct val="150000"/>
              </a:lnSpc>
              <a:spcBef>
                <a:spcPts val="0"/>
              </a:spcBef>
              <a:spcAft>
                <a:spcPts val="0"/>
              </a:spcAft>
              <a:buClrTx/>
              <a:buSzTx/>
              <a:buFont typeface="+mj-lt"/>
              <a:buAutoNum type="arabicPeriod"/>
              <a:defRPr/>
            </a:pP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检验</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经济政策不确定性</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对企业多元化经营策略的影响</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(verified previously)；</a:t>
            </a:r>
          </a:p>
          <a:p>
            <a:pPr marL="457200" marR="0" lvl="0" indent="-457200" algn="just" defTabSz="914400" rtl="0" eaLnBrk="1" fontAlgn="auto" latinLnBrk="0" hangingPunct="1">
              <a:lnSpc>
                <a:spcPct val="150000"/>
              </a:lnSpc>
              <a:spcBef>
                <a:spcPts val="0"/>
              </a:spcBef>
              <a:spcAft>
                <a:spcPts val="0"/>
              </a:spcAft>
              <a:buClrTx/>
              <a:buSzTx/>
              <a:buFont typeface="+mj-lt"/>
              <a:buAutoNum type="arabicPeriod"/>
              <a:defRPr/>
            </a:pP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检验经济政策不确定性对</a:t>
            </a:r>
            <a:r>
              <a:rPr lang="en-US" altLang="zh-CN" sz="2000" kern="100" dirty="0" err="1">
                <a:solidFill>
                  <a:srgbClr val="FF0000"/>
                </a:solidFill>
                <a:latin typeface="仿宋" panose="02010609060101010101" pitchFamily="49" charset="-122"/>
                <a:ea typeface="仿宋" panose="02010609060101010101" pitchFamily="49" charset="-122"/>
                <a:cs typeface="Times New Roman" panose="02020603050405020304" pitchFamily="18" charset="0"/>
              </a:rPr>
              <a:t>企业融资行为</a:t>
            </a:r>
            <a:r>
              <a:rPr lang="en-US" altLang="zh-CN" sz="2000" kern="100" dirty="0" err="1">
                <a:solidFill>
                  <a:srgbClr val="000000"/>
                </a:solidFill>
                <a:latin typeface="仿宋" panose="02010609060101010101" pitchFamily="49" charset="-122"/>
                <a:ea typeface="仿宋" panose="02010609060101010101" pitchFamily="49" charset="-122"/>
                <a:cs typeface="Times New Roman" panose="02020603050405020304" pitchFamily="18" charset="0"/>
              </a:rPr>
              <a:t>情况的影响</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 </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(where the variable ‘Finance’ is adopted to measure </a:t>
            </a:r>
            <a:r>
              <a:rPr lang="zh-CN" altLang="en-US"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企业融资情况</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a:t>
            </a:r>
          </a:p>
          <a:p>
            <a:pPr marL="457200" marR="0" lvl="0" indent="-457200" algn="just" defTabSz="914400" rtl="0" eaLnBrk="1" fontAlgn="auto" latinLnBrk="0" hangingPunct="1">
              <a:lnSpc>
                <a:spcPct val="150000"/>
              </a:lnSpc>
              <a:spcBef>
                <a:spcPts val="0"/>
              </a:spcBef>
              <a:spcAft>
                <a:spcPts val="0"/>
              </a:spcAft>
              <a:buClrTx/>
              <a:buSzTx/>
              <a:buFont typeface="+mj-lt"/>
              <a:buAutoNum type="arabicPeriod"/>
              <a:defRPr/>
            </a:pP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检验经济政策不确定性和企业融资行为</a:t>
            </a:r>
            <a:r>
              <a:rPr lang="en-US" altLang="zh-CN" sz="2000" u="sng" kern="100" dirty="0">
                <a:solidFill>
                  <a:srgbClr val="FF0000"/>
                </a:solidFill>
                <a:latin typeface="仿宋" panose="02010609060101010101" pitchFamily="49" charset="-122"/>
                <a:ea typeface="仿宋" panose="02010609060101010101" pitchFamily="49" charset="-122"/>
                <a:cs typeface="Times New Roman" panose="02020603050405020304" pitchFamily="18" charset="0"/>
              </a:rPr>
              <a:t>共同</a:t>
            </a:r>
            <a:r>
              <a:rPr lang="en-US" altLang="zh-CN" sz="2000" kern="100" dirty="0">
                <a:solidFill>
                  <a:srgbClr val="000000"/>
                </a:solidFill>
                <a:latin typeface="仿宋" panose="02010609060101010101" pitchFamily="49" charset="-122"/>
                <a:ea typeface="仿宋" panose="02010609060101010101" pitchFamily="49" charset="-122"/>
                <a:cs typeface="Times New Roman" panose="02020603050405020304" pitchFamily="18" charset="0"/>
              </a:rPr>
              <a:t>对企业多元化经营策略的影响。</a:t>
            </a:r>
            <a:endPar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pic>
        <p:nvPicPr>
          <p:cNvPr id="6" name="图片 5" descr="/Users/emmayang_yang/Desktop/屏幕快照 2023-03-15 11.08.12.png屏幕快照 2023-03-15 11.08.12"/>
          <p:cNvPicPr>
            <a:picLocks noChangeAspect="1"/>
          </p:cNvPicPr>
          <p:nvPr/>
        </p:nvPicPr>
        <p:blipFill>
          <a:blip r:embed="rId4"/>
          <a:srcRect/>
          <a:stretch>
            <a:fillRect/>
          </a:stretch>
        </p:blipFill>
        <p:spPr>
          <a:xfrm>
            <a:off x="2876550" y="3048635"/>
            <a:ext cx="6610350" cy="88201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wipe(down)">
                                      <p:cBhvr>
                                        <p:cTn id="7" dur="500"/>
                                        <p:tgtEl>
                                          <p:spTgt spid="3">
                                            <p:txEl>
                                              <p:pRg st="6" end="6"/>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wipe(down)">
                                      <p:cBhvr>
                                        <p:cTn id="10" dur="500"/>
                                        <p:tgtEl>
                                          <p:spTgt spid="3">
                                            <p:txEl>
                                              <p:pRg st="7" end="7"/>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wipe(down)">
                                      <p:cBhvr>
                                        <p:cTn id="13" dur="500"/>
                                        <p:tgtEl>
                                          <p:spTgt spid="3">
                                            <p:txEl>
                                              <p:pRg st="8" end="8"/>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wipe(down)">
                                      <p:cBhvr>
                                        <p:cTn id="1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p:cNvSpPr>
            <a:spLocks noChangeArrowheads="1"/>
          </p:cNvSpPr>
          <p:nvPr/>
        </p:nvSpPr>
        <p:spPr bwMode="auto">
          <a:xfrm>
            <a:off x="1264285" y="314325"/>
            <a:ext cx="78016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锐思金融研究数据库应用案例</a:t>
            </a:r>
            <a:r>
              <a:rPr lang="en-US" altLang="zh-CN" sz="2800" dirty="0">
                <a:solidFill>
                  <a:prstClr val="black">
                    <a:lumMod val="65000"/>
                    <a:lumOff val="35000"/>
                  </a:prstClr>
                </a:solidFill>
                <a:latin typeface="+mn-ea"/>
              </a:rPr>
              <a:t>——</a:t>
            </a:r>
            <a:r>
              <a:rPr lang="zh-CN" altLang="en-US" sz="2800" i="1" dirty="0">
                <a:latin typeface="+mn-ea"/>
                <a:sym typeface="+mn-ea"/>
              </a:rPr>
              <a:t>实证论文写作</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sp>
        <p:nvSpPr>
          <p:cNvPr id="5" name="矩形 13"/>
          <p:cNvSpPr>
            <a:spLocks noChangeArrowheads="1"/>
          </p:cNvSpPr>
          <p:nvPr/>
        </p:nvSpPr>
        <p:spPr bwMode="auto">
          <a:xfrm>
            <a:off x="1264285" y="1091254"/>
            <a:ext cx="9834350" cy="461665"/>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经济政策不确定性、企业融资行为与多元化经营策略</a:t>
            </a:r>
            <a:r>
              <a:rPr kumimoji="0" lang="en-US" altLang="zh-CN" sz="2400" b="1" i="1" u="none" strike="noStrike" kern="100" cap="none" spc="0" normalizeH="0" baseline="0" noProof="0" dirty="0">
                <a:ln>
                  <a:noFill/>
                </a:ln>
                <a:solidFill>
                  <a:srgbClr val="0070C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
        <p:nvSpPr>
          <p:cNvPr id="4" name="文本框 3"/>
          <p:cNvSpPr txBox="1"/>
          <p:nvPr/>
        </p:nvSpPr>
        <p:spPr>
          <a:xfrm>
            <a:off x="1264285" y="1807878"/>
            <a:ext cx="9336375" cy="4292600"/>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defRPr/>
            </a:pPr>
            <a:r>
              <a:rPr kumimoji="0" lang="zh-CN" altLang="en-US"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研究结论</a:t>
            </a:r>
            <a:endParaRPr kumimoji="0" lang="en-US" altLang="zh-CN" sz="2200" b="1"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endParaRPr>
          </a:p>
          <a:p>
            <a:pPr marL="514350" marR="0" lvl="0" indent="-514350" algn="just" defTabSz="914400" rtl="0" eaLnBrk="1" fontAlgn="auto" latinLnBrk="0" hangingPunct="1">
              <a:lnSpc>
                <a:spcPct val="150000"/>
              </a:lnSpc>
              <a:spcBef>
                <a:spcPts val="0"/>
              </a:spcBef>
              <a:spcAft>
                <a:spcPts val="0"/>
              </a:spcAft>
              <a:buClrTx/>
              <a:buSzTx/>
              <a:buFont typeface="+mj-ea"/>
              <a:buAutoNum type="ea1JpnChsDbPeriod"/>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经济政策不确定性与企业多元化经营之间存在着</a:t>
            </a:r>
            <a:r>
              <a:rPr kumimoji="0" lang="en-US" altLang="zh-CN" sz="2000" b="0" i="0" u="none"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负相关关系</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经</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一系列的稳健性检验，结果均不改变上述结论；</a:t>
            </a:r>
          </a:p>
          <a:p>
            <a:pPr marL="514350" marR="0" lvl="0" indent="-514350" algn="just" defTabSz="914400" rtl="0" eaLnBrk="1" fontAlgn="auto" latinLnBrk="0" hangingPunct="1">
              <a:lnSpc>
                <a:spcPct val="150000"/>
              </a:lnSpc>
              <a:spcBef>
                <a:spcPts val="0"/>
              </a:spcBef>
              <a:spcAft>
                <a:spcPts val="0"/>
              </a:spcAft>
              <a:buClrTx/>
              <a:buSzTx/>
              <a:buFont typeface="+mj-ea"/>
              <a:buAutoNum type="ea1JpnChsDbPeriod"/>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相对于国有企业和</a:t>
            </a:r>
            <a:r>
              <a:rPr kumimoji="0" lang="en-US" altLang="zh-CN" sz="2000" b="0" i="0" u="none" strike="noStrike" kern="100" cap="none" spc="0" normalizeH="0" baseline="0" noProof="0" dirty="0">
                <a:ln>
                  <a:noFill/>
                </a:ln>
                <a:solidFill>
                  <a:schemeClr val="tx1"/>
                </a:solidFill>
                <a:effectLst/>
                <a:uLnTx/>
                <a:uFillTx/>
                <a:latin typeface="仿宋" panose="02010609060101010101" pitchFamily="49" charset="-122"/>
                <a:ea typeface="仿宋" panose="02010609060101010101" pitchFamily="49" charset="-122"/>
                <a:cs typeface="Times New Roman" panose="02020603050405020304" pitchFamily="18" charset="0"/>
              </a:rPr>
              <a:t>大型企业，</a:t>
            </a:r>
            <a:r>
              <a:rPr kumimoji="0" lang="en-US" altLang="zh-CN" sz="2000" b="0" i="0" u="none" strike="noStrike" kern="100" cap="none" spc="0" normalizeH="0" baseline="0" noProof="0" dirty="0">
                <a:ln>
                  <a:noFill/>
                </a:ln>
                <a:solidFill>
                  <a:srgbClr val="FF0000"/>
                </a:solidFill>
                <a:effectLst/>
                <a:uLnTx/>
                <a:uFillTx/>
                <a:latin typeface="仿宋" panose="02010609060101010101" pitchFamily="49" charset="-122"/>
                <a:ea typeface="仿宋" panose="02010609060101010101" pitchFamily="49" charset="-122"/>
                <a:cs typeface="Times New Roman" panose="02020603050405020304" pitchFamily="18" charset="0"/>
              </a:rPr>
              <a:t>这种负相关关系在非国有企业和小型企业中更加明显</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，货币和财政政策不确定性也都与企业多元化经营之间存在着负相关关系；</a:t>
            </a:r>
          </a:p>
          <a:p>
            <a:pPr marL="514350" marR="0" lvl="0" indent="-514350" algn="just" defTabSz="914400" rtl="0" eaLnBrk="1" fontAlgn="auto" latinLnBrk="0" hangingPunct="1">
              <a:lnSpc>
                <a:spcPct val="150000"/>
              </a:lnSpc>
              <a:spcBef>
                <a:spcPts val="0"/>
              </a:spcBef>
              <a:spcAft>
                <a:spcPts val="0"/>
              </a:spcAft>
              <a:buClrTx/>
              <a:buSzTx/>
              <a:buFont typeface="+mj-ea"/>
              <a:buAutoNum type="ea1JpnChsDbPeriod"/>
              <a:defRPr/>
            </a:pP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在影响机制的分析中发现，经济政策不确定性</a:t>
            </a:r>
            <a:r>
              <a:rPr kumimoji="0" lang="en-US" altLang="zh-CN" sz="2000" b="0" i="0" u="none"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加剧了企业的融资约束进而不利于企业的多元化经营策略</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，并且在这其中相较于股权融资，</a:t>
            </a:r>
            <a:r>
              <a:rPr kumimoji="0" lang="en-US" altLang="zh-CN" sz="2000" b="0" i="0" u="none"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企业债务融资</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是经济政策的不确定性影响企业多元化经营的</a:t>
            </a:r>
            <a:r>
              <a:rPr kumimoji="0" lang="en-US" altLang="zh-CN" sz="2000" b="0" i="0" u="none" strike="noStrike" kern="100" cap="none" spc="0" normalizeH="0" baseline="0" noProof="0" dirty="0">
                <a:ln>
                  <a:noFill/>
                </a:ln>
                <a:solidFill>
                  <a:schemeClr val="accent5"/>
                </a:solidFill>
                <a:effectLst/>
                <a:uLnTx/>
                <a:uFillTx/>
                <a:latin typeface="仿宋" panose="02010609060101010101" pitchFamily="49" charset="-122"/>
                <a:ea typeface="仿宋" panose="02010609060101010101" pitchFamily="49" charset="-122"/>
                <a:cs typeface="Times New Roman" panose="02020603050405020304" pitchFamily="18" charset="0"/>
              </a:rPr>
              <a:t>中介因素</a:t>
            </a:r>
            <a:r>
              <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r>
              <a:rPr kumimoji="0" lang="en-US" altLang="zh-CN"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这种关系在非国有企业和小企业当中依然存在</a:t>
            </a:r>
            <a:r>
              <a:rPr kumimoji="0" lang="zh-CN" altLang="en-US" sz="2000" b="0" i="0" u="none" strike="noStrike" kern="100" cap="none" spc="0" normalizeH="0" baseline="0" noProof="0" dirty="0">
                <a:ln>
                  <a:noFill/>
                </a:ln>
                <a:solidFill>
                  <a:srgbClr val="000000"/>
                </a:solidFill>
                <a:effectLst/>
                <a:uLnTx/>
                <a:uFillTx/>
                <a:latin typeface="仿宋" panose="02010609060101010101" pitchFamily="49" charset="-122"/>
                <a:ea typeface="仿宋" panose="02010609060101010101" pitchFamily="49" charset="-122"/>
                <a:cs typeface="Times New Roman" panose="02020603050405020304" pitchFamily="18" charset="0"/>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wipe(down)">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5370B20-DAEA-B2DD-2022-E7EBE4507814}"/>
              </a:ext>
            </a:extLst>
          </p:cNvPr>
          <p:cNvGrpSpPr/>
          <p:nvPr/>
        </p:nvGrpSpPr>
        <p:grpSpPr>
          <a:xfrm>
            <a:off x="3233944" y="1433500"/>
            <a:ext cx="4710961" cy="4337572"/>
            <a:chOff x="2742262" y="1442126"/>
            <a:chExt cx="3577221" cy="3378065"/>
          </a:xfrm>
        </p:grpSpPr>
        <p:sp>
          <p:nvSpPr>
            <p:cNvPr id="5" name="椭圆 4">
              <a:extLst>
                <a:ext uri="{FF2B5EF4-FFF2-40B4-BE49-F238E27FC236}">
                  <a16:creationId xmlns:a16="http://schemas.microsoft.com/office/drawing/2014/main" id="{B3E479E0-8CEC-9A64-6F90-63C1EB09FC1F}"/>
                </a:ext>
              </a:extLst>
            </p:cNvPr>
            <p:cNvSpPr/>
            <p:nvPr/>
          </p:nvSpPr>
          <p:spPr bwMode="auto">
            <a:xfrm>
              <a:off x="5230916"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策略研究</a:t>
              </a:r>
            </a:p>
          </p:txBody>
        </p:sp>
        <p:sp>
          <p:nvSpPr>
            <p:cNvPr id="6" name="椭圆 5">
              <a:extLst>
                <a:ext uri="{FF2B5EF4-FFF2-40B4-BE49-F238E27FC236}">
                  <a16:creationId xmlns:a16="http://schemas.microsoft.com/office/drawing/2014/main" id="{306242D3-38D5-374C-D400-B84075524FD8}"/>
                </a:ext>
              </a:extLst>
            </p:cNvPr>
            <p:cNvSpPr/>
            <p:nvPr/>
          </p:nvSpPr>
          <p:spPr bwMode="auto">
            <a:xfrm>
              <a:off x="2742262"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事件研究</a:t>
              </a:r>
            </a:p>
          </p:txBody>
        </p:sp>
        <p:sp>
          <p:nvSpPr>
            <p:cNvPr id="7" name="椭圆 6">
              <a:extLst>
                <a:ext uri="{FF2B5EF4-FFF2-40B4-BE49-F238E27FC236}">
                  <a16:creationId xmlns:a16="http://schemas.microsoft.com/office/drawing/2014/main" id="{CA62013E-65E3-35A5-B364-03A302EEB558}"/>
                </a:ext>
              </a:extLst>
            </p:cNvPr>
            <p:cNvSpPr/>
            <p:nvPr/>
          </p:nvSpPr>
          <p:spPr bwMode="auto">
            <a:xfrm>
              <a:off x="5230916"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其它领域</a:t>
              </a:r>
            </a:p>
          </p:txBody>
        </p:sp>
        <p:sp>
          <p:nvSpPr>
            <p:cNvPr id="8" name="椭圆 7">
              <a:extLst>
                <a:ext uri="{FF2B5EF4-FFF2-40B4-BE49-F238E27FC236}">
                  <a16:creationId xmlns:a16="http://schemas.microsoft.com/office/drawing/2014/main" id="{3806B5E0-519B-92CA-4EFC-0CE5BAD336A6}"/>
                </a:ext>
              </a:extLst>
            </p:cNvPr>
            <p:cNvSpPr/>
            <p:nvPr/>
          </p:nvSpPr>
          <p:spPr bwMode="auto">
            <a:xfrm>
              <a:off x="2742262"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panose="020B0503020204020204" charset="-122"/>
                  <a:ea typeface="微软雅黑" panose="020B0503020204020204" charset="-122"/>
                </a:rPr>
                <a:t>固定收益研究</a:t>
              </a:r>
            </a:p>
          </p:txBody>
        </p:sp>
        <p:sp>
          <p:nvSpPr>
            <p:cNvPr id="9" name="文本框 12">
              <a:extLst>
                <a:ext uri="{FF2B5EF4-FFF2-40B4-BE49-F238E27FC236}">
                  <a16:creationId xmlns:a16="http://schemas.microsoft.com/office/drawing/2014/main" id="{B9876A42-6255-6285-AF51-198090D04B7C}"/>
                </a:ext>
              </a:extLst>
            </p:cNvPr>
            <p:cNvSpPr/>
            <p:nvPr/>
          </p:nvSpPr>
          <p:spPr bwMode="auto">
            <a:xfrm>
              <a:off x="3813328" y="2389036"/>
              <a:ext cx="1435089" cy="1436989"/>
            </a:xfrm>
            <a:custGeom>
              <a:avLst/>
              <a:gdLst>
                <a:gd name="T0" fmla="*/ 0 w 1302418"/>
                <a:gd name="T1" fmla="*/ 0 h 1302419"/>
                <a:gd name="T2" fmla="*/ 1302418 w 1302418"/>
                <a:gd name="T3" fmla="*/ 1302419 h 1302419"/>
              </a:gdLst>
              <a:ahLst/>
              <a:cxnLst/>
              <a:rect l="T0" t="T1" r="T2" b="T3"/>
              <a:pathLst>
                <a:path w="1302418" h="1302419">
                  <a:moveTo>
                    <a:pt x="0" y="0"/>
                  </a:moveTo>
                  <a:lnTo>
                    <a:pt x="325500" y="106"/>
                  </a:lnTo>
                  <a:lnTo>
                    <a:pt x="244151" y="81454"/>
                  </a:lnTo>
                  <a:lnTo>
                    <a:pt x="406953" y="244256"/>
                  </a:lnTo>
                  <a:lnTo>
                    <a:pt x="650999" y="211"/>
                  </a:lnTo>
                  <a:lnTo>
                    <a:pt x="895202" y="244414"/>
                  </a:lnTo>
                  <a:lnTo>
                    <a:pt x="1057899" y="81717"/>
                  </a:lnTo>
                  <a:lnTo>
                    <a:pt x="976498" y="316"/>
                  </a:lnTo>
                  <a:lnTo>
                    <a:pt x="1301997" y="422"/>
                  </a:lnTo>
                  <a:lnTo>
                    <a:pt x="1302102" y="325921"/>
                  </a:lnTo>
                  <a:lnTo>
                    <a:pt x="1220701" y="244520"/>
                  </a:lnTo>
                  <a:lnTo>
                    <a:pt x="1058004" y="407217"/>
                  </a:lnTo>
                  <a:lnTo>
                    <a:pt x="1302208" y="651420"/>
                  </a:lnTo>
                  <a:lnTo>
                    <a:pt x="1058162" y="895466"/>
                  </a:lnTo>
                  <a:lnTo>
                    <a:pt x="1220964" y="1058268"/>
                  </a:lnTo>
                  <a:lnTo>
                    <a:pt x="1302313" y="976919"/>
                  </a:lnTo>
                  <a:lnTo>
                    <a:pt x="1302418" y="1302419"/>
                  </a:lnTo>
                  <a:lnTo>
                    <a:pt x="976919" y="1302313"/>
                  </a:lnTo>
                  <a:lnTo>
                    <a:pt x="1058267" y="1220965"/>
                  </a:lnTo>
                  <a:lnTo>
                    <a:pt x="895465" y="1058163"/>
                  </a:lnTo>
                  <a:lnTo>
                    <a:pt x="651420" y="1302208"/>
                  </a:lnTo>
                  <a:lnTo>
                    <a:pt x="407216" y="1058005"/>
                  </a:lnTo>
                  <a:lnTo>
                    <a:pt x="244519" y="1220702"/>
                  </a:lnTo>
                  <a:lnTo>
                    <a:pt x="325921" y="1302103"/>
                  </a:lnTo>
                  <a:lnTo>
                    <a:pt x="421" y="1301998"/>
                  </a:lnTo>
                  <a:lnTo>
                    <a:pt x="316" y="976498"/>
                  </a:lnTo>
                  <a:lnTo>
                    <a:pt x="81717" y="1057899"/>
                  </a:lnTo>
                  <a:lnTo>
                    <a:pt x="244414" y="895202"/>
                  </a:lnTo>
                  <a:lnTo>
                    <a:pt x="210" y="650999"/>
                  </a:lnTo>
                  <a:lnTo>
                    <a:pt x="244256" y="406953"/>
                  </a:lnTo>
                  <a:lnTo>
                    <a:pt x="81454" y="244151"/>
                  </a:lnTo>
                  <a:lnTo>
                    <a:pt x="105" y="325500"/>
                  </a:lnTo>
                  <a:lnTo>
                    <a:pt x="0" y="0"/>
                  </a:lnTo>
                  <a:close/>
                </a:path>
              </a:pathLst>
            </a:custGeom>
            <a:solidFill>
              <a:srgbClr val="0070C0"/>
            </a:solidFill>
            <a:ln>
              <a:noFill/>
            </a:ln>
          </p:spPr>
          <p:txBody>
            <a:bodyPr lIns="0" tIns="0" rIns="0" bIns="0" anchor="ctr"/>
            <a:lstStyle/>
            <a:p>
              <a:pPr algn="ctr" eaLnBrk="1" hangingPunct="1"/>
              <a:r>
                <a:rPr lang="zh-CN" altLang="en-US" sz="2600" dirty="0">
                  <a:solidFill>
                    <a:schemeClr val="bg1"/>
                  </a:solidFill>
                  <a:latin typeface="微软雅黑" panose="020B0503020204020204" charset="-122"/>
                  <a:ea typeface="微软雅黑" panose="020B0503020204020204" charset="-122"/>
                </a:rPr>
                <a:t>研究</a:t>
              </a:r>
              <a:endParaRPr lang="en-US" altLang="zh-CN" sz="2600" dirty="0">
                <a:solidFill>
                  <a:schemeClr val="bg1"/>
                </a:solidFill>
                <a:latin typeface="微软雅黑" panose="020B0503020204020204" charset="-122"/>
                <a:ea typeface="微软雅黑" panose="020B0503020204020204" charset="-122"/>
              </a:endParaRPr>
            </a:p>
            <a:p>
              <a:pPr algn="ctr" eaLnBrk="1" hangingPunct="1"/>
              <a:r>
                <a:rPr lang="zh-CN" altLang="en-US" sz="2600" dirty="0">
                  <a:solidFill>
                    <a:schemeClr val="bg1"/>
                  </a:solidFill>
                  <a:latin typeface="微软雅黑" panose="020B0503020204020204" charset="-122"/>
                  <a:ea typeface="微软雅黑" panose="020B0503020204020204" charset="-122"/>
                </a:rPr>
                <a:t>领域</a:t>
              </a:r>
            </a:p>
          </p:txBody>
        </p:sp>
      </p:grpSp>
      <p:sp>
        <p:nvSpPr>
          <p:cNvPr id="2" name="标题 6">
            <a:extLst>
              <a:ext uri="{FF2B5EF4-FFF2-40B4-BE49-F238E27FC236}">
                <a16:creationId xmlns:a16="http://schemas.microsoft.com/office/drawing/2014/main" id="{CDE957E5-4CAA-7B6C-8883-F5544F087173}"/>
              </a:ext>
            </a:extLst>
          </p:cNvPr>
          <p:cNvSpPr>
            <a:spLocks noGrp="1"/>
          </p:cNvSpPr>
          <p:nvPr>
            <p:ph type="title"/>
          </p:nvPr>
        </p:nvSpPr>
        <p:spPr>
          <a:xfrm>
            <a:off x="1209303" y="356659"/>
            <a:ext cx="7863029" cy="440676"/>
          </a:xfrm>
        </p:spPr>
        <p:txBody>
          <a:bodyPr/>
          <a:lstStyle/>
          <a:p>
            <a:r>
              <a:rPr lang="zh-CN" altLang="en-US" sz="2800" b="1" dirty="0"/>
              <a:t>锐思金融研究数据库：研究领域</a:t>
            </a:r>
          </a:p>
        </p:txBody>
      </p:sp>
    </p:spTree>
    <p:extLst>
      <p:ext uri="{BB962C8B-B14F-4D97-AF65-F5344CB8AC3E}">
        <p14:creationId xmlns:p14="http://schemas.microsoft.com/office/powerpoint/2010/main" val="359227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格 20">
            <a:extLst>
              <a:ext uri="{FF2B5EF4-FFF2-40B4-BE49-F238E27FC236}">
                <a16:creationId xmlns:a16="http://schemas.microsoft.com/office/drawing/2014/main" id="{2EC90205-73CE-0958-B083-24351FF1B115}"/>
              </a:ext>
            </a:extLst>
          </p:cNvPr>
          <p:cNvGraphicFramePr>
            <a:graphicFrameLocks noGrp="1"/>
          </p:cNvGraphicFramePr>
          <p:nvPr/>
        </p:nvGraphicFramePr>
        <p:xfrm>
          <a:off x="1506583" y="1333578"/>
          <a:ext cx="10145485" cy="4862094"/>
        </p:xfrm>
        <a:graphic>
          <a:graphicData uri="http://schemas.openxmlformats.org/drawingml/2006/table">
            <a:tbl>
              <a:tblPr firstRow="1" bandRow="1">
                <a:tableStyleId>{073A0DAA-6AF3-43AB-8588-CEC1D06C72B9}</a:tableStyleId>
              </a:tblPr>
              <a:tblGrid>
                <a:gridCol w="3474720">
                  <a:extLst>
                    <a:ext uri="{9D8B030D-6E8A-4147-A177-3AD203B41FA5}">
                      <a16:colId xmlns:a16="http://schemas.microsoft.com/office/drawing/2014/main" val="20000"/>
                    </a:ext>
                  </a:extLst>
                </a:gridCol>
                <a:gridCol w="1428206">
                  <a:extLst>
                    <a:ext uri="{9D8B030D-6E8A-4147-A177-3AD203B41FA5}">
                      <a16:colId xmlns:a16="http://schemas.microsoft.com/office/drawing/2014/main" val="20001"/>
                    </a:ext>
                  </a:extLst>
                </a:gridCol>
                <a:gridCol w="1193074">
                  <a:extLst>
                    <a:ext uri="{9D8B030D-6E8A-4147-A177-3AD203B41FA5}">
                      <a16:colId xmlns:a16="http://schemas.microsoft.com/office/drawing/2014/main" val="20002"/>
                    </a:ext>
                  </a:extLst>
                </a:gridCol>
                <a:gridCol w="1619795">
                  <a:extLst>
                    <a:ext uri="{9D8B030D-6E8A-4147-A177-3AD203B41FA5}">
                      <a16:colId xmlns:a16="http://schemas.microsoft.com/office/drawing/2014/main" val="20003"/>
                    </a:ext>
                  </a:extLst>
                </a:gridCol>
                <a:gridCol w="2429690">
                  <a:extLst>
                    <a:ext uri="{9D8B030D-6E8A-4147-A177-3AD203B41FA5}">
                      <a16:colId xmlns:a16="http://schemas.microsoft.com/office/drawing/2014/main" val="4143038350"/>
                    </a:ext>
                  </a:extLst>
                </a:gridCol>
              </a:tblGrid>
              <a:tr h="541397">
                <a:tc>
                  <a:txBody>
                    <a:bodyPr/>
                    <a:lstStyle/>
                    <a:p>
                      <a:pPr algn="ctr"/>
                      <a:r>
                        <a:rPr lang="zh-CN" altLang="en-US" sz="1600" b="1" dirty="0">
                          <a:solidFill>
                            <a:srgbClr val="0070C0"/>
                          </a:solidFill>
                          <a:latin typeface="思源宋体 CN Heavy" pitchFamily="18" charset="-122"/>
                          <a:ea typeface="思源宋体 CN Heavy" pitchFamily="18" charset="-122"/>
                        </a:rPr>
                        <a:t>文章标题</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期刊名称</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发表年份</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第一作者单位</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数据内容引用</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降价抛售、系统性风险与银行系统稳定性</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rPr>
                        <a:t>当代财经</a:t>
                      </a:r>
                      <a:endParaRPr lang="zh-CN" altLang="en-US" sz="1200" b="0" u="sng" kern="1200" dirty="0">
                        <a:solidFill>
                          <a:schemeClr val="accent3"/>
                        </a:solidFill>
                        <a:latin typeface="思源宋体 CN SemiBold" pitchFamily="18" charset="-122"/>
                        <a:ea typeface="思源宋体 CN SemiBold" pitchFamily="18" charset="-122"/>
                        <a:cs typeface="+mn-cs"/>
                        <a:hlinkClick r:id="rId2" tooltip="紫色刊名为“中国知网”独家出版刊物">
                          <a:extLst>
                            <a:ext uri="{A12FA001-AC4F-418D-AE19-62706E023703}">
                              <ahyp:hlinkClr xmlns:ahyp="http://schemas.microsoft.com/office/drawing/2018/hyperlinkcolor" val="tx"/>
                            </a:ext>
                          </a:extLst>
                        </a:hlinkClick>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2024</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南开大学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上市公司财务报表数据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7698">
                <a:tc>
                  <a:txBody>
                    <a:bodyPr/>
                    <a:lstStyle/>
                    <a:p>
                      <a:pPr algn="ctr"/>
                      <a:r>
                        <a:rPr lang="zh-CN" altLang="en-US" sz="1200" dirty="0">
                          <a:solidFill>
                            <a:schemeClr val="tx1"/>
                          </a:solidFill>
                          <a:effectLst/>
                          <a:latin typeface="思源宋体 CN SemiBold" pitchFamily="18" charset="-122"/>
                          <a:ea typeface="思源宋体 CN SemiBold" pitchFamily="18" charset="-122"/>
                          <a:cs typeface="+mn-cs"/>
                        </a:rPr>
                        <a:t>互联网沟通如何影响股票定价效率？</a:t>
                      </a:r>
                      <a:r>
                        <a:rPr lang="en-US" altLang="zh-CN" sz="1200" dirty="0">
                          <a:solidFill>
                            <a:schemeClr val="tx1"/>
                          </a:solidFill>
                          <a:effectLst/>
                          <a:latin typeface="思源宋体 CN SemiBold" pitchFamily="18" charset="-122"/>
                          <a:ea typeface="思源宋体 CN SemiBold" pitchFamily="18" charset="-122"/>
                          <a:cs typeface="+mn-cs"/>
                        </a:rPr>
                        <a:t>——</a:t>
                      </a:r>
                      <a:r>
                        <a:rPr lang="zh-CN" altLang="en-US" sz="1200" dirty="0">
                          <a:solidFill>
                            <a:schemeClr val="tx1"/>
                          </a:solidFill>
                          <a:effectLst/>
                          <a:latin typeface="思源宋体 CN SemiBold" pitchFamily="18" charset="-122"/>
                          <a:ea typeface="思源宋体 CN SemiBold" pitchFamily="18" charset="-122"/>
                          <a:cs typeface="+mn-cs"/>
                        </a:rPr>
                        <a:t>基于投资者关注的机制检验</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u="sng" dirty="0">
                          <a:solidFill>
                            <a:schemeClr val="accent3"/>
                          </a:solidFill>
                          <a:effectLst/>
                          <a:latin typeface="思源宋体 CN SemiBold" pitchFamily="18" charset="-122"/>
                          <a:ea typeface="思源宋体 CN SemiBold" pitchFamily="18" charset="-122"/>
                          <a:cs typeface="+mn-cs"/>
                          <a:hlinkClick r:id="rId3">
                            <a:extLst>
                              <a:ext uri="{A12FA001-AC4F-418D-AE19-62706E023703}">
                                <ahyp:hlinkClr xmlns:ahyp="http://schemas.microsoft.com/office/drawing/2018/hyperlinkcolor" val="tx"/>
                              </a:ext>
                            </a:extLst>
                          </a:hlinkClick>
                        </a:rPr>
                        <a:t>管理评论</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en-US" altLang="zh-CN" sz="1200" dirty="0">
                          <a:solidFill>
                            <a:schemeClr val="tx1"/>
                          </a:solidFill>
                          <a:effectLst/>
                          <a:latin typeface="思源宋体 CN SemiBold" pitchFamily="18" charset="-122"/>
                          <a:ea typeface="思源宋体 CN SemiBold" pitchFamily="18" charset="-122"/>
                          <a:cs typeface="+mn-cs"/>
                        </a:rPr>
                        <a:t>2024</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dirty="0">
                          <a:solidFill>
                            <a:schemeClr val="tx1"/>
                          </a:solidFill>
                          <a:effectLst/>
                          <a:latin typeface="思源宋体 CN SemiBold" pitchFamily="18" charset="-122"/>
                          <a:ea typeface="思源宋体 CN SemiBold" pitchFamily="18" charset="-122"/>
                          <a:cs typeface="+mn-cs"/>
                        </a:rPr>
                        <a:t>华东理工大学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公司盈余公告相关数据</a:t>
                      </a:r>
                      <a:endParaRPr lang="en-US" altLang="zh-CN" sz="1200" dirty="0">
                        <a:solidFill>
                          <a:srgbClr val="FF0000"/>
                        </a:solidFill>
                        <a:effectLst/>
                        <a:latin typeface="思源宋体 CN SemiBold" pitchFamily="18" charset="-122"/>
                        <a:ea typeface="思源宋体 CN SemiBold" pitchFamily="18" charset="-122"/>
                        <a:cs typeface="+mn-cs"/>
                      </a:endParaRPr>
                    </a:p>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股票日收益率等市场表现数据</a:t>
                      </a:r>
                      <a:endParaRPr lang="en-US" altLang="zh-CN" sz="1200" dirty="0">
                        <a:solidFill>
                          <a:srgbClr val="FF0000"/>
                        </a:solidFill>
                        <a:effectLst/>
                        <a:latin typeface="思源宋体 CN SemiBold" pitchFamily="18" charset="-122"/>
                        <a:ea typeface="思源宋体 CN SemiBold" pitchFamily="18" charset="-122"/>
                        <a:cs typeface="+mn-cs"/>
                      </a:endParaRPr>
                    </a:p>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公司净资产收益率等财务数据</a:t>
                      </a:r>
                      <a:endParaRPr lang="en-US" altLang="zh-CN" sz="1200" dirty="0">
                        <a:solidFill>
                          <a:srgbClr val="FF0000"/>
                        </a:solidFill>
                        <a:effectLst/>
                        <a:latin typeface="思源宋体 CN SemiBold" pitchFamily="18" charset="-122"/>
                        <a:ea typeface="思源宋体 CN SemiBold" pitchFamily="18" charset="-122"/>
                        <a:cs typeface="+mn-cs"/>
                      </a:endParaRPr>
                    </a:p>
                    <a:p>
                      <a:pPr marL="228600" marR="0" lvl="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dirty="0">
                          <a:solidFill>
                            <a:srgbClr val="FF0000"/>
                          </a:solidFill>
                          <a:effectLst/>
                          <a:latin typeface="思源宋体 CN SemiBold" pitchFamily="18" charset="-122"/>
                          <a:ea typeface="思源宋体 CN SemiBold" pitchFamily="18" charset="-122"/>
                          <a:cs typeface="+mn-cs"/>
                        </a:rPr>
                        <a:t>分析师跟踪与新闻报道情况</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全球经济不确定性对另类资产投资影响研究</a:t>
                      </a:r>
                      <a:r>
                        <a:rPr lang="en-US" altLang="zh-CN" sz="1200" b="0" dirty="0">
                          <a:solidFill>
                            <a:schemeClr val="tx1"/>
                          </a:solidFill>
                          <a:latin typeface="思源宋体 CN SemiBold" pitchFamily="18" charset="-122"/>
                          <a:ea typeface="思源宋体 CN SemiBold" pitchFamily="18" charset="-122"/>
                        </a:rPr>
                        <a:t>——</a:t>
                      </a:r>
                      <a:r>
                        <a:rPr lang="zh-CN" altLang="en-US" sz="1200" b="0" dirty="0">
                          <a:solidFill>
                            <a:schemeClr val="tx1"/>
                          </a:solidFill>
                          <a:latin typeface="思源宋体 CN SemiBold" pitchFamily="18" charset="-122"/>
                          <a:ea typeface="思源宋体 CN SemiBold" pitchFamily="18" charset="-122"/>
                        </a:rPr>
                        <a:t>基于艺术品和黄金投资视角</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rPr>
                        <a:t>经济纵横</a:t>
                      </a:r>
                      <a:endParaRPr lang="zh-CN" altLang="en-US" sz="1200" b="0" u="sng" kern="1200" dirty="0">
                        <a:solidFill>
                          <a:schemeClr val="accent3"/>
                        </a:solidFill>
                        <a:latin typeface="思源宋体 CN SemiBold" pitchFamily="18" charset="-122"/>
                        <a:ea typeface="思源宋体 CN SemiBold" pitchFamily="18" charset="-122"/>
                        <a:cs typeface="+mn-cs"/>
                        <a:hlinkClick r:id="rId2" tooltip="紫色刊名为“中国知网”独家出版刊物">
                          <a:extLst>
                            <a:ext uri="{A12FA001-AC4F-418D-AE19-62706E023703}">
                              <ahyp:hlinkClr xmlns:ahyp="http://schemas.microsoft.com/office/drawing/2018/hyperlinkcolor" val="tx"/>
                            </a:ext>
                          </a:extLst>
                        </a:hlinkClick>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2024</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中国人民大学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季度无风险利率数据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14463">
                <a:tc>
                  <a:txBody>
                    <a:bodyPr/>
                    <a:lstStyle/>
                    <a:p>
                      <a:pPr algn="ctr"/>
                      <a:r>
                        <a:rPr lang="zh-CN" altLang="en-US" sz="1200" b="0" dirty="0">
                          <a:solidFill>
                            <a:schemeClr val="tx1"/>
                          </a:solidFill>
                          <a:latin typeface="思源宋体 CN SemiBold" pitchFamily="18" charset="-122"/>
                          <a:ea typeface="思源宋体 CN SemiBold" pitchFamily="18" charset="-122"/>
                        </a:rPr>
                        <a:t>知识产权保护、人力资本与企业创新</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hlinkClick r:id="rId2" tooltip="紫色刊名为“中国知网”独家出版刊物">
                            <a:extLst>
                              <a:ext uri="{A12FA001-AC4F-418D-AE19-62706E023703}">
                                <ahyp:hlinkClr xmlns:ahyp="http://schemas.microsoft.com/office/drawing/2018/hyperlinkcolor" val="tx"/>
                              </a:ext>
                            </a:extLst>
                          </a:hlinkClick>
                        </a:rPr>
                        <a:t>产业经济评论</a:t>
                      </a: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2023</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北京大学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上市公司人力资本数据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63939">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tx1"/>
                          </a:solidFill>
                          <a:effectLst/>
                          <a:latin typeface="思源宋体 CN SemiBold" pitchFamily="18" charset="-122"/>
                          <a:ea typeface="思源宋体 CN SemiBold" pitchFamily="18" charset="-122"/>
                          <a:cs typeface="+mn-cs"/>
                        </a:rPr>
                        <a:t>不同投资者情绪下期权隐含信息的优化作用</a:t>
                      </a:r>
                      <a:r>
                        <a:rPr lang="en-US" altLang="zh-CN" sz="1200" dirty="0">
                          <a:solidFill>
                            <a:schemeClr val="tx1"/>
                          </a:solidFill>
                          <a:effectLst/>
                          <a:latin typeface="思源宋体 CN SemiBold" pitchFamily="18" charset="-122"/>
                          <a:ea typeface="思源宋体 CN SemiBold" pitchFamily="18" charset="-122"/>
                          <a:cs typeface="+mn-cs"/>
                        </a:rPr>
                        <a:t>——</a:t>
                      </a:r>
                      <a:r>
                        <a:rPr lang="zh-CN" altLang="en-US" sz="1200" dirty="0">
                          <a:solidFill>
                            <a:schemeClr val="tx1"/>
                          </a:solidFill>
                          <a:effectLst/>
                          <a:latin typeface="思源宋体 CN SemiBold" pitchFamily="18" charset="-122"/>
                          <a:ea typeface="思源宋体 CN SemiBold" pitchFamily="18" charset="-122"/>
                          <a:cs typeface="+mn-cs"/>
                        </a:rPr>
                        <a:t>基于上证</a:t>
                      </a:r>
                      <a:r>
                        <a:rPr lang="en-US" altLang="zh-CN" sz="1200" dirty="0">
                          <a:solidFill>
                            <a:schemeClr val="tx1"/>
                          </a:solidFill>
                          <a:effectLst/>
                          <a:latin typeface="思源宋体 CN SemiBold" pitchFamily="18" charset="-122"/>
                          <a:ea typeface="思源宋体 CN SemiBold" pitchFamily="18" charset="-122"/>
                          <a:cs typeface="+mn-cs"/>
                        </a:rPr>
                        <a:t>50ETF</a:t>
                      </a:r>
                      <a:r>
                        <a:rPr lang="zh-CN" altLang="en-US" sz="1200" dirty="0">
                          <a:solidFill>
                            <a:schemeClr val="tx1"/>
                          </a:solidFill>
                          <a:effectLst/>
                          <a:latin typeface="思源宋体 CN SemiBold" pitchFamily="18" charset="-122"/>
                          <a:ea typeface="思源宋体 CN SemiBold" pitchFamily="18" charset="-122"/>
                          <a:cs typeface="+mn-cs"/>
                        </a:rPr>
                        <a:t>期权的分析</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u="sng" kern="1200" dirty="0">
                          <a:solidFill>
                            <a:schemeClr val="accent3"/>
                          </a:solidFill>
                          <a:latin typeface="思源宋体 CN SemiBold" pitchFamily="18" charset="-122"/>
                          <a:ea typeface="思源宋体 CN SemiBold" pitchFamily="18" charset="-122"/>
                          <a:cs typeface="+mn-cs"/>
                        </a:rPr>
                        <a:t>管理评论</a:t>
                      </a: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en-US" altLang="zh-CN" sz="1200" b="0" dirty="0">
                          <a:solidFill>
                            <a:schemeClr val="tx1"/>
                          </a:solidFill>
                          <a:latin typeface="思源宋体 CN SemiBold" pitchFamily="18" charset="-122"/>
                          <a:ea typeface="思源宋体 CN SemiBold" pitchFamily="18" charset="-122"/>
                        </a:rPr>
                        <a:t>2023</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对外经济贸易大学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市场市盈率、换手率、波动率等衍生指标数据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63939">
                <a:tc>
                  <a:txBody>
                    <a:bodyPr/>
                    <a:lstStyle/>
                    <a:p>
                      <a:pPr algn="ctr"/>
                      <a:r>
                        <a:rPr lang="zh-CN" altLang="en-US" sz="1200" b="0" dirty="0">
                          <a:solidFill>
                            <a:schemeClr val="tx1"/>
                          </a:solidFill>
                          <a:effectLst/>
                          <a:latin typeface="思源宋体 CN SemiBold" pitchFamily="18" charset="-122"/>
                          <a:ea typeface="思源宋体 CN SemiBold" pitchFamily="18" charset="-122"/>
                          <a:cs typeface="+mn-cs"/>
                        </a:rPr>
                        <a:t>线上销售与未来股票收益</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u="sng" kern="1200" dirty="0">
                          <a:solidFill>
                            <a:schemeClr val="accent3"/>
                          </a:solidFill>
                          <a:latin typeface="思源宋体 CN SemiBold" pitchFamily="18" charset="-122"/>
                          <a:ea typeface="思源宋体 CN SemiBold" pitchFamily="18" charset="-122"/>
                          <a:cs typeface="+mn-cs"/>
                        </a:rPr>
                        <a:t>金融研究</a:t>
                      </a:r>
                      <a:endParaRPr lang="zh-CN" altLang="en-US" sz="1200" b="0" u="sng" kern="1200" dirty="0">
                        <a:solidFill>
                          <a:schemeClr val="accent3"/>
                        </a:solidFill>
                        <a:latin typeface="思源宋体 CN SemiBold" pitchFamily="18" charset="-122"/>
                        <a:ea typeface="思源宋体 CN SemiBold" pitchFamily="18" charset="-122"/>
                        <a:cs typeface="+mn-cs"/>
                        <a:hlinkClick r:id="rId4" tooltip="紫色刊名为“中国知网”独家出版刊物">
                          <a:extLst>
                            <a:ext uri="{A12FA001-AC4F-418D-AE19-62706E023703}">
                              <ahyp:hlinkClr xmlns:ahyp="http://schemas.microsoft.com/office/drawing/2018/hyperlinkcolor" val="tx"/>
                            </a:ext>
                          </a:extLst>
                        </a:hlinkClick>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2022</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中国人民大学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三因子、五因子等衍生指标数据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26" name="组合 25">
            <a:extLst>
              <a:ext uri="{FF2B5EF4-FFF2-40B4-BE49-F238E27FC236}">
                <a16:creationId xmlns:a16="http://schemas.microsoft.com/office/drawing/2014/main" id="{93041257-E18D-199D-36A1-DBC1943A259B}"/>
              </a:ext>
            </a:extLst>
          </p:cNvPr>
          <p:cNvGrpSpPr/>
          <p:nvPr/>
        </p:nvGrpSpPr>
        <p:grpSpPr>
          <a:xfrm>
            <a:off x="-6922" y="1472956"/>
            <a:ext cx="1464241" cy="1098226"/>
            <a:chOff x="129024" y="1595323"/>
            <a:chExt cx="1644970" cy="983172"/>
          </a:xfrm>
        </p:grpSpPr>
        <p:sp>
          <p:nvSpPr>
            <p:cNvPr id="27" name="文本框 26">
              <a:extLst>
                <a:ext uri="{FF2B5EF4-FFF2-40B4-BE49-F238E27FC236}">
                  <a16:creationId xmlns:a16="http://schemas.microsoft.com/office/drawing/2014/main" id="{D332C206-D8A1-C3DC-EFC0-CF6D65A9434C}"/>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10</a:t>
              </a:r>
              <a:r>
                <a:rPr kumimoji="0" lang="zh-CN" altLang="en-US"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万</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注册用户</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28" name="文本框 27">
              <a:extLst>
                <a:ext uri="{FF2B5EF4-FFF2-40B4-BE49-F238E27FC236}">
                  <a16:creationId xmlns:a16="http://schemas.microsoft.com/office/drawing/2014/main" id="{696E6A32-04B7-E9D5-F374-F1DBBC4F4F0A}"/>
                </a:ext>
              </a:extLst>
            </p:cNvPr>
            <p:cNvSpPr txBox="1"/>
            <p:nvPr/>
          </p:nvSpPr>
          <p:spPr>
            <a:xfrm>
              <a:off x="1327039" y="159532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grpSp>
        <p:nvGrpSpPr>
          <p:cNvPr id="29" name="组合 28">
            <a:extLst>
              <a:ext uri="{FF2B5EF4-FFF2-40B4-BE49-F238E27FC236}">
                <a16:creationId xmlns:a16="http://schemas.microsoft.com/office/drawing/2014/main" id="{11E338BE-28ED-1554-9FDF-A55239EC953F}"/>
              </a:ext>
            </a:extLst>
          </p:cNvPr>
          <p:cNvGrpSpPr/>
          <p:nvPr/>
        </p:nvGrpSpPr>
        <p:grpSpPr>
          <a:xfrm>
            <a:off x="-78821" y="2609169"/>
            <a:ext cx="1464241" cy="1098226"/>
            <a:chOff x="129024" y="1595323"/>
            <a:chExt cx="1644970" cy="983172"/>
          </a:xfrm>
        </p:grpSpPr>
        <p:sp>
          <p:nvSpPr>
            <p:cNvPr id="30" name="文本框 29">
              <a:extLst>
                <a:ext uri="{FF2B5EF4-FFF2-40B4-BE49-F238E27FC236}">
                  <a16:creationId xmlns:a16="http://schemas.microsoft.com/office/drawing/2014/main" id="{1F351C20-3EBC-B7ED-76ED-D38803667252}"/>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300</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覆盖高校</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1" name="文本框 30">
              <a:extLst>
                <a:ext uri="{FF2B5EF4-FFF2-40B4-BE49-F238E27FC236}">
                  <a16:creationId xmlns:a16="http://schemas.microsoft.com/office/drawing/2014/main" id="{256DA239-BCCF-17F2-4FA5-0A67ED9D128C}"/>
                </a:ext>
              </a:extLst>
            </p:cNvPr>
            <p:cNvSpPr txBox="1"/>
            <p:nvPr/>
          </p:nvSpPr>
          <p:spPr>
            <a:xfrm>
              <a:off x="1336564" y="159532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grpSp>
        <p:nvGrpSpPr>
          <p:cNvPr id="32" name="组合 31">
            <a:extLst>
              <a:ext uri="{FF2B5EF4-FFF2-40B4-BE49-F238E27FC236}">
                <a16:creationId xmlns:a16="http://schemas.microsoft.com/office/drawing/2014/main" id="{B84A41C5-1298-D274-6ED6-392AEFCF9014}"/>
              </a:ext>
            </a:extLst>
          </p:cNvPr>
          <p:cNvGrpSpPr/>
          <p:nvPr/>
        </p:nvGrpSpPr>
        <p:grpSpPr>
          <a:xfrm>
            <a:off x="-56186" y="4912808"/>
            <a:ext cx="1562769" cy="1119505"/>
            <a:chOff x="129024" y="1576273"/>
            <a:chExt cx="1755659" cy="1002222"/>
          </a:xfrm>
        </p:grpSpPr>
        <p:sp>
          <p:nvSpPr>
            <p:cNvPr id="33" name="文本框 32">
              <a:extLst>
                <a:ext uri="{FF2B5EF4-FFF2-40B4-BE49-F238E27FC236}">
                  <a16:creationId xmlns:a16="http://schemas.microsoft.com/office/drawing/2014/main" id="{C2DE49E9-931F-BAD8-519E-44D7261B596C}"/>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3000</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年引用量</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4" name="文本框 33">
              <a:extLst>
                <a:ext uri="{FF2B5EF4-FFF2-40B4-BE49-F238E27FC236}">
                  <a16:creationId xmlns:a16="http://schemas.microsoft.com/office/drawing/2014/main" id="{E0B32160-2EA8-4BE5-9C31-C7FDEE87FD42}"/>
                </a:ext>
              </a:extLst>
            </p:cNvPr>
            <p:cNvSpPr txBox="1"/>
            <p:nvPr/>
          </p:nvSpPr>
          <p:spPr>
            <a:xfrm>
              <a:off x="1450864" y="157627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grpSp>
        <p:nvGrpSpPr>
          <p:cNvPr id="35" name="组合 34">
            <a:extLst>
              <a:ext uri="{FF2B5EF4-FFF2-40B4-BE49-F238E27FC236}">
                <a16:creationId xmlns:a16="http://schemas.microsoft.com/office/drawing/2014/main" id="{209CBBFC-F684-4F8F-EF1E-F3D79B496CD9}"/>
              </a:ext>
            </a:extLst>
          </p:cNvPr>
          <p:cNvGrpSpPr/>
          <p:nvPr/>
        </p:nvGrpSpPr>
        <p:grpSpPr>
          <a:xfrm>
            <a:off x="-127253" y="3797927"/>
            <a:ext cx="1464241" cy="1106887"/>
            <a:chOff x="129024" y="1587569"/>
            <a:chExt cx="1644970" cy="990926"/>
          </a:xfrm>
        </p:grpSpPr>
        <p:sp>
          <p:nvSpPr>
            <p:cNvPr id="36" name="文本框 35">
              <a:extLst>
                <a:ext uri="{FF2B5EF4-FFF2-40B4-BE49-F238E27FC236}">
                  <a16:creationId xmlns:a16="http://schemas.microsoft.com/office/drawing/2014/main" id="{91B159A4-B25E-F5CF-61A1-E429150AAC6C}"/>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5</a:t>
              </a:r>
              <a:r>
                <a:rPr kumimoji="0" lang="zh-CN" altLang="en-US"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万</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文章引用</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7" name="文本框 36">
              <a:extLst>
                <a:ext uri="{FF2B5EF4-FFF2-40B4-BE49-F238E27FC236}">
                  <a16:creationId xmlns:a16="http://schemas.microsoft.com/office/drawing/2014/main" id="{FCD2D806-099E-BA7D-4F7E-B04E7175A242}"/>
                </a:ext>
              </a:extLst>
            </p:cNvPr>
            <p:cNvSpPr txBox="1"/>
            <p:nvPr/>
          </p:nvSpPr>
          <p:spPr>
            <a:xfrm>
              <a:off x="1340175" y="1587569"/>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sp>
        <p:nvSpPr>
          <p:cNvPr id="2" name="标题 6">
            <a:extLst>
              <a:ext uri="{FF2B5EF4-FFF2-40B4-BE49-F238E27FC236}">
                <a16:creationId xmlns:a16="http://schemas.microsoft.com/office/drawing/2014/main" id="{17EC473B-342D-2E8F-D5D3-0D6634F9AED3}"/>
              </a:ext>
            </a:extLst>
          </p:cNvPr>
          <p:cNvSpPr>
            <a:spLocks noGrp="1"/>
          </p:cNvSpPr>
          <p:nvPr>
            <p:ph type="title"/>
          </p:nvPr>
        </p:nvSpPr>
        <p:spPr>
          <a:xfrm>
            <a:off x="1209303" y="356659"/>
            <a:ext cx="7863029" cy="440676"/>
          </a:xfrm>
        </p:spPr>
        <p:txBody>
          <a:bodyPr/>
          <a:lstStyle/>
          <a:p>
            <a:r>
              <a:rPr lang="zh-CN" altLang="en-US" sz="2800" b="1" dirty="0"/>
              <a:t>锐思金融研究数据库：数据引用情况示例</a:t>
            </a:r>
          </a:p>
        </p:txBody>
      </p:sp>
    </p:spTree>
    <p:extLst>
      <p:ext uri="{BB962C8B-B14F-4D97-AF65-F5344CB8AC3E}">
        <p14:creationId xmlns:p14="http://schemas.microsoft.com/office/powerpoint/2010/main" val="2850811009"/>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790577" y="3813047"/>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852481" y="2262988"/>
            <a:ext cx="2229877" cy="2474595"/>
          </a:xfrm>
          <a:prstGeom prst="rect">
            <a:avLst/>
          </a:prstGeom>
          <a:noFill/>
        </p:spPr>
        <p:txBody>
          <a:bodyPr wrap="square" lIns="121917" tIns="60958" rIns="121917" bIns="60958" rtlCol="0">
            <a:spAutoFit/>
          </a:bodyPr>
          <a:lstStyle/>
          <a:p>
            <a:pPr algn="ctr"/>
            <a:r>
              <a:rPr lang="en-US" sz="15300" dirty="0">
                <a:solidFill>
                  <a:schemeClr val="bg1"/>
                </a:solidFill>
                <a:latin typeface="Impact" panose="020B0806030902050204" pitchFamily="34" charset="0"/>
              </a:rPr>
              <a:t>3</a:t>
            </a:r>
          </a:p>
        </p:txBody>
      </p:sp>
      <p:sp>
        <p:nvSpPr>
          <p:cNvPr id="12" name="TextBox 11"/>
          <p:cNvSpPr txBox="1"/>
          <p:nvPr/>
        </p:nvSpPr>
        <p:spPr>
          <a:xfrm>
            <a:off x="3598635" y="3069451"/>
            <a:ext cx="5806235" cy="1261880"/>
          </a:xfrm>
          <a:prstGeom prst="rect">
            <a:avLst/>
          </a:prstGeom>
          <a:noFill/>
        </p:spPr>
        <p:txBody>
          <a:bodyPr wrap="square" lIns="121917" tIns="60958" rIns="121917" bIns="60958" rtlCol="0">
            <a:spAutoFit/>
          </a:bodyPr>
          <a:lstStyle/>
          <a:p>
            <a:pPr lvl="0" algn="ctr"/>
            <a:r>
              <a:rPr lang="en-US" altLang="zh-CN" sz="3700" b="1" dirty="0">
                <a:solidFill>
                  <a:prstClr val="white"/>
                </a:solidFill>
                <a:sym typeface="+mn-ea"/>
              </a:rPr>
              <a:t>RESSET</a:t>
            </a:r>
            <a:r>
              <a:rPr lang="zh-CN" altLang="en-US" sz="3700" b="1" dirty="0">
                <a:solidFill>
                  <a:prstClr val="white"/>
                </a:solidFill>
                <a:sym typeface="+mn-ea"/>
              </a:rPr>
              <a:t>企业大数据平台介绍</a:t>
            </a:r>
            <a:endParaRPr lang="en-US" altLang="zh-CN" sz="3700" b="1" dirty="0">
              <a:solidFill>
                <a:schemeClr val="bg1"/>
              </a:solidFill>
              <a:latin typeface="微软雅黑" panose="020B0503020204020204" charset="-122"/>
            </a:endParaRP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3" name="Picture 3" descr="E:\文档\doc\04.svn\100.综合\005.Logo\logo.jpg"/>
          <p:cNvPicPr>
            <a:picLocks noChangeAspect="1" noChangeArrowheads="1"/>
          </p:cNvPicPr>
          <p:nvPr/>
        </p:nvPicPr>
        <p:blipFill>
          <a:blip r:embed="rId3" cstate="print"/>
          <a:srcRect/>
          <a:stretch>
            <a:fillRect/>
          </a:stretch>
        </p:blipFill>
        <p:spPr bwMode="auto">
          <a:xfrm>
            <a:off x="252347" y="259488"/>
            <a:ext cx="1600200" cy="635000"/>
          </a:xfrm>
          <a:prstGeom prst="rect">
            <a:avLst/>
          </a:prstGeom>
          <a:noFill/>
        </p:spPr>
      </p:pic>
    </p:spTree>
    <p:extLst>
      <p:ext uri="{BB962C8B-B14F-4D97-AF65-F5344CB8AC3E}">
        <p14:creationId xmlns:p14="http://schemas.microsoft.com/office/powerpoint/2010/main" val="328547329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en-US" altLang="zh-CN" sz="2800" b="1" dirty="0">
                <a:solidFill>
                  <a:prstClr val="black">
                    <a:lumMod val="65000"/>
                    <a:lumOff val="35000"/>
                  </a:prstClr>
                </a:solidFill>
              </a:rPr>
              <a:t>RESSET</a:t>
            </a:r>
            <a:r>
              <a:rPr lang="zh-CN" altLang="en-US" sz="2800" b="1" dirty="0">
                <a:solidFill>
                  <a:prstClr val="black">
                    <a:lumMod val="65000"/>
                    <a:lumOff val="35000"/>
                  </a:prstClr>
                </a:solidFill>
              </a:rPr>
              <a:t>企业大数据平台</a:t>
            </a:r>
            <a:endParaRPr lang="zh-CN" altLang="en-US" sz="2800" b="1" dirty="0"/>
          </a:p>
        </p:txBody>
      </p:sp>
      <p:sp>
        <p:nvSpPr>
          <p:cNvPr id="2" name="矩形 1"/>
          <p:cNvSpPr/>
          <p:nvPr/>
        </p:nvSpPr>
        <p:spPr>
          <a:xfrm>
            <a:off x="576660" y="1147247"/>
            <a:ext cx="5567505" cy="5475986"/>
          </a:xfrm>
          <a:prstGeom prst="rect">
            <a:avLst/>
          </a:prstGeom>
        </p:spPr>
        <p:txBody>
          <a:bodyPr wrap="square">
            <a:spAutoFit/>
          </a:bodyPr>
          <a:lstStyle/>
          <a:p>
            <a:pPr marL="287655" marR="0" lvl="0" indent="-287655" algn="just" defTabSz="767080" rtl="0" eaLnBrk="1" fontAlgn="auto" latinLnBrk="0" hangingPunct="1">
              <a:lnSpc>
                <a:spcPct val="150000"/>
              </a:lnSpc>
              <a:spcBef>
                <a:spcPts val="450"/>
              </a:spcBef>
              <a:spcAft>
                <a:spcPts val="0"/>
              </a:spcAft>
              <a:buClrTx/>
              <a:buSzTx/>
              <a:buFont typeface="Wingdings" panose="05000000000000000000" pitchFamily="2" charset="2"/>
              <a:buChar char="n"/>
              <a:tabLst>
                <a:tab pos="1552575" algn="l"/>
              </a:tabLst>
              <a:defRPr/>
            </a:pPr>
            <a:r>
              <a:rPr kumimoji="0" lang="zh-CN" altLang="zh-CN" sz="1600" b="1" i="0" u="none" strike="noStrike" kern="1200" cap="none" spc="0" normalizeH="0" baseline="0" noProof="0" dirty="0">
                <a:ln>
                  <a:noFill/>
                </a:ln>
                <a:solidFill>
                  <a:srgbClr val="0070C0"/>
                </a:solidFill>
                <a:effectLst/>
                <a:uLnTx/>
                <a:uFillTx/>
                <a:latin typeface="微软雅黑"/>
                <a:ea typeface="微软雅黑"/>
                <a:cs typeface="+mn-cs"/>
              </a:rPr>
              <a:t>涵盖全国</a:t>
            </a:r>
            <a:r>
              <a:rPr lang="en-US" altLang="zh-CN" sz="1600" b="1" dirty="0">
                <a:solidFill>
                  <a:srgbClr val="FF0000"/>
                </a:solidFill>
                <a:latin typeface="微软雅黑"/>
                <a:ea typeface="微软雅黑"/>
              </a:rPr>
              <a:t>3.4</a:t>
            </a:r>
            <a:r>
              <a:rPr kumimoji="0" lang="zh-CN" altLang="zh-CN" sz="1600" b="1" i="0" u="none" strike="noStrike" kern="1200" cap="none" spc="0" normalizeH="0" baseline="0" noProof="0" dirty="0">
                <a:ln>
                  <a:noFill/>
                </a:ln>
                <a:solidFill>
                  <a:srgbClr val="FF0000"/>
                </a:solidFill>
                <a:effectLst/>
                <a:uLnTx/>
                <a:uFillTx/>
                <a:latin typeface="微软雅黑"/>
                <a:ea typeface="微软雅黑"/>
                <a:cs typeface="+mn-cs"/>
              </a:rPr>
              <a:t>亿</a:t>
            </a:r>
            <a:r>
              <a:rPr kumimoji="0" lang="en-US" altLang="zh-CN" sz="1600" b="1" i="0" u="none" strike="noStrike" kern="1200" cap="none" spc="0" normalizeH="0" baseline="0" noProof="0" dirty="0">
                <a:ln>
                  <a:noFill/>
                </a:ln>
                <a:solidFill>
                  <a:srgbClr val="FF0000"/>
                </a:solidFill>
                <a:effectLst/>
                <a:uLnTx/>
                <a:uFillTx/>
                <a:latin typeface="微软雅黑"/>
                <a:ea typeface="微软雅黑"/>
                <a:cs typeface="+mn-cs"/>
              </a:rPr>
              <a:t>+</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市场主体</a:t>
            </a:r>
            <a:r>
              <a:rPr kumimoji="0" lang="zh-CN" altLang="zh-CN" sz="1600" b="1" i="0" u="none" strike="noStrike" kern="1200" cap="none" spc="0" normalizeH="0" baseline="0" noProof="0" dirty="0">
                <a:ln>
                  <a:noFill/>
                </a:ln>
                <a:solidFill>
                  <a:srgbClr val="0070C0"/>
                </a:solidFill>
                <a:effectLst/>
                <a:uLnTx/>
                <a:uFillTx/>
                <a:latin typeface="微软雅黑"/>
                <a:ea typeface="微软雅黑"/>
                <a:cs typeface="+mn-cs"/>
              </a:rPr>
              <a:t>动态信息</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a:t>
            </a:r>
            <a:r>
              <a:rPr kumimoji="0" lang="zh-CN" altLang="zh-CN" sz="1600" b="1" i="0" u="none" strike="noStrike" kern="1200" cap="none" spc="0" normalizeH="0" baseline="0" noProof="0" dirty="0">
                <a:ln>
                  <a:noFill/>
                </a:ln>
                <a:solidFill>
                  <a:srgbClr val="FF0000"/>
                </a:solidFill>
                <a:effectLst/>
                <a:uLnTx/>
                <a:uFillTx/>
                <a:latin typeface="微软雅黑"/>
                <a:ea typeface="微软雅黑"/>
                <a:cs typeface="+mn-cs"/>
              </a:rPr>
              <a:t>日更新</a:t>
            </a:r>
            <a:r>
              <a:rPr kumimoji="0" lang="zh-CN" altLang="zh-CN" sz="1600" b="1" i="0" u="none" strike="noStrike" kern="1200" cap="none" spc="0" normalizeH="0" baseline="0" noProof="0" dirty="0">
                <a:ln>
                  <a:noFill/>
                </a:ln>
                <a:solidFill>
                  <a:srgbClr val="0070C0"/>
                </a:solidFill>
                <a:effectLst/>
                <a:uLnTx/>
                <a:uFillTx/>
                <a:latin typeface="微软雅黑"/>
                <a:ea typeface="微软雅黑"/>
                <a:cs typeface="+mn-cs"/>
              </a:rPr>
              <a:t>，日均新增</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近</a:t>
            </a:r>
            <a:r>
              <a:rPr kumimoji="0" lang="en-US" altLang="zh-CN" sz="1600" b="1" i="0" u="none" strike="noStrike" kern="1200" cap="none" spc="0" normalizeH="0" baseline="0" noProof="0" dirty="0">
                <a:ln>
                  <a:noFill/>
                </a:ln>
                <a:solidFill>
                  <a:srgbClr val="0070C0"/>
                </a:solidFill>
                <a:effectLst/>
                <a:uLnTx/>
                <a:uFillTx/>
                <a:latin typeface="微软雅黑"/>
                <a:ea typeface="微软雅黑"/>
                <a:cs typeface="+mn-cs"/>
              </a:rPr>
              <a:t>500</a:t>
            </a:r>
            <a:r>
              <a:rPr kumimoji="0" lang="zh-CN" altLang="zh-CN" sz="1600" b="1" i="0" u="none" strike="noStrike" kern="1200" cap="none" spc="0" normalizeH="0" baseline="0" noProof="0" dirty="0">
                <a:ln>
                  <a:noFill/>
                </a:ln>
                <a:solidFill>
                  <a:srgbClr val="0070C0"/>
                </a:solidFill>
                <a:effectLst/>
                <a:uLnTx/>
                <a:uFillTx/>
                <a:latin typeface="微软雅黑"/>
                <a:ea typeface="微软雅黑"/>
                <a:cs typeface="+mn-cs"/>
              </a:rPr>
              <a:t>万条</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a:t>
            </a:r>
            <a:endParaRPr kumimoji="0" lang="en-US" altLang="zh-CN" sz="1600" b="1" i="0" u="none" strike="noStrike" kern="1200" cap="none" spc="0" normalizeH="0" baseline="0" noProof="0" dirty="0">
              <a:ln>
                <a:noFill/>
              </a:ln>
              <a:solidFill>
                <a:srgbClr val="0070C0"/>
              </a:solidFill>
              <a:effectLst/>
              <a:uLnTx/>
              <a:uFillTx/>
              <a:latin typeface="微软雅黑"/>
              <a:ea typeface="微软雅黑"/>
              <a:cs typeface="+mn-cs"/>
            </a:endParaRPr>
          </a:p>
          <a:p>
            <a:pPr marL="287655" marR="0" lvl="0" indent="-287655" algn="just" defTabSz="767080" rtl="0" eaLnBrk="1" fontAlgn="auto" latinLnBrk="0" hangingPunct="1">
              <a:lnSpc>
                <a:spcPct val="150000"/>
              </a:lnSpc>
              <a:spcBef>
                <a:spcPts val="450"/>
              </a:spcBef>
              <a:spcAft>
                <a:spcPts val="0"/>
              </a:spcAft>
              <a:buClrTx/>
              <a:buSzTx/>
              <a:buFont typeface="Wingdings" panose="05000000000000000000" pitchFamily="2" charset="2"/>
              <a:buChar char="n"/>
              <a:tabLst>
                <a:tab pos="1552575" algn="l"/>
              </a:tabLst>
              <a:defRPr/>
            </a:pP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包括</a:t>
            </a:r>
            <a:r>
              <a:rPr kumimoji="0" lang="zh-CN" altLang="en-US" sz="1600" b="1" i="0" u="none" strike="noStrike" kern="1200" cap="none" spc="0" normalizeH="0" baseline="0" noProof="0" dirty="0">
                <a:ln>
                  <a:noFill/>
                </a:ln>
                <a:solidFill>
                  <a:srgbClr val="FF0000"/>
                </a:solidFill>
                <a:effectLst/>
                <a:uLnTx/>
                <a:uFillTx/>
                <a:latin typeface="微软雅黑"/>
                <a:ea typeface="微软雅黑"/>
                <a:cs typeface="+mn-cs"/>
              </a:rPr>
              <a:t>工商信息、投融资、企业信用、企业资质、司法文书、知识产权、招投标、企业标准、成果奖励、产品价格、土地信息、人才信息、国家基金项目、上市公司信息、招聘、汽车、基金债券、园区、高校信息、私募基金、新闻</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共二十一大维度指标，覆盖企业信息、企业发展、经营状况、守法守规、知识产权、成果奖励等全维度信息。 </a:t>
            </a:r>
            <a:endParaRPr kumimoji="0" lang="en-US" altLang="zh-CN" sz="1600" b="1" i="0" u="none" strike="noStrike" kern="1200" cap="none" spc="0" normalizeH="0" baseline="0" noProof="0" dirty="0">
              <a:ln>
                <a:noFill/>
              </a:ln>
              <a:solidFill>
                <a:srgbClr val="0070C0"/>
              </a:solidFill>
              <a:effectLst/>
              <a:uLnTx/>
              <a:uFillTx/>
              <a:latin typeface="微软雅黑"/>
              <a:ea typeface="微软雅黑"/>
              <a:cs typeface="+mn-cs"/>
            </a:endParaRPr>
          </a:p>
          <a:p>
            <a:pPr marL="287655" marR="0" lvl="0" indent="-287655" algn="just" defTabSz="767080" rtl="0" eaLnBrk="1" fontAlgn="auto" latinLnBrk="0" hangingPunct="1">
              <a:lnSpc>
                <a:spcPct val="150000"/>
              </a:lnSpc>
              <a:spcBef>
                <a:spcPts val="450"/>
              </a:spcBef>
              <a:spcAft>
                <a:spcPts val="0"/>
              </a:spcAft>
              <a:buClrTx/>
              <a:buSzTx/>
              <a:buFont typeface="Wingdings" panose="05000000000000000000" pitchFamily="2" charset="2"/>
              <a:buChar char="n"/>
              <a:tabLst>
                <a:tab pos="1552575" algn="l"/>
              </a:tabLst>
              <a:defRPr/>
            </a:pP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用户可</a:t>
            </a:r>
            <a:r>
              <a:rPr kumimoji="0" lang="zh-CN" altLang="en-US" sz="1600" b="1" i="0" u="none" strike="noStrike" kern="1200" cap="none" spc="0" normalizeH="0" baseline="0" noProof="0" dirty="0">
                <a:ln>
                  <a:noFill/>
                </a:ln>
                <a:solidFill>
                  <a:srgbClr val="FF0000"/>
                </a:solidFill>
                <a:effectLst/>
                <a:uLnTx/>
                <a:uFillTx/>
                <a:latin typeface="微软雅黑"/>
                <a:ea typeface="微软雅黑"/>
                <a:cs typeface="+mn-cs"/>
              </a:rPr>
              <a:t>查询、浏览、分析和下载</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经过</a:t>
            </a:r>
            <a:r>
              <a:rPr kumimoji="0" lang="zh-CN" altLang="en-US" sz="1600" b="1" i="0" u="none" strike="noStrike" kern="1200" cap="none" spc="0" normalizeH="0" baseline="0" noProof="0" dirty="0">
                <a:ln>
                  <a:noFill/>
                </a:ln>
                <a:solidFill>
                  <a:srgbClr val="FF0000"/>
                </a:solidFill>
                <a:effectLst/>
                <a:uLnTx/>
                <a:uFillTx/>
                <a:latin typeface="微软雅黑"/>
                <a:ea typeface="微软雅黑"/>
                <a:cs typeface="+mn-cs"/>
              </a:rPr>
              <a:t>数据清洗和标准化标注</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的数据信息，直接应用于教学与科研。</a:t>
            </a:r>
            <a:endParaRPr kumimoji="0" lang="en-US" altLang="zh-CN" sz="1600" b="1" i="0" u="none" strike="noStrike" kern="1200" cap="none" spc="0" normalizeH="0" baseline="0" noProof="0" dirty="0">
              <a:ln>
                <a:noFill/>
              </a:ln>
              <a:solidFill>
                <a:srgbClr val="0070C0"/>
              </a:solidFill>
              <a:effectLst/>
              <a:uLnTx/>
              <a:uFillTx/>
              <a:latin typeface="微软雅黑"/>
              <a:ea typeface="微软雅黑"/>
              <a:cs typeface="+mn-cs"/>
            </a:endParaRPr>
          </a:p>
          <a:p>
            <a:pPr marL="287655" marR="0" lvl="0" indent="-287655" algn="just" defTabSz="767080" rtl="0" eaLnBrk="1" fontAlgn="auto" latinLnBrk="0" hangingPunct="1">
              <a:lnSpc>
                <a:spcPct val="150000"/>
              </a:lnSpc>
              <a:spcBef>
                <a:spcPts val="450"/>
              </a:spcBef>
              <a:spcAft>
                <a:spcPts val="0"/>
              </a:spcAft>
              <a:buClrTx/>
              <a:buSzTx/>
              <a:buFont typeface="Wingdings" panose="05000000000000000000" pitchFamily="2" charset="2"/>
              <a:buChar char="n"/>
              <a:tabLst>
                <a:tab pos="1552575" algn="l"/>
              </a:tabLst>
              <a:defRPr/>
            </a:pP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提供</a:t>
            </a:r>
            <a:r>
              <a:rPr kumimoji="0" lang="zh-CN" altLang="en-US" sz="1600" b="1" i="0" u="none" strike="noStrike" kern="1200" cap="none" spc="0" normalizeH="0" baseline="0" noProof="0" dirty="0">
                <a:ln>
                  <a:noFill/>
                </a:ln>
                <a:solidFill>
                  <a:srgbClr val="FF0000"/>
                </a:solidFill>
                <a:effectLst/>
                <a:uLnTx/>
                <a:uFillTx/>
                <a:latin typeface="微软雅黑"/>
                <a:ea typeface="微软雅黑"/>
                <a:cs typeface="+mn-cs"/>
              </a:rPr>
              <a:t>多角度的统计数据</a:t>
            </a:r>
            <a:r>
              <a:rPr kumimoji="0" lang="zh-CN" altLang="en-US" sz="1600" b="1" i="0" u="none" strike="noStrike" kern="1200" cap="none" spc="0" normalizeH="0" baseline="0" noProof="0" dirty="0">
                <a:ln>
                  <a:noFill/>
                </a:ln>
                <a:solidFill>
                  <a:srgbClr val="0070C0"/>
                </a:solidFill>
                <a:effectLst/>
                <a:uLnTx/>
                <a:uFillTx/>
                <a:latin typeface="微软雅黑"/>
                <a:ea typeface="微软雅黑"/>
                <a:cs typeface="+mn-cs"/>
              </a:rPr>
              <a:t>，反映企业及行业发展状况，可用于构建企业泛信用评价模型、风控模型、指数模型和预测模型等，分析、评估产业发展的阶段、特征，并预测其未来发展趋势。</a:t>
            </a:r>
            <a:endParaRPr kumimoji="0" lang="en-US" altLang="zh-CN" sz="1600" b="1" i="0" u="none" strike="noStrike" kern="1200" cap="none" spc="0" normalizeH="0" baseline="0" noProof="0" dirty="0">
              <a:ln>
                <a:noFill/>
              </a:ln>
              <a:solidFill>
                <a:srgbClr val="0070C0"/>
              </a:solidFill>
              <a:effectLst/>
              <a:uLnTx/>
              <a:uFillTx/>
              <a:latin typeface="微软雅黑"/>
              <a:ea typeface="微软雅黑"/>
              <a:cs typeface="+mn-cs"/>
            </a:endParaRPr>
          </a:p>
        </p:txBody>
      </p:sp>
      <p:grpSp>
        <p:nvGrpSpPr>
          <p:cNvPr id="5" name="Group 3"/>
          <p:cNvGrpSpPr/>
          <p:nvPr/>
        </p:nvGrpSpPr>
        <p:grpSpPr bwMode="auto">
          <a:xfrm>
            <a:off x="10374817" y="5184477"/>
            <a:ext cx="1409639" cy="1438756"/>
            <a:chOff x="1824" y="633"/>
            <a:chExt cx="2834" cy="2849"/>
          </a:xfrm>
        </p:grpSpPr>
        <p:sp>
          <p:nvSpPr>
            <p:cNvPr id="6" name="Puzzle3"/>
            <p:cNvSpPr>
              <a:spLocks noEditPoints="1" noChangeArrowheads="1"/>
            </p:cNvSpPr>
            <p:nvPr/>
          </p:nvSpPr>
          <p:spPr bwMode="gray">
            <a:xfrm>
              <a:off x="3204" y="633"/>
              <a:ext cx="1114" cy="1514"/>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chemeClr val="accent1">
                <a:lumMod val="60000"/>
                <a:lumOff val="40000"/>
              </a:schemeClr>
            </a:solidFill>
            <a:ln w="57150">
              <a:solidFill>
                <a:srgbClr val="FFFFFF"/>
              </a:solidFill>
              <a:miter lim="800000"/>
            </a:ln>
            <a:effectLst>
              <a:outerShdw dist="135003" dir="2471156" algn="ctr" rotWithShape="0">
                <a:srgbClr val="00000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微软雅黑"/>
                <a:cs typeface="+mn-cs"/>
              </a:endParaRPr>
            </a:p>
          </p:txBody>
        </p:sp>
        <p:sp>
          <p:nvSpPr>
            <p:cNvPr id="8" name="Puzzle2"/>
            <p:cNvSpPr>
              <a:spLocks noEditPoints="1" noChangeArrowheads="1"/>
            </p:cNvSpPr>
            <p:nvPr/>
          </p:nvSpPr>
          <p:spPr bwMode="gray">
            <a:xfrm>
              <a:off x="2880" y="1736"/>
              <a:ext cx="1778" cy="1379"/>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gradFill rotWithShape="1">
              <a:gsLst>
                <a:gs pos="0">
                  <a:srgbClr val="FFCC00"/>
                </a:gs>
                <a:gs pos="100000">
                  <a:srgbClr val="FFCC00">
                    <a:gamma/>
                    <a:tint val="54510"/>
                    <a:invGamma/>
                  </a:srgbClr>
                </a:gs>
              </a:gsLst>
              <a:lin ang="5400000" scaled="1"/>
            </a:gradFill>
            <a:ln w="57150">
              <a:solidFill>
                <a:srgbClr val="FFFFFF"/>
              </a:solidFill>
              <a:miter lim="800000"/>
            </a:ln>
            <a:effectLst>
              <a:outerShdw dist="135003" dir="2471156" algn="ctr" rotWithShape="0">
                <a:srgbClr val="00000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微软雅黑"/>
                <a:cs typeface="+mn-cs"/>
              </a:endParaRPr>
            </a:p>
          </p:txBody>
        </p:sp>
        <p:sp>
          <p:nvSpPr>
            <p:cNvPr id="9" name="Puzzle4"/>
            <p:cNvSpPr>
              <a:spLocks noEditPoints="1" noChangeArrowheads="1"/>
            </p:cNvSpPr>
            <p:nvPr/>
          </p:nvSpPr>
          <p:spPr bwMode="gray">
            <a:xfrm>
              <a:off x="2192" y="1719"/>
              <a:ext cx="1072" cy="1763"/>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rgbClr val="20AE3E"/>
                </a:gs>
                <a:gs pos="100000">
                  <a:srgbClr val="20AE3E">
                    <a:gamma/>
                    <a:tint val="51373"/>
                    <a:invGamma/>
                  </a:srgbClr>
                </a:gs>
              </a:gsLst>
              <a:lin ang="18900000" scaled="1"/>
            </a:gradFill>
            <a:ln w="57150">
              <a:solidFill>
                <a:srgbClr val="FFFFFF"/>
              </a:solidFill>
              <a:miter lim="800000"/>
            </a:ln>
            <a:effectLst>
              <a:outerShdw dist="135003" dir="2471156" algn="ctr" rotWithShape="0">
                <a:srgbClr val="00000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微软雅黑"/>
                <a:cs typeface="+mn-cs"/>
              </a:endParaRPr>
            </a:p>
          </p:txBody>
        </p:sp>
        <p:sp>
          <p:nvSpPr>
            <p:cNvPr id="10" name="Puzzle1"/>
            <p:cNvSpPr>
              <a:spLocks noEditPoints="1" noChangeArrowheads="1"/>
            </p:cNvSpPr>
            <p:nvPr/>
          </p:nvSpPr>
          <p:spPr bwMode="gray">
            <a:xfrm>
              <a:off x="1824" y="1091"/>
              <a:ext cx="1800"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gradFill rotWithShape="1">
              <a:gsLst>
                <a:gs pos="0">
                  <a:schemeClr val="tx2"/>
                </a:gs>
                <a:gs pos="100000">
                  <a:schemeClr val="tx2">
                    <a:gamma/>
                    <a:tint val="72549"/>
                    <a:invGamma/>
                  </a:schemeClr>
                </a:gs>
              </a:gsLst>
              <a:lin ang="5400000" scaled="1"/>
            </a:gradFill>
            <a:ln w="57150">
              <a:solidFill>
                <a:srgbClr val="FFFFFF"/>
              </a:solidFill>
              <a:miter lim="800000"/>
            </a:ln>
            <a:effectLst>
              <a:outerShdw dist="135003" dir="2471156" algn="ctr" rotWithShape="0">
                <a:srgbClr val="00000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微软雅黑"/>
                <a:cs typeface="+mn-cs"/>
              </a:endParaRPr>
            </a:p>
          </p:txBody>
        </p:sp>
      </p:grpSp>
      <p:pic>
        <p:nvPicPr>
          <p:cNvPr id="11" name="图片 10">
            <a:extLst>
              <a:ext uri="{FF2B5EF4-FFF2-40B4-BE49-F238E27FC236}">
                <a16:creationId xmlns:a16="http://schemas.microsoft.com/office/drawing/2014/main" id="{175118E8-B62B-4027-BAE8-F0B6F53EE2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5790" y="2068089"/>
            <a:ext cx="5393084" cy="2721822"/>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97916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b="1" dirty="0">
                <a:solidFill>
                  <a:prstClr val="black">
                    <a:lumMod val="65000"/>
                    <a:lumOff val="35000"/>
                  </a:prstClr>
                </a:solidFill>
              </a:rPr>
              <a:t>RESSET</a:t>
            </a:r>
            <a:r>
              <a:rPr lang="zh-CN" altLang="en-US" sz="2800" b="1" dirty="0">
                <a:solidFill>
                  <a:prstClr val="black">
                    <a:lumMod val="65000"/>
                    <a:lumOff val="35000"/>
                  </a:prstClr>
                </a:solidFill>
              </a:rPr>
              <a:t>企业大数据平台</a:t>
            </a:r>
            <a:endParaRPr lang="zh-CN" altLang="en-US" sz="2800" dirty="0"/>
          </a:p>
        </p:txBody>
      </p:sp>
      <p:pic>
        <p:nvPicPr>
          <p:cNvPr id="4" name="图片 3">
            <a:extLst>
              <a:ext uri="{FF2B5EF4-FFF2-40B4-BE49-F238E27FC236}">
                <a16:creationId xmlns:a16="http://schemas.microsoft.com/office/drawing/2014/main" id="{48C2AD79-977C-952F-7687-FEF51687413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69974" y="1233644"/>
            <a:ext cx="9852051" cy="5267696"/>
          </a:xfrm>
          <a:prstGeom prst="rect">
            <a:avLst/>
          </a:prstGeom>
          <a:effectLst/>
        </p:spPr>
      </p:pic>
    </p:spTree>
    <p:extLst>
      <p:ext uri="{BB962C8B-B14F-4D97-AF65-F5344CB8AC3E}">
        <p14:creationId xmlns:p14="http://schemas.microsoft.com/office/powerpoint/2010/main" val="307724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sz="2800" b="1" dirty="0"/>
              <a:t>锐思公司介绍</a:t>
            </a:r>
          </a:p>
        </p:txBody>
      </p:sp>
      <p:sp>
        <p:nvSpPr>
          <p:cNvPr id="59" name="内容占位符 2">
            <a:extLst>
              <a:ext uri="{FF2B5EF4-FFF2-40B4-BE49-F238E27FC236}">
                <a16:creationId xmlns:a16="http://schemas.microsoft.com/office/drawing/2014/main" id="{CF811049-A2AD-96DC-2065-A57C97B36F2F}"/>
              </a:ext>
            </a:extLst>
          </p:cNvPr>
          <p:cNvSpPr txBox="1"/>
          <p:nvPr/>
        </p:nvSpPr>
        <p:spPr>
          <a:xfrm>
            <a:off x="1209303" y="1127330"/>
            <a:ext cx="10007941" cy="1282385"/>
          </a:xfrm>
          <a:prstGeom prst="rect">
            <a:avLst/>
          </a:prstGeom>
        </p:spPr>
        <p:txBody>
          <a:bodyPr/>
          <a:lstStyle/>
          <a:p>
            <a:pPr algn="just">
              <a:lnSpc>
                <a:spcPct val="150000"/>
              </a:lnSpc>
            </a:pPr>
            <a:r>
              <a:rPr lang="zh-CN" altLang="en-US" b="1" dirty="0">
                <a:solidFill>
                  <a:srgbClr val="0070C0"/>
                </a:solidFill>
                <a:latin typeface="+mn-ea"/>
              </a:rPr>
              <a:t>北京聚源锐思数据科技有限公司</a:t>
            </a:r>
            <a:r>
              <a:rPr lang="zh-CN" altLang="en-US" dirty="0">
                <a:latin typeface="+mn-ea"/>
              </a:rPr>
              <a:t>（简称“</a:t>
            </a:r>
            <a:r>
              <a:rPr lang="zh-CN" altLang="en-US" b="1" dirty="0">
                <a:solidFill>
                  <a:srgbClr val="0070C0"/>
                </a:solidFill>
                <a:latin typeface="+mn-ea"/>
              </a:rPr>
              <a:t>锐思数据</a:t>
            </a:r>
            <a:r>
              <a:rPr lang="zh-CN" altLang="en-US" dirty="0">
                <a:latin typeface="+mn-ea"/>
              </a:rPr>
              <a:t>”）是一家专门从事金融数据库和相关教学科研软件研发的“国家级高新技术企业”。公司自</a:t>
            </a:r>
            <a:r>
              <a:rPr lang="en-US" altLang="zh-CN" dirty="0">
                <a:latin typeface="+mn-ea"/>
              </a:rPr>
              <a:t>2006</a:t>
            </a:r>
            <a:r>
              <a:rPr lang="zh-CN" altLang="en-US" dirty="0">
                <a:latin typeface="+mn-ea"/>
              </a:rPr>
              <a:t>年成立以来，一直致力于为教育科研机构提供一流的金融经济数据库、投资研究工具、教学辅助软件、教学实验室建设服务。公司以知识产权为核心战略，目前已申请专利、著作权、商标近百项，被认定为国家“高新技术企业”、中关村“高新技术企业”、“双软企业”、“信用等级</a:t>
            </a:r>
            <a:r>
              <a:rPr lang="en-US" dirty="0">
                <a:latin typeface="+mn-ea"/>
              </a:rPr>
              <a:t>AAA</a:t>
            </a:r>
            <a:r>
              <a:rPr lang="zh-CN" altLang="en-US" dirty="0">
                <a:latin typeface="+mn-ea"/>
              </a:rPr>
              <a:t>级企业”。</a:t>
            </a:r>
          </a:p>
          <a:p>
            <a:pPr algn="just">
              <a:lnSpc>
                <a:spcPct val="150000"/>
              </a:lnSpc>
            </a:pPr>
            <a:endParaRPr lang="zh-CN" altLang="en-US" dirty="0">
              <a:latin typeface="+mn-ea"/>
            </a:endParaRPr>
          </a:p>
          <a:p>
            <a:pPr marL="0" marR="0" lvl="0" indent="0" algn="just" defTabSz="1363980" rtl="0" eaLnBrk="1" fontAlgn="auto" latinLnBrk="0" hangingPunct="1">
              <a:lnSpc>
                <a:spcPct val="150000"/>
              </a:lnSpc>
              <a:spcBef>
                <a:spcPts val="130"/>
              </a:spcBef>
              <a:spcAft>
                <a:spcPts val="0"/>
              </a:spcAft>
              <a:buClrTx/>
              <a:buSzTx/>
              <a:buFont typeface="Arial" panose="020B0604020202020204" pitchFamily="34" charset="0"/>
              <a:buNone/>
              <a:defRPr/>
            </a:pPr>
            <a:endParaRPr kumimoji="0" lang="zh-CN" altLang="en-US" b="0" i="0" u="none" strike="noStrike" kern="1200" cap="none" spc="0" normalizeH="0" baseline="0" noProof="0" dirty="0">
              <a:ln>
                <a:noFill/>
              </a:ln>
              <a:solidFill>
                <a:schemeClr val="tx1"/>
              </a:solidFill>
              <a:effectLst/>
              <a:uLnTx/>
              <a:uFillTx/>
              <a:latin typeface="+mn-ea"/>
            </a:endParaRPr>
          </a:p>
        </p:txBody>
      </p:sp>
      <p:sp>
        <p:nvSpPr>
          <p:cNvPr id="66" name="Rectangle 1">
            <a:extLst>
              <a:ext uri="{FF2B5EF4-FFF2-40B4-BE49-F238E27FC236}">
                <a16:creationId xmlns:a16="http://schemas.microsoft.com/office/drawing/2014/main" id="{73F4D3B2-D9E3-8FE3-A34A-1B1D1A8122B9}"/>
              </a:ext>
            </a:extLst>
          </p:cNvPr>
          <p:cNvSpPr/>
          <p:nvPr/>
        </p:nvSpPr>
        <p:spPr>
          <a:xfrm>
            <a:off x="556549" y="3925356"/>
            <a:ext cx="1871980" cy="253619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67" name="Rectangle 32">
            <a:extLst>
              <a:ext uri="{FF2B5EF4-FFF2-40B4-BE49-F238E27FC236}">
                <a16:creationId xmlns:a16="http://schemas.microsoft.com/office/drawing/2014/main" id="{2FF10CCD-4AF2-B6E1-4A56-BAFFA69135DF}"/>
              </a:ext>
            </a:extLst>
          </p:cNvPr>
          <p:cNvSpPr/>
          <p:nvPr/>
        </p:nvSpPr>
        <p:spPr>
          <a:xfrm>
            <a:off x="2710469" y="3925356"/>
            <a:ext cx="1979930" cy="253619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68" name="Rectangle 37">
            <a:extLst>
              <a:ext uri="{FF2B5EF4-FFF2-40B4-BE49-F238E27FC236}">
                <a16:creationId xmlns:a16="http://schemas.microsoft.com/office/drawing/2014/main" id="{B70B4155-D05E-BD3D-A44B-8A3650D2F7CC}"/>
              </a:ext>
            </a:extLst>
          </p:cNvPr>
          <p:cNvSpPr/>
          <p:nvPr/>
        </p:nvSpPr>
        <p:spPr>
          <a:xfrm>
            <a:off x="5002184" y="3925356"/>
            <a:ext cx="1974215" cy="253619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69" name="Group 4">
            <a:extLst>
              <a:ext uri="{FF2B5EF4-FFF2-40B4-BE49-F238E27FC236}">
                <a16:creationId xmlns:a16="http://schemas.microsoft.com/office/drawing/2014/main" id="{75B13995-FFE4-1951-5A4F-E52E40400D7F}"/>
              </a:ext>
            </a:extLst>
          </p:cNvPr>
          <p:cNvGrpSpPr/>
          <p:nvPr/>
        </p:nvGrpSpPr>
        <p:grpSpPr>
          <a:xfrm>
            <a:off x="2236655" y="4456828"/>
            <a:ext cx="572511" cy="630554"/>
            <a:chOff x="7645400" y="4730750"/>
            <a:chExt cx="2006603" cy="2006600"/>
          </a:xfrm>
        </p:grpSpPr>
        <p:sp>
          <p:nvSpPr>
            <p:cNvPr id="70" name="Oval 3">
              <a:extLst>
                <a:ext uri="{FF2B5EF4-FFF2-40B4-BE49-F238E27FC236}">
                  <a16:creationId xmlns:a16="http://schemas.microsoft.com/office/drawing/2014/main" id="{CE501955-7584-E73E-10F4-56A806847C3F}"/>
                </a:ext>
              </a:extLst>
            </p:cNvPr>
            <p:cNvSpPr/>
            <p:nvPr/>
          </p:nvSpPr>
          <p:spPr>
            <a:xfrm>
              <a:off x="7645400" y="4730750"/>
              <a:ext cx="2006603"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71" name="Freeform 117">
              <a:extLst>
                <a:ext uri="{FF2B5EF4-FFF2-40B4-BE49-F238E27FC236}">
                  <a16:creationId xmlns:a16="http://schemas.microsoft.com/office/drawing/2014/main" id="{A226F55E-042C-2E89-7CD3-40DA487FF5D5}"/>
                </a:ext>
              </a:extLst>
            </p:cNvPr>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grpSp>
        <p:nvGrpSpPr>
          <p:cNvPr id="72" name="Group 53">
            <a:extLst>
              <a:ext uri="{FF2B5EF4-FFF2-40B4-BE49-F238E27FC236}">
                <a16:creationId xmlns:a16="http://schemas.microsoft.com/office/drawing/2014/main" id="{508021AB-F2DF-E255-CFCF-D074C68FC945}"/>
              </a:ext>
            </a:extLst>
          </p:cNvPr>
          <p:cNvGrpSpPr/>
          <p:nvPr/>
        </p:nvGrpSpPr>
        <p:grpSpPr>
          <a:xfrm>
            <a:off x="4590463" y="4456828"/>
            <a:ext cx="572510" cy="630554"/>
            <a:chOff x="7645400" y="4730750"/>
            <a:chExt cx="2006600" cy="2006600"/>
          </a:xfrm>
        </p:grpSpPr>
        <p:sp>
          <p:nvSpPr>
            <p:cNvPr id="99" name="Oval 54">
              <a:extLst>
                <a:ext uri="{FF2B5EF4-FFF2-40B4-BE49-F238E27FC236}">
                  <a16:creationId xmlns:a16="http://schemas.microsoft.com/office/drawing/2014/main" id="{84A3FE03-92D3-E11E-8511-9DF06A58B805}"/>
                </a:ext>
              </a:extLst>
            </p:cNvPr>
            <p:cNvSpPr/>
            <p:nvPr/>
          </p:nvSpPr>
          <p:spPr>
            <a:xfrm>
              <a:off x="7645400" y="4730750"/>
              <a:ext cx="2006600"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00" name="Freeform 117">
              <a:extLst>
                <a:ext uri="{FF2B5EF4-FFF2-40B4-BE49-F238E27FC236}">
                  <a16:creationId xmlns:a16="http://schemas.microsoft.com/office/drawing/2014/main" id="{832CA8B1-0205-ED35-3662-A2B1FD364132}"/>
                </a:ext>
              </a:extLst>
            </p:cNvPr>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sp>
        <p:nvSpPr>
          <p:cNvPr id="101" name="TextBox 31">
            <a:extLst>
              <a:ext uri="{FF2B5EF4-FFF2-40B4-BE49-F238E27FC236}">
                <a16:creationId xmlns:a16="http://schemas.microsoft.com/office/drawing/2014/main" id="{BBC86B4E-7702-27AC-F73B-04A0B5F87D02}"/>
              </a:ext>
            </a:extLst>
          </p:cNvPr>
          <p:cNvSpPr txBox="1">
            <a:spLocks noChangeArrowheads="1"/>
          </p:cNvSpPr>
          <p:nvPr/>
        </p:nvSpPr>
        <p:spPr bwMode="auto">
          <a:xfrm>
            <a:off x="591474" y="4830231"/>
            <a:ext cx="1744345" cy="1219835"/>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金融研究数据库正式推出</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被认定为北京高新技术企业</a:t>
            </a:r>
            <a:endParaRPr lang="en-US" altLang="en-US" sz="1200" dirty="0">
              <a:solidFill>
                <a:schemeClr val="tx1">
                  <a:lumMod val="65000"/>
                  <a:lumOff val="35000"/>
                </a:schemeClr>
              </a:solidFill>
              <a:latin typeface="+mn-lt"/>
              <a:ea typeface="+mn-ea"/>
              <a:cs typeface="+mn-ea"/>
              <a:sym typeface="+mn-lt"/>
            </a:endParaRPr>
          </a:p>
        </p:txBody>
      </p:sp>
      <p:sp>
        <p:nvSpPr>
          <p:cNvPr id="102" name="TextBox 33">
            <a:extLst>
              <a:ext uri="{FF2B5EF4-FFF2-40B4-BE49-F238E27FC236}">
                <a16:creationId xmlns:a16="http://schemas.microsoft.com/office/drawing/2014/main" id="{4123FE7F-567C-1E3C-7C6E-16711EA55369}"/>
              </a:ext>
            </a:extLst>
          </p:cNvPr>
          <p:cNvSpPr txBox="1">
            <a:spLocks noChangeArrowheads="1"/>
          </p:cNvSpPr>
          <p:nvPr/>
        </p:nvSpPr>
        <p:spPr bwMode="auto">
          <a:xfrm>
            <a:off x="2828719" y="4798232"/>
            <a:ext cx="1781831" cy="636157"/>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ea"/>
                <a:ea typeface="+mn-ea"/>
              </a:rPr>
              <a:t>金融计算与建模实验平台等辅助</a:t>
            </a:r>
            <a:r>
              <a:rPr lang="zh-CN" altLang="en-US" sz="1200" dirty="0">
                <a:solidFill>
                  <a:schemeClr val="tx1">
                    <a:lumMod val="65000"/>
                    <a:lumOff val="35000"/>
                  </a:schemeClr>
                </a:solidFill>
                <a:latin typeface="+mn-ea"/>
                <a:ea typeface="+mn-ea"/>
                <a:sym typeface="+mn-ea"/>
              </a:rPr>
              <a:t>教学</a:t>
            </a:r>
            <a:r>
              <a:rPr lang="zh-CN" altLang="en-US" sz="1200" dirty="0">
                <a:solidFill>
                  <a:schemeClr val="tx1">
                    <a:lumMod val="65000"/>
                    <a:lumOff val="35000"/>
                  </a:schemeClr>
                </a:solidFill>
                <a:latin typeface="+mn-ea"/>
                <a:ea typeface="+mn-ea"/>
              </a:rPr>
              <a:t>系列软件正式推出</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ea"/>
                <a:ea typeface="+mn-ea"/>
              </a:rPr>
              <a:t>与众多高校展开科研、教学等合作</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ea"/>
                <a:ea typeface="+mn-ea"/>
              </a:rPr>
              <a:t>被认定为国家级高新技术企业</a:t>
            </a:r>
          </a:p>
        </p:txBody>
      </p:sp>
      <p:sp>
        <p:nvSpPr>
          <p:cNvPr id="103" name="TextBox 35">
            <a:extLst>
              <a:ext uri="{FF2B5EF4-FFF2-40B4-BE49-F238E27FC236}">
                <a16:creationId xmlns:a16="http://schemas.microsoft.com/office/drawing/2014/main" id="{5DDC6CD1-F352-0C6A-7620-CA9BDCBA05B0}"/>
              </a:ext>
            </a:extLst>
          </p:cNvPr>
          <p:cNvSpPr txBox="1">
            <a:spLocks noChangeArrowheads="1"/>
          </p:cNvSpPr>
          <p:nvPr/>
        </p:nvSpPr>
        <p:spPr bwMode="auto">
          <a:xfrm>
            <a:off x="5103149" y="4798481"/>
            <a:ext cx="1858645" cy="636270"/>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宏观经济数据库、行业数据库正式上线</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量化研究平台等投研系列软件正式发布</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建立数据库、辅助教学、投资研究三大自主产品系列</a:t>
            </a:r>
            <a:endParaRPr lang="en-US" sz="1200" dirty="0">
              <a:solidFill>
                <a:schemeClr val="tx1">
                  <a:lumMod val="65000"/>
                  <a:lumOff val="35000"/>
                </a:schemeClr>
              </a:solidFill>
              <a:latin typeface="+mn-lt"/>
              <a:ea typeface="+mn-ea"/>
              <a:cs typeface="+mn-ea"/>
              <a:sym typeface="+mn-lt"/>
            </a:endParaRPr>
          </a:p>
        </p:txBody>
      </p:sp>
      <p:sp>
        <p:nvSpPr>
          <p:cNvPr id="104" name="TextBox 36">
            <a:extLst>
              <a:ext uri="{FF2B5EF4-FFF2-40B4-BE49-F238E27FC236}">
                <a16:creationId xmlns:a16="http://schemas.microsoft.com/office/drawing/2014/main" id="{9DBDCC12-B721-D8DD-B88D-DEBB7FB8E532}"/>
              </a:ext>
            </a:extLst>
          </p:cNvPr>
          <p:cNvSpPr txBox="1">
            <a:spLocks noChangeArrowheads="1"/>
          </p:cNvSpPr>
          <p:nvPr/>
        </p:nvSpPr>
        <p:spPr bwMode="auto">
          <a:xfrm>
            <a:off x="856596" y="4226666"/>
            <a:ext cx="153020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2006</a:t>
            </a:r>
          </a:p>
        </p:txBody>
      </p:sp>
      <p:sp>
        <p:nvSpPr>
          <p:cNvPr id="105" name="TextBox 37">
            <a:extLst>
              <a:ext uri="{FF2B5EF4-FFF2-40B4-BE49-F238E27FC236}">
                <a16:creationId xmlns:a16="http://schemas.microsoft.com/office/drawing/2014/main" id="{C6ACEED1-946F-4D0E-F934-CEE735EFD6CE}"/>
              </a:ext>
            </a:extLst>
          </p:cNvPr>
          <p:cNvSpPr txBox="1">
            <a:spLocks noChangeArrowheads="1"/>
          </p:cNvSpPr>
          <p:nvPr/>
        </p:nvSpPr>
        <p:spPr bwMode="auto">
          <a:xfrm>
            <a:off x="2855887" y="4226666"/>
            <a:ext cx="178183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2008</a:t>
            </a:r>
          </a:p>
        </p:txBody>
      </p:sp>
      <p:sp>
        <p:nvSpPr>
          <p:cNvPr id="106" name="TextBox 38">
            <a:extLst>
              <a:ext uri="{FF2B5EF4-FFF2-40B4-BE49-F238E27FC236}">
                <a16:creationId xmlns:a16="http://schemas.microsoft.com/office/drawing/2014/main" id="{71A4835F-24BF-335A-FBDF-910EE4CB474A}"/>
              </a:ext>
            </a:extLst>
          </p:cNvPr>
          <p:cNvSpPr txBox="1">
            <a:spLocks noChangeArrowheads="1"/>
          </p:cNvSpPr>
          <p:nvPr/>
        </p:nvSpPr>
        <p:spPr bwMode="auto">
          <a:xfrm>
            <a:off x="5147044" y="4226666"/>
            <a:ext cx="178183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2013</a:t>
            </a:r>
          </a:p>
        </p:txBody>
      </p:sp>
      <p:sp>
        <p:nvSpPr>
          <p:cNvPr id="107" name="Rectangle 5">
            <a:extLst>
              <a:ext uri="{FF2B5EF4-FFF2-40B4-BE49-F238E27FC236}">
                <a16:creationId xmlns:a16="http://schemas.microsoft.com/office/drawing/2014/main" id="{B572D3D5-092A-CDB5-95BF-FE4B1B42159F}"/>
              </a:ext>
            </a:extLst>
          </p:cNvPr>
          <p:cNvSpPr/>
          <p:nvPr/>
        </p:nvSpPr>
        <p:spPr>
          <a:xfrm>
            <a:off x="3346421" y="3503345"/>
            <a:ext cx="737560" cy="63100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dirty="0">
              <a:solidFill>
                <a:prstClr val="white"/>
              </a:solidFill>
              <a:cs typeface="+mn-ea"/>
              <a:sym typeface="+mn-lt"/>
            </a:endParaRPr>
          </a:p>
        </p:txBody>
      </p:sp>
      <p:sp>
        <p:nvSpPr>
          <p:cNvPr id="108" name="Freeform 67">
            <a:extLst>
              <a:ext uri="{FF2B5EF4-FFF2-40B4-BE49-F238E27FC236}">
                <a16:creationId xmlns:a16="http://schemas.microsoft.com/office/drawing/2014/main" id="{4ECA7FE4-15A3-1B19-61BB-53927D50D6F3}"/>
              </a:ext>
            </a:extLst>
          </p:cNvPr>
          <p:cNvSpPr>
            <a:spLocks noChangeArrowheads="1"/>
          </p:cNvSpPr>
          <p:nvPr/>
        </p:nvSpPr>
        <p:spPr bwMode="auto">
          <a:xfrm>
            <a:off x="3476205" y="3429000"/>
            <a:ext cx="519720" cy="665597"/>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accent1"/>
          </a:solidFill>
          <a:ln>
            <a:noFill/>
          </a:ln>
          <a:effectLst/>
        </p:spPr>
        <p:txBody>
          <a:bodyPr wrap="none" lIns="17145" tIns="8573" rIns="17145" bIns="8573" anchor="ctr"/>
          <a:lstStyle/>
          <a:p>
            <a:pPr defTabSz="913765">
              <a:defRPr/>
            </a:pPr>
            <a:endParaRPr lang="en-US" dirty="0">
              <a:solidFill>
                <a:srgbClr val="737572"/>
              </a:solidFill>
              <a:cs typeface="+mn-ea"/>
              <a:sym typeface="+mn-lt"/>
            </a:endParaRPr>
          </a:p>
        </p:txBody>
      </p:sp>
      <p:sp>
        <p:nvSpPr>
          <p:cNvPr id="109" name="Rectangle 66">
            <a:extLst>
              <a:ext uri="{FF2B5EF4-FFF2-40B4-BE49-F238E27FC236}">
                <a16:creationId xmlns:a16="http://schemas.microsoft.com/office/drawing/2014/main" id="{01D5AE3F-AF14-F1CC-608B-582115472B62}"/>
              </a:ext>
            </a:extLst>
          </p:cNvPr>
          <p:cNvSpPr/>
          <p:nvPr/>
        </p:nvSpPr>
        <p:spPr>
          <a:xfrm>
            <a:off x="1143167" y="3503345"/>
            <a:ext cx="688102" cy="66583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0" name="Rectangle 67">
            <a:extLst>
              <a:ext uri="{FF2B5EF4-FFF2-40B4-BE49-F238E27FC236}">
                <a16:creationId xmlns:a16="http://schemas.microsoft.com/office/drawing/2014/main" id="{D0BE98DF-2654-70F9-F738-250D53411913}"/>
              </a:ext>
            </a:extLst>
          </p:cNvPr>
          <p:cNvSpPr/>
          <p:nvPr/>
        </p:nvSpPr>
        <p:spPr>
          <a:xfrm>
            <a:off x="5623802" y="3474408"/>
            <a:ext cx="704893" cy="6599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1" name="Freeform 74">
            <a:extLst>
              <a:ext uri="{FF2B5EF4-FFF2-40B4-BE49-F238E27FC236}">
                <a16:creationId xmlns:a16="http://schemas.microsoft.com/office/drawing/2014/main" id="{D7ADFD4D-EA49-45A4-5B23-6E8101E246E2}"/>
              </a:ext>
            </a:extLst>
          </p:cNvPr>
          <p:cNvSpPr>
            <a:spLocks noChangeArrowheads="1"/>
          </p:cNvSpPr>
          <p:nvPr/>
        </p:nvSpPr>
        <p:spPr bwMode="auto">
          <a:xfrm>
            <a:off x="1267922" y="3574198"/>
            <a:ext cx="483835" cy="482238"/>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accent1"/>
          </a:solidFill>
          <a:ln>
            <a:noFill/>
          </a:ln>
          <a:effectLst/>
        </p:spPr>
        <p:txBody>
          <a:bodyPr wrap="none" lIns="17145" tIns="8573" rIns="17145" bIns="8573" anchor="ctr"/>
          <a:lstStyle/>
          <a:p>
            <a:pPr defTabSz="913765">
              <a:defRPr/>
            </a:pPr>
            <a:endParaRPr lang="en-US" dirty="0">
              <a:solidFill>
                <a:srgbClr val="737572"/>
              </a:solidFill>
              <a:cs typeface="+mn-ea"/>
              <a:sym typeface="+mn-lt"/>
            </a:endParaRPr>
          </a:p>
        </p:txBody>
      </p:sp>
      <p:sp>
        <p:nvSpPr>
          <p:cNvPr id="112" name="Rectangle 37">
            <a:extLst>
              <a:ext uri="{FF2B5EF4-FFF2-40B4-BE49-F238E27FC236}">
                <a16:creationId xmlns:a16="http://schemas.microsoft.com/office/drawing/2014/main" id="{3CC7EAA3-67F3-860E-9809-705E11954604}"/>
              </a:ext>
            </a:extLst>
          </p:cNvPr>
          <p:cNvSpPr/>
          <p:nvPr/>
        </p:nvSpPr>
        <p:spPr>
          <a:xfrm>
            <a:off x="7281199" y="3922816"/>
            <a:ext cx="2002155" cy="253873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3" name="TextBox 51">
            <a:extLst>
              <a:ext uri="{FF2B5EF4-FFF2-40B4-BE49-F238E27FC236}">
                <a16:creationId xmlns:a16="http://schemas.microsoft.com/office/drawing/2014/main" id="{F004A836-4535-0B71-3BEA-9F1ECF3F09A9}"/>
              </a:ext>
            </a:extLst>
          </p:cNvPr>
          <p:cNvSpPr txBox="1">
            <a:spLocks noChangeArrowheads="1"/>
          </p:cNvSpPr>
          <p:nvPr/>
        </p:nvSpPr>
        <p:spPr bwMode="auto">
          <a:xfrm>
            <a:off x="7316124" y="4781971"/>
            <a:ext cx="1988820" cy="636270"/>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海关系列数据库、非上市公司数据库正式上线</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大数据综合教学与实训平台、舆情分析及数据可视化平台正式推出</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与高校合作开展大数据专业建设</a:t>
            </a:r>
            <a:endParaRPr lang="en-US" sz="1200" dirty="0">
              <a:solidFill>
                <a:schemeClr val="tx1">
                  <a:lumMod val="65000"/>
                  <a:lumOff val="35000"/>
                </a:schemeClr>
              </a:solidFill>
              <a:latin typeface="+mn-lt"/>
              <a:ea typeface="+mn-ea"/>
              <a:cs typeface="+mn-ea"/>
              <a:sym typeface="+mn-lt"/>
            </a:endParaRPr>
          </a:p>
        </p:txBody>
      </p:sp>
      <p:sp>
        <p:nvSpPr>
          <p:cNvPr id="114" name="TextBox 52">
            <a:extLst>
              <a:ext uri="{FF2B5EF4-FFF2-40B4-BE49-F238E27FC236}">
                <a16:creationId xmlns:a16="http://schemas.microsoft.com/office/drawing/2014/main" id="{9E1712B8-DED4-EA3E-A873-DEFDD649EC91}"/>
              </a:ext>
            </a:extLst>
          </p:cNvPr>
          <p:cNvSpPr txBox="1">
            <a:spLocks noChangeArrowheads="1"/>
          </p:cNvSpPr>
          <p:nvPr/>
        </p:nvSpPr>
        <p:spPr bwMode="auto">
          <a:xfrm>
            <a:off x="7479050" y="4223791"/>
            <a:ext cx="1781831" cy="553998"/>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2016</a:t>
            </a:r>
          </a:p>
        </p:txBody>
      </p:sp>
      <p:sp>
        <p:nvSpPr>
          <p:cNvPr id="115" name="Rectangle 67">
            <a:extLst>
              <a:ext uri="{FF2B5EF4-FFF2-40B4-BE49-F238E27FC236}">
                <a16:creationId xmlns:a16="http://schemas.microsoft.com/office/drawing/2014/main" id="{8B7AA9F4-1E34-12B0-B801-B84791FE8FBC}"/>
              </a:ext>
            </a:extLst>
          </p:cNvPr>
          <p:cNvSpPr/>
          <p:nvPr/>
        </p:nvSpPr>
        <p:spPr>
          <a:xfrm>
            <a:off x="7863044" y="3471533"/>
            <a:ext cx="819117" cy="75865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116" name="Group 53">
            <a:extLst>
              <a:ext uri="{FF2B5EF4-FFF2-40B4-BE49-F238E27FC236}">
                <a16:creationId xmlns:a16="http://schemas.microsoft.com/office/drawing/2014/main" id="{B0EC3DCD-3454-0179-CA79-303724CFBBD5}"/>
              </a:ext>
            </a:extLst>
          </p:cNvPr>
          <p:cNvGrpSpPr/>
          <p:nvPr/>
        </p:nvGrpSpPr>
        <p:grpSpPr>
          <a:xfrm>
            <a:off x="6842954" y="4453953"/>
            <a:ext cx="572510" cy="630554"/>
            <a:chOff x="7645400" y="4730750"/>
            <a:chExt cx="2006600" cy="2006600"/>
          </a:xfrm>
        </p:grpSpPr>
        <p:sp>
          <p:nvSpPr>
            <p:cNvPr id="117" name="Oval 54">
              <a:extLst>
                <a:ext uri="{FF2B5EF4-FFF2-40B4-BE49-F238E27FC236}">
                  <a16:creationId xmlns:a16="http://schemas.microsoft.com/office/drawing/2014/main" id="{8F8E455D-525C-3D42-7A83-FFED6B78DEBA}"/>
                </a:ext>
              </a:extLst>
            </p:cNvPr>
            <p:cNvSpPr/>
            <p:nvPr/>
          </p:nvSpPr>
          <p:spPr>
            <a:xfrm>
              <a:off x="7645400" y="4730750"/>
              <a:ext cx="2006600"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18" name="Freeform 117">
              <a:extLst>
                <a:ext uri="{FF2B5EF4-FFF2-40B4-BE49-F238E27FC236}">
                  <a16:creationId xmlns:a16="http://schemas.microsoft.com/office/drawing/2014/main" id="{5C5F570C-3437-7A2E-4E65-AC7BC3AB32E5}"/>
                </a:ext>
              </a:extLst>
            </p:cNvPr>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sp>
        <p:nvSpPr>
          <p:cNvPr id="119" name="Freeform 6">
            <a:extLst>
              <a:ext uri="{FF2B5EF4-FFF2-40B4-BE49-F238E27FC236}">
                <a16:creationId xmlns:a16="http://schemas.microsoft.com/office/drawing/2014/main" id="{1CEAFF65-F996-8848-CB2F-5877C41BB74E}"/>
              </a:ext>
            </a:extLst>
          </p:cNvPr>
          <p:cNvSpPr>
            <a:spLocks noChangeArrowheads="1"/>
          </p:cNvSpPr>
          <p:nvPr/>
        </p:nvSpPr>
        <p:spPr bwMode="auto">
          <a:xfrm>
            <a:off x="5721257" y="3579747"/>
            <a:ext cx="577969" cy="543465"/>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accent1"/>
          </a:solidFill>
          <a:ln>
            <a:noFill/>
          </a:ln>
          <a:effectLst/>
        </p:spPr>
        <p:txBody>
          <a:bodyPr wrap="none" anchor="ctr"/>
          <a:lstStyle/>
          <a:p>
            <a:pPr defTabSz="913765"/>
            <a:endParaRPr lang="en-US" dirty="0">
              <a:solidFill>
                <a:srgbClr val="737572"/>
              </a:solidFill>
              <a:cs typeface="+mn-ea"/>
              <a:sym typeface="+mn-lt"/>
            </a:endParaRPr>
          </a:p>
        </p:txBody>
      </p:sp>
      <p:grpSp>
        <p:nvGrpSpPr>
          <p:cNvPr id="120" name="Group 53">
            <a:extLst>
              <a:ext uri="{FF2B5EF4-FFF2-40B4-BE49-F238E27FC236}">
                <a16:creationId xmlns:a16="http://schemas.microsoft.com/office/drawing/2014/main" id="{8ED1C542-EEF0-67EB-D6AF-844C35A07ED3}"/>
              </a:ext>
            </a:extLst>
          </p:cNvPr>
          <p:cNvGrpSpPr/>
          <p:nvPr/>
        </p:nvGrpSpPr>
        <p:grpSpPr>
          <a:xfrm>
            <a:off x="9173043" y="4428552"/>
            <a:ext cx="572510" cy="630554"/>
            <a:chOff x="7645400" y="4730750"/>
            <a:chExt cx="2006600" cy="2006600"/>
          </a:xfrm>
        </p:grpSpPr>
        <p:sp>
          <p:nvSpPr>
            <p:cNvPr id="121" name="Oval 54">
              <a:extLst>
                <a:ext uri="{FF2B5EF4-FFF2-40B4-BE49-F238E27FC236}">
                  <a16:creationId xmlns:a16="http://schemas.microsoft.com/office/drawing/2014/main" id="{B477A4E4-8E06-A476-DEC8-F4AD7A02FE01}"/>
                </a:ext>
              </a:extLst>
            </p:cNvPr>
            <p:cNvSpPr/>
            <p:nvPr/>
          </p:nvSpPr>
          <p:spPr>
            <a:xfrm>
              <a:off x="7645400" y="4730750"/>
              <a:ext cx="2006600" cy="2006600"/>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22" name="Freeform 117">
              <a:extLst>
                <a:ext uri="{FF2B5EF4-FFF2-40B4-BE49-F238E27FC236}">
                  <a16:creationId xmlns:a16="http://schemas.microsoft.com/office/drawing/2014/main" id="{383DD34A-A4B7-28F6-D83B-15DC43432BFE}"/>
                </a:ext>
              </a:extLst>
            </p:cNvPr>
            <p:cNvSpPr>
              <a:spLocks noChangeArrowheads="1"/>
            </p:cNvSpPr>
            <p:nvPr/>
          </p:nvSpPr>
          <p:spPr bwMode="auto">
            <a:xfrm>
              <a:off x="8229790" y="5247627"/>
              <a:ext cx="903208" cy="932115"/>
            </a:xfrm>
            <a:custGeom>
              <a:avLst/>
              <a:gdLst>
                <a:gd name="T0" fmla="*/ 457 w 458"/>
                <a:gd name="T1" fmla="*/ 221 h 472"/>
                <a:gd name="T2" fmla="*/ 457 w 458"/>
                <a:gd name="T3" fmla="*/ 221 h 472"/>
                <a:gd name="T4" fmla="*/ 236 w 458"/>
                <a:gd name="T5" fmla="*/ 15 h 472"/>
                <a:gd name="T6" fmla="*/ 206 w 458"/>
                <a:gd name="T7" fmla="*/ 15 h 472"/>
                <a:gd name="T8" fmla="*/ 206 w 458"/>
                <a:gd name="T9" fmla="*/ 44 h 472"/>
                <a:gd name="T10" fmla="*/ 412 w 458"/>
                <a:gd name="T11" fmla="*/ 235 h 472"/>
                <a:gd name="T12" fmla="*/ 206 w 458"/>
                <a:gd name="T13" fmla="*/ 442 h 472"/>
                <a:gd name="T14" fmla="*/ 206 w 458"/>
                <a:gd name="T15" fmla="*/ 471 h 472"/>
                <a:gd name="T16" fmla="*/ 236 w 458"/>
                <a:gd name="T17" fmla="*/ 471 h 472"/>
                <a:gd name="T18" fmla="*/ 457 w 458"/>
                <a:gd name="T19" fmla="*/ 250 h 472"/>
                <a:gd name="T20" fmla="*/ 457 w 458"/>
                <a:gd name="T21" fmla="*/ 235 h 472"/>
                <a:gd name="T22" fmla="*/ 457 w 458"/>
                <a:gd name="T23" fmla="*/ 221 h 472"/>
                <a:gd name="T24" fmla="*/ 221 w 458"/>
                <a:gd name="T25" fmla="*/ 235 h 472"/>
                <a:gd name="T26" fmla="*/ 221 w 458"/>
                <a:gd name="T27" fmla="*/ 235 h 472"/>
                <a:gd name="T28" fmla="*/ 221 w 458"/>
                <a:gd name="T29" fmla="*/ 221 h 472"/>
                <a:gd name="T30" fmla="*/ 44 w 458"/>
                <a:gd name="T31" fmla="*/ 44 h 472"/>
                <a:gd name="T32" fmla="*/ 15 w 458"/>
                <a:gd name="T33" fmla="*/ 44 h 472"/>
                <a:gd name="T34" fmla="*/ 15 w 458"/>
                <a:gd name="T35" fmla="*/ 74 h 472"/>
                <a:gd name="T36" fmla="*/ 177 w 458"/>
                <a:gd name="T37" fmla="*/ 235 h 472"/>
                <a:gd name="T38" fmla="*/ 15 w 458"/>
                <a:gd name="T39" fmla="*/ 397 h 472"/>
                <a:gd name="T40" fmla="*/ 15 w 458"/>
                <a:gd name="T41" fmla="*/ 427 h 472"/>
                <a:gd name="T42" fmla="*/ 44 w 458"/>
                <a:gd name="T43" fmla="*/ 427 h 472"/>
                <a:gd name="T44" fmla="*/ 221 w 458"/>
                <a:gd name="T45" fmla="*/ 250 h 472"/>
                <a:gd name="T46" fmla="*/ 221 w 458"/>
                <a:gd name="T47" fmla="*/ 235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8" h="472">
                  <a:moveTo>
                    <a:pt x="457" y="221"/>
                  </a:moveTo>
                  <a:lnTo>
                    <a:pt x="457" y="221"/>
                  </a:lnTo>
                  <a:cubicBezTo>
                    <a:pt x="236" y="15"/>
                    <a:pt x="236" y="15"/>
                    <a:pt x="236" y="15"/>
                  </a:cubicBezTo>
                  <a:cubicBezTo>
                    <a:pt x="236" y="0"/>
                    <a:pt x="221" y="0"/>
                    <a:pt x="206" y="15"/>
                  </a:cubicBezTo>
                  <a:cubicBezTo>
                    <a:pt x="206" y="15"/>
                    <a:pt x="206" y="30"/>
                    <a:pt x="206" y="44"/>
                  </a:cubicBezTo>
                  <a:cubicBezTo>
                    <a:pt x="412" y="235"/>
                    <a:pt x="412" y="235"/>
                    <a:pt x="412" y="235"/>
                  </a:cubicBezTo>
                  <a:cubicBezTo>
                    <a:pt x="206" y="442"/>
                    <a:pt x="206" y="442"/>
                    <a:pt x="206" y="442"/>
                  </a:cubicBezTo>
                  <a:cubicBezTo>
                    <a:pt x="206" y="456"/>
                    <a:pt x="206" y="456"/>
                    <a:pt x="206" y="471"/>
                  </a:cubicBezTo>
                  <a:cubicBezTo>
                    <a:pt x="221" y="471"/>
                    <a:pt x="236" y="471"/>
                    <a:pt x="236" y="471"/>
                  </a:cubicBezTo>
                  <a:cubicBezTo>
                    <a:pt x="457" y="250"/>
                    <a:pt x="457" y="250"/>
                    <a:pt x="457" y="250"/>
                  </a:cubicBezTo>
                  <a:cubicBezTo>
                    <a:pt x="457" y="250"/>
                    <a:pt x="457" y="250"/>
                    <a:pt x="457" y="235"/>
                  </a:cubicBezTo>
                  <a:cubicBezTo>
                    <a:pt x="457" y="235"/>
                    <a:pt x="457" y="235"/>
                    <a:pt x="457" y="221"/>
                  </a:cubicBezTo>
                  <a:close/>
                  <a:moveTo>
                    <a:pt x="221" y="235"/>
                  </a:moveTo>
                  <a:lnTo>
                    <a:pt x="221" y="235"/>
                  </a:lnTo>
                  <a:cubicBezTo>
                    <a:pt x="221" y="235"/>
                    <a:pt x="221" y="235"/>
                    <a:pt x="221" y="221"/>
                  </a:cubicBezTo>
                  <a:cubicBezTo>
                    <a:pt x="44" y="44"/>
                    <a:pt x="44" y="44"/>
                    <a:pt x="44" y="44"/>
                  </a:cubicBezTo>
                  <a:cubicBezTo>
                    <a:pt x="30" y="44"/>
                    <a:pt x="15" y="44"/>
                    <a:pt x="15" y="44"/>
                  </a:cubicBezTo>
                  <a:cubicBezTo>
                    <a:pt x="0" y="59"/>
                    <a:pt x="0" y="74"/>
                    <a:pt x="15" y="74"/>
                  </a:cubicBezTo>
                  <a:cubicBezTo>
                    <a:pt x="177" y="235"/>
                    <a:pt x="177" y="235"/>
                    <a:pt x="177" y="235"/>
                  </a:cubicBezTo>
                  <a:cubicBezTo>
                    <a:pt x="15" y="397"/>
                    <a:pt x="15" y="397"/>
                    <a:pt x="15" y="397"/>
                  </a:cubicBezTo>
                  <a:cubicBezTo>
                    <a:pt x="0" y="412"/>
                    <a:pt x="0" y="427"/>
                    <a:pt x="15" y="427"/>
                  </a:cubicBezTo>
                  <a:cubicBezTo>
                    <a:pt x="15" y="442"/>
                    <a:pt x="30" y="442"/>
                    <a:pt x="44" y="427"/>
                  </a:cubicBezTo>
                  <a:cubicBezTo>
                    <a:pt x="221" y="250"/>
                    <a:pt x="221" y="250"/>
                    <a:pt x="221" y="250"/>
                  </a:cubicBezTo>
                  <a:cubicBezTo>
                    <a:pt x="221" y="250"/>
                    <a:pt x="221" y="250"/>
                    <a:pt x="221" y="235"/>
                  </a:cubicBezTo>
                  <a:close/>
                </a:path>
              </a:pathLst>
            </a:custGeom>
            <a:solidFill>
              <a:schemeClr val="bg1"/>
            </a:solidFill>
            <a:ln>
              <a:noFill/>
            </a:ln>
            <a:effectLst/>
          </p:spPr>
          <p:txBody>
            <a:bodyPr wrap="none" anchor="ctr"/>
            <a:lstStyle/>
            <a:p>
              <a:pPr defTabSz="913765">
                <a:defRPr/>
              </a:pPr>
              <a:endParaRPr lang="en-US">
                <a:solidFill>
                  <a:srgbClr val="737572"/>
                </a:solidFill>
                <a:cs typeface="+mn-ea"/>
                <a:sym typeface="+mn-lt"/>
              </a:endParaRPr>
            </a:p>
          </p:txBody>
        </p:sp>
      </p:grpSp>
      <p:sp>
        <p:nvSpPr>
          <p:cNvPr id="123" name="Rectangle 37">
            <a:extLst>
              <a:ext uri="{FF2B5EF4-FFF2-40B4-BE49-F238E27FC236}">
                <a16:creationId xmlns:a16="http://schemas.microsoft.com/office/drawing/2014/main" id="{160F36AB-6FF0-6BE5-C1EC-1F6B6948B34F}"/>
              </a:ext>
            </a:extLst>
          </p:cNvPr>
          <p:cNvSpPr/>
          <p:nvPr/>
        </p:nvSpPr>
        <p:spPr>
          <a:xfrm>
            <a:off x="9595139" y="3932976"/>
            <a:ext cx="1972945" cy="2529205"/>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sp>
        <p:nvSpPr>
          <p:cNvPr id="124" name="TextBox 51">
            <a:extLst>
              <a:ext uri="{FF2B5EF4-FFF2-40B4-BE49-F238E27FC236}">
                <a16:creationId xmlns:a16="http://schemas.microsoft.com/office/drawing/2014/main" id="{04EEA9C7-1324-768B-121C-368F52CD00F7}"/>
              </a:ext>
            </a:extLst>
          </p:cNvPr>
          <p:cNvSpPr txBox="1">
            <a:spLocks noChangeArrowheads="1"/>
          </p:cNvSpPr>
          <p:nvPr/>
        </p:nvSpPr>
        <p:spPr bwMode="auto">
          <a:xfrm>
            <a:off x="9569104" y="4792131"/>
            <a:ext cx="2052955" cy="636270"/>
          </a:xfrm>
          <a:prstGeom prst="rect">
            <a:avLst/>
          </a:prstGeom>
          <a:noFill/>
          <a:ln>
            <a:noFill/>
          </a:ln>
        </p:spPr>
        <p:txBody>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全球财经资讯数据库正式上线</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财经文本智能分析平台正式推出</a:t>
            </a:r>
          </a:p>
          <a:p>
            <a:pPr marL="171450" indent="-171450" defTabSz="913765">
              <a:lnSpc>
                <a:spcPct val="120000"/>
              </a:lnSpc>
              <a:buFont typeface="Wingdings" panose="05000000000000000000" charset="0"/>
              <a:buChar char="l"/>
            </a:pPr>
            <a:r>
              <a:rPr lang="zh-CN" altLang="en-US" sz="1200" dirty="0">
                <a:solidFill>
                  <a:schemeClr val="tx1">
                    <a:lumMod val="65000"/>
                    <a:lumOff val="35000"/>
                  </a:schemeClr>
                </a:solidFill>
                <a:latin typeface="+mn-lt"/>
                <a:ea typeface="+mn-ea"/>
                <a:cs typeface="+mn-ea"/>
                <a:sym typeface="+mn-lt"/>
              </a:rPr>
              <a:t>与近百所高校开展教育部产学合作协同育人项目</a:t>
            </a:r>
          </a:p>
        </p:txBody>
      </p:sp>
      <p:sp>
        <p:nvSpPr>
          <p:cNvPr id="125" name="TextBox 52">
            <a:extLst>
              <a:ext uri="{FF2B5EF4-FFF2-40B4-BE49-F238E27FC236}">
                <a16:creationId xmlns:a16="http://schemas.microsoft.com/office/drawing/2014/main" id="{374D74FC-6C05-7642-5C69-5866094C46DF}"/>
              </a:ext>
            </a:extLst>
          </p:cNvPr>
          <p:cNvSpPr txBox="1">
            <a:spLocks noChangeArrowheads="1"/>
          </p:cNvSpPr>
          <p:nvPr/>
        </p:nvSpPr>
        <p:spPr bwMode="auto">
          <a:xfrm>
            <a:off x="9819395" y="4234124"/>
            <a:ext cx="1654827" cy="553085"/>
          </a:xfrm>
          <a:prstGeom prst="rect">
            <a:avLst/>
          </a:prstGeom>
          <a:noFill/>
          <a:ln>
            <a:noFill/>
          </a:ln>
        </p:spPr>
        <p:txBody>
          <a:bodyPr wrap="square">
            <a:spAutoFit/>
          </a:bodyPr>
          <a:lstStyle>
            <a:lvl1pPr>
              <a:defRPr sz="4800">
                <a:solidFill>
                  <a:schemeClr val="tx1"/>
                </a:solidFill>
                <a:latin typeface="Calibri" panose="020F0502020204030204" pitchFamily="34" charset="0"/>
                <a:ea typeface="MS PGothic" panose="020B0600070205080204" charset="-128"/>
                <a:cs typeface="MS PGothic" panose="020B0600070205080204" charset="-128"/>
              </a:defRPr>
            </a:lvl1pPr>
            <a:lvl2pPr marL="742950" indent="-285750">
              <a:defRPr sz="4800">
                <a:solidFill>
                  <a:schemeClr val="tx1"/>
                </a:solidFill>
                <a:latin typeface="Calibri" panose="020F0502020204030204" pitchFamily="34" charset="0"/>
                <a:ea typeface="MS PGothic" panose="020B0600070205080204" charset="-128"/>
              </a:defRPr>
            </a:lvl2pPr>
            <a:lvl3pPr marL="1143000" indent="-228600">
              <a:defRPr sz="4800">
                <a:solidFill>
                  <a:schemeClr val="tx1"/>
                </a:solidFill>
                <a:latin typeface="Calibri" panose="020F0502020204030204" pitchFamily="34" charset="0"/>
                <a:ea typeface="MS PGothic" panose="020B0600070205080204" charset="-128"/>
              </a:defRPr>
            </a:lvl3pPr>
            <a:lvl4pPr marL="1600200" indent="-228600">
              <a:defRPr sz="4800">
                <a:solidFill>
                  <a:schemeClr val="tx1"/>
                </a:solidFill>
                <a:latin typeface="Calibri" panose="020F0502020204030204" pitchFamily="34" charset="0"/>
                <a:ea typeface="MS PGothic" panose="020B0600070205080204" charset="-128"/>
              </a:defRPr>
            </a:lvl4pPr>
            <a:lvl5pPr marL="2057400" indent="-228600">
              <a:defRPr sz="4800">
                <a:solidFill>
                  <a:schemeClr val="tx1"/>
                </a:solidFill>
                <a:latin typeface="Calibri" panose="020F0502020204030204" pitchFamily="34" charset="0"/>
                <a:ea typeface="MS PGothic" panose="020B0600070205080204" charset="-128"/>
              </a:defRPr>
            </a:lvl5pPr>
            <a:lvl6pPr marL="25146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6pPr>
            <a:lvl7pPr marL="29718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7pPr>
            <a:lvl8pPr marL="34290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8pPr>
            <a:lvl9pPr marL="3886200" indent="-228600" defTabSz="1219200" fontAlgn="base">
              <a:spcBef>
                <a:spcPct val="0"/>
              </a:spcBef>
              <a:spcAft>
                <a:spcPct val="0"/>
              </a:spcAft>
              <a:defRPr sz="4800">
                <a:solidFill>
                  <a:schemeClr val="tx1"/>
                </a:solidFill>
                <a:latin typeface="Calibri" panose="020F0502020204030204" pitchFamily="34" charset="0"/>
                <a:ea typeface="MS PGothic" panose="020B0600070205080204" charset="-128"/>
              </a:defRPr>
            </a:lvl9pPr>
          </a:lstStyle>
          <a:p>
            <a:pPr algn="ctr" defTabSz="913765"/>
            <a:r>
              <a:rPr lang="en-US" sz="3000" b="1" dirty="0">
                <a:solidFill>
                  <a:schemeClr val="tx1">
                    <a:lumMod val="65000"/>
                    <a:lumOff val="35000"/>
                  </a:schemeClr>
                </a:solidFill>
                <a:latin typeface="+mn-lt"/>
                <a:ea typeface="+mn-ea"/>
                <a:cs typeface="+mn-ea"/>
                <a:sym typeface="+mn-lt"/>
              </a:rPr>
              <a:t>2020</a:t>
            </a:r>
          </a:p>
        </p:txBody>
      </p:sp>
      <p:sp>
        <p:nvSpPr>
          <p:cNvPr id="126" name="Rectangle 67">
            <a:extLst>
              <a:ext uri="{FF2B5EF4-FFF2-40B4-BE49-F238E27FC236}">
                <a16:creationId xmlns:a16="http://schemas.microsoft.com/office/drawing/2014/main" id="{221484FF-2A63-17C3-2C0C-4AC63933D4CC}"/>
              </a:ext>
            </a:extLst>
          </p:cNvPr>
          <p:cNvSpPr/>
          <p:nvPr/>
        </p:nvSpPr>
        <p:spPr>
          <a:xfrm>
            <a:off x="10203389" y="3481866"/>
            <a:ext cx="819117" cy="75865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3765"/>
            <a:endParaRPr lang="en-US">
              <a:solidFill>
                <a:prstClr val="white"/>
              </a:solidFill>
              <a:cs typeface="+mn-ea"/>
              <a:sym typeface="+mn-lt"/>
            </a:endParaRPr>
          </a:p>
        </p:txBody>
      </p:sp>
      <p:grpSp>
        <p:nvGrpSpPr>
          <p:cNvPr id="127" name="组合 126">
            <a:extLst>
              <a:ext uri="{FF2B5EF4-FFF2-40B4-BE49-F238E27FC236}">
                <a16:creationId xmlns:a16="http://schemas.microsoft.com/office/drawing/2014/main" id="{21178ACA-F187-1587-E23A-6A7B6CC370C6}"/>
              </a:ext>
            </a:extLst>
          </p:cNvPr>
          <p:cNvGrpSpPr/>
          <p:nvPr/>
        </p:nvGrpSpPr>
        <p:grpSpPr>
          <a:xfrm>
            <a:off x="7917228" y="3582894"/>
            <a:ext cx="707576" cy="631840"/>
            <a:chOff x="1011996" y="4890692"/>
            <a:chExt cx="707576" cy="631840"/>
          </a:xfrm>
          <a:solidFill>
            <a:schemeClr val="accent1"/>
          </a:solidFill>
        </p:grpSpPr>
        <p:sp>
          <p:nvSpPr>
            <p:cNvPr id="128" name="Freeform 417">
              <a:extLst>
                <a:ext uri="{FF2B5EF4-FFF2-40B4-BE49-F238E27FC236}">
                  <a16:creationId xmlns:a16="http://schemas.microsoft.com/office/drawing/2014/main" id="{F6ECAA87-E1B1-DC34-A97F-945C3301CF44}"/>
                </a:ext>
              </a:extLst>
            </p:cNvPr>
            <p:cNvSpPr/>
            <p:nvPr/>
          </p:nvSpPr>
          <p:spPr bwMode="auto">
            <a:xfrm>
              <a:off x="1283198" y="4890692"/>
              <a:ext cx="436374" cy="516436"/>
            </a:xfrm>
            <a:custGeom>
              <a:avLst/>
              <a:gdLst>
                <a:gd name="T0" fmla="*/ 223 w 256"/>
                <a:gd name="T1" fmla="*/ 138 h 303"/>
                <a:gd name="T2" fmla="*/ 256 w 256"/>
                <a:gd name="T3" fmla="*/ 120 h 303"/>
                <a:gd name="T4" fmla="*/ 246 w 256"/>
                <a:gd name="T5" fmla="*/ 92 h 303"/>
                <a:gd name="T6" fmla="*/ 208 w 256"/>
                <a:gd name="T7" fmla="*/ 95 h 303"/>
                <a:gd name="T8" fmla="*/ 195 w 256"/>
                <a:gd name="T9" fmla="*/ 75 h 303"/>
                <a:gd name="T10" fmla="*/ 208 w 256"/>
                <a:gd name="T11" fmla="*/ 37 h 303"/>
                <a:gd name="T12" fmla="*/ 186 w 256"/>
                <a:gd name="T13" fmla="*/ 21 h 303"/>
                <a:gd name="T14" fmla="*/ 156 w 256"/>
                <a:gd name="T15" fmla="*/ 48 h 303"/>
                <a:gd name="T16" fmla="*/ 131 w 256"/>
                <a:gd name="T17" fmla="*/ 41 h 303"/>
                <a:gd name="T18" fmla="*/ 120 w 256"/>
                <a:gd name="T19" fmla="*/ 0 h 303"/>
                <a:gd name="T20" fmla="*/ 90 w 256"/>
                <a:gd name="T21" fmla="*/ 0 h 303"/>
                <a:gd name="T22" fmla="*/ 79 w 256"/>
                <a:gd name="T23" fmla="*/ 40 h 303"/>
                <a:gd name="T24" fmla="*/ 52 w 256"/>
                <a:gd name="T25" fmla="*/ 45 h 303"/>
                <a:gd name="T26" fmla="*/ 24 w 256"/>
                <a:gd name="T27" fmla="*/ 21 h 303"/>
                <a:gd name="T28" fmla="*/ 0 w 256"/>
                <a:gd name="T29" fmla="*/ 41 h 303"/>
                <a:gd name="T30" fmla="*/ 7 w 256"/>
                <a:gd name="T31" fmla="*/ 58 h 303"/>
                <a:gd name="T32" fmla="*/ 23 w 256"/>
                <a:gd name="T33" fmla="*/ 61 h 303"/>
                <a:gd name="T34" fmla="*/ 70 w 256"/>
                <a:gd name="T35" fmla="*/ 85 h 303"/>
                <a:gd name="T36" fmla="*/ 80 w 256"/>
                <a:gd name="T37" fmla="*/ 95 h 303"/>
                <a:gd name="T38" fmla="*/ 104 w 256"/>
                <a:gd name="T39" fmla="*/ 90 h 303"/>
                <a:gd name="T40" fmla="*/ 166 w 256"/>
                <a:gd name="T41" fmla="*/ 152 h 303"/>
                <a:gd name="T42" fmla="*/ 165 w 256"/>
                <a:gd name="T43" fmla="*/ 161 h 303"/>
                <a:gd name="T44" fmla="*/ 104 w 256"/>
                <a:gd name="T45" fmla="*/ 214 h 303"/>
                <a:gd name="T46" fmla="*/ 103 w 256"/>
                <a:gd name="T47" fmla="*/ 214 h 303"/>
                <a:gd name="T48" fmla="*/ 83 w 256"/>
                <a:gd name="T49" fmla="*/ 248 h 303"/>
                <a:gd name="T50" fmla="*/ 68 w 256"/>
                <a:gd name="T51" fmla="*/ 263 h 303"/>
                <a:gd name="T52" fmla="*/ 79 w 256"/>
                <a:gd name="T53" fmla="*/ 267 h 303"/>
                <a:gd name="T54" fmla="*/ 89 w 256"/>
                <a:gd name="T55" fmla="*/ 303 h 303"/>
                <a:gd name="T56" fmla="*/ 115 w 256"/>
                <a:gd name="T57" fmla="*/ 303 h 303"/>
                <a:gd name="T58" fmla="*/ 117 w 256"/>
                <a:gd name="T59" fmla="*/ 303 h 303"/>
                <a:gd name="T60" fmla="*/ 127 w 256"/>
                <a:gd name="T61" fmla="*/ 265 h 303"/>
                <a:gd name="T62" fmla="*/ 156 w 256"/>
                <a:gd name="T63" fmla="*/ 259 h 303"/>
                <a:gd name="T64" fmla="*/ 183 w 256"/>
                <a:gd name="T65" fmla="*/ 282 h 303"/>
                <a:gd name="T66" fmla="*/ 206 w 256"/>
                <a:gd name="T67" fmla="*/ 266 h 303"/>
                <a:gd name="T68" fmla="*/ 192 w 256"/>
                <a:gd name="T69" fmla="*/ 230 h 303"/>
                <a:gd name="T70" fmla="*/ 209 w 256"/>
                <a:gd name="T71" fmla="*/ 211 h 303"/>
                <a:gd name="T72" fmla="*/ 248 w 256"/>
                <a:gd name="T73" fmla="*/ 211 h 303"/>
                <a:gd name="T74" fmla="*/ 256 w 256"/>
                <a:gd name="T75" fmla="*/ 185 h 303"/>
                <a:gd name="T76" fmla="*/ 223 w 256"/>
                <a:gd name="T77" fmla="*/ 164 h 303"/>
                <a:gd name="T78" fmla="*/ 223 w 256"/>
                <a:gd name="T79" fmla="*/ 13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6" h="303">
                  <a:moveTo>
                    <a:pt x="223" y="138"/>
                  </a:moveTo>
                  <a:cubicBezTo>
                    <a:pt x="256" y="120"/>
                    <a:pt x="256" y="120"/>
                    <a:pt x="256" y="120"/>
                  </a:cubicBezTo>
                  <a:cubicBezTo>
                    <a:pt x="246" y="92"/>
                    <a:pt x="246" y="92"/>
                    <a:pt x="246" y="92"/>
                  </a:cubicBezTo>
                  <a:cubicBezTo>
                    <a:pt x="208" y="95"/>
                    <a:pt x="208" y="95"/>
                    <a:pt x="208" y="95"/>
                  </a:cubicBezTo>
                  <a:cubicBezTo>
                    <a:pt x="195" y="75"/>
                    <a:pt x="195" y="75"/>
                    <a:pt x="195" y="75"/>
                  </a:cubicBezTo>
                  <a:cubicBezTo>
                    <a:pt x="208" y="37"/>
                    <a:pt x="208" y="37"/>
                    <a:pt x="208" y="37"/>
                  </a:cubicBezTo>
                  <a:cubicBezTo>
                    <a:pt x="186" y="21"/>
                    <a:pt x="186" y="21"/>
                    <a:pt x="186" y="21"/>
                  </a:cubicBezTo>
                  <a:cubicBezTo>
                    <a:pt x="156" y="48"/>
                    <a:pt x="156" y="48"/>
                    <a:pt x="156" y="48"/>
                  </a:cubicBezTo>
                  <a:cubicBezTo>
                    <a:pt x="131" y="41"/>
                    <a:pt x="131" y="41"/>
                    <a:pt x="131" y="41"/>
                  </a:cubicBezTo>
                  <a:cubicBezTo>
                    <a:pt x="120" y="0"/>
                    <a:pt x="120" y="0"/>
                    <a:pt x="120" y="0"/>
                  </a:cubicBezTo>
                  <a:cubicBezTo>
                    <a:pt x="90" y="0"/>
                    <a:pt x="90" y="0"/>
                    <a:pt x="90" y="0"/>
                  </a:cubicBezTo>
                  <a:cubicBezTo>
                    <a:pt x="79" y="40"/>
                    <a:pt x="79" y="40"/>
                    <a:pt x="79" y="40"/>
                  </a:cubicBezTo>
                  <a:cubicBezTo>
                    <a:pt x="52" y="45"/>
                    <a:pt x="52" y="45"/>
                    <a:pt x="52" y="45"/>
                  </a:cubicBezTo>
                  <a:cubicBezTo>
                    <a:pt x="24" y="21"/>
                    <a:pt x="24" y="21"/>
                    <a:pt x="24" y="21"/>
                  </a:cubicBezTo>
                  <a:cubicBezTo>
                    <a:pt x="0" y="41"/>
                    <a:pt x="0" y="41"/>
                    <a:pt x="0" y="41"/>
                  </a:cubicBezTo>
                  <a:cubicBezTo>
                    <a:pt x="7" y="58"/>
                    <a:pt x="7" y="58"/>
                    <a:pt x="7" y="58"/>
                  </a:cubicBezTo>
                  <a:cubicBezTo>
                    <a:pt x="12" y="59"/>
                    <a:pt x="17" y="60"/>
                    <a:pt x="23" y="61"/>
                  </a:cubicBezTo>
                  <a:cubicBezTo>
                    <a:pt x="40" y="65"/>
                    <a:pt x="56" y="73"/>
                    <a:pt x="70" y="85"/>
                  </a:cubicBezTo>
                  <a:cubicBezTo>
                    <a:pt x="74" y="88"/>
                    <a:pt x="77" y="92"/>
                    <a:pt x="80" y="95"/>
                  </a:cubicBezTo>
                  <a:cubicBezTo>
                    <a:pt x="87" y="92"/>
                    <a:pt x="96" y="90"/>
                    <a:pt x="104" y="90"/>
                  </a:cubicBezTo>
                  <a:cubicBezTo>
                    <a:pt x="138" y="90"/>
                    <a:pt x="166" y="118"/>
                    <a:pt x="166" y="152"/>
                  </a:cubicBezTo>
                  <a:cubicBezTo>
                    <a:pt x="166" y="155"/>
                    <a:pt x="166" y="158"/>
                    <a:pt x="165" y="161"/>
                  </a:cubicBezTo>
                  <a:cubicBezTo>
                    <a:pt x="161" y="191"/>
                    <a:pt x="135" y="214"/>
                    <a:pt x="104" y="214"/>
                  </a:cubicBezTo>
                  <a:cubicBezTo>
                    <a:pt x="104" y="214"/>
                    <a:pt x="104" y="214"/>
                    <a:pt x="103" y="214"/>
                  </a:cubicBezTo>
                  <a:cubicBezTo>
                    <a:pt x="99" y="226"/>
                    <a:pt x="92" y="238"/>
                    <a:pt x="83" y="248"/>
                  </a:cubicBezTo>
                  <a:cubicBezTo>
                    <a:pt x="78" y="254"/>
                    <a:pt x="73" y="258"/>
                    <a:pt x="68" y="263"/>
                  </a:cubicBezTo>
                  <a:cubicBezTo>
                    <a:pt x="79" y="267"/>
                    <a:pt x="79" y="267"/>
                    <a:pt x="79" y="267"/>
                  </a:cubicBezTo>
                  <a:cubicBezTo>
                    <a:pt x="89" y="303"/>
                    <a:pt x="89" y="303"/>
                    <a:pt x="89" y="303"/>
                  </a:cubicBezTo>
                  <a:cubicBezTo>
                    <a:pt x="115" y="303"/>
                    <a:pt x="115" y="303"/>
                    <a:pt x="115" y="303"/>
                  </a:cubicBezTo>
                  <a:cubicBezTo>
                    <a:pt x="117" y="303"/>
                    <a:pt x="117" y="303"/>
                    <a:pt x="117" y="303"/>
                  </a:cubicBezTo>
                  <a:cubicBezTo>
                    <a:pt x="127" y="265"/>
                    <a:pt x="127" y="265"/>
                    <a:pt x="127" y="265"/>
                  </a:cubicBezTo>
                  <a:cubicBezTo>
                    <a:pt x="156" y="259"/>
                    <a:pt x="156" y="259"/>
                    <a:pt x="156" y="259"/>
                  </a:cubicBezTo>
                  <a:cubicBezTo>
                    <a:pt x="183" y="282"/>
                    <a:pt x="183" y="282"/>
                    <a:pt x="183" y="282"/>
                  </a:cubicBezTo>
                  <a:cubicBezTo>
                    <a:pt x="206" y="266"/>
                    <a:pt x="206" y="266"/>
                    <a:pt x="206" y="266"/>
                  </a:cubicBezTo>
                  <a:cubicBezTo>
                    <a:pt x="192" y="230"/>
                    <a:pt x="192" y="230"/>
                    <a:pt x="192" y="230"/>
                  </a:cubicBezTo>
                  <a:cubicBezTo>
                    <a:pt x="209" y="211"/>
                    <a:pt x="209" y="211"/>
                    <a:pt x="209" y="211"/>
                  </a:cubicBezTo>
                  <a:cubicBezTo>
                    <a:pt x="248" y="211"/>
                    <a:pt x="248" y="211"/>
                    <a:pt x="248" y="211"/>
                  </a:cubicBezTo>
                  <a:cubicBezTo>
                    <a:pt x="256" y="185"/>
                    <a:pt x="256" y="185"/>
                    <a:pt x="256" y="185"/>
                  </a:cubicBezTo>
                  <a:cubicBezTo>
                    <a:pt x="223" y="164"/>
                    <a:pt x="223" y="164"/>
                    <a:pt x="223" y="164"/>
                  </a:cubicBezTo>
                  <a:lnTo>
                    <a:pt x="223" y="1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29" name="Freeform 418">
              <a:extLst>
                <a:ext uri="{FF2B5EF4-FFF2-40B4-BE49-F238E27FC236}">
                  <a16:creationId xmlns:a16="http://schemas.microsoft.com/office/drawing/2014/main" id="{95D3DEBC-6D69-1925-422C-DD007EF80EAA}"/>
                </a:ext>
              </a:extLst>
            </p:cNvPr>
            <p:cNvSpPr>
              <a:spLocks noEditPoints="1"/>
            </p:cNvSpPr>
            <p:nvPr/>
          </p:nvSpPr>
          <p:spPr bwMode="auto">
            <a:xfrm>
              <a:off x="1525547" y="5418668"/>
              <a:ext cx="52654" cy="52654"/>
            </a:xfrm>
            <a:custGeom>
              <a:avLst/>
              <a:gdLst>
                <a:gd name="T0" fmla="*/ 15 w 31"/>
                <a:gd name="T1" fmla="*/ 0 h 31"/>
                <a:gd name="T2" fmla="*/ 0 w 31"/>
                <a:gd name="T3" fmla="*/ 16 h 31"/>
                <a:gd name="T4" fmla="*/ 15 w 31"/>
                <a:gd name="T5" fmla="*/ 31 h 31"/>
                <a:gd name="T6" fmla="*/ 31 w 31"/>
                <a:gd name="T7" fmla="*/ 16 h 31"/>
                <a:gd name="T8" fmla="*/ 15 w 31"/>
                <a:gd name="T9" fmla="*/ 0 h 31"/>
                <a:gd name="T10" fmla="*/ 15 w 31"/>
                <a:gd name="T11" fmla="*/ 27 h 31"/>
                <a:gd name="T12" fmla="*/ 4 w 31"/>
                <a:gd name="T13" fmla="*/ 16 h 31"/>
                <a:gd name="T14" fmla="*/ 15 w 31"/>
                <a:gd name="T15" fmla="*/ 4 h 31"/>
                <a:gd name="T16" fmla="*/ 27 w 31"/>
                <a:gd name="T17" fmla="*/ 16 h 31"/>
                <a:gd name="T18" fmla="*/ 15 w 31"/>
                <a:gd name="T19"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5" y="0"/>
                  </a:moveTo>
                  <a:cubicBezTo>
                    <a:pt x="7" y="0"/>
                    <a:pt x="0" y="7"/>
                    <a:pt x="0" y="16"/>
                  </a:cubicBezTo>
                  <a:cubicBezTo>
                    <a:pt x="0" y="24"/>
                    <a:pt x="7" y="31"/>
                    <a:pt x="15" y="31"/>
                  </a:cubicBezTo>
                  <a:cubicBezTo>
                    <a:pt x="24" y="31"/>
                    <a:pt x="31" y="24"/>
                    <a:pt x="31" y="16"/>
                  </a:cubicBezTo>
                  <a:cubicBezTo>
                    <a:pt x="31" y="7"/>
                    <a:pt x="24" y="0"/>
                    <a:pt x="15" y="0"/>
                  </a:cubicBezTo>
                  <a:close/>
                  <a:moveTo>
                    <a:pt x="15" y="27"/>
                  </a:moveTo>
                  <a:cubicBezTo>
                    <a:pt x="9" y="27"/>
                    <a:pt x="4" y="22"/>
                    <a:pt x="4" y="16"/>
                  </a:cubicBezTo>
                  <a:cubicBezTo>
                    <a:pt x="4" y="9"/>
                    <a:pt x="9" y="4"/>
                    <a:pt x="15" y="4"/>
                  </a:cubicBezTo>
                  <a:cubicBezTo>
                    <a:pt x="22" y="4"/>
                    <a:pt x="27" y="9"/>
                    <a:pt x="27" y="16"/>
                  </a:cubicBezTo>
                  <a:cubicBezTo>
                    <a:pt x="27" y="22"/>
                    <a:pt x="22" y="27"/>
                    <a:pt x="15"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0" name="Freeform 419">
              <a:extLst>
                <a:ext uri="{FF2B5EF4-FFF2-40B4-BE49-F238E27FC236}">
                  <a16:creationId xmlns:a16="http://schemas.microsoft.com/office/drawing/2014/main" id="{4A9E476D-547C-4C0A-B3AF-0EDFE23F385C}"/>
                </a:ext>
              </a:extLst>
            </p:cNvPr>
            <p:cNvSpPr>
              <a:spLocks noEditPoints="1"/>
            </p:cNvSpPr>
            <p:nvPr/>
          </p:nvSpPr>
          <p:spPr bwMode="auto">
            <a:xfrm>
              <a:off x="1474337" y="5369621"/>
              <a:ext cx="155075" cy="152911"/>
            </a:xfrm>
            <a:custGeom>
              <a:avLst/>
              <a:gdLst>
                <a:gd name="T0" fmla="*/ 91 w 91"/>
                <a:gd name="T1" fmla="*/ 35 h 90"/>
                <a:gd name="T2" fmla="*/ 88 w 91"/>
                <a:gd name="T3" fmla="*/ 27 h 90"/>
                <a:gd name="T4" fmla="*/ 76 w 91"/>
                <a:gd name="T5" fmla="*/ 28 h 90"/>
                <a:gd name="T6" fmla="*/ 72 w 91"/>
                <a:gd name="T7" fmla="*/ 22 h 90"/>
                <a:gd name="T8" fmla="*/ 76 w 91"/>
                <a:gd name="T9" fmla="*/ 11 h 90"/>
                <a:gd name="T10" fmla="*/ 70 w 91"/>
                <a:gd name="T11" fmla="*/ 6 h 90"/>
                <a:gd name="T12" fmla="*/ 61 w 91"/>
                <a:gd name="T13" fmla="*/ 14 h 90"/>
                <a:gd name="T14" fmla="*/ 53 w 91"/>
                <a:gd name="T15" fmla="*/ 12 h 90"/>
                <a:gd name="T16" fmla="*/ 50 w 91"/>
                <a:gd name="T17" fmla="*/ 0 h 90"/>
                <a:gd name="T18" fmla="*/ 41 w 91"/>
                <a:gd name="T19" fmla="*/ 0 h 90"/>
                <a:gd name="T20" fmla="*/ 38 w 91"/>
                <a:gd name="T21" fmla="*/ 11 h 90"/>
                <a:gd name="T22" fmla="*/ 30 w 91"/>
                <a:gd name="T23" fmla="*/ 13 h 90"/>
                <a:gd name="T24" fmla="*/ 22 w 91"/>
                <a:gd name="T25" fmla="*/ 6 h 90"/>
                <a:gd name="T26" fmla="*/ 15 w 91"/>
                <a:gd name="T27" fmla="*/ 12 h 90"/>
                <a:gd name="T28" fmla="*/ 19 w 91"/>
                <a:gd name="T29" fmla="*/ 22 h 90"/>
                <a:gd name="T30" fmla="*/ 15 w 91"/>
                <a:gd name="T31" fmla="*/ 27 h 90"/>
                <a:gd name="T32" fmla="*/ 3 w 91"/>
                <a:gd name="T33" fmla="*/ 26 h 90"/>
                <a:gd name="T34" fmla="*/ 0 w 91"/>
                <a:gd name="T35" fmla="*/ 34 h 90"/>
                <a:gd name="T36" fmla="*/ 11 w 91"/>
                <a:gd name="T37" fmla="*/ 40 h 90"/>
                <a:gd name="T38" fmla="*/ 10 w 91"/>
                <a:gd name="T39" fmla="*/ 48 h 90"/>
                <a:gd name="T40" fmla="*/ 0 w 91"/>
                <a:gd name="T41" fmla="*/ 54 h 90"/>
                <a:gd name="T42" fmla="*/ 3 w 91"/>
                <a:gd name="T43" fmla="*/ 62 h 90"/>
                <a:gd name="T44" fmla="*/ 15 w 91"/>
                <a:gd name="T45" fmla="*/ 61 h 90"/>
                <a:gd name="T46" fmla="*/ 18 w 91"/>
                <a:gd name="T47" fmla="*/ 68 h 90"/>
                <a:gd name="T48" fmla="*/ 15 w 91"/>
                <a:gd name="T49" fmla="*/ 78 h 90"/>
                <a:gd name="T50" fmla="*/ 22 w 91"/>
                <a:gd name="T51" fmla="*/ 83 h 90"/>
                <a:gd name="T52" fmla="*/ 31 w 91"/>
                <a:gd name="T53" fmla="*/ 76 h 90"/>
                <a:gd name="T54" fmla="*/ 38 w 91"/>
                <a:gd name="T55" fmla="*/ 79 h 90"/>
                <a:gd name="T56" fmla="*/ 41 w 91"/>
                <a:gd name="T57" fmla="*/ 90 h 90"/>
                <a:gd name="T58" fmla="*/ 49 w 91"/>
                <a:gd name="T59" fmla="*/ 90 h 90"/>
                <a:gd name="T60" fmla="*/ 52 w 91"/>
                <a:gd name="T61" fmla="*/ 78 h 90"/>
                <a:gd name="T62" fmla="*/ 61 w 91"/>
                <a:gd name="T63" fmla="*/ 76 h 90"/>
                <a:gd name="T64" fmla="*/ 69 w 91"/>
                <a:gd name="T65" fmla="*/ 83 h 90"/>
                <a:gd name="T66" fmla="*/ 76 w 91"/>
                <a:gd name="T67" fmla="*/ 78 h 90"/>
                <a:gd name="T68" fmla="*/ 72 w 91"/>
                <a:gd name="T69" fmla="*/ 68 h 90"/>
                <a:gd name="T70" fmla="*/ 76 w 91"/>
                <a:gd name="T71" fmla="*/ 62 h 90"/>
                <a:gd name="T72" fmla="*/ 88 w 91"/>
                <a:gd name="T73" fmla="*/ 62 h 90"/>
                <a:gd name="T74" fmla="*/ 91 w 91"/>
                <a:gd name="T75" fmla="*/ 55 h 90"/>
                <a:gd name="T76" fmla="*/ 81 w 91"/>
                <a:gd name="T77" fmla="*/ 48 h 90"/>
                <a:gd name="T78" fmla="*/ 81 w 91"/>
                <a:gd name="T79" fmla="*/ 41 h 90"/>
                <a:gd name="T80" fmla="*/ 91 w 91"/>
                <a:gd name="T81" fmla="*/ 35 h 90"/>
                <a:gd name="T82" fmla="*/ 45 w 91"/>
                <a:gd name="T83" fmla="*/ 63 h 90"/>
                <a:gd name="T84" fmla="*/ 27 w 91"/>
                <a:gd name="T85" fmla="*/ 45 h 90"/>
                <a:gd name="T86" fmla="*/ 45 w 91"/>
                <a:gd name="T87" fmla="*/ 26 h 90"/>
                <a:gd name="T88" fmla="*/ 64 w 91"/>
                <a:gd name="T89" fmla="*/ 45 h 90"/>
                <a:gd name="T90" fmla="*/ 45 w 91"/>
                <a:gd name="T91"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1" h="90">
                  <a:moveTo>
                    <a:pt x="91" y="35"/>
                  </a:moveTo>
                  <a:cubicBezTo>
                    <a:pt x="88" y="27"/>
                    <a:pt x="88" y="27"/>
                    <a:pt x="88" y="27"/>
                  </a:cubicBezTo>
                  <a:cubicBezTo>
                    <a:pt x="76" y="28"/>
                    <a:pt x="76" y="28"/>
                    <a:pt x="76" y="28"/>
                  </a:cubicBezTo>
                  <a:cubicBezTo>
                    <a:pt x="72" y="22"/>
                    <a:pt x="72" y="22"/>
                    <a:pt x="72" y="22"/>
                  </a:cubicBezTo>
                  <a:cubicBezTo>
                    <a:pt x="76" y="11"/>
                    <a:pt x="76" y="11"/>
                    <a:pt x="76" y="11"/>
                  </a:cubicBezTo>
                  <a:cubicBezTo>
                    <a:pt x="70" y="6"/>
                    <a:pt x="70" y="6"/>
                    <a:pt x="70" y="6"/>
                  </a:cubicBezTo>
                  <a:cubicBezTo>
                    <a:pt x="61" y="14"/>
                    <a:pt x="61" y="14"/>
                    <a:pt x="61" y="14"/>
                  </a:cubicBezTo>
                  <a:cubicBezTo>
                    <a:pt x="53" y="12"/>
                    <a:pt x="53" y="12"/>
                    <a:pt x="53" y="12"/>
                  </a:cubicBezTo>
                  <a:cubicBezTo>
                    <a:pt x="50" y="0"/>
                    <a:pt x="50" y="0"/>
                    <a:pt x="50" y="0"/>
                  </a:cubicBezTo>
                  <a:cubicBezTo>
                    <a:pt x="41" y="0"/>
                    <a:pt x="41" y="0"/>
                    <a:pt x="41" y="0"/>
                  </a:cubicBezTo>
                  <a:cubicBezTo>
                    <a:pt x="38" y="11"/>
                    <a:pt x="38" y="11"/>
                    <a:pt x="38" y="11"/>
                  </a:cubicBezTo>
                  <a:cubicBezTo>
                    <a:pt x="30" y="13"/>
                    <a:pt x="30" y="13"/>
                    <a:pt x="30" y="13"/>
                  </a:cubicBezTo>
                  <a:cubicBezTo>
                    <a:pt x="22" y="6"/>
                    <a:pt x="22" y="6"/>
                    <a:pt x="22" y="6"/>
                  </a:cubicBezTo>
                  <a:cubicBezTo>
                    <a:pt x="15" y="12"/>
                    <a:pt x="15" y="12"/>
                    <a:pt x="15" y="12"/>
                  </a:cubicBezTo>
                  <a:cubicBezTo>
                    <a:pt x="19" y="22"/>
                    <a:pt x="19" y="22"/>
                    <a:pt x="19" y="22"/>
                  </a:cubicBezTo>
                  <a:cubicBezTo>
                    <a:pt x="15" y="27"/>
                    <a:pt x="15" y="27"/>
                    <a:pt x="15" y="27"/>
                  </a:cubicBezTo>
                  <a:cubicBezTo>
                    <a:pt x="3" y="26"/>
                    <a:pt x="3" y="26"/>
                    <a:pt x="3" y="26"/>
                  </a:cubicBezTo>
                  <a:cubicBezTo>
                    <a:pt x="0" y="34"/>
                    <a:pt x="0" y="34"/>
                    <a:pt x="0" y="34"/>
                  </a:cubicBezTo>
                  <a:cubicBezTo>
                    <a:pt x="11" y="40"/>
                    <a:pt x="11" y="40"/>
                    <a:pt x="11" y="40"/>
                  </a:cubicBezTo>
                  <a:cubicBezTo>
                    <a:pt x="10" y="48"/>
                    <a:pt x="10" y="48"/>
                    <a:pt x="10" y="48"/>
                  </a:cubicBezTo>
                  <a:cubicBezTo>
                    <a:pt x="0" y="54"/>
                    <a:pt x="0" y="54"/>
                    <a:pt x="0" y="54"/>
                  </a:cubicBezTo>
                  <a:cubicBezTo>
                    <a:pt x="3" y="62"/>
                    <a:pt x="3" y="62"/>
                    <a:pt x="3" y="62"/>
                  </a:cubicBezTo>
                  <a:cubicBezTo>
                    <a:pt x="15" y="61"/>
                    <a:pt x="15" y="61"/>
                    <a:pt x="15" y="61"/>
                  </a:cubicBezTo>
                  <a:cubicBezTo>
                    <a:pt x="18" y="68"/>
                    <a:pt x="18" y="68"/>
                    <a:pt x="18" y="68"/>
                  </a:cubicBezTo>
                  <a:cubicBezTo>
                    <a:pt x="15" y="78"/>
                    <a:pt x="15" y="78"/>
                    <a:pt x="15" y="78"/>
                  </a:cubicBezTo>
                  <a:cubicBezTo>
                    <a:pt x="22" y="83"/>
                    <a:pt x="22" y="83"/>
                    <a:pt x="22" y="83"/>
                  </a:cubicBezTo>
                  <a:cubicBezTo>
                    <a:pt x="31" y="76"/>
                    <a:pt x="31" y="76"/>
                    <a:pt x="31" y="76"/>
                  </a:cubicBezTo>
                  <a:cubicBezTo>
                    <a:pt x="38" y="79"/>
                    <a:pt x="38" y="79"/>
                    <a:pt x="38" y="79"/>
                  </a:cubicBezTo>
                  <a:cubicBezTo>
                    <a:pt x="41" y="90"/>
                    <a:pt x="41" y="90"/>
                    <a:pt x="41" y="90"/>
                  </a:cubicBezTo>
                  <a:cubicBezTo>
                    <a:pt x="49" y="90"/>
                    <a:pt x="49" y="90"/>
                    <a:pt x="49" y="90"/>
                  </a:cubicBezTo>
                  <a:cubicBezTo>
                    <a:pt x="52" y="78"/>
                    <a:pt x="52" y="78"/>
                    <a:pt x="52" y="78"/>
                  </a:cubicBezTo>
                  <a:cubicBezTo>
                    <a:pt x="61" y="76"/>
                    <a:pt x="61" y="76"/>
                    <a:pt x="61" y="76"/>
                  </a:cubicBezTo>
                  <a:cubicBezTo>
                    <a:pt x="69" y="83"/>
                    <a:pt x="69" y="83"/>
                    <a:pt x="69" y="83"/>
                  </a:cubicBezTo>
                  <a:cubicBezTo>
                    <a:pt x="76" y="78"/>
                    <a:pt x="76" y="78"/>
                    <a:pt x="76" y="78"/>
                  </a:cubicBezTo>
                  <a:cubicBezTo>
                    <a:pt x="72" y="68"/>
                    <a:pt x="72" y="68"/>
                    <a:pt x="72" y="68"/>
                  </a:cubicBezTo>
                  <a:cubicBezTo>
                    <a:pt x="76" y="62"/>
                    <a:pt x="76" y="62"/>
                    <a:pt x="76" y="62"/>
                  </a:cubicBezTo>
                  <a:cubicBezTo>
                    <a:pt x="88" y="62"/>
                    <a:pt x="88" y="62"/>
                    <a:pt x="88" y="62"/>
                  </a:cubicBezTo>
                  <a:cubicBezTo>
                    <a:pt x="91" y="55"/>
                    <a:pt x="91" y="55"/>
                    <a:pt x="91" y="55"/>
                  </a:cubicBezTo>
                  <a:cubicBezTo>
                    <a:pt x="81" y="48"/>
                    <a:pt x="81" y="48"/>
                    <a:pt x="81" y="48"/>
                  </a:cubicBezTo>
                  <a:cubicBezTo>
                    <a:pt x="81" y="41"/>
                    <a:pt x="81" y="41"/>
                    <a:pt x="81" y="41"/>
                  </a:cubicBezTo>
                  <a:lnTo>
                    <a:pt x="91" y="35"/>
                  </a:lnTo>
                  <a:close/>
                  <a:moveTo>
                    <a:pt x="45" y="63"/>
                  </a:moveTo>
                  <a:cubicBezTo>
                    <a:pt x="35" y="63"/>
                    <a:pt x="27" y="55"/>
                    <a:pt x="27" y="45"/>
                  </a:cubicBezTo>
                  <a:cubicBezTo>
                    <a:pt x="27" y="34"/>
                    <a:pt x="35" y="26"/>
                    <a:pt x="45" y="26"/>
                  </a:cubicBezTo>
                  <a:cubicBezTo>
                    <a:pt x="56" y="26"/>
                    <a:pt x="64" y="34"/>
                    <a:pt x="64" y="45"/>
                  </a:cubicBezTo>
                  <a:cubicBezTo>
                    <a:pt x="64" y="55"/>
                    <a:pt x="56" y="63"/>
                    <a:pt x="45"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1" name="Freeform 420">
              <a:extLst>
                <a:ext uri="{FF2B5EF4-FFF2-40B4-BE49-F238E27FC236}">
                  <a16:creationId xmlns:a16="http://schemas.microsoft.com/office/drawing/2014/main" id="{91496666-D63D-988E-8692-600AD95AF63C}"/>
                </a:ext>
              </a:extLst>
            </p:cNvPr>
            <p:cNvSpPr/>
            <p:nvPr/>
          </p:nvSpPr>
          <p:spPr bwMode="auto">
            <a:xfrm>
              <a:off x="1429617" y="5060914"/>
              <a:ext cx="119732" cy="177435"/>
            </a:xfrm>
            <a:custGeom>
              <a:avLst/>
              <a:gdLst>
                <a:gd name="T0" fmla="*/ 23 w 70"/>
                <a:gd name="T1" fmla="*/ 91 h 104"/>
                <a:gd name="T2" fmla="*/ 20 w 70"/>
                <a:gd name="T3" fmla="*/ 104 h 104"/>
                <a:gd name="T4" fmla="*/ 70 w 70"/>
                <a:gd name="T5" fmla="*/ 60 h 104"/>
                <a:gd name="T6" fmla="*/ 70 w 70"/>
                <a:gd name="T7" fmla="*/ 52 h 104"/>
                <a:gd name="T8" fmla="*/ 18 w 70"/>
                <a:gd name="T9" fmla="*/ 0 h 104"/>
                <a:gd name="T10" fmla="*/ 0 w 70"/>
                <a:gd name="T11" fmla="*/ 3 h 104"/>
                <a:gd name="T12" fmla="*/ 8 w 70"/>
                <a:gd name="T13" fmla="*/ 13 h 104"/>
                <a:gd name="T14" fmla="*/ 18 w 70"/>
                <a:gd name="T15" fmla="*/ 12 h 104"/>
                <a:gd name="T16" fmla="*/ 58 w 70"/>
                <a:gd name="T17" fmla="*/ 52 h 104"/>
                <a:gd name="T18" fmla="*/ 23 w 70"/>
                <a:gd name="T19" fmla="*/ 9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04">
                  <a:moveTo>
                    <a:pt x="23" y="91"/>
                  </a:moveTo>
                  <a:cubicBezTo>
                    <a:pt x="22" y="96"/>
                    <a:pt x="22" y="100"/>
                    <a:pt x="20" y="104"/>
                  </a:cubicBezTo>
                  <a:cubicBezTo>
                    <a:pt x="46" y="103"/>
                    <a:pt x="66" y="84"/>
                    <a:pt x="70" y="60"/>
                  </a:cubicBezTo>
                  <a:cubicBezTo>
                    <a:pt x="70" y="57"/>
                    <a:pt x="70" y="55"/>
                    <a:pt x="70" y="52"/>
                  </a:cubicBezTo>
                  <a:cubicBezTo>
                    <a:pt x="70" y="23"/>
                    <a:pt x="47" y="0"/>
                    <a:pt x="18" y="0"/>
                  </a:cubicBezTo>
                  <a:cubicBezTo>
                    <a:pt x="12" y="0"/>
                    <a:pt x="6" y="1"/>
                    <a:pt x="0" y="3"/>
                  </a:cubicBezTo>
                  <a:cubicBezTo>
                    <a:pt x="3" y="6"/>
                    <a:pt x="6" y="10"/>
                    <a:pt x="8" y="13"/>
                  </a:cubicBezTo>
                  <a:cubicBezTo>
                    <a:pt x="11" y="13"/>
                    <a:pt x="15" y="12"/>
                    <a:pt x="18" y="12"/>
                  </a:cubicBezTo>
                  <a:cubicBezTo>
                    <a:pt x="40" y="12"/>
                    <a:pt x="58" y="30"/>
                    <a:pt x="58" y="52"/>
                  </a:cubicBezTo>
                  <a:cubicBezTo>
                    <a:pt x="58" y="72"/>
                    <a:pt x="43" y="89"/>
                    <a:pt x="23"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2" name="Freeform 421">
              <a:extLst>
                <a:ext uri="{FF2B5EF4-FFF2-40B4-BE49-F238E27FC236}">
                  <a16:creationId xmlns:a16="http://schemas.microsoft.com/office/drawing/2014/main" id="{6D2212D9-7227-C7AF-8B17-8A7AC346E8C2}"/>
                </a:ext>
              </a:extLst>
            </p:cNvPr>
            <p:cNvSpPr>
              <a:spLocks noEditPoints="1"/>
            </p:cNvSpPr>
            <p:nvPr/>
          </p:nvSpPr>
          <p:spPr bwMode="auto">
            <a:xfrm>
              <a:off x="1084124" y="5006097"/>
              <a:ext cx="366410" cy="356312"/>
            </a:xfrm>
            <a:custGeom>
              <a:avLst/>
              <a:gdLst>
                <a:gd name="T0" fmla="*/ 205 w 215"/>
                <a:gd name="T1" fmla="*/ 143 h 209"/>
                <a:gd name="T2" fmla="*/ 208 w 215"/>
                <a:gd name="T3" fmla="*/ 135 h 209"/>
                <a:gd name="T4" fmla="*/ 211 w 215"/>
                <a:gd name="T5" fmla="*/ 122 h 209"/>
                <a:gd name="T6" fmla="*/ 197 w 215"/>
                <a:gd name="T7" fmla="*/ 52 h 209"/>
                <a:gd name="T8" fmla="*/ 190 w 215"/>
                <a:gd name="T9" fmla="*/ 42 h 209"/>
                <a:gd name="T10" fmla="*/ 184 w 215"/>
                <a:gd name="T11" fmla="*/ 35 h 209"/>
                <a:gd name="T12" fmla="*/ 177 w 215"/>
                <a:gd name="T13" fmla="*/ 29 h 209"/>
                <a:gd name="T14" fmla="*/ 136 w 215"/>
                <a:gd name="T15" fmla="*/ 8 h 209"/>
                <a:gd name="T16" fmla="*/ 130 w 215"/>
                <a:gd name="T17" fmla="*/ 6 h 209"/>
                <a:gd name="T18" fmla="*/ 36 w 215"/>
                <a:gd name="T19" fmla="*/ 40 h 209"/>
                <a:gd name="T20" fmla="*/ 47 w 215"/>
                <a:gd name="T21" fmla="*/ 182 h 209"/>
                <a:gd name="T22" fmla="*/ 128 w 215"/>
                <a:gd name="T23" fmla="*/ 204 h 209"/>
                <a:gd name="T24" fmla="*/ 188 w 215"/>
                <a:gd name="T25" fmla="*/ 171 h 209"/>
                <a:gd name="T26" fmla="*/ 205 w 215"/>
                <a:gd name="T27" fmla="*/ 143 h 209"/>
                <a:gd name="T28" fmla="*/ 152 w 215"/>
                <a:gd name="T29" fmla="*/ 140 h 209"/>
                <a:gd name="T30" fmla="*/ 127 w 215"/>
                <a:gd name="T31" fmla="*/ 157 h 209"/>
                <a:gd name="T32" fmla="*/ 76 w 215"/>
                <a:gd name="T33" fmla="*/ 146 h 209"/>
                <a:gd name="T34" fmla="*/ 70 w 215"/>
                <a:gd name="T35" fmla="*/ 70 h 209"/>
                <a:gd name="T36" fmla="*/ 86 w 215"/>
                <a:gd name="T37" fmla="*/ 57 h 209"/>
                <a:gd name="T38" fmla="*/ 146 w 215"/>
                <a:gd name="T39" fmla="*/ 64 h 209"/>
                <a:gd name="T40" fmla="*/ 159 w 215"/>
                <a:gd name="T41" fmla="*/ 81 h 209"/>
                <a:gd name="T42" fmla="*/ 165 w 215"/>
                <a:gd name="T43" fmla="*/ 110 h 209"/>
                <a:gd name="T44" fmla="*/ 152 w 215"/>
                <a:gd name="T45" fmla="*/ 14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5" h="209">
                  <a:moveTo>
                    <a:pt x="205" y="143"/>
                  </a:moveTo>
                  <a:cubicBezTo>
                    <a:pt x="206" y="141"/>
                    <a:pt x="207" y="138"/>
                    <a:pt x="208" y="135"/>
                  </a:cubicBezTo>
                  <a:cubicBezTo>
                    <a:pt x="209" y="131"/>
                    <a:pt x="210" y="127"/>
                    <a:pt x="211" y="122"/>
                  </a:cubicBezTo>
                  <a:cubicBezTo>
                    <a:pt x="215" y="98"/>
                    <a:pt x="210" y="73"/>
                    <a:pt x="197" y="52"/>
                  </a:cubicBezTo>
                  <a:cubicBezTo>
                    <a:pt x="195" y="49"/>
                    <a:pt x="193" y="45"/>
                    <a:pt x="190" y="42"/>
                  </a:cubicBezTo>
                  <a:cubicBezTo>
                    <a:pt x="188" y="39"/>
                    <a:pt x="186" y="37"/>
                    <a:pt x="184" y="35"/>
                  </a:cubicBezTo>
                  <a:cubicBezTo>
                    <a:pt x="182" y="33"/>
                    <a:pt x="180" y="31"/>
                    <a:pt x="177" y="29"/>
                  </a:cubicBezTo>
                  <a:cubicBezTo>
                    <a:pt x="165" y="18"/>
                    <a:pt x="151" y="11"/>
                    <a:pt x="136" y="8"/>
                  </a:cubicBezTo>
                  <a:cubicBezTo>
                    <a:pt x="134" y="7"/>
                    <a:pt x="132" y="7"/>
                    <a:pt x="130" y="6"/>
                  </a:cubicBezTo>
                  <a:cubicBezTo>
                    <a:pt x="96" y="0"/>
                    <a:pt x="60" y="12"/>
                    <a:pt x="36" y="40"/>
                  </a:cubicBezTo>
                  <a:cubicBezTo>
                    <a:pt x="0" y="82"/>
                    <a:pt x="4" y="145"/>
                    <a:pt x="47" y="182"/>
                  </a:cubicBezTo>
                  <a:cubicBezTo>
                    <a:pt x="70" y="202"/>
                    <a:pt x="100" y="209"/>
                    <a:pt x="128" y="204"/>
                  </a:cubicBezTo>
                  <a:cubicBezTo>
                    <a:pt x="151" y="201"/>
                    <a:pt x="172" y="189"/>
                    <a:pt x="188" y="171"/>
                  </a:cubicBezTo>
                  <a:cubicBezTo>
                    <a:pt x="195" y="162"/>
                    <a:pt x="201" y="153"/>
                    <a:pt x="205" y="143"/>
                  </a:cubicBezTo>
                  <a:close/>
                  <a:moveTo>
                    <a:pt x="152" y="140"/>
                  </a:moveTo>
                  <a:cubicBezTo>
                    <a:pt x="145" y="149"/>
                    <a:pt x="136" y="154"/>
                    <a:pt x="127" y="157"/>
                  </a:cubicBezTo>
                  <a:cubicBezTo>
                    <a:pt x="110" y="162"/>
                    <a:pt x="91" y="159"/>
                    <a:pt x="76" y="146"/>
                  </a:cubicBezTo>
                  <a:cubicBezTo>
                    <a:pt x="54" y="127"/>
                    <a:pt x="51" y="93"/>
                    <a:pt x="70" y="70"/>
                  </a:cubicBezTo>
                  <a:cubicBezTo>
                    <a:pt x="75" y="65"/>
                    <a:pt x="80" y="61"/>
                    <a:pt x="86" y="57"/>
                  </a:cubicBezTo>
                  <a:cubicBezTo>
                    <a:pt x="105" y="48"/>
                    <a:pt x="129" y="50"/>
                    <a:pt x="146" y="64"/>
                  </a:cubicBezTo>
                  <a:cubicBezTo>
                    <a:pt x="152" y="69"/>
                    <a:pt x="156" y="75"/>
                    <a:pt x="159" y="81"/>
                  </a:cubicBezTo>
                  <a:cubicBezTo>
                    <a:pt x="164" y="90"/>
                    <a:pt x="166" y="100"/>
                    <a:pt x="165" y="110"/>
                  </a:cubicBezTo>
                  <a:cubicBezTo>
                    <a:pt x="164" y="121"/>
                    <a:pt x="160" y="132"/>
                    <a:pt x="152" y="1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33" name="Freeform 422">
              <a:extLst>
                <a:ext uri="{FF2B5EF4-FFF2-40B4-BE49-F238E27FC236}">
                  <a16:creationId xmlns:a16="http://schemas.microsoft.com/office/drawing/2014/main" id="{3662752E-57D0-5CD7-90BE-DCF103DE0074}"/>
                </a:ext>
              </a:extLst>
            </p:cNvPr>
            <p:cNvSpPr/>
            <p:nvPr/>
          </p:nvSpPr>
          <p:spPr bwMode="auto">
            <a:xfrm>
              <a:off x="1011996" y="5301100"/>
              <a:ext cx="173829" cy="181041"/>
            </a:xfrm>
            <a:custGeom>
              <a:avLst/>
              <a:gdLst>
                <a:gd name="T0" fmla="*/ 60 w 102"/>
                <a:gd name="T1" fmla="*/ 0 h 106"/>
                <a:gd name="T2" fmla="*/ 14 w 102"/>
                <a:gd name="T3" fmla="*/ 54 h 106"/>
                <a:gd name="T4" fmla="*/ 19 w 102"/>
                <a:gd name="T5" fmla="*/ 89 h 106"/>
                <a:gd name="T6" fmla="*/ 56 w 102"/>
                <a:gd name="T7" fmla="*/ 89 h 106"/>
                <a:gd name="T8" fmla="*/ 102 w 102"/>
                <a:gd name="T9" fmla="*/ 35 h 106"/>
                <a:gd name="T10" fmla="*/ 79 w 102"/>
                <a:gd name="T11" fmla="*/ 20 h 106"/>
                <a:gd name="T12" fmla="*/ 60 w 102"/>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02" h="106">
                  <a:moveTo>
                    <a:pt x="60" y="0"/>
                  </a:moveTo>
                  <a:cubicBezTo>
                    <a:pt x="14" y="54"/>
                    <a:pt x="14" y="54"/>
                    <a:pt x="14" y="54"/>
                  </a:cubicBezTo>
                  <a:cubicBezTo>
                    <a:pt x="14" y="54"/>
                    <a:pt x="0" y="73"/>
                    <a:pt x="19" y="89"/>
                  </a:cubicBezTo>
                  <a:cubicBezTo>
                    <a:pt x="38" y="106"/>
                    <a:pt x="56" y="89"/>
                    <a:pt x="56" y="89"/>
                  </a:cubicBezTo>
                  <a:cubicBezTo>
                    <a:pt x="102" y="35"/>
                    <a:pt x="102" y="35"/>
                    <a:pt x="102" y="35"/>
                  </a:cubicBezTo>
                  <a:cubicBezTo>
                    <a:pt x="94" y="31"/>
                    <a:pt x="86" y="26"/>
                    <a:pt x="79" y="20"/>
                  </a:cubicBezTo>
                  <a:cubicBezTo>
                    <a:pt x="71" y="14"/>
                    <a:pt x="65" y="7"/>
                    <a:pt x="6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grpSp>
      <p:sp>
        <p:nvSpPr>
          <p:cNvPr id="134" name="Freeform 29">
            <a:extLst>
              <a:ext uri="{FF2B5EF4-FFF2-40B4-BE49-F238E27FC236}">
                <a16:creationId xmlns:a16="http://schemas.microsoft.com/office/drawing/2014/main" id="{FB334793-21B1-2553-E61B-B7FA810DBCC7}"/>
              </a:ext>
            </a:extLst>
          </p:cNvPr>
          <p:cNvSpPr>
            <a:spLocks noChangeArrowheads="1"/>
          </p:cNvSpPr>
          <p:nvPr/>
        </p:nvSpPr>
        <p:spPr bwMode="auto">
          <a:xfrm>
            <a:off x="10326431" y="3596317"/>
            <a:ext cx="573032" cy="618417"/>
          </a:xfrm>
          <a:custGeom>
            <a:avLst/>
            <a:gdLst>
              <a:gd name="T0" fmla="*/ 248 w 444"/>
              <a:gd name="T1" fmla="*/ 337 h 462"/>
              <a:gd name="T2" fmla="*/ 248 w 444"/>
              <a:gd name="T3" fmla="*/ 337 h 462"/>
              <a:gd name="T4" fmla="*/ 320 w 444"/>
              <a:gd name="T5" fmla="*/ 257 h 462"/>
              <a:gd name="T6" fmla="*/ 443 w 444"/>
              <a:gd name="T7" fmla="*/ 71 h 462"/>
              <a:gd name="T8" fmla="*/ 426 w 444"/>
              <a:gd name="T9" fmla="*/ 53 h 462"/>
              <a:gd name="T10" fmla="*/ 346 w 444"/>
              <a:gd name="T11" fmla="*/ 53 h 462"/>
              <a:gd name="T12" fmla="*/ 222 w 444"/>
              <a:gd name="T13" fmla="*/ 0 h 462"/>
              <a:gd name="T14" fmla="*/ 98 w 444"/>
              <a:gd name="T15" fmla="*/ 53 h 462"/>
              <a:gd name="T16" fmla="*/ 18 w 444"/>
              <a:gd name="T17" fmla="*/ 53 h 462"/>
              <a:gd name="T18" fmla="*/ 0 w 444"/>
              <a:gd name="T19" fmla="*/ 71 h 462"/>
              <a:gd name="T20" fmla="*/ 124 w 444"/>
              <a:gd name="T21" fmla="*/ 257 h 462"/>
              <a:gd name="T22" fmla="*/ 195 w 444"/>
              <a:gd name="T23" fmla="*/ 337 h 462"/>
              <a:gd name="T24" fmla="*/ 195 w 444"/>
              <a:gd name="T25" fmla="*/ 372 h 462"/>
              <a:gd name="T26" fmla="*/ 107 w 444"/>
              <a:gd name="T27" fmla="*/ 416 h 462"/>
              <a:gd name="T28" fmla="*/ 222 w 444"/>
              <a:gd name="T29" fmla="*/ 461 h 462"/>
              <a:gd name="T30" fmla="*/ 328 w 444"/>
              <a:gd name="T31" fmla="*/ 416 h 462"/>
              <a:gd name="T32" fmla="*/ 248 w 444"/>
              <a:gd name="T33" fmla="*/ 372 h 462"/>
              <a:gd name="T34" fmla="*/ 248 w 444"/>
              <a:gd name="T35" fmla="*/ 337 h 462"/>
              <a:gd name="T36" fmla="*/ 320 w 444"/>
              <a:gd name="T37" fmla="*/ 212 h 462"/>
              <a:gd name="T38" fmla="*/ 320 w 444"/>
              <a:gd name="T39" fmla="*/ 212 h 462"/>
              <a:gd name="T40" fmla="*/ 346 w 444"/>
              <a:gd name="T41" fmla="*/ 89 h 462"/>
              <a:gd name="T42" fmla="*/ 408 w 444"/>
              <a:gd name="T43" fmla="*/ 89 h 462"/>
              <a:gd name="T44" fmla="*/ 320 w 444"/>
              <a:gd name="T45" fmla="*/ 212 h 462"/>
              <a:gd name="T46" fmla="*/ 222 w 444"/>
              <a:gd name="T47" fmla="*/ 36 h 462"/>
              <a:gd name="T48" fmla="*/ 222 w 444"/>
              <a:gd name="T49" fmla="*/ 36 h 462"/>
              <a:gd name="T50" fmla="*/ 320 w 444"/>
              <a:gd name="T51" fmla="*/ 71 h 462"/>
              <a:gd name="T52" fmla="*/ 222 w 444"/>
              <a:gd name="T53" fmla="*/ 115 h 462"/>
              <a:gd name="T54" fmla="*/ 124 w 444"/>
              <a:gd name="T55" fmla="*/ 71 h 462"/>
              <a:gd name="T56" fmla="*/ 222 w 444"/>
              <a:gd name="T57" fmla="*/ 36 h 462"/>
              <a:gd name="T58" fmla="*/ 36 w 444"/>
              <a:gd name="T59" fmla="*/ 89 h 462"/>
              <a:gd name="T60" fmla="*/ 36 w 444"/>
              <a:gd name="T61" fmla="*/ 89 h 462"/>
              <a:gd name="T62" fmla="*/ 98 w 444"/>
              <a:gd name="T63" fmla="*/ 89 h 462"/>
              <a:gd name="T64" fmla="*/ 124 w 444"/>
              <a:gd name="T65" fmla="*/ 212 h 462"/>
              <a:gd name="T66" fmla="*/ 36 w 444"/>
              <a:gd name="T67" fmla="*/ 8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accent1"/>
          </a:solidFill>
          <a:ln>
            <a:noFill/>
          </a:ln>
          <a:effectLst/>
        </p:spPr>
        <p:txBody>
          <a:bodyPr wrap="none" lIns="17145" tIns="8573" rIns="17145" bIns="8573" anchor="ctr"/>
          <a:lstStyle/>
          <a:p>
            <a:pPr defTabSz="913765">
              <a:defRPr/>
            </a:pPr>
            <a:endParaRPr lang="en-US" dirty="0">
              <a:solidFill>
                <a:srgbClr val="737572"/>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430118" y="1444836"/>
            <a:ext cx="4540835" cy="5069205"/>
            <a:chOff x="3147" y="3538"/>
            <a:chExt cx="6614" cy="7983"/>
          </a:xfrm>
        </p:grpSpPr>
        <p:sp>
          <p:nvSpPr>
            <p:cNvPr id="2" name="Rectangle 7"/>
            <p:cNvSpPr/>
            <p:nvPr/>
          </p:nvSpPr>
          <p:spPr>
            <a:xfrm>
              <a:off x="3147" y="3538"/>
              <a:ext cx="6614" cy="7983"/>
            </a:xfrm>
            <a:prstGeom prst="rect">
              <a:avLst/>
            </a:prstGeom>
            <a:solidFill>
              <a:srgbClr val="0070C0">
                <a:alpha val="95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 name="TextBox 11"/>
            <p:cNvSpPr txBox="1"/>
            <p:nvPr/>
          </p:nvSpPr>
          <p:spPr>
            <a:xfrm>
              <a:off x="3267" y="3993"/>
              <a:ext cx="6460" cy="580"/>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rPr>
                <a:t>企业大数据平台</a:t>
              </a:r>
            </a:p>
          </p:txBody>
        </p:sp>
        <p:sp>
          <p:nvSpPr>
            <p:cNvPr id="12" name="TextBox 17"/>
            <p:cNvSpPr txBox="1"/>
            <p:nvPr/>
          </p:nvSpPr>
          <p:spPr>
            <a:xfrm>
              <a:off x="3731" y="4627"/>
              <a:ext cx="5450" cy="1713"/>
            </a:xfrm>
            <a:prstGeom prst="rect">
              <a:avLst/>
            </a:prstGeom>
            <a:noFill/>
          </p:spPr>
          <p:txBody>
            <a:bodyPr wrap="square" rtlCol="0">
              <a:spAutoFit/>
            </a:bodyPr>
            <a:lstStyle/>
            <a:p>
              <a:pPr marL="0" marR="0" lvl="0" indent="0" algn="just" defTabSz="685165" rtl="0" eaLnBrk="1" fontAlgn="auto" latinLnBrk="0" hangingPunct="1">
                <a:lnSpc>
                  <a:spcPct val="135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用途：</a:t>
              </a:r>
              <a:r>
                <a:rPr kumimoji="0" lang="zh-CN" altLang="en-US"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实证学术研究，贯穿数据收集、数据处理、数据分析和实证结果整个过程</a:t>
              </a:r>
              <a:r>
                <a:rPr kumimoji="0" lang="en-US"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 </a:t>
              </a:r>
              <a:r>
                <a:rPr kumimoji="0" lang="zh-CN" altLang="en-US"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a:t>
              </a:r>
            </a:p>
          </p:txBody>
        </p:sp>
        <p:sp>
          <p:nvSpPr>
            <p:cNvPr id="14" name="TextBox 19"/>
            <p:cNvSpPr txBox="1"/>
            <p:nvPr/>
          </p:nvSpPr>
          <p:spPr>
            <a:xfrm>
              <a:off x="3728" y="6340"/>
              <a:ext cx="5453" cy="2759"/>
            </a:xfrm>
            <a:prstGeom prst="rect">
              <a:avLst/>
            </a:prstGeom>
            <a:noFill/>
          </p:spPr>
          <p:txBody>
            <a:bodyPr wrap="square" rtlCol="0">
              <a:spAutoFit/>
            </a:bodyPr>
            <a:lstStyle/>
            <a:p>
              <a:pPr marL="0" marR="0" lvl="0" indent="0" algn="just" defTabSz="685165" rtl="0" eaLnBrk="1" fontAlgn="auto" latinLnBrk="0" hangingPunct="1">
                <a:lnSpc>
                  <a:spcPct val="135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rPr>
                <a:t>数据特点：</a:t>
              </a:r>
              <a:r>
                <a:rPr kumimoji="0" lang="zh-CN" altLang="en-US"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rPr>
                <a:t>专注于企业经营数据的深层次加工，通过企业ID实现多维度数据精准关联，专业的数据库分类和变量设计帮助研究者便捷、高效、精准的获取数据。</a:t>
              </a:r>
            </a:p>
          </p:txBody>
        </p:sp>
        <p:sp>
          <p:nvSpPr>
            <p:cNvPr id="15" name="TextBox 20"/>
            <p:cNvSpPr txBox="1"/>
            <p:nvPr/>
          </p:nvSpPr>
          <p:spPr>
            <a:xfrm>
              <a:off x="3731" y="9137"/>
              <a:ext cx="5450" cy="2236"/>
            </a:xfrm>
            <a:prstGeom prst="rect">
              <a:avLst/>
            </a:prstGeom>
            <a:noFill/>
          </p:spPr>
          <p:txBody>
            <a:bodyPr wrap="square" rtlCol="0">
              <a:spAutoFit/>
            </a:bodyPr>
            <a:lstStyle/>
            <a:p>
              <a:pPr marL="0" marR="0" lvl="0" indent="0" algn="just" defTabSz="685165" rtl="0" eaLnBrk="1" fontAlgn="auto" latinLnBrk="0" hangingPunct="1">
                <a:lnSpc>
                  <a:spcPct val="135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服务方式：</a:t>
              </a:r>
              <a:r>
                <a:rPr kumimoji="0" lang="en-US" altLang="zh-CN"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B/S</a:t>
              </a:r>
              <a:r>
                <a:rPr kumimoji="0" lang="zh-CN" altLang="en-US"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架构远程访问下载、平台自动生成统计报表和企业报告、数据</a:t>
              </a:r>
              <a:r>
                <a:rPr kumimoji="0" lang="en-US" altLang="zh-CN"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API</a:t>
              </a:r>
              <a:r>
                <a:rPr kumimoji="0" lang="zh-CN" altLang="en-US" sz="16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sym typeface="+mn-lt"/>
                </a:rPr>
                <a:t>接口、根据科研需求定制数据。</a:t>
              </a:r>
            </a:p>
          </p:txBody>
        </p:sp>
      </p:grpSp>
      <p:grpSp>
        <p:nvGrpSpPr>
          <p:cNvPr id="33" name="组合 32"/>
          <p:cNvGrpSpPr/>
          <p:nvPr/>
        </p:nvGrpSpPr>
        <p:grpSpPr>
          <a:xfrm>
            <a:off x="5947610" y="1445471"/>
            <a:ext cx="4509667" cy="5068570"/>
            <a:chOff x="7220" y="1467"/>
            <a:chExt cx="6629" cy="7982"/>
          </a:xfrm>
        </p:grpSpPr>
        <p:sp>
          <p:nvSpPr>
            <p:cNvPr id="34" name="Rectangle 25"/>
            <p:cNvSpPr/>
            <p:nvPr/>
          </p:nvSpPr>
          <p:spPr>
            <a:xfrm>
              <a:off x="7220" y="1467"/>
              <a:ext cx="6629" cy="7982"/>
            </a:xfrm>
            <a:prstGeom prst="rect">
              <a:avLst/>
            </a:prstGeom>
            <a:solidFill>
              <a:schemeClr val="bg1">
                <a:lumMod val="85000"/>
                <a:alpha val="9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5" name="TextBox 21"/>
            <p:cNvSpPr txBox="1"/>
            <p:nvPr/>
          </p:nvSpPr>
          <p:spPr>
            <a:xfrm>
              <a:off x="7389" y="1899"/>
              <a:ext cx="6460" cy="580"/>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微软雅黑" panose="020B0503020204020204" charset="-122"/>
                  <a:sym typeface="+mn-lt"/>
                </a:rPr>
                <a:t>Q*</a:t>
              </a:r>
              <a:r>
                <a:rPr kumimoji="0" lang="zh-CN" altLang="en-US" sz="18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微软雅黑" panose="020B0503020204020204" charset="-122"/>
                  <a:sym typeface="+mn-lt"/>
                </a:rPr>
                <a:t>等企业查询终端</a:t>
              </a:r>
            </a:p>
          </p:txBody>
        </p:sp>
        <p:sp>
          <p:nvSpPr>
            <p:cNvPr id="37" name="TextBox 22"/>
            <p:cNvSpPr txBox="1"/>
            <p:nvPr/>
          </p:nvSpPr>
          <p:spPr>
            <a:xfrm>
              <a:off x="7857" y="2726"/>
              <a:ext cx="5217" cy="1713"/>
            </a:xfrm>
            <a:prstGeom prst="rect">
              <a:avLst/>
            </a:prstGeom>
            <a:noFill/>
          </p:spPr>
          <p:txBody>
            <a:bodyPr wrap="square" rtlCol="0">
              <a:spAutoFit/>
            </a:bodyPr>
            <a:lstStyle/>
            <a:p>
              <a:pPr marL="0" marR="0" lvl="0" indent="0" algn="just" defTabSz="685165" rtl="0" eaLnBrk="1" fontAlgn="auto" latinLnBrk="0" hangingPunct="1">
                <a:lnSpc>
                  <a:spcPct val="135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ea"/>
                  <a:sym typeface="+mn-lt"/>
                </a:rPr>
                <a:t>用途：</a:t>
              </a:r>
              <a:r>
                <a:rPr kumimoji="0" lang="zh-CN" altLang="en-US" sz="1600" b="0"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ea"/>
                  <a:sym typeface="+mn-lt"/>
                </a:rPr>
                <a:t>帮助个人、投资机构了解合作公司和合作伙伴的商业查询平台，预防潜在商业风险。</a:t>
              </a:r>
            </a:p>
          </p:txBody>
        </p:sp>
        <p:sp>
          <p:nvSpPr>
            <p:cNvPr id="41" name="TextBox 23"/>
            <p:cNvSpPr txBox="1"/>
            <p:nvPr/>
          </p:nvSpPr>
          <p:spPr>
            <a:xfrm>
              <a:off x="7881" y="4733"/>
              <a:ext cx="5226" cy="1713"/>
            </a:xfrm>
            <a:prstGeom prst="rect">
              <a:avLst/>
            </a:prstGeom>
            <a:noFill/>
          </p:spPr>
          <p:txBody>
            <a:bodyPr wrap="square" rtlCol="0">
              <a:spAutoFit/>
            </a:bodyPr>
            <a:lstStyle/>
            <a:p>
              <a:pPr marL="0" marR="0" lvl="0" indent="0" algn="just" defTabSz="685165" rtl="0" eaLnBrk="1" fontAlgn="auto" latinLnBrk="0" hangingPunct="1">
                <a:lnSpc>
                  <a:spcPct val="135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ea"/>
                  <a:sym typeface="+mn-lt"/>
                </a:rPr>
                <a:t>数据特点：</a:t>
              </a:r>
              <a:r>
                <a:rPr kumimoji="0" lang="zh-CN" altLang="en-US" sz="1600" b="0"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ea"/>
                  <a:sym typeface="+mn-lt"/>
                </a:rPr>
                <a:t>侧重于挖掘企业、高管之间的关联关系，服务于个人和投资者。</a:t>
              </a:r>
            </a:p>
          </p:txBody>
        </p:sp>
        <p:sp>
          <p:nvSpPr>
            <p:cNvPr id="42" name="TextBox 24"/>
            <p:cNvSpPr txBox="1"/>
            <p:nvPr/>
          </p:nvSpPr>
          <p:spPr>
            <a:xfrm>
              <a:off x="7887" y="6689"/>
              <a:ext cx="5238" cy="2236"/>
            </a:xfrm>
            <a:prstGeom prst="rect">
              <a:avLst/>
            </a:prstGeom>
            <a:noFill/>
          </p:spPr>
          <p:txBody>
            <a:bodyPr wrap="square" rtlCol="0">
              <a:spAutoFit/>
            </a:bodyPr>
            <a:lstStyle/>
            <a:p>
              <a:pPr marL="0" marR="0" lvl="0" indent="0" algn="just" defTabSz="685165" rtl="0" eaLnBrk="1" fontAlgn="auto" latinLnBrk="0" hangingPunct="1">
                <a:lnSpc>
                  <a:spcPct val="135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ea"/>
                  <a:sym typeface="+mn-lt"/>
                </a:rPr>
                <a:t>服务方式：</a:t>
              </a:r>
              <a:r>
                <a:rPr kumimoji="0" lang="zh-CN" altLang="en-US" sz="1600" b="0" i="0" u="none" strike="noStrike" kern="120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mn-ea"/>
                  <a:sym typeface="+mn-lt"/>
                </a:rPr>
                <a:t>B/S架构远程访问、数据API接口、对个人分级收费、限制查询次数和查询项目、有偿提供企业报告和小批量数据导出。</a:t>
              </a:r>
            </a:p>
          </p:txBody>
        </p:sp>
      </p:grpSp>
      <p:sp>
        <p:nvSpPr>
          <p:cNvPr id="3" name="标题 2"/>
          <p:cNvSpPr>
            <a:spLocks noGrp="1"/>
          </p:cNvSpPr>
          <p:nvPr>
            <p:ph type="title"/>
          </p:nvPr>
        </p:nvSpPr>
        <p:spPr>
          <a:xfrm>
            <a:off x="1222003" y="343959"/>
            <a:ext cx="7863029" cy="440676"/>
          </a:xfrm>
        </p:spPr>
        <p:txBody>
          <a:bodyPr/>
          <a:lstStyle/>
          <a:p>
            <a:r>
              <a:rPr lang="en-US" altLang="zh-CN" sz="2800" b="1" dirty="0"/>
              <a:t>RESSET</a:t>
            </a:r>
            <a:r>
              <a:rPr lang="zh-CN" altLang="en-US" sz="2800" b="1" dirty="0"/>
              <a:t>企业大数据平台的优势</a:t>
            </a:r>
            <a:endParaRPr sz="2800" b="1" dirty="0"/>
          </a:p>
        </p:txBody>
      </p:sp>
    </p:spTree>
    <p:custDataLst>
      <p:tags r:id="rId1"/>
    </p:custDataLst>
    <p:extLst>
      <p:ext uri="{BB962C8B-B14F-4D97-AF65-F5344CB8AC3E}">
        <p14:creationId xmlns:p14="http://schemas.microsoft.com/office/powerpoint/2010/main" val="3633726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2"/>
          <p:cNvGrpSpPr/>
          <p:nvPr/>
        </p:nvGrpSpPr>
        <p:grpSpPr>
          <a:xfrm>
            <a:off x="1392397" y="2184017"/>
            <a:ext cx="2886367" cy="326475"/>
            <a:chOff x="1848067" y="2697524"/>
            <a:chExt cx="2311184" cy="316190"/>
          </a:xfrm>
        </p:grpSpPr>
        <p:cxnSp>
          <p:nvCxnSpPr>
            <p:cNvPr id="11" name="Straight Connector 56"/>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57"/>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3" name="Group 3"/>
          <p:cNvGrpSpPr/>
          <p:nvPr/>
        </p:nvGrpSpPr>
        <p:grpSpPr>
          <a:xfrm>
            <a:off x="7754580" y="2236741"/>
            <a:ext cx="2673027" cy="254615"/>
            <a:chOff x="7528087" y="2680840"/>
            <a:chExt cx="2061939" cy="316190"/>
          </a:xfrm>
        </p:grpSpPr>
        <p:cxnSp>
          <p:nvCxnSpPr>
            <p:cNvPr id="14" name="Straight Connector 6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6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6" name="Group 70"/>
          <p:cNvGrpSpPr/>
          <p:nvPr/>
        </p:nvGrpSpPr>
        <p:grpSpPr>
          <a:xfrm flipV="1">
            <a:off x="7754580" y="3797760"/>
            <a:ext cx="2673027" cy="433280"/>
            <a:chOff x="7528087" y="2680840"/>
            <a:chExt cx="2061939" cy="316190"/>
          </a:xfrm>
        </p:grpSpPr>
        <p:cxnSp>
          <p:nvCxnSpPr>
            <p:cNvPr id="17" name="Straight Connector 7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7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9" name="Group 76"/>
          <p:cNvGrpSpPr/>
          <p:nvPr/>
        </p:nvGrpSpPr>
        <p:grpSpPr>
          <a:xfrm flipV="1">
            <a:off x="1392397" y="3820911"/>
            <a:ext cx="2886367" cy="428200"/>
            <a:chOff x="1848067" y="2697524"/>
            <a:chExt cx="2311184" cy="316190"/>
          </a:xfrm>
        </p:grpSpPr>
        <p:cxnSp>
          <p:nvCxnSpPr>
            <p:cNvPr id="20" name="Straight Connector 77"/>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78"/>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1401699" y="1806605"/>
            <a:ext cx="2133045" cy="398780"/>
          </a:xfrm>
          <a:prstGeom prst="rect">
            <a:avLst/>
          </a:prstGeom>
          <a:noFill/>
        </p:spPr>
        <p:txBody>
          <a:bodyPr wrap="square" rtlCol="0">
            <a:spAutoFit/>
          </a:bodyPr>
          <a:lstStyle/>
          <a:p>
            <a:pPr marL="0" marR="0" lvl="0" indent="0" algn="l" defTabSz="685165"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70C0"/>
                </a:solidFill>
                <a:effectLst/>
                <a:uLnTx/>
                <a:uFillTx/>
                <a:latin typeface="Arial"/>
                <a:ea typeface="微软雅黑"/>
                <a:cs typeface="+mn-ea"/>
                <a:sym typeface="+mn-lt"/>
              </a:rPr>
              <a:t>海量大数据</a:t>
            </a:r>
            <a:endParaRPr kumimoji="0" lang="en-US" sz="2000" b="1" i="0" u="none" strike="noStrike" kern="1200" cap="none" spc="0" normalizeH="0" baseline="0" noProof="0" dirty="0">
              <a:ln>
                <a:noFill/>
              </a:ln>
              <a:solidFill>
                <a:srgbClr val="0070C0"/>
              </a:solidFill>
              <a:effectLst/>
              <a:uLnTx/>
              <a:uFillTx/>
              <a:latin typeface="Arial"/>
              <a:ea typeface="微软雅黑"/>
              <a:cs typeface="+mn-ea"/>
              <a:sym typeface="+mn-lt"/>
            </a:endParaRPr>
          </a:p>
        </p:txBody>
      </p:sp>
      <p:sp>
        <p:nvSpPr>
          <p:cNvPr id="23" name="TextBox 22"/>
          <p:cNvSpPr txBox="1"/>
          <p:nvPr/>
        </p:nvSpPr>
        <p:spPr>
          <a:xfrm>
            <a:off x="1209040" y="2217420"/>
            <a:ext cx="2759075" cy="1370965"/>
          </a:xfrm>
          <a:prstGeom prst="rect">
            <a:avLst/>
          </a:prstGeom>
          <a:noFill/>
        </p:spPr>
        <p:txBody>
          <a:bodyPr wrap="square" rtlCol="0">
            <a:noAutofit/>
          </a:bodyPr>
          <a:lstStyle/>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覆盖全国</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3.4</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亿</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社会主体动态信息</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多达</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500</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亿的记录数    </a:t>
            </a: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近</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500</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个二级类目</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数据总量高达</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100T</a:t>
            </a:r>
          </a:p>
          <a:p>
            <a:pPr marL="0" marR="0" lvl="0" indent="0" algn="l" defTabSz="685165" rtl="0" eaLnBrk="1" fontAlgn="auto" latinLnBrk="0" hangingPunct="1">
              <a:lnSpc>
                <a:spcPct val="12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737572"/>
              </a:solidFill>
              <a:effectLst/>
              <a:uLnTx/>
              <a:uFillTx/>
              <a:latin typeface="Arial"/>
              <a:ea typeface="微软雅黑"/>
              <a:cs typeface="+mn-ea"/>
              <a:sym typeface="+mn-lt"/>
            </a:endParaRPr>
          </a:p>
        </p:txBody>
      </p:sp>
      <p:sp>
        <p:nvSpPr>
          <p:cNvPr id="24" name="TextBox 23"/>
          <p:cNvSpPr txBox="1"/>
          <p:nvPr/>
        </p:nvSpPr>
        <p:spPr>
          <a:xfrm>
            <a:off x="8281056" y="1837556"/>
            <a:ext cx="2133045" cy="398780"/>
          </a:xfrm>
          <a:prstGeom prst="rect">
            <a:avLst/>
          </a:prstGeom>
          <a:noFill/>
        </p:spPr>
        <p:txBody>
          <a:bodyPr wrap="square" rtlCol="0">
            <a:spAutoFit/>
          </a:bodyPr>
          <a:lstStyle/>
          <a:p>
            <a:pPr marL="0" marR="0" lvl="0" indent="0" algn="r" defTabSz="685165"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70C0"/>
                </a:solidFill>
                <a:effectLst/>
                <a:uLnTx/>
                <a:uFillTx/>
                <a:latin typeface="Arial"/>
                <a:ea typeface="微软雅黑"/>
                <a:cs typeface="+mn-ea"/>
                <a:sym typeface="+mn-lt"/>
              </a:rPr>
              <a:t>多维精准关联</a:t>
            </a:r>
            <a:endParaRPr kumimoji="0" lang="en-US" sz="2000" b="1" i="0" u="none" strike="noStrike" kern="1200" cap="none" spc="0" normalizeH="0" baseline="0" noProof="0" dirty="0">
              <a:ln>
                <a:noFill/>
              </a:ln>
              <a:solidFill>
                <a:srgbClr val="0070C0"/>
              </a:solidFill>
              <a:effectLst/>
              <a:uLnTx/>
              <a:uFillTx/>
              <a:latin typeface="Arial"/>
              <a:ea typeface="微软雅黑"/>
              <a:cs typeface="+mn-ea"/>
              <a:sym typeface="+mn-lt"/>
            </a:endParaRPr>
          </a:p>
        </p:txBody>
      </p:sp>
      <p:sp>
        <p:nvSpPr>
          <p:cNvPr id="26" name="TextBox 25"/>
          <p:cNvSpPr txBox="1"/>
          <p:nvPr/>
        </p:nvSpPr>
        <p:spPr>
          <a:xfrm>
            <a:off x="8281056" y="3843429"/>
            <a:ext cx="2133045" cy="398780"/>
          </a:xfrm>
          <a:prstGeom prst="rect">
            <a:avLst/>
          </a:prstGeom>
          <a:noFill/>
        </p:spPr>
        <p:txBody>
          <a:bodyPr wrap="square" rtlCol="0">
            <a:spAutoFit/>
          </a:bodyPr>
          <a:lstStyle/>
          <a:p>
            <a:pPr marL="0" marR="0" lvl="0" indent="0" algn="r" defTabSz="685165"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70C0"/>
                </a:solidFill>
                <a:effectLst/>
                <a:uLnTx/>
                <a:uFillTx/>
                <a:latin typeface="Arial"/>
                <a:ea typeface="微软雅黑"/>
                <a:cs typeface="+mn-ea"/>
                <a:sym typeface="+mn-lt"/>
              </a:rPr>
              <a:t>定制化服务</a:t>
            </a:r>
            <a:endParaRPr kumimoji="0" lang="en-US" sz="2000" b="1" i="0" u="none" strike="noStrike" kern="1200" cap="none" spc="0" normalizeH="0" baseline="0" noProof="0" dirty="0">
              <a:ln>
                <a:noFill/>
              </a:ln>
              <a:solidFill>
                <a:srgbClr val="0070C0"/>
              </a:solidFill>
              <a:effectLst/>
              <a:uLnTx/>
              <a:uFillTx/>
              <a:latin typeface="Arial"/>
              <a:ea typeface="微软雅黑"/>
              <a:cs typeface="+mn-ea"/>
              <a:sym typeface="+mn-lt"/>
            </a:endParaRPr>
          </a:p>
        </p:txBody>
      </p:sp>
      <p:sp>
        <p:nvSpPr>
          <p:cNvPr id="28" name="TextBox 27"/>
          <p:cNvSpPr txBox="1"/>
          <p:nvPr/>
        </p:nvSpPr>
        <p:spPr>
          <a:xfrm>
            <a:off x="1401699" y="3860076"/>
            <a:ext cx="2133045" cy="398780"/>
          </a:xfrm>
          <a:prstGeom prst="rect">
            <a:avLst/>
          </a:prstGeom>
          <a:noFill/>
        </p:spPr>
        <p:txBody>
          <a:bodyPr wrap="square" rtlCol="0">
            <a:spAutoFit/>
          </a:bodyPr>
          <a:lstStyle/>
          <a:p>
            <a:pPr marL="0" marR="0" lvl="0" indent="0" algn="l" defTabSz="685165"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70C0"/>
                </a:solidFill>
                <a:effectLst/>
                <a:uLnTx/>
                <a:uFillTx/>
                <a:latin typeface="Arial"/>
                <a:ea typeface="微软雅黑"/>
                <a:cs typeface="+mn-ea"/>
                <a:sym typeface="+mn-lt"/>
              </a:rPr>
              <a:t>高效提取</a:t>
            </a:r>
            <a:endParaRPr kumimoji="0" lang="en-US" sz="2000" b="1" i="0" u="none" strike="noStrike" kern="1200" cap="none" spc="0" normalizeH="0" baseline="0" noProof="0" dirty="0">
              <a:ln>
                <a:noFill/>
              </a:ln>
              <a:solidFill>
                <a:srgbClr val="0070C0"/>
              </a:solidFill>
              <a:effectLst/>
              <a:uLnTx/>
              <a:uFillTx/>
              <a:latin typeface="Arial"/>
              <a:ea typeface="微软雅黑"/>
              <a:cs typeface="+mn-ea"/>
              <a:sym typeface="+mn-lt"/>
            </a:endParaRPr>
          </a:p>
        </p:txBody>
      </p:sp>
      <p:sp>
        <p:nvSpPr>
          <p:cNvPr id="31" name="AutoShape 34"/>
          <p:cNvSpPr/>
          <p:nvPr/>
        </p:nvSpPr>
        <p:spPr bwMode="auto">
          <a:xfrm>
            <a:off x="758521" y="1833044"/>
            <a:ext cx="392975" cy="3848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4" y="0"/>
                </a:moveTo>
                <a:cubicBezTo>
                  <a:pt x="12264" y="0"/>
                  <a:pt x="13649" y="287"/>
                  <a:pt x="14957" y="861"/>
                </a:cubicBezTo>
                <a:cubicBezTo>
                  <a:pt x="16265" y="1434"/>
                  <a:pt x="17412" y="2210"/>
                  <a:pt x="18398" y="3198"/>
                </a:cubicBezTo>
                <a:cubicBezTo>
                  <a:pt x="19387" y="4186"/>
                  <a:pt x="20167" y="5332"/>
                  <a:pt x="20738" y="6645"/>
                </a:cubicBezTo>
                <a:cubicBezTo>
                  <a:pt x="21311" y="7958"/>
                  <a:pt x="21599" y="9341"/>
                  <a:pt x="21599" y="10801"/>
                </a:cubicBezTo>
                <a:cubicBezTo>
                  <a:pt x="21599" y="12280"/>
                  <a:pt x="21311" y="13669"/>
                  <a:pt x="20738" y="14971"/>
                </a:cubicBezTo>
                <a:cubicBezTo>
                  <a:pt x="20167" y="16272"/>
                  <a:pt x="19387" y="17413"/>
                  <a:pt x="18398" y="18401"/>
                </a:cubicBezTo>
                <a:cubicBezTo>
                  <a:pt x="17412" y="19386"/>
                  <a:pt x="16265" y="20171"/>
                  <a:pt x="14957" y="20738"/>
                </a:cubicBezTo>
                <a:cubicBezTo>
                  <a:pt x="13649" y="21312"/>
                  <a:pt x="12264" y="21599"/>
                  <a:pt x="10804" y="21599"/>
                </a:cubicBezTo>
                <a:cubicBezTo>
                  <a:pt x="9326" y="21599"/>
                  <a:pt x="7936" y="21312"/>
                  <a:pt x="6633" y="20738"/>
                </a:cubicBezTo>
                <a:cubicBezTo>
                  <a:pt x="5328" y="20171"/>
                  <a:pt x="4184" y="19386"/>
                  <a:pt x="3195" y="18401"/>
                </a:cubicBezTo>
                <a:cubicBezTo>
                  <a:pt x="2209" y="17413"/>
                  <a:pt x="1429" y="16272"/>
                  <a:pt x="856" y="14971"/>
                </a:cubicBezTo>
                <a:cubicBezTo>
                  <a:pt x="285" y="13669"/>
                  <a:pt x="0" y="12280"/>
                  <a:pt x="0" y="10801"/>
                </a:cubicBezTo>
                <a:cubicBezTo>
                  <a:pt x="0" y="9341"/>
                  <a:pt x="285" y="7958"/>
                  <a:pt x="856" y="6645"/>
                </a:cubicBezTo>
                <a:cubicBezTo>
                  <a:pt x="1429" y="5332"/>
                  <a:pt x="2209" y="4186"/>
                  <a:pt x="3195" y="3198"/>
                </a:cubicBezTo>
                <a:cubicBezTo>
                  <a:pt x="4184" y="2210"/>
                  <a:pt x="5328" y="1434"/>
                  <a:pt x="6633" y="861"/>
                </a:cubicBezTo>
                <a:cubicBezTo>
                  <a:pt x="7936" y="285"/>
                  <a:pt x="9326" y="0"/>
                  <a:pt x="10804" y="0"/>
                </a:cubicBezTo>
                <a:moveTo>
                  <a:pt x="6450" y="2241"/>
                </a:moveTo>
                <a:cubicBezTo>
                  <a:pt x="6133" y="2258"/>
                  <a:pt x="5783" y="2408"/>
                  <a:pt x="5393" y="2687"/>
                </a:cubicBezTo>
                <a:cubicBezTo>
                  <a:pt x="5006" y="2969"/>
                  <a:pt x="4627" y="3294"/>
                  <a:pt x="4257" y="3658"/>
                </a:cubicBezTo>
                <a:cubicBezTo>
                  <a:pt x="3890" y="4028"/>
                  <a:pt x="3548" y="4409"/>
                  <a:pt x="3237" y="4793"/>
                </a:cubicBezTo>
                <a:cubicBezTo>
                  <a:pt x="2927" y="5186"/>
                  <a:pt x="2684" y="5505"/>
                  <a:pt x="2514" y="5753"/>
                </a:cubicBezTo>
                <a:lnTo>
                  <a:pt x="2568" y="5753"/>
                </a:lnTo>
                <a:cubicBezTo>
                  <a:pt x="2604" y="5753"/>
                  <a:pt x="2661" y="5742"/>
                  <a:pt x="2737" y="5716"/>
                </a:cubicBezTo>
                <a:cubicBezTo>
                  <a:pt x="2814" y="5688"/>
                  <a:pt x="2850" y="5728"/>
                  <a:pt x="2850" y="5838"/>
                </a:cubicBezTo>
                <a:cubicBezTo>
                  <a:pt x="2850" y="5875"/>
                  <a:pt x="2839" y="5920"/>
                  <a:pt x="2811" y="5979"/>
                </a:cubicBezTo>
                <a:cubicBezTo>
                  <a:pt x="2783" y="6035"/>
                  <a:pt x="2833" y="6069"/>
                  <a:pt x="2961" y="6069"/>
                </a:cubicBezTo>
                <a:cubicBezTo>
                  <a:pt x="2997" y="6069"/>
                  <a:pt x="3020" y="6041"/>
                  <a:pt x="3028" y="5985"/>
                </a:cubicBezTo>
                <a:cubicBezTo>
                  <a:pt x="3037" y="5931"/>
                  <a:pt x="3051" y="5931"/>
                  <a:pt x="3068" y="5985"/>
                </a:cubicBezTo>
                <a:lnTo>
                  <a:pt x="3122" y="6199"/>
                </a:lnTo>
                <a:lnTo>
                  <a:pt x="3122" y="6227"/>
                </a:lnTo>
                <a:cubicBezTo>
                  <a:pt x="3122" y="6267"/>
                  <a:pt x="3099" y="6295"/>
                  <a:pt x="3054" y="6312"/>
                </a:cubicBezTo>
                <a:cubicBezTo>
                  <a:pt x="3011" y="6326"/>
                  <a:pt x="2997" y="6354"/>
                  <a:pt x="3014" y="6394"/>
                </a:cubicBezTo>
                <a:cubicBezTo>
                  <a:pt x="3051" y="6428"/>
                  <a:pt x="3093" y="6442"/>
                  <a:pt x="3141" y="6442"/>
                </a:cubicBezTo>
                <a:lnTo>
                  <a:pt x="3271" y="6442"/>
                </a:lnTo>
                <a:lnTo>
                  <a:pt x="3325" y="6417"/>
                </a:lnTo>
                <a:lnTo>
                  <a:pt x="3353" y="6394"/>
                </a:lnTo>
                <a:cubicBezTo>
                  <a:pt x="3353" y="6442"/>
                  <a:pt x="3379" y="6481"/>
                  <a:pt x="3432" y="6504"/>
                </a:cubicBezTo>
                <a:cubicBezTo>
                  <a:pt x="3489" y="6532"/>
                  <a:pt x="3534" y="6544"/>
                  <a:pt x="3568" y="6544"/>
                </a:cubicBezTo>
                <a:lnTo>
                  <a:pt x="3596" y="6544"/>
                </a:lnTo>
                <a:cubicBezTo>
                  <a:pt x="3596" y="6558"/>
                  <a:pt x="3576" y="6575"/>
                  <a:pt x="3543" y="6592"/>
                </a:cubicBezTo>
                <a:cubicBezTo>
                  <a:pt x="3506" y="6614"/>
                  <a:pt x="3506" y="6642"/>
                  <a:pt x="3543" y="6673"/>
                </a:cubicBezTo>
                <a:lnTo>
                  <a:pt x="3853" y="6730"/>
                </a:lnTo>
                <a:lnTo>
                  <a:pt x="3853" y="6758"/>
                </a:lnTo>
                <a:lnTo>
                  <a:pt x="4043" y="7148"/>
                </a:lnTo>
                <a:cubicBezTo>
                  <a:pt x="4043" y="7182"/>
                  <a:pt x="4028" y="7232"/>
                  <a:pt x="4003" y="7280"/>
                </a:cubicBezTo>
                <a:cubicBezTo>
                  <a:pt x="3975" y="7337"/>
                  <a:pt x="3944" y="7365"/>
                  <a:pt x="3907" y="7365"/>
                </a:cubicBezTo>
                <a:cubicBezTo>
                  <a:pt x="3870" y="7365"/>
                  <a:pt x="3856" y="7354"/>
                  <a:pt x="3867" y="7326"/>
                </a:cubicBezTo>
                <a:cubicBezTo>
                  <a:pt x="3876" y="7297"/>
                  <a:pt x="3879" y="7263"/>
                  <a:pt x="3879" y="7232"/>
                </a:cubicBezTo>
                <a:cubicBezTo>
                  <a:pt x="3879" y="7193"/>
                  <a:pt x="3870" y="7159"/>
                  <a:pt x="3853" y="7134"/>
                </a:cubicBezTo>
                <a:cubicBezTo>
                  <a:pt x="3836" y="7105"/>
                  <a:pt x="3769" y="7094"/>
                  <a:pt x="3650" y="7094"/>
                </a:cubicBezTo>
                <a:cubicBezTo>
                  <a:pt x="3633" y="7094"/>
                  <a:pt x="3608" y="7100"/>
                  <a:pt x="3582" y="7105"/>
                </a:cubicBezTo>
                <a:cubicBezTo>
                  <a:pt x="3554" y="7117"/>
                  <a:pt x="3551" y="7139"/>
                  <a:pt x="3568" y="7176"/>
                </a:cubicBezTo>
                <a:lnTo>
                  <a:pt x="3732" y="7523"/>
                </a:lnTo>
                <a:lnTo>
                  <a:pt x="3771" y="7551"/>
                </a:lnTo>
                <a:lnTo>
                  <a:pt x="3800" y="7580"/>
                </a:lnTo>
                <a:cubicBezTo>
                  <a:pt x="3709" y="7580"/>
                  <a:pt x="3647" y="7690"/>
                  <a:pt x="3616" y="7904"/>
                </a:cubicBezTo>
                <a:cubicBezTo>
                  <a:pt x="3585" y="8119"/>
                  <a:pt x="3568" y="8274"/>
                  <a:pt x="3568" y="8362"/>
                </a:cubicBezTo>
                <a:lnTo>
                  <a:pt x="3622" y="8610"/>
                </a:lnTo>
                <a:lnTo>
                  <a:pt x="3650" y="8686"/>
                </a:lnTo>
                <a:lnTo>
                  <a:pt x="3650" y="8743"/>
                </a:lnTo>
                <a:lnTo>
                  <a:pt x="3596" y="9002"/>
                </a:lnTo>
                <a:lnTo>
                  <a:pt x="3989" y="9581"/>
                </a:lnTo>
                <a:lnTo>
                  <a:pt x="4071" y="9581"/>
                </a:lnTo>
                <a:cubicBezTo>
                  <a:pt x="4088" y="9618"/>
                  <a:pt x="4079" y="9652"/>
                  <a:pt x="4043" y="9691"/>
                </a:cubicBezTo>
                <a:cubicBezTo>
                  <a:pt x="4006" y="9725"/>
                  <a:pt x="3997" y="9762"/>
                  <a:pt x="4014" y="9796"/>
                </a:cubicBezTo>
                <a:lnTo>
                  <a:pt x="4125" y="9906"/>
                </a:lnTo>
                <a:cubicBezTo>
                  <a:pt x="4125" y="9993"/>
                  <a:pt x="4142" y="10061"/>
                  <a:pt x="4178" y="10098"/>
                </a:cubicBezTo>
                <a:cubicBezTo>
                  <a:pt x="4212" y="10143"/>
                  <a:pt x="4272" y="10197"/>
                  <a:pt x="4353" y="10270"/>
                </a:cubicBezTo>
                <a:cubicBezTo>
                  <a:pt x="4334" y="10380"/>
                  <a:pt x="4427" y="10479"/>
                  <a:pt x="4630" y="10572"/>
                </a:cubicBezTo>
                <a:cubicBezTo>
                  <a:pt x="4834" y="10668"/>
                  <a:pt x="4961" y="10733"/>
                  <a:pt x="5017" y="10773"/>
                </a:cubicBezTo>
                <a:cubicBezTo>
                  <a:pt x="5088" y="10976"/>
                  <a:pt x="5178" y="11179"/>
                  <a:pt x="5286" y="11382"/>
                </a:cubicBezTo>
                <a:cubicBezTo>
                  <a:pt x="5393" y="11588"/>
                  <a:pt x="5526" y="11758"/>
                  <a:pt x="5679" y="11908"/>
                </a:cubicBezTo>
                <a:lnTo>
                  <a:pt x="5707" y="12094"/>
                </a:lnTo>
                <a:cubicBezTo>
                  <a:pt x="5707" y="12111"/>
                  <a:pt x="5684" y="12133"/>
                  <a:pt x="5639" y="12150"/>
                </a:cubicBezTo>
                <a:cubicBezTo>
                  <a:pt x="5594" y="12167"/>
                  <a:pt x="5588" y="12195"/>
                  <a:pt x="5625" y="12227"/>
                </a:cubicBezTo>
                <a:lnTo>
                  <a:pt x="5842" y="12325"/>
                </a:lnTo>
                <a:cubicBezTo>
                  <a:pt x="5876" y="12289"/>
                  <a:pt x="5924" y="12325"/>
                  <a:pt x="5984" y="12433"/>
                </a:cubicBezTo>
                <a:cubicBezTo>
                  <a:pt x="6040" y="12543"/>
                  <a:pt x="6088" y="12613"/>
                  <a:pt x="6125" y="12647"/>
                </a:cubicBezTo>
                <a:lnTo>
                  <a:pt x="6097" y="12729"/>
                </a:lnTo>
                <a:lnTo>
                  <a:pt x="6261" y="12961"/>
                </a:lnTo>
                <a:lnTo>
                  <a:pt x="6342" y="12989"/>
                </a:lnTo>
                <a:lnTo>
                  <a:pt x="6396" y="12879"/>
                </a:lnTo>
                <a:cubicBezTo>
                  <a:pt x="6359" y="12788"/>
                  <a:pt x="6297" y="12667"/>
                  <a:pt x="6207" y="12520"/>
                </a:cubicBezTo>
                <a:cubicBezTo>
                  <a:pt x="6116" y="12370"/>
                  <a:pt x="6023" y="12226"/>
                  <a:pt x="5930" y="12088"/>
                </a:cubicBezTo>
                <a:cubicBezTo>
                  <a:pt x="5834" y="11947"/>
                  <a:pt x="5755" y="11826"/>
                  <a:pt x="5693" y="11710"/>
                </a:cubicBezTo>
                <a:cubicBezTo>
                  <a:pt x="5628" y="11600"/>
                  <a:pt x="5597" y="11532"/>
                  <a:pt x="5597" y="11515"/>
                </a:cubicBezTo>
                <a:cubicBezTo>
                  <a:pt x="5597" y="11492"/>
                  <a:pt x="5588" y="11422"/>
                  <a:pt x="5571" y="11295"/>
                </a:cubicBezTo>
                <a:cubicBezTo>
                  <a:pt x="5551" y="11168"/>
                  <a:pt x="5534" y="11097"/>
                  <a:pt x="5517" y="11069"/>
                </a:cubicBezTo>
                <a:cubicBezTo>
                  <a:pt x="5571" y="11103"/>
                  <a:pt x="5639" y="11137"/>
                  <a:pt x="5721" y="11168"/>
                </a:cubicBezTo>
                <a:cubicBezTo>
                  <a:pt x="5800" y="11202"/>
                  <a:pt x="5868" y="11235"/>
                  <a:pt x="5922" y="11267"/>
                </a:cubicBezTo>
                <a:cubicBezTo>
                  <a:pt x="5958" y="11492"/>
                  <a:pt x="6046" y="11676"/>
                  <a:pt x="6187" y="11809"/>
                </a:cubicBezTo>
                <a:cubicBezTo>
                  <a:pt x="6326" y="11947"/>
                  <a:pt x="6450" y="12099"/>
                  <a:pt x="6557" y="12272"/>
                </a:cubicBezTo>
                <a:cubicBezTo>
                  <a:pt x="6520" y="12305"/>
                  <a:pt x="6520" y="12325"/>
                  <a:pt x="6557" y="12337"/>
                </a:cubicBezTo>
                <a:cubicBezTo>
                  <a:pt x="6594" y="12348"/>
                  <a:pt x="6625" y="12354"/>
                  <a:pt x="6653" y="12354"/>
                </a:cubicBezTo>
                <a:cubicBezTo>
                  <a:pt x="6687" y="12387"/>
                  <a:pt x="6707" y="12452"/>
                  <a:pt x="6707" y="12543"/>
                </a:cubicBezTo>
                <a:cubicBezTo>
                  <a:pt x="6834" y="12684"/>
                  <a:pt x="6998" y="12884"/>
                  <a:pt x="7199" y="13138"/>
                </a:cubicBezTo>
                <a:cubicBezTo>
                  <a:pt x="7402" y="13384"/>
                  <a:pt x="7504" y="13584"/>
                  <a:pt x="7504" y="13731"/>
                </a:cubicBezTo>
                <a:lnTo>
                  <a:pt x="7504" y="13754"/>
                </a:lnTo>
                <a:lnTo>
                  <a:pt x="7450" y="13949"/>
                </a:lnTo>
                <a:cubicBezTo>
                  <a:pt x="7504" y="14090"/>
                  <a:pt x="7597" y="14205"/>
                  <a:pt x="7727" y="14290"/>
                </a:cubicBezTo>
                <a:cubicBezTo>
                  <a:pt x="7857" y="14378"/>
                  <a:pt x="7987" y="14443"/>
                  <a:pt x="8114" y="14499"/>
                </a:cubicBezTo>
                <a:lnTo>
                  <a:pt x="8168" y="14499"/>
                </a:lnTo>
                <a:cubicBezTo>
                  <a:pt x="8349" y="14592"/>
                  <a:pt x="8532" y="14685"/>
                  <a:pt x="8721" y="14790"/>
                </a:cubicBezTo>
                <a:cubicBezTo>
                  <a:pt x="8911" y="14897"/>
                  <a:pt x="9106" y="14985"/>
                  <a:pt x="9304" y="15055"/>
                </a:cubicBezTo>
                <a:lnTo>
                  <a:pt x="9614" y="14863"/>
                </a:lnTo>
                <a:cubicBezTo>
                  <a:pt x="9688" y="14886"/>
                  <a:pt x="9764" y="14928"/>
                  <a:pt x="9846" y="15002"/>
                </a:cubicBezTo>
                <a:cubicBezTo>
                  <a:pt x="9925" y="15072"/>
                  <a:pt x="10018" y="15154"/>
                  <a:pt x="10123" y="15250"/>
                </a:cubicBezTo>
                <a:cubicBezTo>
                  <a:pt x="10225" y="15343"/>
                  <a:pt x="10346" y="15431"/>
                  <a:pt x="10487" y="15513"/>
                </a:cubicBezTo>
                <a:cubicBezTo>
                  <a:pt x="10626" y="15597"/>
                  <a:pt x="10787" y="15645"/>
                  <a:pt x="10968" y="15662"/>
                </a:cubicBezTo>
                <a:cubicBezTo>
                  <a:pt x="11092" y="15575"/>
                  <a:pt x="11157" y="15597"/>
                  <a:pt x="11157" y="15727"/>
                </a:cubicBezTo>
                <a:lnTo>
                  <a:pt x="11157" y="15784"/>
                </a:lnTo>
                <a:lnTo>
                  <a:pt x="11496" y="16193"/>
                </a:lnTo>
                <a:lnTo>
                  <a:pt x="11550" y="16391"/>
                </a:lnTo>
                <a:cubicBezTo>
                  <a:pt x="11640" y="16444"/>
                  <a:pt x="11731" y="16512"/>
                  <a:pt x="11827" y="16594"/>
                </a:cubicBezTo>
                <a:cubicBezTo>
                  <a:pt x="11920" y="16676"/>
                  <a:pt x="11996" y="16766"/>
                  <a:pt x="12050" y="16865"/>
                </a:cubicBezTo>
                <a:lnTo>
                  <a:pt x="12103" y="16865"/>
                </a:lnTo>
                <a:cubicBezTo>
                  <a:pt x="12194" y="16865"/>
                  <a:pt x="12267" y="16907"/>
                  <a:pt x="12327" y="16986"/>
                </a:cubicBezTo>
                <a:cubicBezTo>
                  <a:pt x="12386" y="17068"/>
                  <a:pt x="12459" y="17108"/>
                  <a:pt x="12550" y="17108"/>
                </a:cubicBezTo>
                <a:cubicBezTo>
                  <a:pt x="12604" y="17108"/>
                  <a:pt x="12632" y="17079"/>
                  <a:pt x="12632" y="17029"/>
                </a:cubicBezTo>
                <a:cubicBezTo>
                  <a:pt x="12632" y="16902"/>
                  <a:pt x="12640" y="16820"/>
                  <a:pt x="12657" y="16777"/>
                </a:cubicBezTo>
                <a:cubicBezTo>
                  <a:pt x="12674" y="16738"/>
                  <a:pt x="12700" y="16710"/>
                  <a:pt x="12725" y="16704"/>
                </a:cubicBezTo>
                <a:cubicBezTo>
                  <a:pt x="12753" y="16693"/>
                  <a:pt x="12782" y="16687"/>
                  <a:pt x="12807" y="16687"/>
                </a:cubicBezTo>
                <a:cubicBezTo>
                  <a:pt x="12835" y="16687"/>
                  <a:pt x="12849" y="16670"/>
                  <a:pt x="12849" y="16633"/>
                </a:cubicBezTo>
                <a:lnTo>
                  <a:pt x="12793" y="16554"/>
                </a:lnTo>
                <a:cubicBezTo>
                  <a:pt x="12756" y="16554"/>
                  <a:pt x="12731" y="16577"/>
                  <a:pt x="12714" y="16622"/>
                </a:cubicBezTo>
                <a:cubicBezTo>
                  <a:pt x="12694" y="16667"/>
                  <a:pt x="12669" y="16670"/>
                  <a:pt x="12632" y="16633"/>
                </a:cubicBezTo>
                <a:lnTo>
                  <a:pt x="12440" y="16743"/>
                </a:lnTo>
                <a:lnTo>
                  <a:pt x="12211" y="16687"/>
                </a:lnTo>
                <a:lnTo>
                  <a:pt x="11889" y="16136"/>
                </a:lnTo>
                <a:lnTo>
                  <a:pt x="11996" y="15366"/>
                </a:lnTo>
                <a:cubicBezTo>
                  <a:pt x="12013" y="15332"/>
                  <a:pt x="11979" y="15287"/>
                  <a:pt x="11894" y="15244"/>
                </a:cubicBezTo>
                <a:cubicBezTo>
                  <a:pt x="11807" y="15199"/>
                  <a:pt x="11784" y="15154"/>
                  <a:pt x="11818" y="15112"/>
                </a:cubicBezTo>
                <a:cubicBezTo>
                  <a:pt x="11694" y="15032"/>
                  <a:pt x="11541" y="15001"/>
                  <a:pt x="11360" y="15001"/>
                </a:cubicBezTo>
                <a:cubicBezTo>
                  <a:pt x="11324" y="15001"/>
                  <a:pt x="11230" y="15013"/>
                  <a:pt x="11083" y="15038"/>
                </a:cubicBezTo>
                <a:cubicBezTo>
                  <a:pt x="10934" y="15066"/>
                  <a:pt x="10857" y="15055"/>
                  <a:pt x="10857" y="15001"/>
                </a:cubicBezTo>
                <a:cubicBezTo>
                  <a:pt x="10857" y="14945"/>
                  <a:pt x="10872" y="14874"/>
                  <a:pt x="10900" y="14784"/>
                </a:cubicBezTo>
                <a:cubicBezTo>
                  <a:pt x="10925" y="14691"/>
                  <a:pt x="10959" y="14598"/>
                  <a:pt x="10993" y="14493"/>
                </a:cubicBezTo>
                <a:cubicBezTo>
                  <a:pt x="11030" y="14389"/>
                  <a:pt x="11058" y="14301"/>
                  <a:pt x="11075" y="14228"/>
                </a:cubicBezTo>
                <a:cubicBezTo>
                  <a:pt x="11092" y="14157"/>
                  <a:pt x="11103" y="14112"/>
                  <a:pt x="11103" y="14095"/>
                </a:cubicBezTo>
                <a:lnTo>
                  <a:pt x="11278" y="13731"/>
                </a:lnTo>
                <a:lnTo>
                  <a:pt x="11239" y="13677"/>
                </a:lnTo>
                <a:lnTo>
                  <a:pt x="11021" y="13621"/>
                </a:lnTo>
                <a:cubicBezTo>
                  <a:pt x="10985" y="13621"/>
                  <a:pt x="10925" y="13649"/>
                  <a:pt x="10846" y="13706"/>
                </a:cubicBezTo>
                <a:cubicBezTo>
                  <a:pt x="10764" y="13754"/>
                  <a:pt x="10685" y="13821"/>
                  <a:pt x="10609" y="13898"/>
                </a:cubicBezTo>
                <a:cubicBezTo>
                  <a:pt x="10533" y="13974"/>
                  <a:pt x="10468" y="14053"/>
                  <a:pt x="10414" y="14123"/>
                </a:cubicBezTo>
                <a:cubicBezTo>
                  <a:pt x="10360" y="14197"/>
                  <a:pt x="10332" y="14256"/>
                  <a:pt x="10332" y="14313"/>
                </a:cubicBezTo>
                <a:lnTo>
                  <a:pt x="9724" y="14442"/>
                </a:lnTo>
                <a:cubicBezTo>
                  <a:pt x="9597" y="14442"/>
                  <a:pt x="9493" y="14394"/>
                  <a:pt x="9411" y="14284"/>
                </a:cubicBezTo>
                <a:cubicBezTo>
                  <a:pt x="9377" y="14140"/>
                  <a:pt x="9301" y="13979"/>
                  <a:pt x="9182" y="13804"/>
                </a:cubicBezTo>
                <a:cubicBezTo>
                  <a:pt x="9066" y="13627"/>
                  <a:pt x="9007" y="13474"/>
                  <a:pt x="9007" y="13336"/>
                </a:cubicBezTo>
                <a:cubicBezTo>
                  <a:pt x="9007" y="13132"/>
                  <a:pt x="9041" y="12938"/>
                  <a:pt x="9114" y="12757"/>
                </a:cubicBezTo>
                <a:cubicBezTo>
                  <a:pt x="9188" y="12576"/>
                  <a:pt x="9159" y="12382"/>
                  <a:pt x="9032" y="12178"/>
                </a:cubicBezTo>
                <a:cubicBezTo>
                  <a:pt x="9052" y="12178"/>
                  <a:pt x="9075" y="12167"/>
                  <a:pt x="9100" y="12150"/>
                </a:cubicBezTo>
                <a:cubicBezTo>
                  <a:pt x="9128" y="12133"/>
                  <a:pt x="9134" y="12105"/>
                  <a:pt x="9114" y="12068"/>
                </a:cubicBezTo>
                <a:lnTo>
                  <a:pt x="9275" y="11879"/>
                </a:lnTo>
                <a:lnTo>
                  <a:pt x="9303" y="11851"/>
                </a:lnTo>
                <a:lnTo>
                  <a:pt x="9329" y="11879"/>
                </a:lnTo>
                <a:cubicBezTo>
                  <a:pt x="9456" y="11786"/>
                  <a:pt x="9623" y="11758"/>
                  <a:pt x="9832" y="11786"/>
                </a:cubicBezTo>
                <a:cubicBezTo>
                  <a:pt x="10038" y="11809"/>
                  <a:pt x="10168" y="11746"/>
                  <a:pt x="10225" y="11594"/>
                </a:cubicBezTo>
                <a:lnTo>
                  <a:pt x="10439" y="11769"/>
                </a:lnTo>
                <a:cubicBezTo>
                  <a:pt x="10476" y="11786"/>
                  <a:pt x="10516" y="11769"/>
                  <a:pt x="10561" y="11710"/>
                </a:cubicBezTo>
                <a:cubicBezTo>
                  <a:pt x="10606" y="11653"/>
                  <a:pt x="10629" y="11605"/>
                  <a:pt x="10629" y="11566"/>
                </a:cubicBezTo>
                <a:lnTo>
                  <a:pt x="10521" y="11515"/>
                </a:lnTo>
                <a:lnTo>
                  <a:pt x="11050" y="11377"/>
                </a:lnTo>
                <a:lnTo>
                  <a:pt x="11075" y="11461"/>
                </a:lnTo>
                <a:lnTo>
                  <a:pt x="11332" y="11433"/>
                </a:lnTo>
                <a:lnTo>
                  <a:pt x="11629" y="11619"/>
                </a:lnTo>
                <a:cubicBezTo>
                  <a:pt x="11665" y="11619"/>
                  <a:pt x="11702" y="11600"/>
                  <a:pt x="11739" y="11554"/>
                </a:cubicBezTo>
                <a:cubicBezTo>
                  <a:pt x="11776" y="11509"/>
                  <a:pt x="11815" y="11504"/>
                  <a:pt x="11860" y="11537"/>
                </a:cubicBezTo>
                <a:lnTo>
                  <a:pt x="12132" y="11825"/>
                </a:lnTo>
                <a:cubicBezTo>
                  <a:pt x="12095" y="11896"/>
                  <a:pt x="12089" y="11952"/>
                  <a:pt x="12118" y="11984"/>
                </a:cubicBezTo>
                <a:cubicBezTo>
                  <a:pt x="12143" y="12023"/>
                  <a:pt x="12157" y="12057"/>
                  <a:pt x="12157" y="12094"/>
                </a:cubicBezTo>
                <a:cubicBezTo>
                  <a:pt x="12157" y="12150"/>
                  <a:pt x="12205" y="12271"/>
                  <a:pt x="12298" y="12463"/>
                </a:cubicBezTo>
                <a:cubicBezTo>
                  <a:pt x="12394" y="12658"/>
                  <a:pt x="12479" y="12757"/>
                  <a:pt x="12550" y="12757"/>
                </a:cubicBezTo>
                <a:cubicBezTo>
                  <a:pt x="12640" y="12757"/>
                  <a:pt x="12680" y="12698"/>
                  <a:pt x="12671" y="12582"/>
                </a:cubicBezTo>
                <a:cubicBezTo>
                  <a:pt x="12663" y="12466"/>
                  <a:pt x="12657" y="12390"/>
                  <a:pt x="12657" y="12356"/>
                </a:cubicBezTo>
                <a:cubicBezTo>
                  <a:pt x="12657" y="12176"/>
                  <a:pt x="12620" y="11998"/>
                  <a:pt x="12550" y="11828"/>
                </a:cubicBezTo>
                <a:cubicBezTo>
                  <a:pt x="12479" y="11656"/>
                  <a:pt x="12409" y="11481"/>
                  <a:pt x="12346" y="11298"/>
                </a:cubicBezTo>
                <a:lnTo>
                  <a:pt x="12346" y="11221"/>
                </a:lnTo>
                <a:cubicBezTo>
                  <a:pt x="12346" y="11128"/>
                  <a:pt x="12403" y="11049"/>
                  <a:pt x="12516" y="10984"/>
                </a:cubicBezTo>
                <a:cubicBezTo>
                  <a:pt x="12629" y="10911"/>
                  <a:pt x="12685" y="10874"/>
                  <a:pt x="12685" y="10851"/>
                </a:cubicBezTo>
                <a:cubicBezTo>
                  <a:pt x="12776" y="10781"/>
                  <a:pt x="12878" y="10707"/>
                  <a:pt x="12991" y="10637"/>
                </a:cubicBezTo>
                <a:cubicBezTo>
                  <a:pt x="13101" y="10563"/>
                  <a:pt x="13186" y="10482"/>
                  <a:pt x="13239" y="10383"/>
                </a:cubicBezTo>
                <a:lnTo>
                  <a:pt x="13347" y="10163"/>
                </a:lnTo>
                <a:lnTo>
                  <a:pt x="13347" y="10030"/>
                </a:lnTo>
                <a:lnTo>
                  <a:pt x="13429" y="10030"/>
                </a:lnTo>
                <a:cubicBezTo>
                  <a:pt x="13465" y="10030"/>
                  <a:pt x="13482" y="10002"/>
                  <a:pt x="13482" y="9948"/>
                </a:cubicBezTo>
                <a:cubicBezTo>
                  <a:pt x="13482" y="9931"/>
                  <a:pt x="13471" y="9914"/>
                  <a:pt x="13443" y="9903"/>
                </a:cubicBezTo>
                <a:cubicBezTo>
                  <a:pt x="13414" y="9886"/>
                  <a:pt x="13383" y="9863"/>
                  <a:pt x="13347" y="9827"/>
                </a:cubicBezTo>
                <a:cubicBezTo>
                  <a:pt x="13313" y="9810"/>
                  <a:pt x="13276" y="9782"/>
                  <a:pt x="13239" y="9742"/>
                </a:cubicBezTo>
                <a:lnTo>
                  <a:pt x="13321" y="9694"/>
                </a:lnTo>
                <a:cubicBezTo>
                  <a:pt x="13358" y="9638"/>
                  <a:pt x="13383" y="9573"/>
                  <a:pt x="13403" y="9491"/>
                </a:cubicBezTo>
                <a:cubicBezTo>
                  <a:pt x="13420" y="9406"/>
                  <a:pt x="13412" y="9335"/>
                  <a:pt x="13375" y="9273"/>
                </a:cubicBezTo>
                <a:lnTo>
                  <a:pt x="13578" y="9163"/>
                </a:lnTo>
                <a:cubicBezTo>
                  <a:pt x="13558" y="9220"/>
                  <a:pt x="13578" y="9254"/>
                  <a:pt x="13632" y="9273"/>
                </a:cubicBezTo>
                <a:cubicBezTo>
                  <a:pt x="13686" y="9290"/>
                  <a:pt x="13731" y="9290"/>
                  <a:pt x="13768" y="9273"/>
                </a:cubicBezTo>
                <a:lnTo>
                  <a:pt x="13903" y="9053"/>
                </a:lnTo>
                <a:cubicBezTo>
                  <a:pt x="13866" y="8966"/>
                  <a:pt x="13844" y="8932"/>
                  <a:pt x="13835" y="8960"/>
                </a:cubicBezTo>
                <a:cubicBezTo>
                  <a:pt x="13827" y="8988"/>
                  <a:pt x="13850" y="8960"/>
                  <a:pt x="13903" y="8867"/>
                </a:cubicBezTo>
                <a:cubicBezTo>
                  <a:pt x="13994" y="8833"/>
                  <a:pt x="14081" y="8788"/>
                  <a:pt x="14166" y="8740"/>
                </a:cubicBezTo>
                <a:cubicBezTo>
                  <a:pt x="14254" y="8689"/>
                  <a:pt x="14338" y="8664"/>
                  <a:pt x="14432" y="8664"/>
                </a:cubicBezTo>
                <a:cubicBezTo>
                  <a:pt x="14448" y="8683"/>
                  <a:pt x="14465" y="8689"/>
                  <a:pt x="14485" y="8689"/>
                </a:cubicBezTo>
                <a:cubicBezTo>
                  <a:pt x="14539" y="8689"/>
                  <a:pt x="14564" y="8683"/>
                  <a:pt x="14564" y="8664"/>
                </a:cubicBezTo>
                <a:cubicBezTo>
                  <a:pt x="14564" y="8573"/>
                  <a:pt x="14547" y="8520"/>
                  <a:pt x="14511" y="8503"/>
                </a:cubicBezTo>
                <a:lnTo>
                  <a:pt x="14675" y="8167"/>
                </a:lnTo>
                <a:cubicBezTo>
                  <a:pt x="14799" y="8167"/>
                  <a:pt x="14895" y="8110"/>
                  <a:pt x="14957" y="8000"/>
                </a:cubicBezTo>
                <a:lnTo>
                  <a:pt x="15203" y="7972"/>
                </a:lnTo>
                <a:cubicBezTo>
                  <a:pt x="15257" y="7958"/>
                  <a:pt x="15282" y="7924"/>
                  <a:pt x="15282" y="7867"/>
                </a:cubicBezTo>
                <a:lnTo>
                  <a:pt x="15282" y="7842"/>
                </a:lnTo>
                <a:lnTo>
                  <a:pt x="15757" y="7704"/>
                </a:lnTo>
                <a:lnTo>
                  <a:pt x="15810" y="7554"/>
                </a:lnTo>
                <a:lnTo>
                  <a:pt x="15675" y="7368"/>
                </a:lnTo>
                <a:cubicBezTo>
                  <a:pt x="15692" y="7368"/>
                  <a:pt x="15700" y="7351"/>
                  <a:pt x="15700" y="7311"/>
                </a:cubicBezTo>
                <a:cubicBezTo>
                  <a:pt x="15700" y="7277"/>
                  <a:pt x="15683" y="7252"/>
                  <a:pt x="15646" y="7235"/>
                </a:cubicBezTo>
                <a:cubicBezTo>
                  <a:pt x="15613" y="7212"/>
                  <a:pt x="15579" y="7195"/>
                  <a:pt x="15553" y="7179"/>
                </a:cubicBezTo>
                <a:cubicBezTo>
                  <a:pt x="15525" y="7162"/>
                  <a:pt x="15494" y="7142"/>
                  <a:pt x="15457" y="7125"/>
                </a:cubicBezTo>
                <a:lnTo>
                  <a:pt x="15403" y="7150"/>
                </a:lnTo>
                <a:lnTo>
                  <a:pt x="15457" y="7125"/>
                </a:lnTo>
                <a:lnTo>
                  <a:pt x="15539" y="7125"/>
                </a:lnTo>
                <a:lnTo>
                  <a:pt x="15714" y="7125"/>
                </a:lnTo>
                <a:cubicBezTo>
                  <a:pt x="15796" y="7125"/>
                  <a:pt x="15836" y="7085"/>
                  <a:pt x="15836" y="7003"/>
                </a:cubicBezTo>
                <a:cubicBezTo>
                  <a:pt x="15836" y="6893"/>
                  <a:pt x="15774" y="6837"/>
                  <a:pt x="15646" y="6837"/>
                </a:cubicBezTo>
                <a:cubicBezTo>
                  <a:pt x="15485" y="6837"/>
                  <a:pt x="15299" y="6877"/>
                  <a:pt x="15087" y="6953"/>
                </a:cubicBezTo>
                <a:cubicBezTo>
                  <a:pt x="14875" y="7029"/>
                  <a:pt x="14728" y="7162"/>
                  <a:pt x="14646" y="7339"/>
                </a:cubicBezTo>
                <a:lnTo>
                  <a:pt x="14457" y="7450"/>
                </a:lnTo>
                <a:lnTo>
                  <a:pt x="14700" y="7207"/>
                </a:lnTo>
                <a:lnTo>
                  <a:pt x="14739" y="7125"/>
                </a:lnTo>
                <a:cubicBezTo>
                  <a:pt x="14739" y="7085"/>
                  <a:pt x="14697" y="7063"/>
                  <a:pt x="14612" y="7046"/>
                </a:cubicBezTo>
                <a:cubicBezTo>
                  <a:pt x="14528" y="7035"/>
                  <a:pt x="14502" y="7029"/>
                  <a:pt x="14539" y="7029"/>
                </a:cubicBezTo>
                <a:cubicBezTo>
                  <a:pt x="14700" y="7029"/>
                  <a:pt x="14824" y="7015"/>
                  <a:pt x="14909" y="6975"/>
                </a:cubicBezTo>
                <a:cubicBezTo>
                  <a:pt x="14997" y="6936"/>
                  <a:pt x="15067" y="6899"/>
                  <a:pt x="15121" y="6854"/>
                </a:cubicBezTo>
                <a:cubicBezTo>
                  <a:pt x="15175" y="6809"/>
                  <a:pt x="15231" y="6766"/>
                  <a:pt x="15288" y="6715"/>
                </a:cubicBezTo>
                <a:cubicBezTo>
                  <a:pt x="15347" y="6670"/>
                  <a:pt x="15432" y="6634"/>
                  <a:pt x="15539" y="6594"/>
                </a:cubicBezTo>
                <a:cubicBezTo>
                  <a:pt x="15745" y="6634"/>
                  <a:pt x="15946" y="6645"/>
                  <a:pt x="16135" y="6622"/>
                </a:cubicBezTo>
                <a:cubicBezTo>
                  <a:pt x="16322" y="6605"/>
                  <a:pt x="16522" y="6594"/>
                  <a:pt x="16729" y="6594"/>
                </a:cubicBezTo>
                <a:cubicBezTo>
                  <a:pt x="16785" y="6560"/>
                  <a:pt x="16839" y="6523"/>
                  <a:pt x="16892" y="6484"/>
                </a:cubicBezTo>
                <a:cubicBezTo>
                  <a:pt x="16946" y="6439"/>
                  <a:pt x="16980" y="6396"/>
                  <a:pt x="17000" y="6340"/>
                </a:cubicBezTo>
                <a:lnTo>
                  <a:pt x="17311" y="6286"/>
                </a:lnTo>
                <a:cubicBezTo>
                  <a:pt x="17347" y="6323"/>
                  <a:pt x="17401" y="6315"/>
                  <a:pt x="17474" y="6258"/>
                </a:cubicBezTo>
                <a:cubicBezTo>
                  <a:pt x="17545" y="6202"/>
                  <a:pt x="17582" y="6159"/>
                  <a:pt x="17582" y="6125"/>
                </a:cubicBezTo>
                <a:cubicBezTo>
                  <a:pt x="17582" y="6032"/>
                  <a:pt x="17531" y="5976"/>
                  <a:pt x="17432" y="5950"/>
                </a:cubicBezTo>
                <a:cubicBezTo>
                  <a:pt x="17333" y="5922"/>
                  <a:pt x="17282" y="5854"/>
                  <a:pt x="17282" y="5755"/>
                </a:cubicBezTo>
                <a:cubicBezTo>
                  <a:pt x="17282" y="5738"/>
                  <a:pt x="17288" y="5713"/>
                  <a:pt x="17296" y="5679"/>
                </a:cubicBezTo>
                <a:cubicBezTo>
                  <a:pt x="17308" y="5640"/>
                  <a:pt x="17294" y="5623"/>
                  <a:pt x="17257" y="5623"/>
                </a:cubicBezTo>
                <a:cubicBezTo>
                  <a:pt x="17203" y="5623"/>
                  <a:pt x="17116" y="5651"/>
                  <a:pt x="16994" y="5707"/>
                </a:cubicBezTo>
                <a:cubicBezTo>
                  <a:pt x="16870" y="5758"/>
                  <a:pt x="16785" y="5806"/>
                  <a:pt x="16729" y="5840"/>
                </a:cubicBezTo>
                <a:cubicBezTo>
                  <a:pt x="16692" y="5854"/>
                  <a:pt x="16672" y="5854"/>
                  <a:pt x="16661" y="5829"/>
                </a:cubicBezTo>
                <a:cubicBezTo>
                  <a:pt x="16652" y="5801"/>
                  <a:pt x="16649" y="5767"/>
                  <a:pt x="16649" y="5730"/>
                </a:cubicBezTo>
                <a:lnTo>
                  <a:pt x="16675" y="5755"/>
                </a:lnTo>
                <a:lnTo>
                  <a:pt x="16785" y="5705"/>
                </a:lnTo>
                <a:lnTo>
                  <a:pt x="17093" y="5594"/>
                </a:lnTo>
                <a:lnTo>
                  <a:pt x="17147" y="5538"/>
                </a:lnTo>
                <a:cubicBezTo>
                  <a:pt x="17147" y="5484"/>
                  <a:pt x="17116" y="5451"/>
                  <a:pt x="17048" y="5434"/>
                </a:cubicBezTo>
                <a:cubicBezTo>
                  <a:pt x="16980" y="5411"/>
                  <a:pt x="16926" y="5405"/>
                  <a:pt x="16892" y="5405"/>
                </a:cubicBezTo>
                <a:cubicBezTo>
                  <a:pt x="16856" y="5405"/>
                  <a:pt x="16802" y="5417"/>
                  <a:pt x="16729" y="5445"/>
                </a:cubicBezTo>
                <a:cubicBezTo>
                  <a:pt x="16658" y="5473"/>
                  <a:pt x="16621" y="5456"/>
                  <a:pt x="16621" y="5405"/>
                </a:cubicBezTo>
                <a:lnTo>
                  <a:pt x="16649" y="5349"/>
                </a:lnTo>
                <a:cubicBezTo>
                  <a:pt x="16539" y="5259"/>
                  <a:pt x="16443" y="5154"/>
                  <a:pt x="16358" y="5047"/>
                </a:cubicBezTo>
                <a:cubicBezTo>
                  <a:pt x="16271" y="4931"/>
                  <a:pt x="16228" y="4861"/>
                  <a:pt x="16228" y="4821"/>
                </a:cubicBezTo>
                <a:cubicBezTo>
                  <a:pt x="16228" y="4787"/>
                  <a:pt x="16234" y="4751"/>
                  <a:pt x="16243" y="4705"/>
                </a:cubicBezTo>
                <a:cubicBezTo>
                  <a:pt x="16251" y="4669"/>
                  <a:pt x="16228" y="4646"/>
                  <a:pt x="16175" y="4646"/>
                </a:cubicBezTo>
                <a:cubicBezTo>
                  <a:pt x="16138" y="4646"/>
                  <a:pt x="16107" y="4652"/>
                  <a:pt x="16082" y="4663"/>
                </a:cubicBezTo>
                <a:cubicBezTo>
                  <a:pt x="16053" y="4672"/>
                  <a:pt x="16039" y="4646"/>
                  <a:pt x="16039" y="4595"/>
                </a:cubicBezTo>
                <a:cubicBezTo>
                  <a:pt x="16039" y="4556"/>
                  <a:pt x="16017" y="4480"/>
                  <a:pt x="15971" y="4364"/>
                </a:cubicBezTo>
                <a:cubicBezTo>
                  <a:pt x="15926" y="4248"/>
                  <a:pt x="15864" y="4189"/>
                  <a:pt x="15782" y="4189"/>
                </a:cubicBezTo>
                <a:lnTo>
                  <a:pt x="15675" y="4299"/>
                </a:lnTo>
                <a:cubicBezTo>
                  <a:pt x="15675" y="4347"/>
                  <a:pt x="15646" y="4392"/>
                  <a:pt x="15593" y="4420"/>
                </a:cubicBezTo>
                <a:cubicBezTo>
                  <a:pt x="15539" y="4446"/>
                  <a:pt x="15511" y="4474"/>
                  <a:pt x="15511" y="4513"/>
                </a:cubicBezTo>
                <a:lnTo>
                  <a:pt x="15457" y="4513"/>
                </a:lnTo>
                <a:lnTo>
                  <a:pt x="15175" y="4672"/>
                </a:lnTo>
                <a:cubicBezTo>
                  <a:pt x="15155" y="4640"/>
                  <a:pt x="15132" y="4629"/>
                  <a:pt x="15107" y="4646"/>
                </a:cubicBezTo>
                <a:cubicBezTo>
                  <a:pt x="15079" y="4669"/>
                  <a:pt x="15047" y="4672"/>
                  <a:pt x="15011" y="4672"/>
                </a:cubicBezTo>
                <a:lnTo>
                  <a:pt x="14985" y="4672"/>
                </a:lnTo>
                <a:lnTo>
                  <a:pt x="14957" y="4700"/>
                </a:lnTo>
                <a:cubicBezTo>
                  <a:pt x="15028" y="4700"/>
                  <a:pt x="15062" y="4663"/>
                  <a:pt x="15053" y="4578"/>
                </a:cubicBezTo>
                <a:cubicBezTo>
                  <a:pt x="15042" y="4497"/>
                  <a:pt x="15011" y="4457"/>
                  <a:pt x="14957" y="4457"/>
                </a:cubicBezTo>
                <a:lnTo>
                  <a:pt x="14739" y="4513"/>
                </a:lnTo>
                <a:cubicBezTo>
                  <a:pt x="14706" y="4513"/>
                  <a:pt x="14683" y="4508"/>
                  <a:pt x="14680" y="4496"/>
                </a:cubicBezTo>
                <a:cubicBezTo>
                  <a:pt x="14675" y="4491"/>
                  <a:pt x="14683" y="4474"/>
                  <a:pt x="14708" y="4446"/>
                </a:cubicBezTo>
                <a:cubicBezTo>
                  <a:pt x="14731" y="4420"/>
                  <a:pt x="14751" y="4386"/>
                  <a:pt x="14768" y="4347"/>
                </a:cubicBezTo>
                <a:cubicBezTo>
                  <a:pt x="14788" y="4316"/>
                  <a:pt x="14788" y="4276"/>
                  <a:pt x="14768" y="4242"/>
                </a:cubicBezTo>
                <a:cubicBezTo>
                  <a:pt x="14751" y="4203"/>
                  <a:pt x="14720" y="4203"/>
                  <a:pt x="14680" y="4225"/>
                </a:cubicBezTo>
                <a:cubicBezTo>
                  <a:pt x="14641" y="4254"/>
                  <a:pt x="14618" y="4254"/>
                  <a:pt x="14618" y="4214"/>
                </a:cubicBezTo>
                <a:lnTo>
                  <a:pt x="14700" y="4214"/>
                </a:lnTo>
                <a:lnTo>
                  <a:pt x="14768" y="4149"/>
                </a:lnTo>
                <a:cubicBezTo>
                  <a:pt x="14788" y="4127"/>
                  <a:pt x="14779" y="4098"/>
                  <a:pt x="14748" y="4056"/>
                </a:cubicBezTo>
                <a:cubicBezTo>
                  <a:pt x="14717" y="4005"/>
                  <a:pt x="14691" y="3977"/>
                  <a:pt x="14674" y="3957"/>
                </a:cubicBezTo>
                <a:lnTo>
                  <a:pt x="14375" y="3906"/>
                </a:lnTo>
                <a:lnTo>
                  <a:pt x="14186" y="3740"/>
                </a:lnTo>
                <a:cubicBezTo>
                  <a:pt x="14169" y="3757"/>
                  <a:pt x="14135" y="3745"/>
                  <a:pt x="14087" y="3703"/>
                </a:cubicBezTo>
                <a:cubicBezTo>
                  <a:pt x="14036" y="3658"/>
                  <a:pt x="13994" y="3624"/>
                  <a:pt x="13957" y="3610"/>
                </a:cubicBezTo>
                <a:lnTo>
                  <a:pt x="13739" y="3686"/>
                </a:lnTo>
                <a:lnTo>
                  <a:pt x="13211" y="3565"/>
                </a:lnTo>
                <a:cubicBezTo>
                  <a:pt x="13177" y="3565"/>
                  <a:pt x="13140" y="3576"/>
                  <a:pt x="13104" y="3599"/>
                </a:cubicBezTo>
                <a:cubicBezTo>
                  <a:pt x="13070" y="3624"/>
                  <a:pt x="13050" y="3652"/>
                  <a:pt x="13050" y="3686"/>
                </a:cubicBezTo>
                <a:cubicBezTo>
                  <a:pt x="13050" y="3726"/>
                  <a:pt x="13070" y="3751"/>
                  <a:pt x="13104" y="3768"/>
                </a:cubicBezTo>
                <a:cubicBezTo>
                  <a:pt x="13140" y="3785"/>
                  <a:pt x="13157" y="3813"/>
                  <a:pt x="13157" y="3850"/>
                </a:cubicBezTo>
                <a:cubicBezTo>
                  <a:pt x="13157" y="3884"/>
                  <a:pt x="13171" y="3983"/>
                  <a:pt x="13200" y="4138"/>
                </a:cubicBezTo>
                <a:cubicBezTo>
                  <a:pt x="13225" y="4299"/>
                  <a:pt x="13202" y="4358"/>
                  <a:pt x="13132" y="4324"/>
                </a:cubicBezTo>
                <a:lnTo>
                  <a:pt x="12996" y="4513"/>
                </a:lnTo>
                <a:cubicBezTo>
                  <a:pt x="13013" y="4547"/>
                  <a:pt x="13044" y="4578"/>
                  <a:pt x="13089" y="4606"/>
                </a:cubicBezTo>
                <a:cubicBezTo>
                  <a:pt x="13137" y="4635"/>
                  <a:pt x="13180" y="4669"/>
                  <a:pt x="13225" y="4705"/>
                </a:cubicBezTo>
                <a:cubicBezTo>
                  <a:pt x="13270" y="4750"/>
                  <a:pt x="13313" y="4793"/>
                  <a:pt x="13347" y="4849"/>
                </a:cubicBezTo>
                <a:cubicBezTo>
                  <a:pt x="13383" y="4903"/>
                  <a:pt x="13392" y="4988"/>
                  <a:pt x="13375" y="5092"/>
                </a:cubicBezTo>
                <a:lnTo>
                  <a:pt x="12767" y="5510"/>
                </a:lnTo>
                <a:lnTo>
                  <a:pt x="12767" y="5566"/>
                </a:lnTo>
                <a:cubicBezTo>
                  <a:pt x="12767" y="5637"/>
                  <a:pt x="12784" y="5705"/>
                  <a:pt x="12821" y="5770"/>
                </a:cubicBezTo>
                <a:cubicBezTo>
                  <a:pt x="12855" y="5832"/>
                  <a:pt x="12892" y="5914"/>
                  <a:pt x="12928" y="6012"/>
                </a:cubicBezTo>
                <a:cubicBezTo>
                  <a:pt x="13019" y="6052"/>
                  <a:pt x="13061" y="6080"/>
                  <a:pt x="13058" y="6105"/>
                </a:cubicBezTo>
                <a:cubicBezTo>
                  <a:pt x="13053" y="6134"/>
                  <a:pt x="13022" y="6162"/>
                  <a:pt x="12962" y="6190"/>
                </a:cubicBezTo>
                <a:cubicBezTo>
                  <a:pt x="12903" y="6216"/>
                  <a:pt x="12849" y="6244"/>
                  <a:pt x="12793" y="6272"/>
                </a:cubicBezTo>
                <a:cubicBezTo>
                  <a:pt x="12739" y="6295"/>
                  <a:pt x="12714" y="6320"/>
                  <a:pt x="12714" y="6337"/>
                </a:cubicBezTo>
                <a:cubicBezTo>
                  <a:pt x="12714" y="6354"/>
                  <a:pt x="12694" y="6365"/>
                  <a:pt x="12657" y="6365"/>
                </a:cubicBezTo>
                <a:lnTo>
                  <a:pt x="12550" y="6365"/>
                </a:lnTo>
                <a:lnTo>
                  <a:pt x="12496" y="6365"/>
                </a:lnTo>
                <a:cubicBezTo>
                  <a:pt x="12496" y="6343"/>
                  <a:pt x="12505" y="6331"/>
                  <a:pt x="12522" y="6320"/>
                </a:cubicBezTo>
                <a:cubicBezTo>
                  <a:pt x="12541" y="6314"/>
                  <a:pt x="12550" y="6295"/>
                  <a:pt x="12550" y="6255"/>
                </a:cubicBezTo>
                <a:lnTo>
                  <a:pt x="12293" y="6094"/>
                </a:lnTo>
                <a:lnTo>
                  <a:pt x="12293" y="6122"/>
                </a:lnTo>
                <a:lnTo>
                  <a:pt x="12185" y="5902"/>
                </a:lnTo>
                <a:cubicBezTo>
                  <a:pt x="12219" y="5815"/>
                  <a:pt x="12225" y="5747"/>
                  <a:pt x="12199" y="5710"/>
                </a:cubicBezTo>
                <a:cubicBezTo>
                  <a:pt x="12171" y="5665"/>
                  <a:pt x="12157" y="5620"/>
                  <a:pt x="12157" y="5566"/>
                </a:cubicBezTo>
                <a:cubicBezTo>
                  <a:pt x="12157" y="5422"/>
                  <a:pt x="12092" y="5352"/>
                  <a:pt x="11962" y="5352"/>
                </a:cubicBezTo>
                <a:cubicBezTo>
                  <a:pt x="11832" y="5352"/>
                  <a:pt x="11694" y="5369"/>
                  <a:pt x="11550" y="5408"/>
                </a:cubicBezTo>
                <a:cubicBezTo>
                  <a:pt x="11584" y="5386"/>
                  <a:pt x="11581" y="5360"/>
                  <a:pt x="11536" y="5321"/>
                </a:cubicBezTo>
                <a:cubicBezTo>
                  <a:pt x="11490" y="5276"/>
                  <a:pt x="11459" y="5259"/>
                  <a:pt x="11439" y="5259"/>
                </a:cubicBezTo>
                <a:cubicBezTo>
                  <a:pt x="11295" y="5259"/>
                  <a:pt x="11126" y="5194"/>
                  <a:pt x="10925" y="5067"/>
                </a:cubicBezTo>
                <a:cubicBezTo>
                  <a:pt x="10730" y="4945"/>
                  <a:pt x="10566" y="4880"/>
                  <a:pt x="10439" y="4880"/>
                </a:cubicBezTo>
                <a:cubicBezTo>
                  <a:pt x="10386" y="4880"/>
                  <a:pt x="10321" y="4892"/>
                  <a:pt x="10250" y="4906"/>
                </a:cubicBezTo>
                <a:cubicBezTo>
                  <a:pt x="10179" y="4923"/>
                  <a:pt x="10112" y="4945"/>
                  <a:pt x="10047" y="4962"/>
                </a:cubicBezTo>
                <a:cubicBezTo>
                  <a:pt x="10083" y="4945"/>
                  <a:pt x="10106" y="4897"/>
                  <a:pt x="10114" y="4824"/>
                </a:cubicBezTo>
                <a:lnTo>
                  <a:pt x="9939" y="4516"/>
                </a:lnTo>
                <a:lnTo>
                  <a:pt x="9911" y="4488"/>
                </a:lnTo>
                <a:cubicBezTo>
                  <a:pt x="9857" y="4488"/>
                  <a:pt x="9795" y="4510"/>
                  <a:pt x="9724" y="4553"/>
                </a:cubicBezTo>
                <a:cubicBezTo>
                  <a:pt x="9651" y="4598"/>
                  <a:pt x="9614" y="4558"/>
                  <a:pt x="9614" y="4434"/>
                </a:cubicBezTo>
                <a:cubicBezTo>
                  <a:pt x="9614" y="4417"/>
                  <a:pt x="9623" y="4400"/>
                  <a:pt x="9642" y="4378"/>
                </a:cubicBezTo>
                <a:cubicBezTo>
                  <a:pt x="9659" y="4361"/>
                  <a:pt x="9659" y="4344"/>
                  <a:pt x="9642" y="4327"/>
                </a:cubicBezTo>
                <a:cubicBezTo>
                  <a:pt x="9623" y="4217"/>
                  <a:pt x="9645" y="4124"/>
                  <a:pt x="9710" y="4047"/>
                </a:cubicBezTo>
                <a:cubicBezTo>
                  <a:pt x="9772" y="3968"/>
                  <a:pt x="9823" y="3886"/>
                  <a:pt x="9857" y="3799"/>
                </a:cubicBezTo>
                <a:cubicBezTo>
                  <a:pt x="9894" y="3759"/>
                  <a:pt x="9911" y="3728"/>
                  <a:pt x="9911" y="3689"/>
                </a:cubicBezTo>
                <a:cubicBezTo>
                  <a:pt x="9911" y="3655"/>
                  <a:pt x="9931" y="3638"/>
                  <a:pt x="9965" y="3638"/>
                </a:cubicBezTo>
                <a:cubicBezTo>
                  <a:pt x="10038" y="3638"/>
                  <a:pt x="10109" y="3615"/>
                  <a:pt x="10176" y="3579"/>
                </a:cubicBezTo>
                <a:cubicBezTo>
                  <a:pt x="10244" y="3534"/>
                  <a:pt x="10321" y="3505"/>
                  <a:pt x="10414" y="3491"/>
                </a:cubicBezTo>
                <a:lnTo>
                  <a:pt x="10439" y="3406"/>
                </a:lnTo>
                <a:cubicBezTo>
                  <a:pt x="10439" y="3370"/>
                  <a:pt x="10343" y="3342"/>
                  <a:pt x="10148" y="3313"/>
                </a:cubicBezTo>
                <a:cubicBezTo>
                  <a:pt x="9956" y="3285"/>
                  <a:pt x="9857" y="3254"/>
                  <a:pt x="9857" y="3220"/>
                </a:cubicBezTo>
                <a:lnTo>
                  <a:pt x="9885" y="3192"/>
                </a:lnTo>
                <a:cubicBezTo>
                  <a:pt x="10066" y="3243"/>
                  <a:pt x="10202" y="3274"/>
                  <a:pt x="10298" y="3285"/>
                </a:cubicBezTo>
                <a:cubicBezTo>
                  <a:pt x="10391" y="3296"/>
                  <a:pt x="10470" y="3285"/>
                  <a:pt x="10535" y="3260"/>
                </a:cubicBezTo>
                <a:cubicBezTo>
                  <a:pt x="10597" y="3231"/>
                  <a:pt x="10671" y="3198"/>
                  <a:pt x="10758" y="3147"/>
                </a:cubicBezTo>
                <a:cubicBezTo>
                  <a:pt x="10843" y="3104"/>
                  <a:pt x="10976" y="3042"/>
                  <a:pt x="11157" y="2960"/>
                </a:cubicBezTo>
                <a:cubicBezTo>
                  <a:pt x="11157" y="2926"/>
                  <a:pt x="11061" y="2890"/>
                  <a:pt x="10866" y="2850"/>
                </a:cubicBezTo>
                <a:cubicBezTo>
                  <a:pt x="10671" y="2816"/>
                  <a:pt x="10549" y="2780"/>
                  <a:pt x="10496" y="2746"/>
                </a:cubicBezTo>
                <a:lnTo>
                  <a:pt x="10657" y="2746"/>
                </a:lnTo>
                <a:cubicBezTo>
                  <a:pt x="10691" y="2746"/>
                  <a:pt x="10739" y="2752"/>
                  <a:pt x="10798" y="2774"/>
                </a:cubicBezTo>
                <a:cubicBezTo>
                  <a:pt x="10857" y="2788"/>
                  <a:pt x="10905" y="2805"/>
                  <a:pt x="10939" y="2828"/>
                </a:cubicBezTo>
                <a:cubicBezTo>
                  <a:pt x="10939" y="2862"/>
                  <a:pt x="10968" y="2884"/>
                  <a:pt x="11021" y="2895"/>
                </a:cubicBezTo>
                <a:cubicBezTo>
                  <a:pt x="11075" y="2901"/>
                  <a:pt x="11120" y="2907"/>
                  <a:pt x="11157" y="2907"/>
                </a:cubicBezTo>
                <a:lnTo>
                  <a:pt x="11360" y="2774"/>
                </a:lnTo>
                <a:lnTo>
                  <a:pt x="11360" y="2689"/>
                </a:lnTo>
                <a:lnTo>
                  <a:pt x="11307" y="2608"/>
                </a:lnTo>
                <a:lnTo>
                  <a:pt x="11603" y="2554"/>
                </a:lnTo>
                <a:cubicBezTo>
                  <a:pt x="11583" y="2537"/>
                  <a:pt x="11589" y="2520"/>
                  <a:pt x="11615" y="2503"/>
                </a:cubicBezTo>
                <a:cubicBezTo>
                  <a:pt x="11643" y="2480"/>
                  <a:pt x="11665" y="2475"/>
                  <a:pt x="11682" y="2475"/>
                </a:cubicBezTo>
                <a:cubicBezTo>
                  <a:pt x="11739" y="2475"/>
                  <a:pt x="11793" y="2503"/>
                  <a:pt x="11852" y="2554"/>
                </a:cubicBezTo>
                <a:cubicBezTo>
                  <a:pt x="11911" y="2608"/>
                  <a:pt x="11951" y="2636"/>
                  <a:pt x="11968" y="2636"/>
                </a:cubicBezTo>
                <a:lnTo>
                  <a:pt x="12239" y="2531"/>
                </a:lnTo>
                <a:cubicBezTo>
                  <a:pt x="12219" y="2509"/>
                  <a:pt x="12245" y="2497"/>
                  <a:pt x="12312" y="2486"/>
                </a:cubicBezTo>
                <a:cubicBezTo>
                  <a:pt x="12380" y="2480"/>
                  <a:pt x="12400" y="2452"/>
                  <a:pt x="12375" y="2410"/>
                </a:cubicBezTo>
                <a:lnTo>
                  <a:pt x="12185" y="2190"/>
                </a:lnTo>
                <a:cubicBezTo>
                  <a:pt x="12166" y="2190"/>
                  <a:pt x="12151" y="2178"/>
                  <a:pt x="12143" y="2150"/>
                </a:cubicBezTo>
                <a:cubicBezTo>
                  <a:pt x="12134" y="2122"/>
                  <a:pt x="12140" y="2111"/>
                  <a:pt x="12157" y="2111"/>
                </a:cubicBezTo>
                <a:cubicBezTo>
                  <a:pt x="12247" y="2111"/>
                  <a:pt x="12273" y="2063"/>
                  <a:pt x="12239" y="1972"/>
                </a:cubicBezTo>
                <a:cubicBezTo>
                  <a:pt x="12166" y="1941"/>
                  <a:pt x="12089" y="1896"/>
                  <a:pt x="12010" y="1848"/>
                </a:cubicBezTo>
                <a:cubicBezTo>
                  <a:pt x="11928" y="1797"/>
                  <a:pt x="11838" y="1769"/>
                  <a:pt x="11739" y="1769"/>
                </a:cubicBezTo>
                <a:cubicBezTo>
                  <a:pt x="11702" y="1769"/>
                  <a:pt x="11663" y="1780"/>
                  <a:pt x="11615" y="1797"/>
                </a:cubicBezTo>
                <a:cubicBezTo>
                  <a:pt x="11572" y="1820"/>
                  <a:pt x="11550" y="1848"/>
                  <a:pt x="11550" y="1890"/>
                </a:cubicBezTo>
                <a:cubicBezTo>
                  <a:pt x="11550" y="1930"/>
                  <a:pt x="11572" y="1947"/>
                  <a:pt x="11615" y="1947"/>
                </a:cubicBezTo>
                <a:cubicBezTo>
                  <a:pt x="11663" y="1947"/>
                  <a:pt x="11694" y="1964"/>
                  <a:pt x="11711" y="2000"/>
                </a:cubicBezTo>
                <a:cubicBezTo>
                  <a:pt x="11747" y="2040"/>
                  <a:pt x="11739" y="2057"/>
                  <a:pt x="11682" y="2057"/>
                </a:cubicBezTo>
                <a:cubicBezTo>
                  <a:pt x="11629" y="2057"/>
                  <a:pt x="11603" y="2063"/>
                  <a:pt x="11603" y="2082"/>
                </a:cubicBezTo>
                <a:cubicBezTo>
                  <a:pt x="11530" y="2082"/>
                  <a:pt x="11462" y="2133"/>
                  <a:pt x="11400" y="2243"/>
                </a:cubicBezTo>
                <a:cubicBezTo>
                  <a:pt x="11338" y="2353"/>
                  <a:pt x="11256" y="2432"/>
                  <a:pt x="11157" y="2475"/>
                </a:cubicBezTo>
                <a:cubicBezTo>
                  <a:pt x="11120" y="2475"/>
                  <a:pt x="11106" y="2463"/>
                  <a:pt x="11117" y="2441"/>
                </a:cubicBezTo>
                <a:cubicBezTo>
                  <a:pt x="11126" y="2421"/>
                  <a:pt x="11120" y="2398"/>
                  <a:pt x="11103" y="2382"/>
                </a:cubicBezTo>
                <a:cubicBezTo>
                  <a:pt x="11083" y="2342"/>
                  <a:pt x="11052" y="2319"/>
                  <a:pt x="11007" y="2311"/>
                </a:cubicBezTo>
                <a:cubicBezTo>
                  <a:pt x="10962" y="2305"/>
                  <a:pt x="10939" y="2283"/>
                  <a:pt x="10939" y="2243"/>
                </a:cubicBezTo>
                <a:cubicBezTo>
                  <a:pt x="10939" y="2209"/>
                  <a:pt x="10962" y="2150"/>
                  <a:pt x="11007" y="2068"/>
                </a:cubicBezTo>
                <a:cubicBezTo>
                  <a:pt x="11052" y="1989"/>
                  <a:pt x="10993" y="1947"/>
                  <a:pt x="10832" y="1947"/>
                </a:cubicBezTo>
                <a:cubicBezTo>
                  <a:pt x="10758" y="1947"/>
                  <a:pt x="10708" y="1972"/>
                  <a:pt x="10677" y="2029"/>
                </a:cubicBezTo>
                <a:cubicBezTo>
                  <a:pt x="10645" y="2082"/>
                  <a:pt x="10612" y="2133"/>
                  <a:pt x="10575" y="2190"/>
                </a:cubicBezTo>
                <a:lnTo>
                  <a:pt x="10278" y="1851"/>
                </a:lnTo>
                <a:lnTo>
                  <a:pt x="10046" y="1825"/>
                </a:lnTo>
                <a:cubicBezTo>
                  <a:pt x="10046" y="1752"/>
                  <a:pt x="10063" y="1693"/>
                  <a:pt x="10095" y="1639"/>
                </a:cubicBezTo>
                <a:cubicBezTo>
                  <a:pt x="10126" y="1583"/>
                  <a:pt x="10083" y="1512"/>
                  <a:pt x="9965" y="1425"/>
                </a:cubicBezTo>
                <a:cubicBezTo>
                  <a:pt x="9911" y="1385"/>
                  <a:pt x="9863" y="1354"/>
                  <a:pt x="9818" y="1320"/>
                </a:cubicBezTo>
                <a:cubicBezTo>
                  <a:pt x="9772" y="1292"/>
                  <a:pt x="9724" y="1275"/>
                  <a:pt x="9671" y="1275"/>
                </a:cubicBezTo>
                <a:cubicBezTo>
                  <a:pt x="9651" y="1275"/>
                  <a:pt x="9609" y="1292"/>
                  <a:pt x="9541" y="1337"/>
                </a:cubicBezTo>
                <a:cubicBezTo>
                  <a:pt x="9473" y="1377"/>
                  <a:pt x="9411" y="1413"/>
                  <a:pt x="9357" y="1447"/>
                </a:cubicBezTo>
                <a:cubicBezTo>
                  <a:pt x="9303" y="1487"/>
                  <a:pt x="9275" y="1523"/>
                  <a:pt x="9275" y="1557"/>
                </a:cubicBezTo>
                <a:cubicBezTo>
                  <a:pt x="9275" y="1597"/>
                  <a:pt x="9320" y="1614"/>
                  <a:pt x="9411" y="1614"/>
                </a:cubicBezTo>
                <a:lnTo>
                  <a:pt x="9385" y="1614"/>
                </a:lnTo>
                <a:cubicBezTo>
                  <a:pt x="9329" y="1614"/>
                  <a:pt x="9303" y="1645"/>
                  <a:pt x="9303" y="1724"/>
                </a:cubicBezTo>
                <a:cubicBezTo>
                  <a:pt x="9303" y="1738"/>
                  <a:pt x="9346" y="1761"/>
                  <a:pt x="9433" y="1789"/>
                </a:cubicBezTo>
                <a:cubicBezTo>
                  <a:pt x="9518" y="1817"/>
                  <a:pt x="9577" y="1828"/>
                  <a:pt x="9614" y="1828"/>
                </a:cubicBezTo>
                <a:cubicBezTo>
                  <a:pt x="9651" y="1811"/>
                  <a:pt x="9676" y="1817"/>
                  <a:pt x="9696" y="1851"/>
                </a:cubicBezTo>
                <a:cubicBezTo>
                  <a:pt x="9713" y="1882"/>
                  <a:pt x="9741" y="1893"/>
                  <a:pt x="9778" y="1893"/>
                </a:cubicBezTo>
                <a:lnTo>
                  <a:pt x="9885" y="1854"/>
                </a:lnTo>
                <a:lnTo>
                  <a:pt x="9885" y="1921"/>
                </a:lnTo>
                <a:cubicBezTo>
                  <a:pt x="9866" y="1944"/>
                  <a:pt x="9857" y="1961"/>
                  <a:pt x="9857" y="1975"/>
                </a:cubicBezTo>
                <a:lnTo>
                  <a:pt x="9885" y="2085"/>
                </a:lnTo>
                <a:lnTo>
                  <a:pt x="9614" y="2218"/>
                </a:lnTo>
                <a:cubicBezTo>
                  <a:pt x="9597" y="2235"/>
                  <a:pt x="9577" y="2246"/>
                  <a:pt x="9561" y="2246"/>
                </a:cubicBezTo>
                <a:cubicBezTo>
                  <a:pt x="9544" y="2246"/>
                  <a:pt x="9521" y="2257"/>
                  <a:pt x="9493" y="2274"/>
                </a:cubicBezTo>
                <a:cubicBezTo>
                  <a:pt x="9493" y="2328"/>
                  <a:pt x="9518" y="2385"/>
                  <a:pt x="9566" y="2444"/>
                </a:cubicBezTo>
                <a:cubicBezTo>
                  <a:pt x="9617" y="2500"/>
                  <a:pt x="9563" y="2534"/>
                  <a:pt x="9411" y="2534"/>
                </a:cubicBezTo>
                <a:lnTo>
                  <a:pt x="9329" y="2478"/>
                </a:lnTo>
                <a:cubicBezTo>
                  <a:pt x="9329" y="2407"/>
                  <a:pt x="9258" y="2345"/>
                  <a:pt x="9108" y="2297"/>
                </a:cubicBezTo>
                <a:cubicBezTo>
                  <a:pt x="8959" y="2246"/>
                  <a:pt x="8778" y="2212"/>
                  <a:pt x="8566" y="2193"/>
                </a:cubicBezTo>
                <a:cubicBezTo>
                  <a:pt x="8354" y="2176"/>
                  <a:pt x="8142" y="2164"/>
                  <a:pt x="7930" y="2153"/>
                </a:cubicBezTo>
                <a:cubicBezTo>
                  <a:pt x="7718" y="2142"/>
                  <a:pt x="7557" y="2136"/>
                  <a:pt x="7450" y="2136"/>
                </a:cubicBezTo>
                <a:lnTo>
                  <a:pt x="7004" y="2275"/>
                </a:lnTo>
                <a:lnTo>
                  <a:pt x="7114" y="2534"/>
                </a:lnTo>
                <a:cubicBezTo>
                  <a:pt x="7077" y="2534"/>
                  <a:pt x="7054" y="2546"/>
                  <a:pt x="7046" y="2571"/>
                </a:cubicBezTo>
                <a:cubicBezTo>
                  <a:pt x="7035" y="2599"/>
                  <a:pt x="7049" y="2622"/>
                  <a:pt x="7086" y="2639"/>
                </a:cubicBezTo>
                <a:cubicBezTo>
                  <a:pt x="7049" y="2605"/>
                  <a:pt x="6981" y="2540"/>
                  <a:pt x="6882" y="2444"/>
                </a:cubicBezTo>
                <a:cubicBezTo>
                  <a:pt x="6783" y="2345"/>
                  <a:pt x="6715" y="2303"/>
                  <a:pt x="6679" y="2303"/>
                </a:cubicBezTo>
                <a:lnTo>
                  <a:pt x="6450" y="2241"/>
                </a:lnTo>
                <a:close/>
                <a:moveTo>
                  <a:pt x="8114" y="1662"/>
                </a:moveTo>
                <a:cubicBezTo>
                  <a:pt x="8077" y="1640"/>
                  <a:pt x="8032" y="1623"/>
                  <a:pt x="7978" y="1609"/>
                </a:cubicBezTo>
                <a:cubicBezTo>
                  <a:pt x="7925" y="1592"/>
                  <a:pt x="7879" y="1580"/>
                  <a:pt x="7843" y="1580"/>
                </a:cubicBezTo>
                <a:cubicBezTo>
                  <a:pt x="7806" y="1580"/>
                  <a:pt x="7733" y="1603"/>
                  <a:pt x="7620" y="1645"/>
                </a:cubicBezTo>
                <a:cubicBezTo>
                  <a:pt x="7507" y="1691"/>
                  <a:pt x="7379" y="1744"/>
                  <a:pt x="7241" y="1801"/>
                </a:cubicBezTo>
                <a:cubicBezTo>
                  <a:pt x="7100" y="1860"/>
                  <a:pt x="6967" y="1916"/>
                  <a:pt x="6843" y="1970"/>
                </a:cubicBezTo>
                <a:cubicBezTo>
                  <a:pt x="6715" y="2027"/>
                  <a:pt x="6631" y="2060"/>
                  <a:pt x="6585" y="2080"/>
                </a:cubicBezTo>
                <a:cubicBezTo>
                  <a:pt x="6713" y="2060"/>
                  <a:pt x="6826" y="2027"/>
                  <a:pt x="6930" y="1970"/>
                </a:cubicBezTo>
                <a:cubicBezTo>
                  <a:pt x="7032" y="1916"/>
                  <a:pt x="7142" y="1888"/>
                  <a:pt x="7261" y="1888"/>
                </a:cubicBezTo>
                <a:lnTo>
                  <a:pt x="7343" y="1945"/>
                </a:lnTo>
                <a:cubicBezTo>
                  <a:pt x="7396" y="1962"/>
                  <a:pt x="7444" y="1970"/>
                  <a:pt x="7492" y="1970"/>
                </a:cubicBezTo>
                <a:cubicBezTo>
                  <a:pt x="7538" y="1970"/>
                  <a:pt x="7577" y="1987"/>
                  <a:pt x="7611" y="2027"/>
                </a:cubicBezTo>
                <a:cubicBezTo>
                  <a:pt x="7685" y="2010"/>
                  <a:pt x="7761" y="2015"/>
                  <a:pt x="7843" y="2055"/>
                </a:cubicBezTo>
                <a:lnTo>
                  <a:pt x="7925" y="1998"/>
                </a:lnTo>
                <a:lnTo>
                  <a:pt x="7925" y="1888"/>
                </a:lnTo>
                <a:lnTo>
                  <a:pt x="7896" y="1823"/>
                </a:lnTo>
                <a:lnTo>
                  <a:pt x="7978" y="1849"/>
                </a:lnTo>
                <a:cubicBezTo>
                  <a:pt x="8032" y="1849"/>
                  <a:pt x="8086" y="1806"/>
                  <a:pt x="8139" y="1719"/>
                </a:cubicBezTo>
                <a:lnTo>
                  <a:pt x="8114" y="1662"/>
                </a:lnTo>
                <a:close/>
                <a:moveTo>
                  <a:pt x="12496" y="20256"/>
                </a:moveTo>
                <a:cubicBezTo>
                  <a:pt x="12496" y="20307"/>
                  <a:pt x="12488" y="20332"/>
                  <a:pt x="12468" y="20355"/>
                </a:cubicBezTo>
                <a:cubicBezTo>
                  <a:pt x="13505" y="20174"/>
                  <a:pt x="14485" y="19838"/>
                  <a:pt x="15403" y="19347"/>
                </a:cubicBezTo>
                <a:cubicBezTo>
                  <a:pt x="16322" y="18856"/>
                  <a:pt x="17144" y="18223"/>
                  <a:pt x="17864" y="17450"/>
                </a:cubicBezTo>
                <a:lnTo>
                  <a:pt x="17839" y="17450"/>
                </a:lnTo>
                <a:cubicBezTo>
                  <a:pt x="17765" y="17483"/>
                  <a:pt x="17703" y="17483"/>
                  <a:pt x="17650" y="17450"/>
                </a:cubicBezTo>
                <a:lnTo>
                  <a:pt x="17582" y="17498"/>
                </a:lnTo>
                <a:lnTo>
                  <a:pt x="17418" y="17450"/>
                </a:lnTo>
                <a:lnTo>
                  <a:pt x="17364" y="17450"/>
                </a:lnTo>
                <a:lnTo>
                  <a:pt x="17311" y="17554"/>
                </a:lnTo>
                <a:lnTo>
                  <a:pt x="17339" y="17450"/>
                </a:lnTo>
                <a:cubicBezTo>
                  <a:pt x="17282" y="17376"/>
                  <a:pt x="17220" y="17306"/>
                  <a:pt x="17147" y="17246"/>
                </a:cubicBezTo>
                <a:lnTo>
                  <a:pt x="17093" y="17218"/>
                </a:lnTo>
                <a:cubicBezTo>
                  <a:pt x="17059" y="17218"/>
                  <a:pt x="17039" y="17252"/>
                  <a:pt x="17039" y="17323"/>
                </a:cubicBezTo>
                <a:cubicBezTo>
                  <a:pt x="17059" y="17179"/>
                  <a:pt x="17020" y="17057"/>
                  <a:pt x="16926" y="16953"/>
                </a:cubicBezTo>
                <a:cubicBezTo>
                  <a:pt x="16830" y="16848"/>
                  <a:pt x="16712" y="16797"/>
                  <a:pt x="16567" y="16797"/>
                </a:cubicBezTo>
                <a:cubicBezTo>
                  <a:pt x="16567" y="16814"/>
                  <a:pt x="16559" y="16826"/>
                  <a:pt x="16539" y="16826"/>
                </a:cubicBezTo>
                <a:lnTo>
                  <a:pt x="16486" y="16826"/>
                </a:lnTo>
                <a:lnTo>
                  <a:pt x="16418" y="16772"/>
                </a:lnTo>
                <a:lnTo>
                  <a:pt x="16514" y="16772"/>
                </a:lnTo>
                <a:lnTo>
                  <a:pt x="16568" y="16611"/>
                </a:lnTo>
                <a:lnTo>
                  <a:pt x="16418" y="16501"/>
                </a:lnTo>
                <a:lnTo>
                  <a:pt x="16390" y="16529"/>
                </a:lnTo>
                <a:cubicBezTo>
                  <a:pt x="16265" y="16512"/>
                  <a:pt x="16175" y="16439"/>
                  <a:pt x="16121" y="16315"/>
                </a:cubicBezTo>
                <a:lnTo>
                  <a:pt x="16067" y="16286"/>
                </a:lnTo>
                <a:lnTo>
                  <a:pt x="16039" y="16315"/>
                </a:lnTo>
                <a:lnTo>
                  <a:pt x="15985" y="16340"/>
                </a:lnTo>
                <a:cubicBezTo>
                  <a:pt x="15878" y="16374"/>
                  <a:pt x="15782" y="16413"/>
                  <a:pt x="15700" y="16445"/>
                </a:cubicBezTo>
                <a:cubicBezTo>
                  <a:pt x="15593" y="16413"/>
                  <a:pt x="15511" y="16363"/>
                  <a:pt x="15457" y="16315"/>
                </a:cubicBezTo>
                <a:lnTo>
                  <a:pt x="15093" y="16340"/>
                </a:lnTo>
                <a:cubicBezTo>
                  <a:pt x="15093" y="16284"/>
                  <a:pt x="15076" y="16230"/>
                  <a:pt x="15039" y="16168"/>
                </a:cubicBezTo>
                <a:cubicBezTo>
                  <a:pt x="15002" y="16109"/>
                  <a:pt x="14949" y="16077"/>
                  <a:pt x="14875" y="16077"/>
                </a:cubicBezTo>
                <a:cubicBezTo>
                  <a:pt x="14788" y="16077"/>
                  <a:pt x="14694" y="16089"/>
                  <a:pt x="14598" y="16106"/>
                </a:cubicBezTo>
                <a:cubicBezTo>
                  <a:pt x="14505" y="16123"/>
                  <a:pt x="14440" y="16185"/>
                  <a:pt x="14403" y="16281"/>
                </a:cubicBezTo>
                <a:cubicBezTo>
                  <a:pt x="14403" y="16312"/>
                  <a:pt x="14412" y="16351"/>
                  <a:pt x="14432" y="16385"/>
                </a:cubicBezTo>
                <a:cubicBezTo>
                  <a:pt x="14448" y="16425"/>
                  <a:pt x="14465" y="16450"/>
                  <a:pt x="14485" y="16467"/>
                </a:cubicBezTo>
                <a:lnTo>
                  <a:pt x="14485" y="16577"/>
                </a:lnTo>
                <a:lnTo>
                  <a:pt x="14457" y="16656"/>
                </a:lnTo>
                <a:lnTo>
                  <a:pt x="14403" y="16682"/>
                </a:lnTo>
                <a:lnTo>
                  <a:pt x="14375" y="16682"/>
                </a:lnTo>
                <a:lnTo>
                  <a:pt x="14296" y="16467"/>
                </a:lnTo>
                <a:lnTo>
                  <a:pt x="14375" y="16334"/>
                </a:lnTo>
                <a:cubicBezTo>
                  <a:pt x="14358" y="16298"/>
                  <a:pt x="14350" y="16247"/>
                  <a:pt x="14350" y="16191"/>
                </a:cubicBezTo>
                <a:cubicBezTo>
                  <a:pt x="14350" y="16131"/>
                  <a:pt x="14338" y="16086"/>
                  <a:pt x="14321" y="16049"/>
                </a:cubicBezTo>
                <a:lnTo>
                  <a:pt x="14296" y="15993"/>
                </a:lnTo>
                <a:lnTo>
                  <a:pt x="14214" y="15993"/>
                </a:lnTo>
                <a:lnTo>
                  <a:pt x="14011" y="16131"/>
                </a:lnTo>
                <a:lnTo>
                  <a:pt x="13903" y="16131"/>
                </a:lnTo>
                <a:lnTo>
                  <a:pt x="13850" y="16188"/>
                </a:lnTo>
                <a:cubicBezTo>
                  <a:pt x="13830" y="16202"/>
                  <a:pt x="13821" y="16219"/>
                  <a:pt x="13821" y="16236"/>
                </a:cubicBezTo>
                <a:cubicBezTo>
                  <a:pt x="13821" y="16258"/>
                  <a:pt x="13813" y="16270"/>
                  <a:pt x="13793" y="16281"/>
                </a:cubicBezTo>
                <a:lnTo>
                  <a:pt x="13768" y="16236"/>
                </a:lnTo>
                <a:lnTo>
                  <a:pt x="13660" y="16236"/>
                </a:lnTo>
                <a:cubicBezTo>
                  <a:pt x="13587" y="16312"/>
                  <a:pt x="13547" y="16397"/>
                  <a:pt x="13539" y="16496"/>
                </a:cubicBezTo>
                <a:lnTo>
                  <a:pt x="13578" y="16549"/>
                </a:lnTo>
                <a:lnTo>
                  <a:pt x="13457" y="16628"/>
                </a:lnTo>
                <a:lnTo>
                  <a:pt x="13429" y="16682"/>
                </a:lnTo>
                <a:lnTo>
                  <a:pt x="13347" y="16738"/>
                </a:lnTo>
                <a:cubicBezTo>
                  <a:pt x="13347" y="16755"/>
                  <a:pt x="13344" y="16767"/>
                  <a:pt x="13335" y="16767"/>
                </a:cubicBezTo>
                <a:cubicBezTo>
                  <a:pt x="13324" y="16767"/>
                  <a:pt x="13321" y="16778"/>
                  <a:pt x="13321" y="16792"/>
                </a:cubicBezTo>
                <a:lnTo>
                  <a:pt x="13321" y="16820"/>
                </a:lnTo>
                <a:lnTo>
                  <a:pt x="13321" y="16942"/>
                </a:lnTo>
                <a:lnTo>
                  <a:pt x="13293" y="16970"/>
                </a:lnTo>
                <a:lnTo>
                  <a:pt x="13293" y="16914"/>
                </a:lnTo>
                <a:lnTo>
                  <a:pt x="13268" y="16888"/>
                </a:lnTo>
                <a:cubicBezTo>
                  <a:pt x="13248" y="16778"/>
                  <a:pt x="13143" y="16682"/>
                  <a:pt x="12957" y="16606"/>
                </a:cubicBezTo>
                <a:lnTo>
                  <a:pt x="12875" y="16606"/>
                </a:lnTo>
                <a:lnTo>
                  <a:pt x="12875" y="16657"/>
                </a:lnTo>
                <a:cubicBezTo>
                  <a:pt x="12892" y="16710"/>
                  <a:pt x="12931" y="16761"/>
                  <a:pt x="12991" y="16798"/>
                </a:cubicBezTo>
                <a:cubicBezTo>
                  <a:pt x="13047" y="16837"/>
                  <a:pt x="13095" y="16877"/>
                  <a:pt x="13132" y="16913"/>
                </a:cubicBezTo>
                <a:cubicBezTo>
                  <a:pt x="13112" y="16896"/>
                  <a:pt x="13090" y="16894"/>
                  <a:pt x="13064" y="16902"/>
                </a:cubicBezTo>
                <a:cubicBezTo>
                  <a:pt x="13036" y="16908"/>
                  <a:pt x="13025" y="16925"/>
                  <a:pt x="13025" y="16942"/>
                </a:cubicBezTo>
                <a:lnTo>
                  <a:pt x="13025" y="16998"/>
                </a:lnTo>
                <a:lnTo>
                  <a:pt x="13211" y="17266"/>
                </a:lnTo>
                <a:lnTo>
                  <a:pt x="13211" y="17791"/>
                </a:lnTo>
                <a:lnTo>
                  <a:pt x="13268" y="17930"/>
                </a:lnTo>
                <a:cubicBezTo>
                  <a:pt x="13231" y="18074"/>
                  <a:pt x="13157" y="18192"/>
                  <a:pt x="13050" y="18294"/>
                </a:cubicBezTo>
                <a:lnTo>
                  <a:pt x="13050" y="18266"/>
                </a:lnTo>
                <a:lnTo>
                  <a:pt x="12996" y="18294"/>
                </a:lnTo>
                <a:lnTo>
                  <a:pt x="12957" y="18319"/>
                </a:lnTo>
                <a:lnTo>
                  <a:pt x="12928" y="18452"/>
                </a:lnTo>
                <a:lnTo>
                  <a:pt x="12957" y="18480"/>
                </a:lnTo>
                <a:lnTo>
                  <a:pt x="12957" y="18509"/>
                </a:lnTo>
                <a:lnTo>
                  <a:pt x="12903" y="18452"/>
                </a:lnTo>
                <a:lnTo>
                  <a:pt x="12875" y="18627"/>
                </a:lnTo>
                <a:lnTo>
                  <a:pt x="12714" y="18681"/>
                </a:lnTo>
                <a:cubicBezTo>
                  <a:pt x="12657" y="18720"/>
                  <a:pt x="12635" y="18771"/>
                  <a:pt x="12646" y="18831"/>
                </a:cubicBezTo>
                <a:cubicBezTo>
                  <a:pt x="12654" y="18896"/>
                  <a:pt x="12632" y="18941"/>
                  <a:pt x="12578" y="18980"/>
                </a:cubicBezTo>
                <a:lnTo>
                  <a:pt x="12604" y="19034"/>
                </a:lnTo>
                <a:lnTo>
                  <a:pt x="12522" y="19113"/>
                </a:lnTo>
                <a:cubicBezTo>
                  <a:pt x="12522" y="19150"/>
                  <a:pt x="12519" y="19178"/>
                  <a:pt x="12508" y="19201"/>
                </a:cubicBezTo>
                <a:cubicBezTo>
                  <a:pt x="12499" y="19229"/>
                  <a:pt x="12496" y="19254"/>
                  <a:pt x="12496" y="19288"/>
                </a:cubicBezTo>
                <a:lnTo>
                  <a:pt x="12522" y="19483"/>
                </a:lnTo>
                <a:lnTo>
                  <a:pt x="12604" y="19531"/>
                </a:lnTo>
                <a:lnTo>
                  <a:pt x="12657" y="19483"/>
                </a:lnTo>
                <a:lnTo>
                  <a:pt x="12685" y="19398"/>
                </a:lnTo>
                <a:lnTo>
                  <a:pt x="12714" y="19559"/>
                </a:lnTo>
                <a:cubicBezTo>
                  <a:pt x="12714" y="19599"/>
                  <a:pt x="12694" y="19630"/>
                  <a:pt x="12657" y="19669"/>
                </a:cubicBezTo>
                <a:cubicBezTo>
                  <a:pt x="12604" y="19709"/>
                  <a:pt x="12550" y="19746"/>
                  <a:pt x="12496" y="19796"/>
                </a:cubicBezTo>
                <a:cubicBezTo>
                  <a:pt x="12440" y="19844"/>
                  <a:pt x="12414" y="19918"/>
                  <a:pt x="12414" y="20005"/>
                </a:cubicBezTo>
                <a:cubicBezTo>
                  <a:pt x="12414" y="20045"/>
                  <a:pt x="12428" y="20082"/>
                  <a:pt x="12454" y="20127"/>
                </a:cubicBezTo>
                <a:cubicBezTo>
                  <a:pt x="12482" y="20185"/>
                  <a:pt x="12496" y="20225"/>
                  <a:pt x="12496" y="20256"/>
                </a:cubicBezTo>
              </a:path>
            </a:pathLst>
          </a:custGeom>
          <a:solidFill>
            <a:srgbClr val="0070C0"/>
          </a:solidFill>
          <a:ln>
            <a:noFill/>
          </a:ln>
          <a:effectLst/>
        </p:spPr>
        <p:txBody>
          <a:bodyPr lIns="19050" tIns="19050" rIns="19050" bIns="19050" anchor="ctr"/>
          <a:lstStyle/>
          <a:p>
            <a:pPr marL="0" marR="0" lvl="0" indent="0" algn="l" defTabSz="12827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a:ln>
                <a:noFill/>
              </a:ln>
              <a:solidFill>
                <a:srgbClr val="44CEB9"/>
              </a:solidFill>
              <a:effectLst>
                <a:outerShdw blurRad="38100" dist="38100" dir="2700000" algn="tl">
                  <a:srgbClr val="000000"/>
                </a:outerShdw>
              </a:effectLst>
              <a:uLnTx/>
              <a:uFillTx/>
              <a:latin typeface="Arial"/>
              <a:ea typeface="微软雅黑"/>
              <a:cs typeface="+mn-ea"/>
              <a:sym typeface="+mn-lt"/>
            </a:endParaRPr>
          </a:p>
        </p:txBody>
      </p:sp>
      <p:sp>
        <p:nvSpPr>
          <p:cNvPr id="32" name="AutoShape 14"/>
          <p:cNvSpPr/>
          <p:nvPr/>
        </p:nvSpPr>
        <p:spPr bwMode="auto">
          <a:xfrm>
            <a:off x="912485" y="3943501"/>
            <a:ext cx="277136" cy="4770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61" y="5503"/>
                </a:moveTo>
                <a:cubicBezTo>
                  <a:pt x="20836" y="5503"/>
                  <a:pt x="21078" y="5553"/>
                  <a:pt x="21285" y="5656"/>
                </a:cubicBezTo>
                <a:cubicBezTo>
                  <a:pt x="21498" y="5760"/>
                  <a:pt x="21599" y="5889"/>
                  <a:pt x="21599" y="6045"/>
                </a:cubicBezTo>
                <a:cubicBezTo>
                  <a:pt x="21599" y="6136"/>
                  <a:pt x="21585" y="6208"/>
                  <a:pt x="21556" y="6261"/>
                </a:cubicBezTo>
                <a:lnTo>
                  <a:pt x="8488" y="21266"/>
                </a:lnTo>
                <a:cubicBezTo>
                  <a:pt x="8333" y="21489"/>
                  <a:pt x="8000" y="21599"/>
                  <a:pt x="7493" y="21599"/>
                </a:cubicBezTo>
                <a:cubicBezTo>
                  <a:pt x="7217" y="21599"/>
                  <a:pt x="6961" y="21549"/>
                  <a:pt x="6729" y="21446"/>
                </a:cubicBezTo>
                <a:cubicBezTo>
                  <a:pt x="6497" y="21343"/>
                  <a:pt x="6381" y="21213"/>
                  <a:pt x="6381" y="21057"/>
                </a:cubicBezTo>
                <a:cubicBezTo>
                  <a:pt x="6381" y="21014"/>
                  <a:pt x="6406" y="20973"/>
                  <a:pt x="6454" y="20947"/>
                </a:cubicBezTo>
                <a:lnTo>
                  <a:pt x="11169" y="10444"/>
                </a:lnTo>
                <a:cubicBezTo>
                  <a:pt x="10985" y="10473"/>
                  <a:pt x="10613" y="10531"/>
                  <a:pt x="10058" y="10610"/>
                </a:cubicBezTo>
                <a:cubicBezTo>
                  <a:pt x="9502" y="10689"/>
                  <a:pt x="8874" y="10776"/>
                  <a:pt x="8164" y="10867"/>
                </a:cubicBezTo>
                <a:cubicBezTo>
                  <a:pt x="7454" y="10960"/>
                  <a:pt x="6705" y="11061"/>
                  <a:pt x="5922" y="11171"/>
                </a:cubicBezTo>
                <a:cubicBezTo>
                  <a:pt x="5135" y="11284"/>
                  <a:pt x="4401" y="11387"/>
                  <a:pt x="3724" y="11483"/>
                </a:cubicBezTo>
                <a:cubicBezTo>
                  <a:pt x="3043" y="11579"/>
                  <a:pt x="2459" y="11654"/>
                  <a:pt x="1966" y="11707"/>
                </a:cubicBezTo>
                <a:cubicBezTo>
                  <a:pt x="1473" y="11760"/>
                  <a:pt x="1178" y="11786"/>
                  <a:pt x="1087" y="11786"/>
                </a:cubicBezTo>
                <a:cubicBezTo>
                  <a:pt x="777" y="11786"/>
                  <a:pt x="521" y="11733"/>
                  <a:pt x="314" y="11623"/>
                </a:cubicBezTo>
                <a:cubicBezTo>
                  <a:pt x="106" y="11510"/>
                  <a:pt x="0" y="11385"/>
                  <a:pt x="0" y="11248"/>
                </a:cubicBezTo>
                <a:cubicBezTo>
                  <a:pt x="0" y="11186"/>
                  <a:pt x="14" y="11150"/>
                  <a:pt x="43" y="11133"/>
                </a:cubicBezTo>
                <a:lnTo>
                  <a:pt x="4879" y="424"/>
                </a:lnTo>
                <a:cubicBezTo>
                  <a:pt x="4942" y="302"/>
                  <a:pt x="5067" y="201"/>
                  <a:pt x="5261" y="120"/>
                </a:cubicBezTo>
                <a:cubicBezTo>
                  <a:pt x="5454" y="40"/>
                  <a:pt x="5671" y="0"/>
                  <a:pt x="5922" y="0"/>
                </a:cubicBezTo>
                <a:lnTo>
                  <a:pt x="13874" y="0"/>
                </a:lnTo>
                <a:cubicBezTo>
                  <a:pt x="14155" y="0"/>
                  <a:pt x="14396" y="52"/>
                  <a:pt x="14604" y="153"/>
                </a:cubicBezTo>
                <a:cubicBezTo>
                  <a:pt x="14812" y="256"/>
                  <a:pt x="14918" y="386"/>
                  <a:pt x="14918" y="539"/>
                </a:cubicBezTo>
                <a:cubicBezTo>
                  <a:pt x="14918" y="585"/>
                  <a:pt x="14908" y="623"/>
                  <a:pt x="14894" y="652"/>
                </a:cubicBezTo>
                <a:cubicBezTo>
                  <a:pt x="14879" y="686"/>
                  <a:pt x="14855" y="729"/>
                  <a:pt x="14821" y="779"/>
                </a:cubicBezTo>
                <a:lnTo>
                  <a:pt x="10662" y="6801"/>
                </a:lnTo>
                <a:cubicBezTo>
                  <a:pt x="10845" y="6770"/>
                  <a:pt x="11208" y="6719"/>
                  <a:pt x="11749" y="6647"/>
                </a:cubicBezTo>
                <a:cubicBezTo>
                  <a:pt x="12290" y="6573"/>
                  <a:pt x="12913" y="6491"/>
                  <a:pt x="13618" y="6398"/>
                </a:cubicBezTo>
                <a:cubicBezTo>
                  <a:pt x="14329" y="6307"/>
                  <a:pt x="15063" y="6206"/>
                  <a:pt x="15821" y="6095"/>
                </a:cubicBezTo>
                <a:cubicBezTo>
                  <a:pt x="16575" y="5983"/>
                  <a:pt x="17290" y="5884"/>
                  <a:pt x="17971" y="5800"/>
                </a:cubicBezTo>
                <a:cubicBezTo>
                  <a:pt x="18648" y="5719"/>
                  <a:pt x="19227" y="5647"/>
                  <a:pt x="19706" y="5589"/>
                </a:cubicBezTo>
                <a:cubicBezTo>
                  <a:pt x="20179" y="5534"/>
                  <a:pt x="20464" y="5503"/>
                  <a:pt x="20561" y="5503"/>
                </a:cubicBezTo>
              </a:path>
            </a:pathLst>
          </a:custGeom>
          <a:solidFill>
            <a:srgbClr val="0070C0"/>
          </a:solidFill>
          <a:ln>
            <a:noFill/>
          </a:ln>
          <a:effectLst/>
        </p:spPr>
        <p:txBody>
          <a:bodyPr lIns="19050" tIns="19050" rIns="19050" bIns="19050" anchor="ctr"/>
          <a:lstStyle/>
          <a:p>
            <a:pPr marL="0" marR="0" lvl="0" indent="0" algn="l" defTabSz="128270" rtl="0" eaLnBrk="1" fontAlgn="auto" latinLnBrk="0" hangingPunct="1">
              <a:lnSpc>
                <a:spcPct val="100000"/>
              </a:lnSpc>
              <a:spcBef>
                <a:spcPts val="0"/>
              </a:spcBef>
              <a:spcAft>
                <a:spcPts val="0"/>
              </a:spcAft>
              <a:buClrTx/>
              <a:buSzTx/>
              <a:buFontTx/>
              <a:buNone/>
              <a:tabLst/>
              <a:defRPr/>
            </a:pPr>
            <a:endParaRPr kumimoji="0" lang="es-ES" sz="1055" b="0" i="0" u="none" strike="noStrike" kern="1200" cap="none" spc="0" normalizeH="0" baseline="0" noProof="0">
              <a:ln>
                <a:noFill/>
              </a:ln>
              <a:solidFill>
                <a:srgbClr val="44CEB9"/>
              </a:solidFill>
              <a:effectLst>
                <a:outerShdw blurRad="38100" dist="38100" dir="2700000" algn="tl">
                  <a:srgbClr val="000000"/>
                </a:outerShdw>
              </a:effectLst>
              <a:uLnTx/>
              <a:uFillTx/>
              <a:latin typeface="Arial"/>
              <a:ea typeface="微软雅黑"/>
              <a:cs typeface="+mn-ea"/>
              <a:sym typeface="+mn-lt"/>
            </a:endParaRPr>
          </a:p>
        </p:txBody>
      </p:sp>
      <p:sp>
        <p:nvSpPr>
          <p:cNvPr id="33" name="AutoShape 81"/>
          <p:cNvSpPr/>
          <p:nvPr/>
        </p:nvSpPr>
        <p:spPr bwMode="auto">
          <a:xfrm>
            <a:off x="10623241" y="3962336"/>
            <a:ext cx="362565" cy="2922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rgbClr val="0070C0"/>
          </a:solidFill>
          <a:ln>
            <a:noFill/>
          </a:ln>
          <a:effectLst/>
        </p:spPr>
        <p:txBody>
          <a:bodyPr lIns="19050" tIns="19050" rIns="19050" bIns="19050" anchor="ctr"/>
          <a:lstStyle/>
          <a:p>
            <a:pPr marL="0" marR="0" lvl="0" indent="0" algn="l" defTabSz="128270" rtl="0" eaLnBrk="1" fontAlgn="auto" latinLnBrk="0" hangingPunct="1">
              <a:lnSpc>
                <a:spcPct val="100000"/>
              </a:lnSpc>
              <a:spcBef>
                <a:spcPts val="0"/>
              </a:spcBef>
              <a:spcAft>
                <a:spcPts val="0"/>
              </a:spcAft>
              <a:buClrTx/>
              <a:buSzTx/>
              <a:buFontTx/>
              <a:buNone/>
              <a:tabLst/>
              <a:defRPr/>
            </a:pPr>
            <a:endParaRPr kumimoji="0" lang="es-ES" sz="1055" b="0" i="0" u="none" strike="noStrike" kern="1200" cap="none" spc="0" normalizeH="0" baseline="0" noProof="0">
              <a:ln>
                <a:noFill/>
              </a:ln>
              <a:solidFill>
                <a:srgbClr val="44CEB9"/>
              </a:solidFill>
              <a:effectLst>
                <a:outerShdw blurRad="38100" dist="38100" dir="2700000" algn="tl">
                  <a:srgbClr val="000000"/>
                </a:outerShdw>
              </a:effectLst>
              <a:uLnTx/>
              <a:uFillTx/>
              <a:latin typeface="Arial"/>
              <a:ea typeface="微软雅黑"/>
              <a:cs typeface="+mn-ea"/>
              <a:sym typeface="+mn-lt"/>
            </a:endParaRPr>
          </a:p>
        </p:txBody>
      </p:sp>
      <p:sp>
        <p:nvSpPr>
          <p:cNvPr id="34" name="AutoShape 92"/>
          <p:cNvSpPr/>
          <p:nvPr/>
        </p:nvSpPr>
        <p:spPr bwMode="auto">
          <a:xfrm>
            <a:off x="10578356" y="1886267"/>
            <a:ext cx="385173" cy="3228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rgbClr val="0070C0"/>
          </a:solidFill>
          <a:ln>
            <a:noFill/>
          </a:ln>
          <a:effectLst/>
        </p:spPr>
        <p:txBody>
          <a:bodyPr lIns="19050" tIns="19050" rIns="19050" bIns="19050" anchor="ctr"/>
          <a:lstStyle/>
          <a:p>
            <a:pPr marL="0" marR="0" lvl="0" indent="0" algn="l" defTabSz="12827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CEB9"/>
              </a:solidFill>
              <a:effectLst>
                <a:outerShdw blurRad="38100" dist="38100" dir="2700000" algn="tl">
                  <a:srgbClr val="000000"/>
                </a:outerShdw>
              </a:effectLst>
              <a:uLnTx/>
              <a:uFillTx/>
              <a:latin typeface="Arial"/>
              <a:ea typeface="微软雅黑"/>
              <a:cs typeface="+mn-ea"/>
              <a:sym typeface="+mn-lt"/>
            </a:endParaRPr>
          </a:p>
        </p:txBody>
      </p:sp>
      <p:pic>
        <p:nvPicPr>
          <p:cNvPr id="2051" name="Picture 3" descr="C:\Users\resset\Documents\Tencent Files\283972803\FileRecv\2.png"/>
          <p:cNvPicPr>
            <a:picLocks noChangeAspect="1" noChangeArrowheads="1"/>
          </p:cNvPicPr>
          <p:nvPr/>
        </p:nvPicPr>
        <p:blipFill>
          <a:blip r:embed="rId4" cstate="print"/>
          <a:srcRect/>
          <a:stretch>
            <a:fillRect/>
          </a:stretch>
        </p:blipFill>
        <p:spPr bwMode="auto">
          <a:xfrm>
            <a:off x="3671617" y="2048719"/>
            <a:ext cx="4779835" cy="2766108"/>
          </a:xfrm>
          <a:prstGeom prst="rect">
            <a:avLst/>
          </a:prstGeom>
          <a:noFill/>
        </p:spPr>
      </p:pic>
      <p:sp>
        <p:nvSpPr>
          <p:cNvPr id="36" name="TextBox 35"/>
          <p:cNvSpPr txBox="1"/>
          <p:nvPr/>
        </p:nvSpPr>
        <p:spPr>
          <a:xfrm>
            <a:off x="8718823" y="2221964"/>
            <a:ext cx="2417948" cy="1370831"/>
          </a:xfrm>
          <a:prstGeom prst="rect">
            <a:avLst/>
          </a:prstGeom>
          <a:noFill/>
        </p:spPr>
        <p:txBody>
          <a:bodyPr wrap="square" rtlCol="0">
            <a:noAutofit/>
          </a:bodyPr>
          <a:lstStyle/>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企业各项数据精准关联和展现</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just" defTabSz="914400" rtl="0" eaLnBrk="1" fontAlgn="auto" latinLnBrk="0" hangingPunct="1">
              <a:lnSpc>
                <a:spcPct val="150000"/>
              </a:lnSpc>
              <a:spcBef>
                <a:spcPts val="15"/>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形成企业全息画像</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通过</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NLP</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语义分析和匹配算法     </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just" defTabSz="914400" rtl="0" eaLnBrk="1" fontAlgn="auto" latinLnBrk="0" hangingPunct="1">
              <a:lnSpc>
                <a:spcPct val="150000"/>
              </a:lnSpc>
              <a:spcBef>
                <a:spcPts val="15"/>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深度挖掘企业关联关系</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l" defTabSz="685165" rtl="0" eaLnBrk="1" fontAlgn="auto" latinLnBrk="0" hangingPunct="1">
              <a:lnSpc>
                <a:spcPct val="12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737572"/>
              </a:solidFill>
              <a:effectLst/>
              <a:uLnTx/>
              <a:uFillTx/>
              <a:latin typeface="Arial"/>
              <a:ea typeface="微软雅黑"/>
              <a:cs typeface="+mn-ea"/>
              <a:sym typeface="+mn-lt"/>
            </a:endParaRPr>
          </a:p>
        </p:txBody>
      </p:sp>
      <p:sp>
        <p:nvSpPr>
          <p:cNvPr id="37" name="TextBox 36"/>
          <p:cNvSpPr txBox="1"/>
          <p:nvPr/>
        </p:nvSpPr>
        <p:spPr>
          <a:xfrm>
            <a:off x="1357329" y="4267957"/>
            <a:ext cx="2417948" cy="1370831"/>
          </a:xfrm>
          <a:prstGeom prst="rect">
            <a:avLst/>
          </a:prstGeom>
          <a:noFill/>
        </p:spPr>
        <p:txBody>
          <a:bodyPr wrap="square" rtlCol="0">
            <a:noAutofit/>
          </a:bodyPr>
          <a:lstStyle/>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统计图表自动生成</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信用报告一键导出    </a:t>
            </a: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rPr>
              <a:t> 多指标精准检索</a:t>
            </a: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rPr>
              <a:t> 查询结果批量导出</a:t>
            </a:r>
          </a:p>
          <a:p>
            <a:pPr marL="0" marR="0" lvl="0" indent="0" algn="just" defTabSz="914400" rtl="0" eaLnBrk="1" fontAlgn="auto" latinLnBrk="0" hangingPunct="1">
              <a:lnSpc>
                <a:spcPct val="150000"/>
              </a:lnSpc>
              <a:spcBef>
                <a:spcPts val="15"/>
              </a:spcBef>
              <a:spcAft>
                <a:spcPts val="0"/>
              </a:spcAft>
              <a:buClrTx/>
              <a:buSzTx/>
              <a:buFont typeface="Wingdings" panose="05000000000000000000" charset="0"/>
              <a:buChar char=""/>
              <a:tabLst/>
              <a:defRPr/>
            </a:pP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Arial" panose="020B0604020202020204" pitchFamily="34" charset="0"/>
            </a:endParaRPr>
          </a:p>
          <a:p>
            <a:pPr marL="0" marR="0" lvl="0" indent="0" algn="l" defTabSz="685165" rtl="0" eaLnBrk="1" fontAlgn="auto" latinLnBrk="0" hangingPunct="1">
              <a:lnSpc>
                <a:spcPct val="12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737572"/>
              </a:solidFill>
              <a:effectLst/>
              <a:uLnTx/>
              <a:uFillTx/>
              <a:latin typeface="Arial"/>
              <a:ea typeface="微软雅黑"/>
              <a:cs typeface="+mn-ea"/>
              <a:sym typeface="+mn-lt"/>
            </a:endParaRPr>
          </a:p>
        </p:txBody>
      </p:sp>
      <p:sp>
        <p:nvSpPr>
          <p:cNvPr id="38" name="TextBox 37"/>
          <p:cNvSpPr txBox="1"/>
          <p:nvPr/>
        </p:nvSpPr>
        <p:spPr>
          <a:xfrm>
            <a:off x="8765127" y="4256385"/>
            <a:ext cx="2358144" cy="1370831"/>
          </a:xfrm>
          <a:prstGeom prst="rect">
            <a:avLst/>
          </a:prstGeom>
          <a:noFill/>
        </p:spPr>
        <p:txBody>
          <a:bodyPr wrap="square" rtlCol="0">
            <a:noAutofit/>
          </a:bodyPr>
          <a:lstStyle/>
          <a:p>
            <a:pPr marL="0" marR="0" lvl="0" indent="0" algn="l" defTabSz="914400" rtl="0" eaLnBrk="0" fontAlgn="auto" latinLnBrk="1" hangingPunct="0">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rPr>
              <a:t> 对比分析报告编制</a:t>
            </a:r>
            <a:endParaRPr kumimoji="0" lang="en-US" altLang="zh-CN"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endParaRPr>
          </a:p>
          <a:p>
            <a:pPr marL="0" marR="0" lvl="0" indent="0" algn="l" defTabSz="914400" rtl="0" eaLnBrk="0" fontAlgn="auto" latinLnBrk="1" hangingPunct="0">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rPr>
              <a:t> 数据表关联定制</a:t>
            </a:r>
            <a:endParaRPr kumimoji="0" lang="en-US" altLang="zh-CN"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endParaRPr>
          </a:p>
          <a:p>
            <a:pPr marL="0" marR="0" lvl="0" indent="0" algn="l" defTabSz="914400" rtl="0" eaLnBrk="0" fontAlgn="auto" latinLnBrk="1" hangingPunct="0">
              <a:lnSpc>
                <a:spcPct val="150000"/>
              </a:lnSpc>
              <a:spcBef>
                <a:spcPts val="15"/>
              </a:spcBef>
              <a:spcAft>
                <a:spcPts val="0"/>
              </a:spcAft>
              <a:buClrTx/>
              <a:buSzTx/>
              <a:buFont typeface="Wingdings" panose="05000000000000000000"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rPr>
              <a:t> 标准</a:t>
            </a:r>
            <a:r>
              <a:rPr kumimoji="0" lang="en-US" altLang="zh-CN"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rPr>
              <a:t>API</a:t>
            </a:r>
            <a:r>
              <a:rPr kumimoji="0" lang="zh-CN" altLang="en-US"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rPr>
              <a:t>接口数据服务</a:t>
            </a:r>
            <a:endParaRPr kumimoji="0" lang="en-US" altLang="zh-CN" sz="1200" b="0" i="0" u="none" strike="noStrike" kern="1200" cap="none" spc="0" normalizeH="0" baseline="0" noProof="0" dirty="0">
              <a:ln>
                <a:noFill/>
              </a:ln>
              <a:solidFill>
                <a:srgbClr val="000000"/>
              </a:solidFill>
              <a:effectLst/>
              <a:uLnTx/>
              <a:uFillTx/>
              <a:latin typeface="微软雅黑"/>
              <a:ea typeface="微软雅黑"/>
              <a:cs typeface="+mn-cs"/>
              <a:sym typeface="Arial" panose="020B0604020202020204" pitchFamily="34" charset="0"/>
            </a:endParaRPr>
          </a:p>
        </p:txBody>
      </p:sp>
      <p:sp>
        <p:nvSpPr>
          <p:cNvPr id="4" name="标题 2">
            <a:extLst>
              <a:ext uri="{FF2B5EF4-FFF2-40B4-BE49-F238E27FC236}">
                <a16:creationId xmlns:a16="http://schemas.microsoft.com/office/drawing/2014/main" id="{54FCAD75-0698-FE88-7C62-34C21DE412E6}"/>
              </a:ext>
            </a:extLst>
          </p:cNvPr>
          <p:cNvSpPr>
            <a:spLocks noGrp="1"/>
          </p:cNvSpPr>
          <p:nvPr>
            <p:ph type="title"/>
          </p:nvPr>
        </p:nvSpPr>
        <p:spPr>
          <a:xfrm>
            <a:off x="1222003" y="343959"/>
            <a:ext cx="7863029" cy="440676"/>
          </a:xfrm>
        </p:spPr>
        <p:txBody>
          <a:bodyPr/>
          <a:lstStyle/>
          <a:p>
            <a:r>
              <a:rPr lang="en-US" altLang="zh-CN" sz="2800" b="1" dirty="0"/>
              <a:t>RESSET</a:t>
            </a:r>
            <a:r>
              <a:rPr lang="zh-CN" altLang="en-US" sz="2800" b="1" dirty="0"/>
              <a:t>企业大数据平台的特色</a:t>
            </a:r>
            <a:endParaRPr sz="2800" b="1" dirty="0"/>
          </a:p>
        </p:txBody>
      </p:sp>
    </p:spTree>
    <p:custDataLst>
      <p:tags r:id="rId1"/>
    </p:custDataLst>
    <p:extLst>
      <p:ext uri="{BB962C8B-B14F-4D97-AF65-F5344CB8AC3E}">
        <p14:creationId xmlns:p14="http://schemas.microsoft.com/office/powerpoint/2010/main" val="106072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平台特色功能</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多条件组合筛选查询</a:t>
            </a:r>
            <a:endParaRPr lang="zh-CN" altLang="en-US" sz="2800" b="1" dirty="0"/>
          </a:p>
        </p:txBody>
      </p:sp>
      <p:sp>
        <p:nvSpPr>
          <p:cNvPr id="2" name="矩形 1"/>
          <p:cNvSpPr/>
          <p:nvPr/>
        </p:nvSpPr>
        <p:spPr>
          <a:xfrm>
            <a:off x="1209303" y="1460705"/>
            <a:ext cx="4429761" cy="3936590"/>
          </a:xfrm>
          <a:prstGeom prst="rect">
            <a:avLst/>
          </a:prstGeom>
        </p:spPr>
        <p:txBody>
          <a:bodyPr wrap="square">
            <a:spAutoFit/>
          </a:bodyPr>
          <a:lstStyle/>
          <a:p>
            <a:pPr indent="200025" algn="just" defTabSz="914400" fontAlgn="auto">
              <a:lnSpc>
                <a:spcPct val="150000"/>
              </a:lnSpc>
              <a:spcAft>
                <a:spcPts val="1200"/>
              </a:spcAft>
              <a:tabLst>
                <a:tab pos="1552575" algn="l"/>
              </a:tabLst>
            </a:pPr>
            <a:r>
              <a:rPr lang="en-US" altLang="zh-CN" kern="100" dirty="0">
                <a:latin typeface="微软雅黑" panose="020B0503020204020204" charset="-122"/>
                <a:ea typeface="微软雅黑" panose="020B0503020204020204" charset="-122"/>
                <a:cs typeface="微软雅黑" panose="020B0503020204020204" charset="-122"/>
              </a:rPr>
              <a:t>RESSET</a:t>
            </a:r>
            <a:r>
              <a:rPr lang="zh-CN" altLang="en-US" kern="100" dirty="0">
                <a:latin typeface="微软雅黑" panose="020B0503020204020204" charset="-122"/>
                <a:ea typeface="微软雅黑" panose="020B0503020204020204" charset="-122"/>
                <a:cs typeface="微软雅黑" panose="020B0503020204020204" charset="-122"/>
              </a:rPr>
              <a:t>中国企业大数据平台工商数据可按照省份地域，行业进行企业的</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多维度条件组合关联查询</a:t>
            </a:r>
            <a:r>
              <a:rPr lang="zh-CN" altLang="en-US" kern="100" dirty="0">
                <a:latin typeface="微软雅黑" panose="020B0503020204020204" charset="-122"/>
                <a:ea typeface="微软雅黑" panose="020B0503020204020204" charset="-122"/>
                <a:cs typeface="微软雅黑" panose="020B0503020204020204" charset="-122"/>
              </a:rPr>
              <a:t>和信息统一展示。</a:t>
            </a:r>
            <a:endParaRPr lang="en-US" altLang="zh-CN" kern="100" dirty="0">
              <a:latin typeface="微软雅黑" panose="020B0503020204020204" charset="-122"/>
              <a:ea typeface="微软雅黑" panose="020B0503020204020204" charset="-122"/>
              <a:cs typeface="微软雅黑" panose="020B0503020204020204" charset="-122"/>
            </a:endParaRPr>
          </a:p>
          <a:p>
            <a:pPr indent="200025" algn="just" defTabSz="914400" fontAlgn="auto">
              <a:lnSpc>
                <a:spcPct val="150000"/>
              </a:lnSpc>
              <a:spcAft>
                <a:spcPts val="1200"/>
              </a:spcAft>
              <a:tabLst>
                <a:tab pos="1552575" algn="l"/>
              </a:tabLst>
            </a:pPr>
            <a:r>
              <a:rPr lang="zh-CN" altLang="en-US" kern="100" dirty="0">
                <a:latin typeface="微软雅黑" panose="020B0503020204020204" charset="-122"/>
                <a:ea typeface="微软雅黑" panose="020B0503020204020204" charset="-122"/>
                <a:cs typeface="微软雅黑" panose="020B0503020204020204" charset="-122"/>
              </a:rPr>
              <a:t>在更多条件功能中，还支持按照</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企业性质、成立日期、注册资本</a:t>
            </a:r>
            <a:r>
              <a:rPr lang="zh-CN" altLang="en-US" kern="100" dirty="0">
                <a:latin typeface="微软雅黑" panose="020B0503020204020204" charset="-122"/>
                <a:ea typeface="微软雅黑" panose="020B0503020204020204" charset="-122"/>
                <a:cs typeface="微软雅黑" panose="020B0503020204020204" charset="-122"/>
              </a:rPr>
              <a:t>等条件进行自定义查询，并可按照</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工商、投融资、企业信用 、司法文书 、企业资质 、知识产权 、招标中标 、标准</a:t>
            </a:r>
            <a:r>
              <a:rPr lang="zh-CN" altLang="en-US" kern="100" dirty="0">
                <a:latin typeface="微软雅黑" panose="020B0503020204020204" charset="-122"/>
                <a:ea typeface="微软雅黑" panose="020B0503020204020204" charset="-122"/>
                <a:cs typeface="微软雅黑" panose="020B0503020204020204" charset="-122"/>
              </a:rPr>
              <a:t>等八个大类</a:t>
            </a:r>
            <a:r>
              <a:rPr lang="en-US" altLang="zh-CN" kern="100" dirty="0">
                <a:latin typeface="微软雅黑" panose="020B0503020204020204" charset="-122"/>
                <a:ea typeface="微软雅黑" panose="020B0503020204020204" charset="-122"/>
                <a:cs typeface="微软雅黑" panose="020B0503020204020204" charset="-122"/>
              </a:rPr>
              <a:t>30</a:t>
            </a:r>
            <a:r>
              <a:rPr lang="zh-CN" altLang="en-US" kern="100" dirty="0">
                <a:latin typeface="微软雅黑" panose="020B0503020204020204" charset="-122"/>
                <a:ea typeface="微软雅黑" panose="020B0503020204020204" charset="-122"/>
                <a:cs typeface="微软雅黑" panose="020B0503020204020204" charset="-122"/>
              </a:rPr>
              <a:t>余种条件进行自定义组合筛选查询。</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   </a:t>
            </a:r>
          </a:p>
        </p:txBody>
      </p:sp>
      <p:pic>
        <p:nvPicPr>
          <p:cNvPr id="5" name="图片 4"/>
          <p:cNvPicPr>
            <a:picLocks noChangeAspect="1"/>
          </p:cNvPicPr>
          <p:nvPr/>
        </p:nvPicPr>
        <p:blipFill>
          <a:blip r:embed="rId4"/>
          <a:stretch>
            <a:fillRect/>
          </a:stretch>
        </p:blipFill>
        <p:spPr>
          <a:xfrm>
            <a:off x="6525051" y="1414897"/>
            <a:ext cx="4483640" cy="4797059"/>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1544616625"/>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平台特色功能</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独立查询下载</a:t>
            </a:r>
            <a:endParaRPr lang="zh-CN" altLang="en-US" sz="2800" b="1" dirty="0"/>
          </a:p>
        </p:txBody>
      </p:sp>
      <p:sp>
        <p:nvSpPr>
          <p:cNvPr id="2" name="矩形 1"/>
          <p:cNvSpPr/>
          <p:nvPr/>
        </p:nvSpPr>
        <p:spPr>
          <a:xfrm>
            <a:off x="1209303" y="1537552"/>
            <a:ext cx="3235947" cy="3782895"/>
          </a:xfrm>
          <a:prstGeom prst="rect">
            <a:avLst/>
          </a:prstGeom>
        </p:spPr>
        <p:txBody>
          <a:bodyPr wrap="square">
            <a:spAutoFit/>
          </a:bodyPr>
          <a:lstStyle/>
          <a:p>
            <a:pPr indent="200025" algn="just" fontAlgn="auto">
              <a:lnSpc>
                <a:spcPct val="150000"/>
              </a:lnSpc>
              <a:tabLst>
                <a:tab pos="1552575" algn="l"/>
              </a:tabLst>
            </a:pPr>
            <a:r>
              <a:rPr lang="en-US" altLang="zh-CN" kern="100" dirty="0">
                <a:latin typeface="微软雅黑" panose="020B0503020204020204" charset="-122"/>
                <a:ea typeface="微软雅黑" panose="020B0503020204020204" charset="-122"/>
                <a:cs typeface="微软雅黑" panose="020B0503020204020204" charset="-122"/>
              </a:rPr>
              <a:t>RESSET</a:t>
            </a:r>
            <a:r>
              <a:rPr lang="zh-CN" altLang="en-US" kern="100" dirty="0">
                <a:latin typeface="微软雅黑" panose="020B0503020204020204" charset="-122"/>
                <a:ea typeface="微软雅黑" panose="020B0503020204020204" charset="-122"/>
                <a:cs typeface="微软雅黑" panose="020B0503020204020204" charset="-122"/>
              </a:rPr>
              <a:t>中国企业大数据平台工商、信用、司法、知识产权、招投标等所有数据维度能够实现完全的独立查询功能，支持按照地域、行业及更多条件对各类数据进行组合条件查询，可在线浏览和批量导出</a:t>
            </a:r>
            <a:r>
              <a:rPr lang="en-US" altLang="zh-CN" kern="100" dirty="0">
                <a:latin typeface="微软雅黑" panose="020B0503020204020204" charset="-122"/>
                <a:ea typeface="微软雅黑" panose="020B0503020204020204" charset="-122"/>
                <a:cs typeface="微软雅黑" panose="020B0503020204020204" charset="-122"/>
              </a:rPr>
              <a:t>Excel</a:t>
            </a:r>
            <a:r>
              <a:rPr lang="zh-CN" altLang="en-US" kern="100" dirty="0">
                <a:latin typeface="微软雅黑" panose="020B0503020204020204" charset="-122"/>
                <a:ea typeface="微软雅黑" panose="020B0503020204020204" charset="-122"/>
                <a:cs typeface="微软雅黑" panose="020B0503020204020204" charset="-122"/>
              </a:rPr>
              <a:t>文件，</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导出文件能够以企业</a:t>
            </a:r>
            <a:r>
              <a:rPr lang="en-US" altLang="zh-CN" kern="100" dirty="0">
                <a:solidFill>
                  <a:srgbClr val="FF0000"/>
                </a:solidFill>
                <a:latin typeface="微软雅黑" panose="020B0503020204020204" charset="-122"/>
                <a:ea typeface="微软雅黑" panose="020B0503020204020204" charset="-122"/>
                <a:cs typeface="微软雅黑" panose="020B0503020204020204" charset="-122"/>
              </a:rPr>
              <a:t>ID</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匹配关联公司各项指标</a:t>
            </a:r>
            <a:r>
              <a:rPr lang="zh-CN" altLang="en-US" kern="100" dirty="0">
                <a:latin typeface="微软雅黑" panose="020B0503020204020204" charset="-122"/>
                <a:ea typeface="微软雅黑" panose="020B0503020204020204" charset="-122"/>
                <a:cs typeface="微软雅黑" panose="020B0503020204020204" charset="-122"/>
              </a:rPr>
              <a:t>。    </a:t>
            </a:r>
          </a:p>
        </p:txBody>
      </p:sp>
      <p:pic>
        <p:nvPicPr>
          <p:cNvPr id="4" name="图片 3"/>
          <p:cNvPicPr>
            <a:picLocks noChangeAspect="1"/>
          </p:cNvPicPr>
          <p:nvPr/>
        </p:nvPicPr>
        <p:blipFill>
          <a:blip r:embed="rId4"/>
          <a:stretch>
            <a:fillRect/>
          </a:stretch>
        </p:blipFill>
        <p:spPr>
          <a:xfrm>
            <a:off x="4733925" y="3785871"/>
            <a:ext cx="6894195" cy="2890520"/>
          </a:xfrm>
          <a:prstGeom prst="rect">
            <a:avLst/>
          </a:prstGeom>
          <a:ln>
            <a:noFill/>
          </a:ln>
          <a:effectLst>
            <a:outerShdw blurRad="63500" sx="102000" sy="102000" algn="ctr" rotWithShape="0">
              <a:prstClr val="black">
                <a:alpha val="40000"/>
              </a:prstClr>
            </a:outerShdw>
          </a:effectLst>
        </p:spPr>
      </p:pic>
      <p:pic>
        <p:nvPicPr>
          <p:cNvPr id="6" name="图片 5"/>
          <p:cNvPicPr>
            <a:picLocks noChangeAspect="1"/>
          </p:cNvPicPr>
          <p:nvPr/>
        </p:nvPicPr>
        <p:blipFill>
          <a:blip r:embed="rId5"/>
          <a:stretch>
            <a:fillRect/>
          </a:stretch>
        </p:blipFill>
        <p:spPr>
          <a:xfrm>
            <a:off x="5712342" y="1036194"/>
            <a:ext cx="4730893" cy="2626567"/>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466582864"/>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平台特色功能</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跨表查询（市场主体关联）</a:t>
            </a:r>
          </a:p>
        </p:txBody>
      </p:sp>
      <p:sp>
        <p:nvSpPr>
          <p:cNvPr id="2" name="矩形 1"/>
          <p:cNvSpPr/>
          <p:nvPr/>
        </p:nvSpPr>
        <p:spPr>
          <a:xfrm>
            <a:off x="1043921" y="1201908"/>
            <a:ext cx="9929008" cy="1329338"/>
          </a:xfrm>
          <a:prstGeom prst="rect">
            <a:avLst/>
          </a:prstGeom>
        </p:spPr>
        <p:txBody>
          <a:bodyPr wrap="square">
            <a:spAutoFit/>
          </a:bodyPr>
          <a:lstStyle/>
          <a:p>
            <a:pPr indent="200025" algn="just" fontAlgn="auto">
              <a:lnSpc>
                <a:spcPct val="150000"/>
              </a:lnSpc>
              <a:tabLst>
                <a:tab pos="1552575" algn="l"/>
              </a:tabLst>
            </a:pPr>
            <a:r>
              <a:rPr lang="en-US" altLang="zh-CN" kern="100" dirty="0">
                <a:latin typeface="微软雅黑" panose="020B0503020204020204" charset="-122"/>
                <a:ea typeface="微软雅黑" panose="020B0503020204020204" charset="-122"/>
                <a:cs typeface="微软雅黑" panose="020B0503020204020204" charset="-122"/>
              </a:rPr>
              <a:t>RESSET</a:t>
            </a:r>
            <a:r>
              <a:rPr lang="zh-CN" altLang="en-US" kern="100" dirty="0">
                <a:latin typeface="微软雅黑" panose="020B0503020204020204" charset="-122"/>
                <a:ea typeface="微软雅黑" panose="020B0503020204020204" charset="-122"/>
                <a:cs typeface="微软雅黑" panose="020B0503020204020204" charset="-122"/>
              </a:rPr>
              <a:t>中国企业大数据平台提供</a:t>
            </a:r>
            <a:r>
              <a:rPr lang="en-US" altLang="zh-CN" kern="100" dirty="0">
                <a:solidFill>
                  <a:schemeClr val="accent5"/>
                </a:solidFill>
                <a:latin typeface="微软雅黑" panose="020B0503020204020204" charset="-122"/>
                <a:ea typeface="微软雅黑" panose="020B0503020204020204" charset="-122"/>
                <a:cs typeface="微软雅黑" panose="020B0503020204020204" charset="-122"/>
              </a:rPr>
              <a:t>3.4</a:t>
            </a:r>
            <a:r>
              <a:rPr lang="zh-CN" altLang="en-US" kern="100" dirty="0">
                <a:solidFill>
                  <a:schemeClr val="accent5"/>
                </a:solidFill>
                <a:latin typeface="微软雅黑" panose="020B0503020204020204" charset="-122"/>
                <a:ea typeface="微软雅黑" panose="020B0503020204020204" charset="-122"/>
                <a:cs typeface="微软雅黑" panose="020B0503020204020204" charset="-122"/>
              </a:rPr>
              <a:t>亿</a:t>
            </a:r>
            <a:r>
              <a:rPr lang="en-US" altLang="zh-CN" kern="100" dirty="0">
                <a:solidFill>
                  <a:schemeClr val="accent5"/>
                </a:solidFill>
                <a:latin typeface="微软雅黑" panose="020B0503020204020204" charset="-122"/>
                <a:ea typeface="微软雅黑" panose="020B0503020204020204" charset="-122"/>
                <a:cs typeface="微软雅黑" panose="020B0503020204020204" charset="-122"/>
              </a:rPr>
              <a:t>+</a:t>
            </a:r>
            <a:r>
              <a:rPr lang="zh-CN" altLang="en-US" kern="100" dirty="0">
                <a:latin typeface="微软雅黑" panose="020B0503020204020204" charset="-122"/>
                <a:ea typeface="微软雅黑" panose="020B0503020204020204" charset="-122"/>
                <a:cs typeface="微软雅黑" panose="020B0503020204020204" charset="-122"/>
              </a:rPr>
              <a:t>市场主体数据，并且提供基于市场</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主体数据的各维度关联查询</a:t>
            </a:r>
            <a:r>
              <a:rPr lang="zh-CN" altLang="en-US" kern="100" dirty="0">
                <a:latin typeface="微软雅黑" panose="020B0503020204020204" charset="-122"/>
                <a:ea typeface="微软雅黑" panose="020B0503020204020204" charset="-122"/>
                <a:cs typeface="微软雅黑" panose="020B0503020204020204" charset="-122"/>
              </a:rPr>
              <a:t>。 </a:t>
            </a:r>
            <a:endParaRPr lang="en-US" altLang="zh-CN" kern="100" dirty="0">
              <a:latin typeface="微软雅黑" panose="020B0503020204020204" charset="-122"/>
              <a:ea typeface="微软雅黑" panose="020B0503020204020204" charset="-122"/>
              <a:cs typeface="微软雅黑" panose="020B0503020204020204" charset="-122"/>
            </a:endParaRPr>
          </a:p>
          <a:p>
            <a:pPr algn="just">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p:pic>
        <p:nvPicPr>
          <p:cNvPr id="9" name="图片 8"/>
          <p:cNvPicPr>
            <a:picLocks noChangeAspect="1"/>
          </p:cNvPicPr>
          <p:nvPr/>
        </p:nvPicPr>
        <p:blipFill>
          <a:blip r:embed="rId4"/>
          <a:stretch>
            <a:fillRect/>
          </a:stretch>
        </p:blipFill>
        <p:spPr>
          <a:xfrm>
            <a:off x="1219072" y="2330451"/>
            <a:ext cx="4345049" cy="4319905"/>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nvPicPr>
        <p:blipFill>
          <a:blip r:embed="rId5"/>
          <a:stretch>
            <a:fillRect/>
          </a:stretch>
        </p:blipFill>
        <p:spPr>
          <a:xfrm>
            <a:off x="6096000" y="2330451"/>
            <a:ext cx="4530410" cy="4387075"/>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631691583"/>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平台特色功能</a:t>
            </a:r>
            <a:r>
              <a:rPr lang="en-US" altLang="zh-CN" sz="2800" b="1" dirty="0">
                <a:solidFill>
                  <a:prstClr val="black">
                    <a:lumMod val="65000"/>
                    <a:lumOff val="35000"/>
                  </a:prstClr>
                </a:solidFill>
              </a:rPr>
              <a:t>-</a:t>
            </a:r>
            <a:r>
              <a:rPr lang="zh-CN" altLang="en-US" sz="2800" b="1" dirty="0">
                <a:solidFill>
                  <a:prstClr val="black">
                    <a:lumMod val="65000"/>
                    <a:lumOff val="35000"/>
                  </a:prstClr>
                </a:solidFill>
              </a:rPr>
              <a:t>企业基础信用报告</a:t>
            </a:r>
            <a:endParaRPr lang="zh-CN" altLang="en-US" sz="2800" b="1" dirty="0"/>
          </a:p>
        </p:txBody>
      </p:sp>
      <p:sp>
        <p:nvSpPr>
          <p:cNvPr id="2" name="矩形 1"/>
          <p:cNvSpPr/>
          <p:nvPr/>
        </p:nvSpPr>
        <p:spPr>
          <a:xfrm>
            <a:off x="1209303" y="1169426"/>
            <a:ext cx="10016994" cy="1289905"/>
          </a:xfrm>
          <a:prstGeom prst="rect">
            <a:avLst/>
          </a:prstGeom>
        </p:spPr>
        <p:txBody>
          <a:bodyPr wrap="square">
            <a:spAutoFit/>
          </a:bodyPr>
          <a:lstStyle/>
          <a:p>
            <a:pPr indent="0" algn="just" fontAlgn="auto">
              <a:lnSpc>
                <a:spcPct val="150000"/>
              </a:lnSpc>
              <a:tabLst>
                <a:tab pos="1552575" algn="l"/>
              </a:tabLst>
            </a:pPr>
            <a:r>
              <a:rPr lang="en-US" altLang="zh-CN" kern="100" dirty="0">
                <a:latin typeface="微软雅黑" panose="020B0503020204020204" charset="-122"/>
                <a:ea typeface="微软雅黑" panose="020B0503020204020204" charset="-122"/>
                <a:cs typeface="微软雅黑" panose="020B0503020204020204" charset="-122"/>
              </a:rPr>
              <a:t>  RESSET</a:t>
            </a:r>
            <a:r>
              <a:rPr lang="zh-CN" altLang="en-US" kern="100" dirty="0">
                <a:latin typeface="微软雅黑" panose="020B0503020204020204" charset="-122"/>
                <a:ea typeface="微软雅黑" panose="020B0503020204020204" charset="-122"/>
                <a:cs typeface="微软雅黑" panose="020B0503020204020204" charset="-122"/>
              </a:rPr>
              <a:t>中国企业大数据平台查询企业工商信息能够提供</a:t>
            </a:r>
            <a:r>
              <a:rPr lang="zh-CN" altLang="en-US" kern="100" dirty="0">
                <a:solidFill>
                  <a:srgbClr val="FF0000"/>
                </a:solidFill>
                <a:latin typeface="微软雅黑" panose="020B0503020204020204" charset="-122"/>
                <a:ea typeface="微软雅黑" panose="020B0503020204020204" charset="-122"/>
                <a:cs typeface="微软雅黑" panose="020B0503020204020204" charset="-122"/>
              </a:rPr>
              <a:t>多维度数据综合分析报告</a:t>
            </a:r>
            <a:r>
              <a:rPr lang="zh-CN" altLang="en-US" kern="100" dirty="0">
                <a:latin typeface="微软雅黑" panose="020B0503020204020204" charset="-122"/>
                <a:ea typeface="微软雅黑" panose="020B0503020204020204" charset="-122"/>
                <a:cs typeface="微软雅黑" panose="020B0503020204020204" charset="-122"/>
              </a:rPr>
              <a:t>的下载和浏览，支持报告在线导出</a:t>
            </a:r>
            <a:r>
              <a:rPr lang="en-US" altLang="zh-CN" kern="100" dirty="0">
                <a:latin typeface="微软雅黑" panose="020B0503020204020204" charset="-122"/>
                <a:ea typeface="微软雅黑" panose="020B0503020204020204" charset="-122"/>
                <a:cs typeface="微软雅黑" panose="020B0503020204020204" charset="-122"/>
              </a:rPr>
              <a:t>word</a:t>
            </a:r>
            <a:r>
              <a:rPr lang="zh-CN" altLang="en-US" kern="100" dirty="0">
                <a:latin typeface="微软雅黑" panose="020B0503020204020204" charset="-122"/>
                <a:ea typeface="微软雅黑" panose="020B0503020204020204" charset="-122"/>
                <a:cs typeface="微软雅黑" panose="020B0503020204020204" charset="-122"/>
              </a:rPr>
              <a:t>文件。 </a:t>
            </a:r>
            <a:endParaRPr lang="en-US" altLang="zh-CN" kern="100" dirty="0">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zh-CN" altLang="en-US" kern="100" dirty="0">
                <a:latin typeface="微软雅黑" panose="020B0503020204020204" charset="-122"/>
                <a:ea typeface="微软雅黑" panose="020B0503020204020204" charset="-122"/>
                <a:cs typeface="微软雅黑" panose="020B0503020204020204" charset="-122"/>
              </a:rPr>
              <a:t>    </a:t>
            </a:r>
          </a:p>
        </p:txBody>
      </p:sp>
      <p:pic>
        <p:nvPicPr>
          <p:cNvPr id="4" name="图片 3"/>
          <p:cNvPicPr>
            <a:picLocks noChangeAspect="1"/>
          </p:cNvPicPr>
          <p:nvPr/>
        </p:nvPicPr>
        <p:blipFill>
          <a:blip r:embed="rId4"/>
          <a:stretch>
            <a:fillRect/>
          </a:stretch>
        </p:blipFill>
        <p:spPr>
          <a:xfrm>
            <a:off x="6351269" y="2831423"/>
            <a:ext cx="4979671" cy="2681978"/>
          </a:xfrm>
          <a:prstGeom prst="rect">
            <a:avLst/>
          </a:prstGeom>
          <a:ln>
            <a:noFill/>
          </a:ln>
          <a:effectLst>
            <a:outerShdw blurRad="63500" sx="102000" sy="102000" algn="ctr" rotWithShape="0">
              <a:prstClr val="black">
                <a:alpha val="40000"/>
              </a:prstClr>
            </a:outerShdw>
          </a:effectLst>
        </p:spPr>
      </p:pic>
      <p:pic>
        <p:nvPicPr>
          <p:cNvPr id="6" name="图片 5"/>
          <p:cNvPicPr>
            <a:picLocks noChangeAspect="1"/>
          </p:cNvPicPr>
          <p:nvPr/>
        </p:nvPicPr>
        <p:blipFill>
          <a:blip r:embed="rId5"/>
          <a:stretch>
            <a:fillRect/>
          </a:stretch>
        </p:blipFill>
        <p:spPr>
          <a:xfrm>
            <a:off x="1116329" y="2831423"/>
            <a:ext cx="4979671" cy="2681978"/>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11488808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新功能上线：批量查询导出</a:t>
            </a:r>
            <a:endParaRPr lang="zh-CN" altLang="en-US" sz="2800" b="1" dirty="0"/>
          </a:p>
        </p:txBody>
      </p:sp>
      <p:pic>
        <p:nvPicPr>
          <p:cNvPr id="3" name="图片 2">
            <a:extLst>
              <a:ext uri="{FF2B5EF4-FFF2-40B4-BE49-F238E27FC236}">
                <a16:creationId xmlns:a16="http://schemas.microsoft.com/office/drawing/2014/main" id="{6AAA7497-1403-A1ED-A8EE-C038852751A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9974" y="1422439"/>
            <a:ext cx="9852051" cy="4890106"/>
          </a:xfrm>
          <a:prstGeom prst="rect">
            <a:avLst/>
          </a:prstGeom>
          <a:effectLst/>
        </p:spPr>
      </p:pic>
    </p:spTree>
    <p:custDataLst>
      <p:tags r:id="rId1"/>
    </p:custDataLst>
    <p:extLst>
      <p:ext uri="{BB962C8B-B14F-4D97-AF65-F5344CB8AC3E}">
        <p14:creationId xmlns:p14="http://schemas.microsoft.com/office/powerpoint/2010/main" val="2015937536"/>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sz="2800" b="1" dirty="0">
                <a:solidFill>
                  <a:prstClr val="black">
                    <a:lumMod val="65000"/>
                    <a:lumOff val="35000"/>
                  </a:prstClr>
                </a:solidFill>
              </a:rPr>
              <a:t>新功能上线：批量查询导出</a:t>
            </a:r>
            <a:endParaRPr lang="zh-CN" altLang="en-US" sz="2800" b="1" dirty="0"/>
          </a:p>
        </p:txBody>
      </p:sp>
      <p:pic>
        <p:nvPicPr>
          <p:cNvPr id="3" name="图片 2">
            <a:extLst>
              <a:ext uri="{FF2B5EF4-FFF2-40B4-BE49-F238E27FC236}">
                <a16:creationId xmlns:a16="http://schemas.microsoft.com/office/drawing/2014/main" id="{6AAA7497-1403-A1ED-A8EE-C038852751A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9975" y="1422439"/>
            <a:ext cx="9852049" cy="4890106"/>
          </a:xfrm>
          <a:prstGeom prst="rect">
            <a:avLst/>
          </a:prstGeom>
          <a:effectLst/>
        </p:spPr>
      </p:pic>
      <p:pic>
        <p:nvPicPr>
          <p:cNvPr id="2" name="图片 1">
            <a:extLst>
              <a:ext uri="{FF2B5EF4-FFF2-40B4-BE49-F238E27FC236}">
                <a16:creationId xmlns:a16="http://schemas.microsoft.com/office/drawing/2014/main" id="{E001E351-92D9-F514-E36B-FE65BC006C6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22375" y="1574839"/>
            <a:ext cx="9852049" cy="4890105"/>
          </a:xfrm>
          <a:prstGeom prst="rect">
            <a:avLst/>
          </a:prstGeom>
          <a:effectLst/>
        </p:spPr>
      </p:pic>
      <p:pic>
        <p:nvPicPr>
          <p:cNvPr id="4" name="图片 3">
            <a:extLst>
              <a:ext uri="{FF2B5EF4-FFF2-40B4-BE49-F238E27FC236}">
                <a16:creationId xmlns:a16="http://schemas.microsoft.com/office/drawing/2014/main" id="{0479D89D-F137-3EC9-3AA5-D02E09B55E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74776" y="1727239"/>
            <a:ext cx="9852047" cy="4890105"/>
          </a:xfrm>
          <a:prstGeom prst="rect">
            <a:avLst/>
          </a:prstGeom>
          <a:effectLst/>
        </p:spPr>
      </p:pic>
    </p:spTree>
    <p:custDataLst>
      <p:tags r:id="rId1"/>
    </p:custDataLst>
    <p:extLst>
      <p:ext uri="{BB962C8B-B14F-4D97-AF65-F5344CB8AC3E}">
        <p14:creationId xmlns:p14="http://schemas.microsoft.com/office/powerpoint/2010/main" val="194361197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C3FD9C-31AB-E45B-ECA4-133E3FE82DBC}"/>
              </a:ext>
            </a:extLst>
          </p:cNvPr>
          <p:cNvSpPr>
            <a:spLocks noGrp="1"/>
          </p:cNvSpPr>
          <p:nvPr>
            <p:ph type="title"/>
          </p:nvPr>
        </p:nvSpPr>
        <p:spPr/>
        <p:txBody>
          <a:bodyPr/>
          <a:lstStyle/>
          <a:p>
            <a:r>
              <a:rPr lang="zh-CN" altLang="en-US" sz="2800" b="1" i="0" dirty="0">
                <a:latin typeface="微软雅黑" panose="020B0503020204020204" pitchFamily="34" charset="-122"/>
                <a:ea typeface="微软雅黑" panose="020B0503020204020204" pitchFamily="34" charset="-122"/>
              </a:rPr>
              <a:t>政策性指导助力中小企业发展</a:t>
            </a:r>
            <a:endParaRPr lang="zh-CN" altLang="en-US" sz="2800" b="1"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26E44F63-26B9-9FD2-E1AA-6793289CA26E}"/>
              </a:ext>
            </a:extLst>
          </p:cNvPr>
          <p:cNvSpPr txBox="1"/>
          <p:nvPr/>
        </p:nvSpPr>
        <p:spPr>
          <a:xfrm>
            <a:off x="1209303" y="1864717"/>
            <a:ext cx="9924666" cy="4090672"/>
          </a:xfrm>
          <a:prstGeom prst="rect">
            <a:avLst/>
          </a:prstGeom>
          <a:noFill/>
        </p:spPr>
        <p:txBody>
          <a:bodyPr wrap="square" rtlCol="0">
            <a:spAutoFit/>
          </a:bodyPr>
          <a:lstStyle/>
          <a:p>
            <a:pPr marL="334645" marR="0" lvl="1" indent="-285750" algn="just" defTabSz="1363980" rtl="0" eaLnBrk="1" fontAlgn="auto" latinLnBrk="0" hangingPunct="1">
              <a:lnSpc>
                <a:spcPct val="150000"/>
              </a:lnSpc>
              <a:spcBef>
                <a:spcPts val="0"/>
              </a:spcBef>
              <a:spcAft>
                <a:spcPts val="600"/>
              </a:spcAft>
              <a:buClrTx/>
              <a:buSzPct val="75000"/>
              <a:buFont typeface="Wingdings" charset="2"/>
              <a:buChar char="n"/>
              <a:defRPr/>
            </a:pPr>
            <a:r>
              <a:rPr kumimoji="0" lang="en-US" altLang="zh-CN"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2020</a:t>
            </a: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年</a:t>
            </a:r>
            <a:r>
              <a:rPr kumimoji="0" lang="en-US" altLang="zh-CN"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7</a:t>
            </a: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月，</a:t>
            </a:r>
            <a:r>
              <a:rPr kumimoji="0" lang="en-US" altLang="zh-CN" b="1"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a:t>
            </a:r>
            <a:r>
              <a:rPr kumimoji="0" lang="zh-CN" altLang="en-US" b="1"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关于健全支持中小企业发展制度的若干意见》</a:t>
            </a: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发布。</a:t>
            </a:r>
          </a:p>
          <a:p>
            <a:pPr marL="334645" marR="0" lvl="1" indent="-285750" algn="just" defTabSz="1363980" rtl="0" eaLnBrk="1" fontAlgn="auto" latinLnBrk="0" hangingPunct="1">
              <a:lnSpc>
                <a:spcPct val="150000"/>
              </a:lnSpc>
              <a:spcBef>
                <a:spcPts val="0"/>
              </a:spcBef>
              <a:spcAft>
                <a:spcPts val="600"/>
              </a:spcAft>
              <a:buClrTx/>
              <a:buSzPct val="75000"/>
              <a:buFont typeface="Wingdings" charset="2"/>
              <a:buChar char="n"/>
              <a:defRPr/>
            </a:pP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rPr>
              <a:t>2021年3月国务院常务会议决定，将普惠小微企业贷款延期还本付息政策和信用贷款支持计划进一步延至2021年底。</a:t>
            </a:r>
          </a:p>
          <a:p>
            <a:pPr marL="334645" marR="0" lvl="1" indent="-285750" algn="just" defTabSz="1363980" rtl="0" eaLnBrk="1" fontAlgn="auto" latinLnBrk="0" hangingPunct="1">
              <a:lnSpc>
                <a:spcPct val="150000"/>
              </a:lnSpc>
              <a:spcBef>
                <a:spcPts val="0"/>
              </a:spcBef>
              <a:spcAft>
                <a:spcPts val="600"/>
              </a:spcAft>
              <a:buClrTx/>
              <a:buSzPct val="75000"/>
              <a:buFont typeface="Wingdings" charset="2"/>
              <a:buChar char="n"/>
              <a:defRPr/>
            </a:pP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sym typeface="+mn-ea"/>
              </a:rPr>
              <a:t>2021年7月15日，人民银行下调金融机构存款准备金率0.5个百分点，降准释放长期资金约1万亿元。</a:t>
            </a:r>
          </a:p>
          <a:p>
            <a:pPr marL="334645" marR="0" lvl="1" indent="-285750" algn="just" defTabSz="1363980" rtl="0" eaLnBrk="1" fontAlgn="auto" latinLnBrk="0" hangingPunct="1">
              <a:lnSpc>
                <a:spcPct val="150000"/>
              </a:lnSpc>
              <a:spcBef>
                <a:spcPts val="0"/>
              </a:spcBef>
              <a:spcAft>
                <a:spcPts val="600"/>
              </a:spcAft>
              <a:buClrTx/>
              <a:buSzPct val="75000"/>
              <a:buFont typeface="Wingdings" charset="2"/>
              <a:buChar char="n"/>
              <a:defRPr/>
            </a:pP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sym typeface="+mn-ea"/>
              </a:rPr>
              <a:t>2021年9月，国务院常务会议部署加大对市场主体</a:t>
            </a:r>
            <a:r>
              <a:rPr kumimoji="0" lang="zh-CN" altLang="en-US" b="1"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sym typeface="+mn-ea"/>
              </a:rPr>
              <a:t>特别是中小微企业纾困帮扶力度</a:t>
            </a:r>
            <a:r>
              <a:rPr kumimoji="0" lang="zh-CN" altLang="en-US"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sym typeface="+mn-ea"/>
              </a:rPr>
              <a:t>。</a:t>
            </a:r>
            <a:endParaRPr kumimoji="0" lang="en-US" altLang="zh-CN"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sym typeface="+mn-ea"/>
            </a:endParaRPr>
          </a:p>
          <a:p>
            <a:pPr marL="334645" lvl="1" indent="-285750" algn="just" defTabSz="1363980">
              <a:lnSpc>
                <a:spcPct val="150000"/>
              </a:lnSpc>
              <a:spcAft>
                <a:spcPts val="600"/>
              </a:spcAft>
              <a:buSzPct val="75000"/>
              <a:buFont typeface="Wingdings" charset="2"/>
              <a:buChar char="n"/>
              <a:defRPr/>
            </a:pPr>
            <a:r>
              <a:rPr lang="en-US" altLang="zh-CN" dirty="0">
                <a:solidFill>
                  <a:schemeClr val="bg2">
                    <a:lumMod val="25000"/>
                  </a:schemeClr>
                </a:solidFill>
                <a:latin typeface="微软雅黑" charset="-122"/>
                <a:ea typeface="思源宋体 CN Heavy" pitchFamily="18" charset="-122"/>
                <a:sym typeface="+mn-ea"/>
              </a:rPr>
              <a:t>2022</a:t>
            </a:r>
            <a:r>
              <a:rPr lang="zh-CN" altLang="en-US" dirty="0">
                <a:solidFill>
                  <a:schemeClr val="bg2">
                    <a:lumMod val="25000"/>
                  </a:schemeClr>
                </a:solidFill>
                <a:latin typeface="微软雅黑" charset="-122"/>
                <a:ea typeface="思源宋体 CN Heavy" pitchFamily="18" charset="-122"/>
                <a:sym typeface="+mn-ea"/>
              </a:rPr>
              <a:t>年</a:t>
            </a:r>
            <a:r>
              <a:rPr lang="en-US" altLang="zh-CN" dirty="0">
                <a:solidFill>
                  <a:schemeClr val="bg2">
                    <a:lumMod val="25000"/>
                  </a:schemeClr>
                </a:solidFill>
                <a:latin typeface="微软雅黑" charset="-122"/>
                <a:ea typeface="思源宋体 CN Heavy" pitchFamily="18" charset="-122"/>
                <a:sym typeface="+mn-ea"/>
              </a:rPr>
              <a:t>10</a:t>
            </a:r>
            <a:r>
              <a:rPr lang="zh-CN" altLang="en-US" dirty="0">
                <a:solidFill>
                  <a:schemeClr val="bg2">
                    <a:lumMod val="25000"/>
                  </a:schemeClr>
                </a:solidFill>
                <a:latin typeface="微软雅黑" charset="-122"/>
                <a:ea typeface="思源宋体 CN Heavy" pitchFamily="18" charset="-122"/>
                <a:sym typeface="+mn-ea"/>
              </a:rPr>
              <a:t>月，</a:t>
            </a:r>
            <a:r>
              <a:rPr lang="zh-CN" altLang="en-US" b="1" dirty="0">
                <a:solidFill>
                  <a:schemeClr val="bg2">
                    <a:lumMod val="25000"/>
                  </a:schemeClr>
                </a:solidFill>
                <a:latin typeface="微软雅黑" charset="-122"/>
                <a:ea typeface="思源宋体 CN Heavy" pitchFamily="18" charset="-122"/>
                <a:sym typeface="+mn-ea"/>
              </a:rPr>
              <a:t>财政部发布关于进一步加大政府采购支持中小企业力度的通知</a:t>
            </a:r>
            <a:r>
              <a:rPr lang="zh-CN" altLang="en-US" dirty="0">
                <a:solidFill>
                  <a:schemeClr val="bg2">
                    <a:lumMod val="25000"/>
                  </a:schemeClr>
                </a:solidFill>
                <a:latin typeface="微软雅黑" charset="-122"/>
                <a:ea typeface="思源宋体 CN Heavy" pitchFamily="18" charset="-122"/>
                <a:sym typeface="+mn-ea"/>
              </a:rPr>
              <a:t>，通过调整对小微企业的价格评审优惠幅度、工程面向中小企业预留份额等具体措施，做好财政政策支持中小企业纾困解难工作，助提高政府采购力经济平稳健康发展。</a:t>
            </a:r>
            <a:endParaRPr kumimoji="0" lang="en-US" altLang="zh-CN" b="0" i="0" u="none" strike="noStrike" kern="1200" cap="none" spc="0" normalizeH="0" baseline="0" noProof="0" dirty="0">
              <a:ln>
                <a:noFill/>
              </a:ln>
              <a:solidFill>
                <a:schemeClr val="bg2">
                  <a:lumMod val="25000"/>
                </a:schemeClr>
              </a:solidFill>
              <a:effectLst/>
              <a:uLnTx/>
              <a:uFillTx/>
              <a:latin typeface="微软雅黑" charset="-122"/>
              <a:ea typeface="思源宋体 CN Heavy" pitchFamily="18" charset="-122"/>
              <a:sym typeface="+mn-ea"/>
            </a:endParaRPr>
          </a:p>
        </p:txBody>
      </p:sp>
      <p:sp>
        <p:nvSpPr>
          <p:cNvPr id="4" name="文本框 3">
            <a:extLst>
              <a:ext uri="{FF2B5EF4-FFF2-40B4-BE49-F238E27FC236}">
                <a16:creationId xmlns:a16="http://schemas.microsoft.com/office/drawing/2014/main" id="{729103E2-3F76-1880-60BF-A92705D1F257}"/>
              </a:ext>
            </a:extLst>
          </p:cNvPr>
          <p:cNvSpPr txBox="1"/>
          <p:nvPr/>
        </p:nvSpPr>
        <p:spPr>
          <a:xfrm>
            <a:off x="1209303" y="1312392"/>
            <a:ext cx="4112895" cy="499624"/>
          </a:xfrm>
          <a:prstGeom prst="rect">
            <a:avLst/>
          </a:prstGeom>
          <a:noFill/>
        </p:spPr>
        <p:txBody>
          <a:bodyPr wrap="square" rtlCol="0">
            <a:spAutoFit/>
          </a:bodyPr>
          <a:lstStyle/>
          <a:p>
            <a:pPr marL="334645" marR="0" lvl="1" indent="-285750" algn="just" defTabSz="1363980" rtl="0" eaLnBrk="1" fontAlgn="auto" latinLnBrk="0" hangingPunct="1">
              <a:lnSpc>
                <a:spcPct val="150000"/>
              </a:lnSpc>
              <a:spcBef>
                <a:spcPts val="0"/>
              </a:spcBef>
              <a:spcAft>
                <a:spcPts val="0"/>
              </a:spcAft>
              <a:buClrTx/>
              <a:buSzTx/>
              <a:buFont typeface="Wingdings"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charset="-122"/>
                <a:ea typeface="思源宋体 CN Heavy" pitchFamily="18" charset="-122"/>
              </a:rPr>
              <a:t>热点聚焦</a:t>
            </a:r>
            <a:endParaRPr kumimoji="0" lang="zh-CN" altLang="en-US" sz="2000" b="1" i="0" u="none" strike="noStrike" kern="1200" cap="none" spc="0" normalizeH="0" baseline="0" noProof="0" dirty="0">
              <a:ln>
                <a:noFill/>
              </a:ln>
              <a:solidFill>
                <a:srgbClr val="0070C0"/>
              </a:solidFill>
              <a:effectLst/>
              <a:uLnTx/>
              <a:uFillTx/>
              <a:latin typeface="微软雅黑" charset="-122"/>
              <a:ea typeface="思源宋体 CN Heavy" pitchFamily="18" charset="-122"/>
              <a:sym typeface="+mn-ea"/>
            </a:endParaRPr>
          </a:p>
        </p:txBody>
      </p:sp>
    </p:spTree>
    <p:extLst>
      <p:ext uri="{BB962C8B-B14F-4D97-AF65-F5344CB8AC3E}">
        <p14:creationId xmlns:p14="http://schemas.microsoft.com/office/powerpoint/2010/main" val="283532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F9E2FBD-AC8B-1B59-729F-10A2397D9671}"/>
              </a:ext>
            </a:extLst>
          </p:cNvPr>
          <p:cNvGrpSpPr/>
          <p:nvPr/>
        </p:nvGrpSpPr>
        <p:grpSpPr>
          <a:xfrm>
            <a:off x="3740518" y="1528648"/>
            <a:ext cx="4710961" cy="4337572"/>
            <a:chOff x="2742262" y="1442126"/>
            <a:chExt cx="3577221" cy="3378065"/>
          </a:xfrm>
        </p:grpSpPr>
        <p:sp>
          <p:nvSpPr>
            <p:cNvPr id="4" name="椭圆 3">
              <a:extLst>
                <a:ext uri="{FF2B5EF4-FFF2-40B4-BE49-F238E27FC236}">
                  <a16:creationId xmlns:a16="http://schemas.microsoft.com/office/drawing/2014/main" id="{50DC160D-8A7B-C0B2-D0CA-722423A91F8C}"/>
                </a:ext>
              </a:extLst>
            </p:cNvPr>
            <p:cNvSpPr/>
            <p:nvPr/>
          </p:nvSpPr>
          <p:spPr bwMode="auto">
            <a:xfrm>
              <a:off x="5230916"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charset="-122"/>
                  <a:ea typeface="微软雅黑" charset="-122"/>
                </a:rPr>
                <a:t>企业创新能力研究</a:t>
              </a:r>
            </a:p>
          </p:txBody>
        </p:sp>
        <p:sp>
          <p:nvSpPr>
            <p:cNvPr id="5" name="椭圆 4">
              <a:extLst>
                <a:ext uri="{FF2B5EF4-FFF2-40B4-BE49-F238E27FC236}">
                  <a16:creationId xmlns:a16="http://schemas.microsoft.com/office/drawing/2014/main" id="{6DC2E1F3-3B1E-A30E-53C6-A21F6BF41C07}"/>
                </a:ext>
              </a:extLst>
            </p:cNvPr>
            <p:cNvSpPr/>
            <p:nvPr/>
          </p:nvSpPr>
          <p:spPr bwMode="auto">
            <a:xfrm>
              <a:off x="2742262" y="1442126"/>
              <a:ext cx="1088567" cy="1086932"/>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charset="-122"/>
                  <a:ea typeface="微软雅黑" charset="-122"/>
                </a:rPr>
                <a:t>企业信用研究</a:t>
              </a:r>
            </a:p>
          </p:txBody>
        </p:sp>
        <p:sp>
          <p:nvSpPr>
            <p:cNvPr id="6" name="椭圆 5">
              <a:extLst>
                <a:ext uri="{FF2B5EF4-FFF2-40B4-BE49-F238E27FC236}">
                  <a16:creationId xmlns:a16="http://schemas.microsoft.com/office/drawing/2014/main" id="{E9A2CE00-E90D-4AD8-79DA-3FBF8138F5C3}"/>
                </a:ext>
              </a:extLst>
            </p:cNvPr>
            <p:cNvSpPr/>
            <p:nvPr/>
          </p:nvSpPr>
          <p:spPr bwMode="auto">
            <a:xfrm>
              <a:off x="5230916"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charset="-122"/>
                  <a:ea typeface="微软雅黑" charset="-122"/>
                </a:rPr>
                <a:t>高精尖企业研究</a:t>
              </a:r>
            </a:p>
          </p:txBody>
        </p:sp>
        <p:sp>
          <p:nvSpPr>
            <p:cNvPr id="7" name="椭圆 6">
              <a:extLst>
                <a:ext uri="{FF2B5EF4-FFF2-40B4-BE49-F238E27FC236}">
                  <a16:creationId xmlns:a16="http://schemas.microsoft.com/office/drawing/2014/main" id="{CA0344F4-0830-84D1-CF04-00DB7E99CF15}"/>
                </a:ext>
              </a:extLst>
            </p:cNvPr>
            <p:cNvSpPr/>
            <p:nvPr/>
          </p:nvSpPr>
          <p:spPr bwMode="auto">
            <a:xfrm>
              <a:off x="2742262" y="3733260"/>
              <a:ext cx="1088567" cy="1086931"/>
            </a:xfrm>
            <a:prstGeom prst="ellipse">
              <a:avLst/>
            </a:prstGeom>
            <a:solidFill>
              <a:schemeClr val="bg1"/>
            </a:solidFill>
            <a:ln w="12700">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b="1" dirty="0">
                  <a:solidFill>
                    <a:schemeClr val="tx1">
                      <a:lumMod val="75000"/>
                      <a:lumOff val="25000"/>
                    </a:schemeClr>
                  </a:solidFill>
                  <a:latin typeface="微软雅黑" charset="-122"/>
                  <a:ea typeface="微软雅黑" charset="-122"/>
                </a:rPr>
                <a:t>产业链分析</a:t>
              </a:r>
            </a:p>
          </p:txBody>
        </p:sp>
        <p:sp>
          <p:nvSpPr>
            <p:cNvPr id="8" name="文本框 12">
              <a:extLst>
                <a:ext uri="{FF2B5EF4-FFF2-40B4-BE49-F238E27FC236}">
                  <a16:creationId xmlns:a16="http://schemas.microsoft.com/office/drawing/2014/main" id="{9360B8E1-B84F-BBEE-5496-CBFBB99F6097}"/>
                </a:ext>
              </a:extLst>
            </p:cNvPr>
            <p:cNvSpPr/>
            <p:nvPr/>
          </p:nvSpPr>
          <p:spPr bwMode="auto">
            <a:xfrm>
              <a:off x="3813328" y="2389036"/>
              <a:ext cx="1435089" cy="1436989"/>
            </a:xfrm>
            <a:custGeom>
              <a:avLst/>
              <a:gdLst>
                <a:gd name="T0" fmla="*/ 0 w 1302418"/>
                <a:gd name="T1" fmla="*/ 0 h 1302419"/>
                <a:gd name="T2" fmla="*/ 1302418 w 1302418"/>
                <a:gd name="T3" fmla="*/ 1302419 h 1302419"/>
              </a:gdLst>
              <a:ahLst/>
              <a:cxnLst/>
              <a:rect l="T0" t="T1" r="T2" b="T3"/>
              <a:pathLst>
                <a:path w="1302418" h="1302419">
                  <a:moveTo>
                    <a:pt x="0" y="0"/>
                  </a:moveTo>
                  <a:lnTo>
                    <a:pt x="325500" y="106"/>
                  </a:lnTo>
                  <a:lnTo>
                    <a:pt x="244151" y="81454"/>
                  </a:lnTo>
                  <a:lnTo>
                    <a:pt x="406953" y="244256"/>
                  </a:lnTo>
                  <a:lnTo>
                    <a:pt x="650999" y="211"/>
                  </a:lnTo>
                  <a:lnTo>
                    <a:pt x="895202" y="244414"/>
                  </a:lnTo>
                  <a:lnTo>
                    <a:pt x="1057899" y="81717"/>
                  </a:lnTo>
                  <a:lnTo>
                    <a:pt x="976498" y="316"/>
                  </a:lnTo>
                  <a:lnTo>
                    <a:pt x="1301997" y="422"/>
                  </a:lnTo>
                  <a:lnTo>
                    <a:pt x="1302102" y="325921"/>
                  </a:lnTo>
                  <a:lnTo>
                    <a:pt x="1220701" y="244520"/>
                  </a:lnTo>
                  <a:lnTo>
                    <a:pt x="1058004" y="407217"/>
                  </a:lnTo>
                  <a:lnTo>
                    <a:pt x="1302208" y="651420"/>
                  </a:lnTo>
                  <a:lnTo>
                    <a:pt x="1058162" y="895466"/>
                  </a:lnTo>
                  <a:lnTo>
                    <a:pt x="1220964" y="1058268"/>
                  </a:lnTo>
                  <a:lnTo>
                    <a:pt x="1302313" y="976919"/>
                  </a:lnTo>
                  <a:lnTo>
                    <a:pt x="1302418" y="1302419"/>
                  </a:lnTo>
                  <a:lnTo>
                    <a:pt x="976919" y="1302313"/>
                  </a:lnTo>
                  <a:lnTo>
                    <a:pt x="1058267" y="1220965"/>
                  </a:lnTo>
                  <a:lnTo>
                    <a:pt x="895465" y="1058163"/>
                  </a:lnTo>
                  <a:lnTo>
                    <a:pt x="651420" y="1302208"/>
                  </a:lnTo>
                  <a:lnTo>
                    <a:pt x="407216" y="1058005"/>
                  </a:lnTo>
                  <a:lnTo>
                    <a:pt x="244519" y="1220702"/>
                  </a:lnTo>
                  <a:lnTo>
                    <a:pt x="325921" y="1302103"/>
                  </a:lnTo>
                  <a:lnTo>
                    <a:pt x="421" y="1301998"/>
                  </a:lnTo>
                  <a:lnTo>
                    <a:pt x="316" y="976498"/>
                  </a:lnTo>
                  <a:lnTo>
                    <a:pt x="81717" y="1057899"/>
                  </a:lnTo>
                  <a:lnTo>
                    <a:pt x="244414" y="895202"/>
                  </a:lnTo>
                  <a:lnTo>
                    <a:pt x="210" y="650999"/>
                  </a:lnTo>
                  <a:lnTo>
                    <a:pt x="244256" y="406953"/>
                  </a:lnTo>
                  <a:lnTo>
                    <a:pt x="81454" y="244151"/>
                  </a:lnTo>
                  <a:lnTo>
                    <a:pt x="105" y="325500"/>
                  </a:lnTo>
                  <a:lnTo>
                    <a:pt x="0" y="0"/>
                  </a:lnTo>
                  <a:close/>
                </a:path>
              </a:pathLst>
            </a:custGeom>
            <a:solidFill>
              <a:srgbClr val="0070C0"/>
            </a:solidFill>
            <a:ln>
              <a:noFill/>
            </a:ln>
          </p:spPr>
          <p:txBody>
            <a:bodyPr lIns="0" tIns="0" rIns="0" bIns="0" anchor="ctr"/>
            <a:lstStyle/>
            <a:p>
              <a:pPr algn="ctr" eaLnBrk="1" hangingPunct="1"/>
              <a:r>
                <a:rPr lang="zh-CN" altLang="en-US" sz="2600" dirty="0">
                  <a:solidFill>
                    <a:schemeClr val="bg1"/>
                  </a:solidFill>
                  <a:latin typeface="微软雅黑" charset="-122"/>
                  <a:ea typeface="微软雅黑" charset="-122"/>
                </a:rPr>
                <a:t>研究</a:t>
              </a:r>
              <a:endParaRPr lang="en-US" altLang="zh-CN" sz="2600" dirty="0">
                <a:solidFill>
                  <a:schemeClr val="bg1"/>
                </a:solidFill>
                <a:latin typeface="微软雅黑" charset="-122"/>
                <a:ea typeface="微软雅黑" charset="-122"/>
              </a:endParaRPr>
            </a:p>
            <a:p>
              <a:pPr algn="ctr" eaLnBrk="1" hangingPunct="1"/>
              <a:r>
                <a:rPr lang="zh-CN" altLang="en-US" sz="2600" dirty="0">
                  <a:solidFill>
                    <a:schemeClr val="bg1"/>
                  </a:solidFill>
                  <a:latin typeface="微软雅黑" charset="-122"/>
                  <a:ea typeface="微软雅黑" charset="-122"/>
                </a:rPr>
                <a:t>领域</a:t>
              </a:r>
            </a:p>
          </p:txBody>
        </p:sp>
      </p:grpSp>
      <p:sp>
        <p:nvSpPr>
          <p:cNvPr id="25" name="标题 6">
            <a:extLst>
              <a:ext uri="{FF2B5EF4-FFF2-40B4-BE49-F238E27FC236}">
                <a16:creationId xmlns:a16="http://schemas.microsoft.com/office/drawing/2014/main" id="{326F77F9-8868-3F26-1648-BA3FFD79DDB3}"/>
              </a:ext>
            </a:extLst>
          </p:cNvPr>
          <p:cNvSpPr>
            <a:spLocks noGrp="1"/>
          </p:cNvSpPr>
          <p:nvPr>
            <p:ph type="title"/>
          </p:nvPr>
        </p:nvSpPr>
        <p:spPr>
          <a:xfrm>
            <a:off x="1209303" y="356659"/>
            <a:ext cx="7863029" cy="440676"/>
          </a:xfrm>
        </p:spPr>
        <p:txBody>
          <a:bodyPr/>
          <a:lstStyle/>
          <a:p>
            <a:r>
              <a:rPr lang="zh-CN" altLang="en-US" sz="2800" b="1" dirty="0">
                <a:solidFill>
                  <a:prstClr val="black">
                    <a:lumMod val="65000"/>
                    <a:lumOff val="35000"/>
                  </a:prstClr>
                </a:solidFill>
              </a:rPr>
              <a:t>企业级数据研究领域</a:t>
            </a:r>
            <a:endParaRPr lang="zh-CN" altLang="en-US" sz="2800" b="1" dirty="0"/>
          </a:p>
        </p:txBody>
      </p:sp>
    </p:spTree>
    <p:extLst>
      <p:ext uri="{BB962C8B-B14F-4D97-AF65-F5344CB8AC3E}">
        <p14:creationId xmlns:p14="http://schemas.microsoft.com/office/powerpoint/2010/main" val="684174126"/>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sz="2800" b="1" dirty="0">
                <a:solidFill>
                  <a:prstClr val="black">
                    <a:lumMod val="65000"/>
                    <a:lumOff val="35000"/>
                  </a:prstClr>
                </a:solidFill>
              </a:rPr>
              <a:t>锐思公司荣誉</a:t>
            </a:r>
            <a:endParaRPr sz="3600" b="1" dirty="0"/>
          </a:p>
        </p:txBody>
      </p:sp>
      <p:sp>
        <p:nvSpPr>
          <p:cNvPr id="22" name="矩形 21"/>
          <p:cNvSpPr/>
          <p:nvPr/>
        </p:nvSpPr>
        <p:spPr>
          <a:xfrm>
            <a:off x="1199456" y="1642809"/>
            <a:ext cx="3216357" cy="2126067"/>
          </a:xfrm>
          <a:prstGeom prst="rect">
            <a:avLst/>
          </a:prstGeom>
          <a:blipFill>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23" name="矩形 22"/>
          <p:cNvSpPr/>
          <p:nvPr/>
        </p:nvSpPr>
        <p:spPr>
          <a:xfrm>
            <a:off x="1199456" y="3909053"/>
            <a:ext cx="3216357" cy="2126067"/>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4607835" y="3899893"/>
            <a:ext cx="3216357" cy="2126067"/>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026" name="Picture 2" descr="D:\工作\投标-公司资质\resset\公司证书\软件企业证书正本20131212.jpg"/>
          <p:cNvPicPr>
            <a:picLocks noChangeAspect="1" noChangeArrowheads="1"/>
          </p:cNvPicPr>
          <p:nvPr/>
        </p:nvPicPr>
        <p:blipFill>
          <a:blip r:embed="rId6" cstate="print"/>
          <a:srcRect/>
          <a:stretch>
            <a:fillRect/>
          </a:stretch>
        </p:blipFill>
        <p:spPr bwMode="auto">
          <a:xfrm>
            <a:off x="1071020" y="1299914"/>
            <a:ext cx="3405719" cy="2414839"/>
          </a:xfrm>
          <a:prstGeom prst="rect">
            <a:avLst/>
          </a:prstGeom>
          <a:ln>
            <a:noFill/>
          </a:ln>
          <a:effectLst>
            <a:outerShdw blurRad="292100" dist="139700" dir="2700000" algn="tl" rotWithShape="0">
              <a:srgbClr val="333333">
                <a:alpha val="65000"/>
              </a:srgbClr>
            </a:outerShdw>
          </a:effectLst>
        </p:spPr>
      </p:pic>
      <p:pic>
        <p:nvPicPr>
          <p:cNvPr id="1027" name="Picture 3" descr="D:\工作\投标-公司资质\resset\公司证书\高新技术企业证书-2015年年检.jpg"/>
          <p:cNvPicPr>
            <a:picLocks noChangeAspect="1" noChangeArrowheads="1"/>
          </p:cNvPicPr>
          <p:nvPr/>
        </p:nvPicPr>
        <p:blipFill>
          <a:blip r:embed="rId7" cstate="print"/>
          <a:srcRect/>
          <a:stretch>
            <a:fillRect/>
          </a:stretch>
        </p:blipFill>
        <p:spPr bwMode="auto">
          <a:xfrm>
            <a:off x="4571989" y="1333485"/>
            <a:ext cx="3238523" cy="2381267"/>
          </a:xfrm>
          <a:prstGeom prst="rect">
            <a:avLst/>
          </a:prstGeom>
          <a:ln>
            <a:noFill/>
          </a:ln>
          <a:effectLst>
            <a:outerShdw blurRad="292100" dist="139700" dir="2700000" algn="tl" rotWithShape="0">
              <a:srgbClr val="333333">
                <a:alpha val="65000"/>
              </a:srgbClr>
            </a:outerShdw>
          </a:effectLst>
        </p:spPr>
      </p:pic>
      <p:pic>
        <p:nvPicPr>
          <p:cNvPr id="11" name="Picture 4" descr="D:\工作\投标-公司资质\resset\公司证书\高新证书-中关村.jpg"/>
          <p:cNvPicPr>
            <a:picLocks noChangeAspect="1" noChangeArrowheads="1"/>
          </p:cNvPicPr>
          <p:nvPr/>
        </p:nvPicPr>
        <p:blipFill>
          <a:blip r:embed="rId8" cstate="print"/>
          <a:srcRect/>
          <a:stretch>
            <a:fillRect/>
          </a:stretch>
        </p:blipFill>
        <p:spPr bwMode="auto">
          <a:xfrm rot="5400000">
            <a:off x="5048243" y="3333749"/>
            <a:ext cx="2286016" cy="3238523"/>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9" cstate="print"/>
          <a:srcRect/>
          <a:stretch>
            <a:fillRect/>
          </a:stretch>
        </p:blipFill>
        <p:spPr bwMode="auto">
          <a:xfrm>
            <a:off x="1047716" y="3810004"/>
            <a:ext cx="3438057" cy="2286016"/>
          </a:xfrm>
          <a:prstGeom prst="rect">
            <a:avLst/>
          </a:prstGeom>
          <a:ln>
            <a:noFill/>
          </a:ln>
          <a:effectLst>
            <a:outerShdw blurRad="292100" dist="139700" dir="2700000" algn="tl" rotWithShape="0">
              <a:srgbClr val="333333">
                <a:alpha val="65000"/>
              </a:srgbClr>
            </a:outerShdw>
          </a:effectLst>
        </p:spPr>
      </p:pic>
      <p:pic>
        <p:nvPicPr>
          <p:cNvPr id="12" name="Picture 2"/>
          <p:cNvPicPr>
            <a:picLocks noChangeAspect="1" noChangeArrowheads="1"/>
          </p:cNvPicPr>
          <p:nvPr/>
        </p:nvPicPr>
        <p:blipFill>
          <a:blip r:embed="rId10" cstate="print"/>
          <a:srcRect/>
          <a:stretch>
            <a:fillRect/>
          </a:stretch>
        </p:blipFill>
        <p:spPr bwMode="auto">
          <a:xfrm>
            <a:off x="7905763" y="1333485"/>
            <a:ext cx="3333773" cy="2381267"/>
          </a:xfrm>
          <a:prstGeom prst="rect">
            <a:avLst/>
          </a:prstGeom>
          <a:ln>
            <a:noFill/>
          </a:ln>
          <a:effectLst>
            <a:outerShdw blurRad="292100" dist="139700" dir="2700000" algn="tl" rotWithShape="0">
              <a:srgbClr val="333333">
                <a:alpha val="65000"/>
              </a:srgbClr>
            </a:outerShdw>
          </a:effectLst>
        </p:spPr>
      </p:pic>
      <p:pic>
        <p:nvPicPr>
          <p:cNvPr id="13" name="Picture 3"/>
          <p:cNvPicPr>
            <a:picLocks noChangeAspect="1" noChangeArrowheads="1"/>
          </p:cNvPicPr>
          <p:nvPr/>
        </p:nvPicPr>
        <p:blipFill>
          <a:blip r:embed="rId11" cstate="print"/>
          <a:srcRect/>
          <a:stretch>
            <a:fillRect/>
          </a:stretch>
        </p:blipFill>
        <p:spPr bwMode="auto">
          <a:xfrm>
            <a:off x="7905763" y="3810003"/>
            <a:ext cx="3333773" cy="2283175"/>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313101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格 20">
            <a:extLst>
              <a:ext uri="{FF2B5EF4-FFF2-40B4-BE49-F238E27FC236}">
                <a16:creationId xmlns:a16="http://schemas.microsoft.com/office/drawing/2014/main" id="{2EC90205-73CE-0958-B083-24351FF1B115}"/>
              </a:ext>
            </a:extLst>
          </p:cNvPr>
          <p:cNvGraphicFramePr>
            <a:graphicFrameLocks noGrp="1"/>
          </p:cNvGraphicFramePr>
          <p:nvPr>
            <p:extLst>
              <p:ext uri="{D42A27DB-BD31-4B8C-83A1-F6EECF244321}">
                <p14:modId xmlns:p14="http://schemas.microsoft.com/office/powerpoint/2010/main" val="2703680502"/>
              </p:ext>
            </p:extLst>
          </p:nvPr>
        </p:nvGraphicFramePr>
        <p:xfrm>
          <a:off x="1471748" y="1431209"/>
          <a:ext cx="10023566" cy="4728690"/>
        </p:xfrm>
        <a:graphic>
          <a:graphicData uri="http://schemas.openxmlformats.org/drawingml/2006/table">
            <a:tbl>
              <a:tblPr firstRow="1" bandRow="1">
                <a:tableStyleId>{073A0DAA-6AF3-43AB-8588-CEC1D06C72B9}</a:tableStyleId>
              </a:tblPr>
              <a:tblGrid>
                <a:gridCol w="3618723">
                  <a:extLst>
                    <a:ext uri="{9D8B030D-6E8A-4147-A177-3AD203B41FA5}">
                      <a16:colId xmlns:a16="http://schemas.microsoft.com/office/drawing/2014/main" val="20000"/>
                    </a:ext>
                  </a:extLst>
                </a:gridCol>
                <a:gridCol w="1707981">
                  <a:extLst>
                    <a:ext uri="{9D8B030D-6E8A-4147-A177-3AD203B41FA5}">
                      <a16:colId xmlns:a16="http://schemas.microsoft.com/office/drawing/2014/main" val="20001"/>
                    </a:ext>
                  </a:extLst>
                </a:gridCol>
                <a:gridCol w="1344021">
                  <a:extLst>
                    <a:ext uri="{9D8B030D-6E8A-4147-A177-3AD203B41FA5}">
                      <a16:colId xmlns:a16="http://schemas.microsoft.com/office/drawing/2014/main" val="20002"/>
                    </a:ext>
                  </a:extLst>
                </a:gridCol>
                <a:gridCol w="1737380">
                  <a:extLst>
                    <a:ext uri="{9D8B030D-6E8A-4147-A177-3AD203B41FA5}">
                      <a16:colId xmlns:a16="http://schemas.microsoft.com/office/drawing/2014/main" val="20003"/>
                    </a:ext>
                  </a:extLst>
                </a:gridCol>
                <a:gridCol w="1615461">
                  <a:extLst>
                    <a:ext uri="{9D8B030D-6E8A-4147-A177-3AD203B41FA5}">
                      <a16:colId xmlns:a16="http://schemas.microsoft.com/office/drawing/2014/main" val="4143038350"/>
                    </a:ext>
                  </a:extLst>
                </a:gridCol>
              </a:tblGrid>
              <a:tr h="541397">
                <a:tc>
                  <a:txBody>
                    <a:bodyPr/>
                    <a:lstStyle/>
                    <a:p>
                      <a:pPr algn="ctr"/>
                      <a:r>
                        <a:rPr lang="zh-CN" altLang="en-US" sz="1600" b="1" dirty="0">
                          <a:solidFill>
                            <a:srgbClr val="0070C0"/>
                          </a:solidFill>
                          <a:latin typeface="思源宋体 CN Heavy" pitchFamily="18" charset="-122"/>
                          <a:ea typeface="思源宋体 CN Heavy" pitchFamily="18" charset="-122"/>
                        </a:rPr>
                        <a:t>文章标题</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期刊名称</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发表年份</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第一作者单位</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600" b="1" dirty="0">
                          <a:solidFill>
                            <a:srgbClr val="0070C0"/>
                          </a:solidFill>
                          <a:latin typeface="思源宋体 CN Heavy" pitchFamily="18" charset="-122"/>
                          <a:ea typeface="思源宋体 CN Heavy" pitchFamily="18" charset="-122"/>
                        </a:rPr>
                        <a:t>数据内容引用</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资本市场对企业进入与退出的溢出性影响</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hlinkClick r:id="rId2" tooltip="紫色刊名为“中国知网”独家出版刊物">
                            <a:extLst>
                              <a:ext uri="{A12FA001-AC4F-418D-AE19-62706E023703}">
                                <ahyp:hlinkClr xmlns:ahyp="http://schemas.microsoft.com/office/drawing/2018/hyperlinkcolor" val="tx"/>
                              </a:ext>
                            </a:extLst>
                          </a:hlinkClick>
                        </a:rPr>
                        <a:t>世界经济</a:t>
                      </a: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2024</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清华大学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indent="-228600" algn="just" defTabSz="1363980" rtl="0" eaLnBrk="1" fontAlgn="auto" latinLnBrk="0" hangingPunct="1">
                        <a:lnSpc>
                          <a:spcPct val="100000"/>
                        </a:lnSpc>
                        <a:spcBef>
                          <a:spcPts val="0"/>
                        </a:spcBef>
                        <a:spcAft>
                          <a:spcPts val="0"/>
                        </a:spcAft>
                        <a:buClrTx/>
                        <a:buSzTx/>
                        <a:buFontTx/>
                        <a:buAutoNum type="alphaLcParenR"/>
                        <a:defRPr/>
                      </a:pPr>
                      <a:r>
                        <a:rPr lang="zh-CN" altLang="en-US" sz="1200" b="0" dirty="0">
                          <a:solidFill>
                            <a:srgbClr val="FF0000"/>
                          </a:solidFill>
                          <a:latin typeface="思源宋体 CN SemiBold" pitchFamily="18" charset="-122"/>
                          <a:ea typeface="思源宋体 CN SemiBold" pitchFamily="18" charset="-122"/>
                        </a:rPr>
                        <a:t>工商注册与注销企业数据</a:t>
                      </a:r>
                      <a:endParaRPr lang="en-US" altLang="zh-CN" sz="1200" b="0" dirty="0">
                        <a:solidFill>
                          <a:srgbClr val="FF0000"/>
                        </a:solidFill>
                        <a:latin typeface="思源宋体 CN SemiBold" pitchFamily="18" charset="-122"/>
                        <a:ea typeface="思源宋体 CN SemiBold" pitchFamily="18" charset="-122"/>
                      </a:endParaRPr>
                    </a:p>
                    <a:p>
                      <a:pPr marL="228600" marR="0" indent="-228600" algn="just" defTabSz="1363980" rtl="0" eaLnBrk="1" fontAlgn="auto" latinLnBrk="0" hangingPunct="1">
                        <a:lnSpc>
                          <a:spcPct val="100000"/>
                        </a:lnSpc>
                        <a:spcBef>
                          <a:spcPts val="0"/>
                        </a:spcBef>
                        <a:spcAft>
                          <a:spcPts val="0"/>
                        </a:spcAft>
                        <a:buClrTx/>
                        <a:buSzTx/>
                        <a:buFontTx/>
                        <a:buAutoNum type="alphaLcParenR"/>
                        <a:defRPr/>
                      </a:pPr>
                      <a:r>
                        <a:rPr lang="zh-CN" altLang="en-US" sz="1200" b="0" dirty="0">
                          <a:solidFill>
                            <a:srgbClr val="FF0000"/>
                          </a:solidFill>
                          <a:latin typeface="思源宋体 CN SemiBold" pitchFamily="18" charset="-122"/>
                          <a:ea typeface="思源宋体 CN SemiBold" pitchFamily="18" charset="-122"/>
                        </a:rPr>
                        <a:t>专利数据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7698">
                <a:tc>
                  <a:txBody>
                    <a:bodyPr/>
                    <a:lstStyle/>
                    <a:p>
                      <a:pPr algn="ctr"/>
                      <a:r>
                        <a:rPr lang="zh-CN" altLang="en-US" sz="1200" b="0" dirty="0">
                          <a:solidFill>
                            <a:schemeClr val="tx1"/>
                          </a:solidFill>
                          <a:latin typeface="思源宋体 CN SemiBold" pitchFamily="18" charset="-122"/>
                          <a:ea typeface="思源宋体 CN SemiBold" pitchFamily="18" charset="-122"/>
                        </a:rPr>
                        <a:t>人工智能技术冲击和中国职业变迁方向</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rPr>
                        <a:t>管理世界</a:t>
                      </a:r>
                      <a:endParaRPr lang="zh-CN" altLang="en-US" sz="1200" b="0" u="sng" kern="1200" dirty="0">
                        <a:solidFill>
                          <a:schemeClr val="accent3"/>
                        </a:solidFill>
                        <a:latin typeface="思源宋体 CN SemiBold" pitchFamily="18" charset="-122"/>
                        <a:ea typeface="思源宋体 CN SemiBold" pitchFamily="18" charset="-122"/>
                        <a:cs typeface="+mn-cs"/>
                        <a:hlinkClick r:id="rId2" tooltip="紫色刊名为“中国知网”独家出版刊物">
                          <a:extLst>
                            <a:ext uri="{A12FA001-AC4F-418D-AE19-62706E023703}">
                              <ahyp:hlinkClr xmlns:ahyp="http://schemas.microsoft.com/office/drawing/2018/hyperlinkcolor" val="tx"/>
                            </a:ext>
                          </a:extLst>
                        </a:hlinkClick>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2023</a:t>
                      </a:r>
                      <a:endParaRPr lang="zh-CN" altLang="en-US" sz="1200" b="0" dirty="0">
                        <a:solidFill>
                          <a:schemeClr val="tx1"/>
                        </a:solidFill>
                        <a:latin typeface="思源宋体 CN SemiBold" pitchFamily="18" charset="-122"/>
                        <a:ea typeface="思源宋体 CN SemiBold" pitchFamily="18" charset="-122"/>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华东师范大学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rgbClr val="FF0000"/>
                          </a:solidFill>
                          <a:latin typeface="思源宋体 CN SemiBold" pitchFamily="18" charset="-122"/>
                          <a:ea typeface="思源宋体 CN SemiBold" pitchFamily="18" charset="-122"/>
                        </a:rPr>
                        <a:t>历年专利数据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27698">
                <a:tc>
                  <a:txBody>
                    <a:bodyPr/>
                    <a:lstStyle/>
                    <a:p>
                      <a:pPr algn="ctr"/>
                      <a:r>
                        <a:rPr lang="zh-CN" altLang="en-US" sz="1200" dirty="0">
                          <a:solidFill>
                            <a:schemeClr val="tx1"/>
                          </a:solidFill>
                          <a:effectLst/>
                          <a:latin typeface="思源宋体 CN SemiBold" pitchFamily="18" charset="-122"/>
                          <a:ea typeface="思源宋体 CN SemiBold" pitchFamily="18" charset="-122"/>
                          <a:cs typeface="+mn-cs"/>
                        </a:rPr>
                        <a:t>出口退税促进中国农产品出口“增量提质”了吗？</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u="sng" dirty="0">
                          <a:solidFill>
                            <a:schemeClr val="accent3"/>
                          </a:solidFill>
                          <a:effectLst/>
                          <a:latin typeface="思源宋体 CN SemiBold" pitchFamily="18" charset="-122"/>
                          <a:ea typeface="思源宋体 CN SemiBold" pitchFamily="18" charset="-122"/>
                          <a:cs typeface="+mn-cs"/>
                          <a:hlinkClick r:id="rId3">
                            <a:extLst>
                              <a:ext uri="{A12FA001-AC4F-418D-AE19-62706E023703}">
                                <ahyp:hlinkClr xmlns:ahyp="http://schemas.microsoft.com/office/drawing/2018/hyperlinkcolor" val="tx"/>
                              </a:ext>
                            </a:extLst>
                          </a:hlinkClick>
                        </a:rPr>
                        <a:t>华中农业大学学报</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en-US" altLang="zh-CN" sz="1200" dirty="0">
                          <a:solidFill>
                            <a:schemeClr val="tx1"/>
                          </a:solidFill>
                          <a:effectLst/>
                          <a:latin typeface="思源宋体 CN SemiBold" pitchFamily="18" charset="-122"/>
                          <a:ea typeface="思源宋体 CN SemiBold" pitchFamily="18" charset="-122"/>
                          <a:cs typeface="+mn-cs"/>
                        </a:rPr>
                        <a:t>2023</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dirty="0">
                          <a:solidFill>
                            <a:schemeClr val="tx1"/>
                          </a:solidFill>
                          <a:effectLst/>
                          <a:latin typeface="思源宋体 CN SemiBold" pitchFamily="18" charset="-122"/>
                          <a:ea typeface="思源宋体 CN SemiBold" pitchFamily="18" charset="-122"/>
                          <a:cs typeface="+mn-cs"/>
                        </a:rPr>
                        <a:t>暨南大学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dirty="0">
                          <a:solidFill>
                            <a:srgbClr val="FF0000"/>
                          </a:solidFill>
                          <a:effectLst/>
                          <a:latin typeface="思源宋体 CN SemiBold" pitchFamily="18" charset="-122"/>
                          <a:ea typeface="思源宋体 CN SemiBold" pitchFamily="18" charset="-122"/>
                          <a:cs typeface="+mn-cs"/>
                        </a:rPr>
                        <a:t>工业企业数据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63939">
                <a:tc>
                  <a:txBody>
                    <a:bodyPr/>
                    <a:lstStyle/>
                    <a:p>
                      <a:pPr marL="0" marR="0" lvl="0" indent="0" algn="ctr" defTabSz="1363980" rtl="0" eaLnBrk="1" fontAlgn="auto" latinLnBrk="0" hangingPunct="1">
                        <a:lnSpc>
                          <a:spcPct val="100000"/>
                        </a:lnSpc>
                        <a:spcBef>
                          <a:spcPts val="0"/>
                        </a:spcBef>
                        <a:spcAft>
                          <a:spcPts val="0"/>
                        </a:spcAft>
                        <a:buClrTx/>
                        <a:buSzTx/>
                        <a:buFontTx/>
                        <a:buNone/>
                        <a:tabLst/>
                        <a:defRPr/>
                      </a:pPr>
                      <a:r>
                        <a:rPr lang="zh-CN" altLang="en-US" sz="1200" b="0" dirty="0">
                          <a:solidFill>
                            <a:schemeClr val="tx1"/>
                          </a:solidFill>
                          <a:effectLst/>
                          <a:latin typeface="思源宋体 CN SemiBold" pitchFamily="18" charset="-122"/>
                          <a:ea typeface="思源宋体 CN SemiBold" pitchFamily="18" charset="-122"/>
                          <a:cs typeface="+mn-cs"/>
                        </a:rPr>
                        <a:t>普惠金融与小微企业破产风险</a:t>
                      </a:r>
                      <a:r>
                        <a:rPr lang="en-US" altLang="zh-CN" sz="1200" b="0" dirty="0">
                          <a:solidFill>
                            <a:schemeClr val="tx1"/>
                          </a:solidFill>
                          <a:effectLst/>
                          <a:latin typeface="思源宋体 CN SemiBold" pitchFamily="18" charset="-122"/>
                          <a:ea typeface="思源宋体 CN SemiBold" pitchFamily="18" charset="-122"/>
                          <a:cs typeface="+mn-cs"/>
                        </a:rPr>
                        <a:t>——</a:t>
                      </a:r>
                      <a:r>
                        <a:rPr lang="zh-CN" altLang="en-US" sz="1200" b="0" dirty="0">
                          <a:solidFill>
                            <a:schemeClr val="tx1"/>
                          </a:solidFill>
                          <a:effectLst/>
                          <a:latin typeface="思源宋体 CN SemiBold" pitchFamily="18" charset="-122"/>
                          <a:ea typeface="思源宋体 CN SemiBold" pitchFamily="18" charset="-122"/>
                          <a:cs typeface="+mn-cs"/>
                        </a:rPr>
                        <a:t>来自小微支行设立的准自然实验</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u="sng" kern="1200" dirty="0">
                          <a:solidFill>
                            <a:schemeClr val="accent3"/>
                          </a:solidFill>
                          <a:latin typeface="思源宋体 CN SemiBold" pitchFamily="18" charset="-122"/>
                          <a:ea typeface="思源宋体 CN SemiBold" pitchFamily="18" charset="-122"/>
                          <a:cs typeface="+mn-cs"/>
                        </a:rPr>
                        <a:t>经济研究</a:t>
                      </a:r>
                      <a:endParaRPr lang="zh-CN" altLang="en-US" sz="1200" u="sng" dirty="0">
                        <a:solidFill>
                          <a:schemeClr val="accent3"/>
                        </a:solidFill>
                        <a:effectLst/>
                        <a:latin typeface="思源宋体 CN SemiBold" pitchFamily="18" charset="-122"/>
                        <a:ea typeface="思源宋体 CN SemiBold" pitchFamily="18" charset="-122"/>
                        <a:cs typeface="+mn-cs"/>
                        <a:hlinkClick r:id="rId3">
                          <a:extLst>
                            <a:ext uri="{A12FA001-AC4F-418D-AE19-62706E023703}">
                              <ahyp:hlinkClr xmlns:ahyp="http://schemas.microsoft.com/office/drawing/2018/hyperlinkcolor" val="tx"/>
                            </a:ext>
                          </a:extLst>
                        </a:hlinkClick>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en-US" altLang="zh-CN" sz="1200" dirty="0">
                          <a:solidFill>
                            <a:schemeClr val="tx1"/>
                          </a:solidFill>
                          <a:effectLst/>
                          <a:latin typeface="思源宋体 CN SemiBold" pitchFamily="18" charset="-122"/>
                          <a:ea typeface="思源宋体 CN SemiBold" pitchFamily="18" charset="-122"/>
                          <a:cs typeface="+mn-cs"/>
                        </a:rPr>
                        <a:t>2023</a:t>
                      </a:r>
                      <a:endParaRPr lang="zh-CN" altLang="en-US" sz="1200" dirty="0">
                        <a:solidFill>
                          <a:schemeClr val="tx1"/>
                        </a:solidFill>
                        <a:effectLst/>
                        <a:latin typeface="思源宋体 CN SemiBold" pitchFamily="18" charset="-122"/>
                        <a:ea typeface="思源宋体 CN SemiBold" pitchFamily="18" charset="-122"/>
                        <a:cs typeface="+mn-cs"/>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dirty="0">
                          <a:solidFill>
                            <a:schemeClr val="tx1"/>
                          </a:solidFill>
                          <a:effectLst/>
                          <a:latin typeface="思源宋体 CN SemiBold" pitchFamily="18" charset="-122"/>
                          <a:ea typeface="思源宋体 CN SemiBold" pitchFamily="18" charset="-122"/>
                          <a:cs typeface="+mn-cs"/>
                        </a:rPr>
                        <a:t>清华大学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dirty="0">
                          <a:solidFill>
                            <a:srgbClr val="FF0000"/>
                          </a:solidFill>
                          <a:effectLst/>
                          <a:latin typeface="思源宋体 CN SemiBold" pitchFamily="18" charset="-122"/>
                          <a:ea typeface="思源宋体 CN SemiBold" pitchFamily="18" charset="-122"/>
                          <a:cs typeface="+mn-cs"/>
                        </a:rPr>
                        <a:t>工商信息数据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63939">
                <a:tc>
                  <a:txBody>
                    <a:bodyPr/>
                    <a:lstStyle/>
                    <a:p>
                      <a:pPr algn="ctr"/>
                      <a:r>
                        <a:rPr lang="zh-CN" altLang="en-US" sz="1200" b="0" dirty="0">
                          <a:solidFill>
                            <a:schemeClr val="tx1"/>
                          </a:solidFill>
                          <a:latin typeface="思源宋体 CN SemiBold" pitchFamily="18" charset="-122"/>
                          <a:ea typeface="思源宋体 CN SemiBold" pitchFamily="18" charset="-122"/>
                        </a:rPr>
                        <a:t>社会保险降费政策促进就业了吗</a:t>
                      </a:r>
                      <a:r>
                        <a:rPr lang="en-US" altLang="zh-CN" sz="1200" b="0" dirty="0">
                          <a:solidFill>
                            <a:schemeClr val="tx1"/>
                          </a:solidFill>
                          <a:latin typeface="思源宋体 CN SemiBold" pitchFamily="18" charset="-122"/>
                          <a:ea typeface="思源宋体 CN SemiBold" pitchFamily="18" charset="-122"/>
                        </a:rPr>
                        <a:t>——</a:t>
                      </a:r>
                      <a:r>
                        <a:rPr lang="zh-CN" altLang="en-US" sz="1200" b="0" dirty="0">
                          <a:solidFill>
                            <a:schemeClr val="tx1"/>
                          </a:solidFill>
                          <a:latin typeface="思源宋体 CN SemiBold" pitchFamily="18" charset="-122"/>
                          <a:ea typeface="思源宋体 CN SemiBold" pitchFamily="18" charset="-122"/>
                        </a:rPr>
                        <a:t>基于在线招聘岗位数据的分析</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u="sng" kern="1200" dirty="0">
                          <a:solidFill>
                            <a:schemeClr val="accent3"/>
                          </a:solidFill>
                          <a:latin typeface="思源宋体 CN SemiBold" pitchFamily="18" charset="-122"/>
                          <a:ea typeface="思源宋体 CN SemiBold" pitchFamily="18" charset="-122"/>
                          <a:cs typeface="+mn-cs"/>
                        </a:rPr>
                        <a:t>广东财经大学学报</a:t>
                      </a:r>
                      <a:endParaRPr lang="zh-CN" altLang="en-US" sz="1200" b="0" u="sng" kern="1200" dirty="0">
                        <a:solidFill>
                          <a:schemeClr val="accent3"/>
                        </a:solidFill>
                        <a:latin typeface="思源宋体 CN SemiBold" pitchFamily="18" charset="-122"/>
                        <a:ea typeface="思源宋体 CN SemiBold" pitchFamily="18" charset="-122"/>
                        <a:cs typeface="+mn-cs"/>
                        <a:hlinkClick r:id="rId2" tooltip="紫色刊名为“中国知网”独家出版刊物">
                          <a:extLst>
                            <a:ext uri="{A12FA001-AC4F-418D-AE19-62706E023703}">
                              <ahyp:hlinkClr xmlns:ahyp="http://schemas.microsoft.com/office/drawing/2018/hyperlinkcolor" val="tx"/>
                            </a:ext>
                          </a:extLst>
                        </a:hlinkClick>
                      </a:endParaRPr>
                    </a:p>
                  </a:txBody>
                  <a:tcPr marL="28575" marR="28575" marT="76200" marB="76200"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2022</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广东财经大学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b="0" dirty="0">
                          <a:solidFill>
                            <a:srgbClr val="FF0000"/>
                          </a:solidFill>
                          <a:latin typeface="思源宋体 CN SemiBold" pitchFamily="18" charset="-122"/>
                          <a:ea typeface="思源宋体 CN SemiBold" pitchFamily="18" charset="-122"/>
                        </a:rPr>
                        <a:t>招聘岗位数据</a:t>
                      </a:r>
                      <a:endParaRPr lang="en-US" altLang="zh-CN" sz="1200" b="0" dirty="0">
                        <a:solidFill>
                          <a:srgbClr val="FF0000"/>
                        </a:solidFill>
                        <a:latin typeface="思源宋体 CN SemiBold" pitchFamily="18" charset="-122"/>
                        <a:ea typeface="思源宋体 CN SemiBold" pitchFamily="18" charset="-122"/>
                      </a:endParaRPr>
                    </a:p>
                    <a:p>
                      <a:pPr marL="228600" marR="0" indent="-228600" algn="l" defTabSz="1363980" rtl="0" eaLnBrk="1" fontAlgn="auto" latinLnBrk="0" hangingPunct="1">
                        <a:lnSpc>
                          <a:spcPct val="100000"/>
                        </a:lnSpc>
                        <a:spcBef>
                          <a:spcPts val="0"/>
                        </a:spcBef>
                        <a:spcAft>
                          <a:spcPts val="0"/>
                        </a:spcAft>
                        <a:buClrTx/>
                        <a:buSzTx/>
                        <a:buFont typeface="+mj-lt"/>
                        <a:buAutoNum type="alphaLcParenR"/>
                        <a:defRPr/>
                      </a:pPr>
                      <a:r>
                        <a:rPr lang="zh-CN" altLang="en-US" sz="1200" b="0" dirty="0">
                          <a:solidFill>
                            <a:srgbClr val="FF0000"/>
                          </a:solidFill>
                          <a:latin typeface="思源宋体 CN SemiBold" pitchFamily="18" charset="-122"/>
                          <a:ea typeface="思源宋体 CN SemiBold" pitchFamily="18" charset="-122"/>
                        </a:rPr>
                        <a:t>新增工商登记注册企业信息数据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63939">
                <a:tc>
                  <a:txBody>
                    <a:bodyPr/>
                    <a:lstStyle/>
                    <a:p>
                      <a:pPr algn="ctr"/>
                      <a:r>
                        <a:rPr lang="zh-CN" altLang="en-US" sz="1200" dirty="0">
                          <a:solidFill>
                            <a:schemeClr val="tx1"/>
                          </a:solidFill>
                          <a:effectLst/>
                          <a:latin typeface="思源宋体 CN SemiBold" pitchFamily="18" charset="-122"/>
                          <a:ea typeface="思源宋体 CN SemiBold" pitchFamily="18" charset="-122"/>
                          <a:cs typeface="+mn-cs"/>
                        </a:rPr>
                        <a:t>数字时代下普惠金融对创业的影响研究</a:t>
                      </a:r>
                      <a:r>
                        <a:rPr lang="en-US" altLang="zh-CN" sz="1200" dirty="0">
                          <a:solidFill>
                            <a:schemeClr val="tx1"/>
                          </a:solidFill>
                          <a:effectLst/>
                          <a:latin typeface="思源宋体 CN SemiBold" pitchFamily="18" charset="-122"/>
                          <a:ea typeface="思源宋体 CN SemiBold" pitchFamily="18" charset="-122"/>
                          <a:cs typeface="+mn-cs"/>
                        </a:rPr>
                        <a:t>——</a:t>
                      </a:r>
                      <a:r>
                        <a:rPr lang="zh-CN" altLang="en-US" sz="1200" dirty="0">
                          <a:solidFill>
                            <a:schemeClr val="tx1"/>
                          </a:solidFill>
                          <a:effectLst/>
                          <a:latin typeface="思源宋体 CN SemiBold" pitchFamily="18" charset="-122"/>
                          <a:ea typeface="思源宋体 CN SemiBold" pitchFamily="18" charset="-122"/>
                          <a:cs typeface="+mn-cs"/>
                        </a:rPr>
                        <a:t>来自中国家庭微观调查的证据</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defRPr/>
                      </a:pPr>
                      <a:r>
                        <a:rPr lang="zh-CN" altLang="en-US" sz="1200" b="0" u="sng" kern="1200" dirty="0">
                          <a:solidFill>
                            <a:schemeClr val="accent3"/>
                          </a:solidFill>
                          <a:latin typeface="思源宋体 CN SemiBold" pitchFamily="18" charset="-122"/>
                          <a:ea typeface="思源宋体 CN SemiBold" pitchFamily="18" charset="-122"/>
                          <a:cs typeface="+mn-cs"/>
                        </a:rPr>
                        <a:t>管理科学学报</a:t>
                      </a:r>
                      <a:endParaRPr lang="zh-CN" altLang="en-US" sz="1200" b="0" u="sng" kern="1200" dirty="0">
                        <a:solidFill>
                          <a:schemeClr val="accent3"/>
                        </a:solidFill>
                        <a:latin typeface="思源宋体 CN SemiBold" pitchFamily="18" charset="-122"/>
                        <a:ea typeface="思源宋体 CN SemiBold" pitchFamily="18" charset="-122"/>
                        <a:cs typeface="+mn-cs"/>
                        <a:hlinkClick r:id="rId4" tooltip="紫色刊名为“中国知网”独家出版刊物">
                          <a:extLst>
                            <a:ext uri="{A12FA001-AC4F-418D-AE19-62706E023703}">
                              <ahyp:hlinkClr xmlns:ahyp="http://schemas.microsoft.com/office/drawing/2018/hyperlinkcolor" val="tx"/>
                            </a:ext>
                          </a:extLst>
                        </a:hlinkClick>
                      </a:endParaRP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chemeClr val="tx1"/>
                          </a:solidFill>
                          <a:latin typeface="思源宋体 CN SemiBold" pitchFamily="18" charset="-122"/>
                          <a:ea typeface="思源宋体 CN SemiBold" pitchFamily="18" charset="-122"/>
                        </a:rPr>
                        <a:t>2022</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6398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latin typeface="思源宋体 CN SemiBold" pitchFamily="18" charset="-122"/>
                          <a:ea typeface="思源宋体 CN SemiBold" pitchFamily="18" charset="-122"/>
                        </a:rPr>
                        <a:t>清华大学</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63980" rtl="0" eaLnBrk="1" fontAlgn="auto" latinLnBrk="0" hangingPunct="1">
                        <a:lnSpc>
                          <a:spcPct val="100000"/>
                        </a:lnSpc>
                        <a:spcBef>
                          <a:spcPts val="0"/>
                        </a:spcBef>
                        <a:spcAft>
                          <a:spcPts val="0"/>
                        </a:spcAft>
                        <a:buClrTx/>
                        <a:buSzTx/>
                        <a:buFontTx/>
                        <a:buNone/>
                        <a:tabLst/>
                        <a:defRPr/>
                      </a:pPr>
                      <a:r>
                        <a:rPr lang="en-US" altLang="zh-CN" sz="1200" dirty="0">
                          <a:solidFill>
                            <a:srgbClr val="FF0000"/>
                          </a:solidFill>
                          <a:effectLst/>
                          <a:latin typeface="思源宋体 CN SemiBold" pitchFamily="18" charset="-122"/>
                          <a:ea typeface="思源宋体 CN SemiBold" pitchFamily="18" charset="-122"/>
                          <a:cs typeface="+mn-cs"/>
                        </a:rPr>
                        <a:t>2011</a:t>
                      </a:r>
                      <a:r>
                        <a:rPr lang="zh-CN" altLang="en-US" sz="1200" dirty="0">
                          <a:solidFill>
                            <a:srgbClr val="FF0000"/>
                          </a:solidFill>
                          <a:effectLst/>
                          <a:latin typeface="思源宋体 CN SemiBold" pitchFamily="18" charset="-122"/>
                          <a:ea typeface="思源宋体 CN SemiBold" pitchFamily="18" charset="-122"/>
                          <a:cs typeface="+mn-cs"/>
                        </a:rPr>
                        <a:t>年</a:t>
                      </a:r>
                      <a:r>
                        <a:rPr lang="en-US" altLang="zh-CN" sz="1200" dirty="0">
                          <a:solidFill>
                            <a:srgbClr val="FF0000"/>
                          </a:solidFill>
                          <a:effectLst/>
                          <a:latin typeface="思源宋体 CN SemiBold" pitchFamily="18" charset="-122"/>
                          <a:ea typeface="思源宋体 CN SemiBold" pitchFamily="18" charset="-122"/>
                          <a:cs typeface="+mn-cs"/>
                        </a:rPr>
                        <a:t>-2017</a:t>
                      </a:r>
                      <a:r>
                        <a:rPr lang="zh-CN" altLang="en-US" sz="1200" dirty="0">
                          <a:solidFill>
                            <a:srgbClr val="FF0000"/>
                          </a:solidFill>
                          <a:effectLst/>
                          <a:latin typeface="思源宋体 CN SemiBold" pitchFamily="18" charset="-122"/>
                          <a:ea typeface="思源宋体 CN SemiBold" pitchFamily="18" charset="-122"/>
                          <a:cs typeface="+mn-cs"/>
                        </a:rPr>
                        <a:t>年中国分地区分年新注册的私营企业个数</a:t>
                      </a:r>
                    </a:p>
                  </a:txBody>
                  <a:tcPr anchor="ctr">
                    <a:lnL w="12700" cap="flat" cmpd="sng" algn="ctr">
                      <a:solidFill>
                        <a:srgbClr val="13A1E4"/>
                      </a:solidFill>
                      <a:prstDash val="solid"/>
                      <a:round/>
                      <a:headEnd type="none" w="med" len="med"/>
                      <a:tailEnd type="none" w="med" len="med"/>
                    </a:lnL>
                    <a:lnR w="12700" cap="flat" cmpd="sng" algn="ctr">
                      <a:solidFill>
                        <a:srgbClr val="13A1E4"/>
                      </a:solidFill>
                      <a:prstDash val="solid"/>
                      <a:round/>
                      <a:headEnd type="none" w="med" len="med"/>
                      <a:tailEnd type="none" w="med" len="med"/>
                    </a:lnR>
                    <a:lnT w="12700" cap="flat" cmpd="sng" algn="ctr">
                      <a:solidFill>
                        <a:srgbClr val="13A1E4"/>
                      </a:solidFill>
                      <a:prstDash val="solid"/>
                      <a:round/>
                      <a:headEnd type="none" w="med" len="med"/>
                      <a:tailEnd type="none" w="med" len="med"/>
                    </a:lnT>
                    <a:lnB w="12700" cap="flat" cmpd="sng" algn="ctr">
                      <a:solidFill>
                        <a:srgbClr val="13A1E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24" name="TextBox 23">
            <a:extLst>
              <a:ext uri="{FF2B5EF4-FFF2-40B4-BE49-F238E27FC236}">
                <a16:creationId xmlns:a16="http://schemas.microsoft.com/office/drawing/2014/main" id="{9D46AC61-6301-537F-A08A-DBCB616D29A3}"/>
              </a:ext>
            </a:extLst>
          </p:cNvPr>
          <p:cNvSpPr>
            <a:spLocks noChangeArrowheads="1"/>
          </p:cNvSpPr>
          <p:nvPr/>
        </p:nvSpPr>
        <p:spPr bwMode="auto">
          <a:xfrm>
            <a:off x="1264285" y="314325"/>
            <a:ext cx="7801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800" b="1" dirty="0">
                <a:solidFill>
                  <a:prstClr val="black">
                    <a:lumMod val="65000"/>
                    <a:lumOff val="35000"/>
                  </a:prstClr>
                </a:solidFill>
                <a:latin typeface="+mn-ea"/>
              </a:rPr>
              <a:t>企业大数据平台：数据引用情况示例</a:t>
            </a:r>
            <a:endParaRPr kumimoji="0" lang="zh-CN" altLang="en-US" sz="2800" b="1" i="0" u="none" strike="noStrike" kern="1200" cap="none" spc="0" normalizeH="0" baseline="0" noProof="0" dirty="0">
              <a:ln>
                <a:noFill/>
              </a:ln>
              <a:solidFill>
                <a:prstClr val="black">
                  <a:lumMod val="65000"/>
                  <a:lumOff val="35000"/>
                </a:prstClr>
              </a:solidFill>
              <a:effectLst/>
              <a:uLnTx/>
              <a:uFillTx/>
              <a:latin typeface="Arial" panose="020B0604020202020204"/>
              <a:ea typeface="微软雅黑"/>
              <a:cs typeface="+mn-cs"/>
              <a:sym typeface="微软雅黑" panose="020B0503020204020204" charset="-122"/>
            </a:endParaRPr>
          </a:p>
        </p:txBody>
      </p:sp>
      <p:grpSp>
        <p:nvGrpSpPr>
          <p:cNvPr id="26" name="组合 25">
            <a:extLst>
              <a:ext uri="{FF2B5EF4-FFF2-40B4-BE49-F238E27FC236}">
                <a16:creationId xmlns:a16="http://schemas.microsoft.com/office/drawing/2014/main" id="{93041257-E18D-199D-36A1-DBC1943A259B}"/>
              </a:ext>
            </a:extLst>
          </p:cNvPr>
          <p:cNvGrpSpPr/>
          <p:nvPr/>
        </p:nvGrpSpPr>
        <p:grpSpPr>
          <a:xfrm>
            <a:off x="-41757" y="1570587"/>
            <a:ext cx="1464241" cy="1098226"/>
            <a:chOff x="129024" y="1595323"/>
            <a:chExt cx="1644970" cy="983172"/>
          </a:xfrm>
        </p:grpSpPr>
        <p:sp>
          <p:nvSpPr>
            <p:cNvPr id="27" name="文本框 26">
              <a:extLst>
                <a:ext uri="{FF2B5EF4-FFF2-40B4-BE49-F238E27FC236}">
                  <a16:creationId xmlns:a16="http://schemas.microsoft.com/office/drawing/2014/main" id="{D332C206-D8A1-C3DC-EFC0-CF6D65A9434C}"/>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10</a:t>
              </a:r>
              <a:r>
                <a:rPr kumimoji="0" lang="zh-CN" altLang="en-US"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万</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注册用户</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28" name="文本框 27">
              <a:extLst>
                <a:ext uri="{FF2B5EF4-FFF2-40B4-BE49-F238E27FC236}">
                  <a16:creationId xmlns:a16="http://schemas.microsoft.com/office/drawing/2014/main" id="{696E6A32-04B7-E9D5-F374-F1DBBC4F4F0A}"/>
                </a:ext>
              </a:extLst>
            </p:cNvPr>
            <p:cNvSpPr txBox="1"/>
            <p:nvPr/>
          </p:nvSpPr>
          <p:spPr>
            <a:xfrm>
              <a:off x="1327039" y="159532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grpSp>
        <p:nvGrpSpPr>
          <p:cNvPr id="29" name="组合 28">
            <a:extLst>
              <a:ext uri="{FF2B5EF4-FFF2-40B4-BE49-F238E27FC236}">
                <a16:creationId xmlns:a16="http://schemas.microsoft.com/office/drawing/2014/main" id="{11E338BE-28ED-1554-9FDF-A55239EC953F}"/>
              </a:ext>
            </a:extLst>
          </p:cNvPr>
          <p:cNvGrpSpPr/>
          <p:nvPr/>
        </p:nvGrpSpPr>
        <p:grpSpPr>
          <a:xfrm>
            <a:off x="-113656" y="2706800"/>
            <a:ext cx="1464241" cy="1098226"/>
            <a:chOff x="129024" y="1595323"/>
            <a:chExt cx="1644970" cy="983172"/>
          </a:xfrm>
        </p:grpSpPr>
        <p:sp>
          <p:nvSpPr>
            <p:cNvPr id="30" name="文本框 29">
              <a:extLst>
                <a:ext uri="{FF2B5EF4-FFF2-40B4-BE49-F238E27FC236}">
                  <a16:creationId xmlns:a16="http://schemas.microsoft.com/office/drawing/2014/main" id="{1F351C20-3EBC-B7ED-76ED-D38803667252}"/>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300</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覆盖高校</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1" name="文本框 30">
              <a:extLst>
                <a:ext uri="{FF2B5EF4-FFF2-40B4-BE49-F238E27FC236}">
                  <a16:creationId xmlns:a16="http://schemas.microsoft.com/office/drawing/2014/main" id="{256DA239-BCCF-17F2-4FA5-0A67ED9D128C}"/>
                </a:ext>
              </a:extLst>
            </p:cNvPr>
            <p:cNvSpPr txBox="1"/>
            <p:nvPr/>
          </p:nvSpPr>
          <p:spPr>
            <a:xfrm>
              <a:off x="1336564" y="159532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grpSp>
        <p:nvGrpSpPr>
          <p:cNvPr id="32" name="组合 31">
            <a:extLst>
              <a:ext uri="{FF2B5EF4-FFF2-40B4-BE49-F238E27FC236}">
                <a16:creationId xmlns:a16="http://schemas.microsoft.com/office/drawing/2014/main" id="{B84A41C5-1298-D274-6ED6-392AEFCF9014}"/>
              </a:ext>
            </a:extLst>
          </p:cNvPr>
          <p:cNvGrpSpPr/>
          <p:nvPr/>
        </p:nvGrpSpPr>
        <p:grpSpPr>
          <a:xfrm>
            <a:off x="-91021" y="5010439"/>
            <a:ext cx="1562769" cy="1119505"/>
            <a:chOff x="129024" y="1576273"/>
            <a:chExt cx="1755659" cy="1002222"/>
          </a:xfrm>
        </p:grpSpPr>
        <p:sp>
          <p:nvSpPr>
            <p:cNvPr id="33" name="文本框 32">
              <a:extLst>
                <a:ext uri="{FF2B5EF4-FFF2-40B4-BE49-F238E27FC236}">
                  <a16:creationId xmlns:a16="http://schemas.microsoft.com/office/drawing/2014/main" id="{C2DE49E9-931F-BAD8-519E-44D7261B596C}"/>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3000</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年引用量</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4" name="文本框 33">
              <a:extLst>
                <a:ext uri="{FF2B5EF4-FFF2-40B4-BE49-F238E27FC236}">
                  <a16:creationId xmlns:a16="http://schemas.microsoft.com/office/drawing/2014/main" id="{E0B32160-2EA8-4BE5-9C31-C7FDEE87FD42}"/>
                </a:ext>
              </a:extLst>
            </p:cNvPr>
            <p:cNvSpPr txBox="1"/>
            <p:nvPr/>
          </p:nvSpPr>
          <p:spPr>
            <a:xfrm>
              <a:off x="1450864" y="1576273"/>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grpSp>
        <p:nvGrpSpPr>
          <p:cNvPr id="35" name="组合 34">
            <a:extLst>
              <a:ext uri="{FF2B5EF4-FFF2-40B4-BE49-F238E27FC236}">
                <a16:creationId xmlns:a16="http://schemas.microsoft.com/office/drawing/2014/main" id="{209CBBFC-F684-4F8F-EF1E-F3D79B496CD9}"/>
              </a:ext>
            </a:extLst>
          </p:cNvPr>
          <p:cNvGrpSpPr/>
          <p:nvPr/>
        </p:nvGrpSpPr>
        <p:grpSpPr>
          <a:xfrm>
            <a:off x="-162088" y="3895558"/>
            <a:ext cx="1464241" cy="1106887"/>
            <a:chOff x="129024" y="1587569"/>
            <a:chExt cx="1644970" cy="990926"/>
          </a:xfrm>
        </p:grpSpPr>
        <p:sp>
          <p:nvSpPr>
            <p:cNvPr id="36" name="文本框 35">
              <a:extLst>
                <a:ext uri="{FF2B5EF4-FFF2-40B4-BE49-F238E27FC236}">
                  <a16:creationId xmlns:a16="http://schemas.microsoft.com/office/drawing/2014/main" id="{91B159A4-B25E-F5CF-61A1-E429150AAC6C}"/>
                </a:ext>
              </a:extLst>
            </p:cNvPr>
            <p:cNvSpPr txBox="1"/>
            <p:nvPr/>
          </p:nvSpPr>
          <p:spPr>
            <a:xfrm>
              <a:off x="129024" y="1716721"/>
              <a:ext cx="164497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微软雅黑" charset="-122"/>
                </a:rPr>
                <a:t>  </a:t>
              </a:r>
              <a:r>
                <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5</a:t>
              </a:r>
              <a:r>
                <a:rPr kumimoji="0" lang="zh-CN" altLang="en-US"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rPr>
                <a:t>万</a:t>
              </a:r>
              <a:endParaRPr kumimoji="0" lang="en-US" altLang="zh-CN" sz="3200" b="1" i="0" u="none" strike="noStrike" kern="1200" cap="none" spc="-5" normalizeH="0" baseline="0" noProof="0" dirty="0">
                <a:ln>
                  <a:noFill/>
                </a:ln>
                <a:solidFill>
                  <a:schemeClr val="accent5"/>
                </a:solidFill>
                <a:effectLst/>
                <a:uLnTx/>
                <a:uFillTx/>
                <a:latin typeface="思源宋体 CN Heavy" pitchFamily="18" charset="-122"/>
                <a:ea typeface="思源宋体 CN Heavy" pitchFamily="18" charset="-122"/>
                <a:cs typeface="微软雅黑"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5" normalizeH="0" baseline="0" noProof="0" dirty="0">
                  <a:ln>
                    <a:noFill/>
                  </a:ln>
                  <a:solidFill>
                    <a:srgbClr val="0070C0"/>
                  </a:solidFill>
                  <a:effectLst/>
                  <a:uLnTx/>
                  <a:uFillTx/>
                  <a:latin typeface="思源宋体 CN Heavy" pitchFamily="18" charset="-122"/>
                  <a:ea typeface="思源宋体 CN Heavy" pitchFamily="18" charset="-122"/>
                  <a:cs typeface="+mn-cs"/>
                </a:rPr>
                <a:t>     文章引用</a:t>
              </a:r>
              <a:endParaRPr kumimoji="0" lang="zh-CN" altLang="en-US" sz="1600" b="0" i="0" u="none" strike="noStrike" kern="1200" cap="none" spc="0" normalizeH="0" baseline="0" noProof="0" dirty="0">
                <a:ln>
                  <a:noFill/>
                </a:ln>
                <a:solidFill>
                  <a:srgbClr val="0070C0"/>
                </a:solidFill>
                <a:effectLst/>
                <a:uLnTx/>
                <a:uFillTx/>
                <a:latin typeface="思源宋体 CN Heavy" pitchFamily="18" charset="-122"/>
                <a:ea typeface="思源宋体 CN Heavy" pitchFamily="18" charset="-122"/>
                <a:cs typeface="+mn-cs"/>
              </a:endParaRPr>
            </a:p>
          </p:txBody>
        </p:sp>
        <p:sp>
          <p:nvSpPr>
            <p:cNvPr id="37" name="文本框 36">
              <a:extLst>
                <a:ext uri="{FF2B5EF4-FFF2-40B4-BE49-F238E27FC236}">
                  <a16:creationId xmlns:a16="http://schemas.microsoft.com/office/drawing/2014/main" id="{FCD2D806-099E-BA7D-4F7E-B04E7175A242}"/>
                </a:ext>
              </a:extLst>
            </p:cNvPr>
            <p:cNvSpPr txBox="1"/>
            <p:nvPr/>
          </p:nvSpPr>
          <p:spPr>
            <a:xfrm>
              <a:off x="1340175" y="1587569"/>
              <a:ext cx="433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accent5"/>
                  </a:solidFill>
                  <a:effectLst/>
                  <a:uLnTx/>
                  <a:uFillTx/>
                  <a:latin typeface="Calibri"/>
                  <a:ea typeface="宋体" charset="-122"/>
                  <a:cs typeface="+mn-cs"/>
                </a:rPr>
                <a:t>+</a:t>
              </a:r>
              <a:endParaRPr kumimoji="0" lang="zh-CN" altLang="en-US" sz="3200" b="1" i="0" u="none" strike="noStrike" kern="1200" cap="none" spc="0" normalizeH="0" baseline="0" noProof="0" dirty="0">
                <a:ln>
                  <a:noFill/>
                </a:ln>
                <a:solidFill>
                  <a:schemeClr val="accent5"/>
                </a:solidFill>
                <a:effectLst/>
                <a:uLnTx/>
                <a:uFillTx/>
                <a:latin typeface="Calibri"/>
                <a:ea typeface="宋体" charset="-122"/>
                <a:cs typeface="+mn-cs"/>
              </a:endParaRPr>
            </a:p>
          </p:txBody>
        </p:sp>
      </p:grpSp>
    </p:spTree>
    <p:extLst>
      <p:ext uri="{BB962C8B-B14F-4D97-AF65-F5344CB8AC3E}">
        <p14:creationId xmlns:p14="http://schemas.microsoft.com/office/powerpoint/2010/main" val="3151261176"/>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09607" y="1364979"/>
            <a:ext cx="8782420" cy="1872000"/>
          </a:xfrm>
          <a:custGeom>
            <a:avLst/>
            <a:gdLst/>
            <a:ahLst/>
            <a:cxnLst/>
            <a:rect l="l" t="t" r="r" b="b"/>
            <a:pathLst>
              <a:path w="6586815" h="1404000">
                <a:moveTo>
                  <a:pt x="810600" y="0"/>
                </a:moveTo>
                <a:lnTo>
                  <a:pt x="6586815" y="0"/>
                </a:lnTo>
                <a:lnTo>
                  <a:pt x="6586815" y="1404000"/>
                </a:lnTo>
                <a:lnTo>
                  <a:pt x="0" y="140400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7" name="矩形 6"/>
          <p:cNvSpPr/>
          <p:nvPr/>
        </p:nvSpPr>
        <p:spPr>
          <a:xfrm>
            <a:off x="0" y="3909053"/>
            <a:ext cx="5712357" cy="1872000"/>
          </a:xfrm>
          <a:custGeom>
            <a:avLst/>
            <a:gdLst/>
            <a:ahLst/>
            <a:cxnLst/>
            <a:rect l="l" t="t" r="r" b="b"/>
            <a:pathLst>
              <a:path w="4284268" h="1404000">
                <a:moveTo>
                  <a:pt x="0" y="0"/>
                </a:moveTo>
                <a:lnTo>
                  <a:pt x="4284268" y="0"/>
                </a:lnTo>
                <a:lnTo>
                  <a:pt x="3473668" y="1404000"/>
                </a:lnTo>
                <a:lnTo>
                  <a:pt x="0" y="1404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矩形 7"/>
          <p:cNvSpPr/>
          <p:nvPr/>
        </p:nvSpPr>
        <p:spPr>
          <a:xfrm>
            <a:off x="0" y="1988840"/>
            <a:ext cx="10613237" cy="3024000"/>
          </a:xfrm>
          <a:custGeom>
            <a:avLst/>
            <a:gdLst/>
            <a:ahLst/>
            <a:cxnLst/>
            <a:rect l="l" t="t" r="r" b="b"/>
            <a:pathLst>
              <a:path w="7959928" h="2268000">
                <a:moveTo>
                  <a:pt x="0" y="0"/>
                </a:moveTo>
                <a:lnTo>
                  <a:pt x="7959928" y="0"/>
                </a:lnTo>
                <a:lnTo>
                  <a:pt x="6650498" y="2268000"/>
                </a:lnTo>
                <a:lnTo>
                  <a:pt x="0" y="226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790577" y="3813047"/>
            <a:ext cx="1394076" cy="615553"/>
          </a:xfrm>
          <a:prstGeom prst="rect">
            <a:avLst/>
          </a:prstGeom>
          <a:noFill/>
        </p:spPr>
        <p:txBody>
          <a:bodyPr wrap="square" lIns="121917" tIns="60958" rIns="121917" bIns="60958" rtlCol="0">
            <a:spAutoFit/>
          </a:bodyPr>
          <a:lstStyle/>
          <a:p>
            <a:pPr algn="ctr"/>
            <a:r>
              <a:rPr lang="en-US" altLang="zh-CN" sz="3200" dirty="0">
                <a:solidFill>
                  <a:schemeClr val="bg1"/>
                </a:solidFill>
              </a:rPr>
              <a:t>PART</a:t>
            </a:r>
            <a:endParaRPr lang="zh-CN" altLang="en-US" sz="3200" dirty="0">
              <a:solidFill>
                <a:schemeClr val="bg1"/>
              </a:solidFill>
            </a:endParaRPr>
          </a:p>
        </p:txBody>
      </p:sp>
      <p:sp>
        <p:nvSpPr>
          <p:cNvPr id="11" name="TextBox 10"/>
          <p:cNvSpPr txBox="1"/>
          <p:nvPr/>
        </p:nvSpPr>
        <p:spPr>
          <a:xfrm>
            <a:off x="1852481" y="2262988"/>
            <a:ext cx="2229877" cy="2474595"/>
          </a:xfrm>
          <a:prstGeom prst="rect">
            <a:avLst/>
          </a:prstGeom>
          <a:noFill/>
        </p:spPr>
        <p:txBody>
          <a:bodyPr wrap="square" lIns="121917" tIns="60958" rIns="121917" bIns="60958" rtlCol="0">
            <a:spAutoFit/>
          </a:bodyPr>
          <a:lstStyle/>
          <a:p>
            <a:pPr algn="ctr"/>
            <a:r>
              <a:rPr lang="en-US" sz="15300" dirty="0">
                <a:solidFill>
                  <a:schemeClr val="bg1"/>
                </a:solidFill>
                <a:latin typeface="Impact" panose="020B0806030902050204" pitchFamily="34" charset="0"/>
              </a:rPr>
              <a:t>4</a:t>
            </a:r>
          </a:p>
        </p:txBody>
      </p:sp>
      <p:sp>
        <p:nvSpPr>
          <p:cNvPr id="12" name="TextBox 11"/>
          <p:cNvSpPr txBox="1"/>
          <p:nvPr/>
        </p:nvSpPr>
        <p:spPr>
          <a:xfrm>
            <a:off x="3598635" y="3069451"/>
            <a:ext cx="5806235" cy="692493"/>
          </a:xfrm>
          <a:prstGeom prst="rect">
            <a:avLst/>
          </a:prstGeom>
          <a:noFill/>
        </p:spPr>
        <p:txBody>
          <a:bodyPr wrap="square" lIns="121917" tIns="60958" rIns="121917" bIns="60958" rtlCol="0">
            <a:spAutoFit/>
          </a:bodyPr>
          <a:lstStyle/>
          <a:p>
            <a:pPr lvl="0" algn="ctr"/>
            <a:r>
              <a:rPr lang="zh-CN" altLang="en-US" sz="3700" b="1" dirty="0">
                <a:solidFill>
                  <a:prstClr val="white"/>
                </a:solidFill>
                <a:sym typeface="+mn-ea"/>
              </a:rPr>
              <a:t>研究热点特色平台推介</a:t>
            </a:r>
          </a:p>
        </p:txBody>
      </p:sp>
      <p:sp>
        <p:nvSpPr>
          <p:cNvPr id="21" name="矩形 20"/>
          <p:cNvSpPr/>
          <p:nvPr/>
        </p:nvSpPr>
        <p:spPr>
          <a:xfrm>
            <a:off x="11001541" y="1808851"/>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pic>
        <p:nvPicPr>
          <p:cNvPr id="13" name="Picture 3" descr="E:\文档\doc\04.svn\100.综合\005.Logo\logo.jpg"/>
          <p:cNvPicPr>
            <a:picLocks noChangeAspect="1" noChangeArrowheads="1"/>
          </p:cNvPicPr>
          <p:nvPr/>
        </p:nvPicPr>
        <p:blipFill>
          <a:blip r:embed="rId3" cstate="print"/>
          <a:srcRect/>
          <a:stretch>
            <a:fillRect/>
          </a:stretch>
        </p:blipFill>
        <p:spPr bwMode="auto">
          <a:xfrm>
            <a:off x="252347" y="259488"/>
            <a:ext cx="1600200" cy="635000"/>
          </a:xfrm>
          <a:prstGeom prst="rect">
            <a:avLst/>
          </a:prstGeom>
          <a:noFill/>
        </p:spPr>
      </p:pic>
    </p:spTree>
    <p:extLst>
      <p:ext uri="{BB962C8B-B14F-4D97-AF65-F5344CB8AC3E}">
        <p14:creationId xmlns:p14="http://schemas.microsoft.com/office/powerpoint/2010/main" val="2803806499"/>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03789C-4B74-C27E-59A7-62AE154FAED3}"/>
              </a:ext>
            </a:extLst>
          </p:cNvPr>
          <p:cNvSpPr>
            <a:spLocks noGrp="1"/>
          </p:cNvSpPr>
          <p:nvPr>
            <p:ph type="title"/>
          </p:nvPr>
        </p:nvSpPr>
        <p:spPr>
          <a:xfrm>
            <a:off x="1228495" y="389485"/>
            <a:ext cx="7863029" cy="440676"/>
          </a:xfrm>
        </p:spPr>
        <p:txBody>
          <a:bodyPr/>
          <a:lstStyle/>
          <a:p>
            <a:r>
              <a:rPr lang="en-US" altLang="zh-CN" sz="2800" b="1" dirty="0">
                <a:solidFill>
                  <a:prstClr val="black">
                    <a:lumMod val="65000"/>
                    <a:lumOff val="35000"/>
                  </a:prstClr>
                </a:solidFill>
                <a:sym typeface="微软雅黑" panose="020B0503020204020204" charset="-122"/>
              </a:rPr>
              <a:t>RESSET</a:t>
            </a:r>
            <a:r>
              <a:rPr lang="zh-CN" altLang="en-US" sz="2800" b="1" dirty="0">
                <a:solidFill>
                  <a:prstClr val="black">
                    <a:lumMod val="65000"/>
                    <a:lumOff val="35000"/>
                  </a:prstClr>
                </a:solidFill>
                <a:sym typeface="微软雅黑" panose="020B0503020204020204" charset="-122"/>
              </a:rPr>
              <a:t>财经文本智能分析平台</a:t>
            </a:r>
            <a:endParaRPr lang="zh-CN" altLang="en-US" sz="2800" dirty="0"/>
          </a:p>
        </p:txBody>
      </p:sp>
      <p:sp>
        <p:nvSpPr>
          <p:cNvPr id="4" name="文本框 3">
            <a:extLst>
              <a:ext uri="{FF2B5EF4-FFF2-40B4-BE49-F238E27FC236}">
                <a16:creationId xmlns:a16="http://schemas.microsoft.com/office/drawing/2014/main" id="{273CED23-394C-0DE4-52E0-E2D1ED353400}"/>
              </a:ext>
            </a:extLst>
          </p:cNvPr>
          <p:cNvSpPr txBox="1"/>
          <p:nvPr/>
        </p:nvSpPr>
        <p:spPr>
          <a:xfrm>
            <a:off x="574167" y="1349061"/>
            <a:ext cx="4585842" cy="4420056"/>
          </a:xfrm>
          <a:prstGeom prst="rect">
            <a:avLst/>
          </a:prstGeom>
          <a:noFill/>
        </p:spPr>
        <p:txBody>
          <a:bodyPr wrap="square" rtlCol="0">
            <a:spAutoFit/>
          </a:bodyPr>
          <a:lstStyle/>
          <a:p>
            <a:pPr marL="285750" indent="-285750" algn="just">
              <a:lnSpc>
                <a:spcPct val="130000"/>
              </a:lnSpc>
              <a:spcBef>
                <a:spcPts val="600"/>
              </a:spcBef>
              <a:spcAft>
                <a:spcPts val="600"/>
              </a:spcAft>
              <a:buFont typeface="Wingdings" panose="05000000000000000000" pitchFamily="2" charset="2"/>
              <a:buChar char="u"/>
              <a:tabLst>
                <a:tab pos="1552575" algn="l"/>
              </a:tabLst>
              <a:defRPr/>
            </a:pPr>
            <a:r>
              <a:rPr lang="en-US" sz="1400" b="1" dirty="0" err="1">
                <a:solidFill>
                  <a:srgbClr val="0070C0"/>
                </a:solidFill>
                <a:latin typeface="+mn-ea"/>
              </a:rPr>
              <a:t>R</a:t>
            </a:r>
            <a:r>
              <a:rPr sz="1400" b="1" dirty="0" err="1">
                <a:solidFill>
                  <a:srgbClr val="0070C0"/>
                </a:solidFill>
                <a:latin typeface="+mn-ea"/>
              </a:rPr>
              <a:t>ESSET财经文本智能分析平台</a:t>
            </a:r>
            <a:r>
              <a:rPr sz="1400" dirty="0" err="1">
                <a:latin typeface="+mn-ea"/>
              </a:rPr>
              <a:t>是一款</a:t>
            </a:r>
            <a:r>
              <a:rPr sz="1400" dirty="0" err="1">
                <a:solidFill>
                  <a:schemeClr val="accent5"/>
                </a:solidFill>
                <a:latin typeface="+mn-ea"/>
              </a:rPr>
              <a:t>基于中美上市公司公开披露的财经文本</a:t>
            </a:r>
            <a:r>
              <a:rPr sz="1400" dirty="0">
                <a:solidFill>
                  <a:schemeClr val="accent5"/>
                </a:solidFill>
                <a:latin typeface="+mn-ea"/>
              </a:rPr>
              <a:t>、</a:t>
            </a:r>
            <a:r>
              <a:rPr lang="zh-CN" altLang="en-US" sz="1400" dirty="0">
                <a:solidFill>
                  <a:schemeClr val="accent5"/>
                </a:solidFill>
                <a:latin typeface="+mn-ea"/>
              </a:rPr>
              <a:t>政府工作报告、</a:t>
            </a:r>
            <a:r>
              <a:rPr sz="1400" dirty="0">
                <a:solidFill>
                  <a:schemeClr val="accent5"/>
                </a:solidFill>
                <a:latin typeface="+mn-ea"/>
              </a:rPr>
              <a:t>财经资讯</a:t>
            </a:r>
            <a:r>
              <a:rPr lang="zh-CN" altLang="en-US" sz="1400" dirty="0">
                <a:solidFill>
                  <a:schemeClr val="accent5"/>
                </a:solidFill>
                <a:latin typeface="+mn-ea"/>
              </a:rPr>
              <a:t>、</a:t>
            </a:r>
            <a:r>
              <a:rPr sz="1400" dirty="0" err="1">
                <a:solidFill>
                  <a:schemeClr val="accent5"/>
                </a:solidFill>
                <a:latin typeface="+mn-ea"/>
              </a:rPr>
              <a:t>国家自然科学基金数据</a:t>
            </a:r>
            <a:r>
              <a:rPr lang="zh-CN" altLang="en-US" sz="1400" dirty="0">
                <a:latin typeface="+mn-ea"/>
              </a:rPr>
              <a:t>等</a:t>
            </a:r>
            <a:r>
              <a:rPr lang="zh-CN" altLang="en-US" sz="1400" b="1" dirty="0">
                <a:solidFill>
                  <a:srgbClr val="FF0000"/>
                </a:solidFill>
                <a:latin typeface="+mn-ea"/>
              </a:rPr>
              <a:t>海量文本数据</a:t>
            </a:r>
            <a:r>
              <a:rPr sz="1400" dirty="0" err="1">
                <a:latin typeface="+mn-ea"/>
              </a:rPr>
              <a:t>进行人工智能</a:t>
            </a:r>
            <a:r>
              <a:rPr lang="zh-CN" sz="1400" dirty="0">
                <a:latin typeface="+mn-ea"/>
              </a:rPr>
              <a:t>分析</a:t>
            </a:r>
            <a:r>
              <a:rPr sz="1400" dirty="0">
                <a:latin typeface="+mn-ea"/>
              </a:rPr>
              <a:t>的数据平台。平台应用自然语言处理、深度学习和人工智能技术，</a:t>
            </a:r>
            <a:r>
              <a:rPr sz="1400" dirty="0">
                <a:solidFill>
                  <a:schemeClr val="accent5"/>
                </a:solidFill>
                <a:latin typeface="+mn-ea"/>
              </a:rPr>
              <a:t>为用户提供词频分析、相似词、文本特征、自定义特征、主题分析、PDF解析、中文分词等文本分析的工具集</a:t>
            </a:r>
            <a:r>
              <a:rPr sz="1400" dirty="0">
                <a:latin typeface="+mn-ea"/>
              </a:rPr>
              <a:t>，</a:t>
            </a:r>
            <a:r>
              <a:rPr lang="zh-CN" altLang="en-US" sz="1400" dirty="0">
                <a:latin typeface="+mn-ea"/>
              </a:rPr>
              <a:t>以及</a:t>
            </a:r>
            <a:r>
              <a:rPr sz="1400" dirty="0" err="1">
                <a:latin typeface="+mn-ea"/>
                <a:sym typeface="+mn-ea"/>
              </a:rPr>
              <a:t>专业</a:t>
            </a:r>
            <a:r>
              <a:rPr sz="1400" dirty="0" err="1">
                <a:latin typeface="+mn-ea"/>
              </a:rPr>
              <a:t>全面的财经文本数据库、国家自然科学基金数据库和专利数据库，满足用户针对非结构化数据开展学术研究、投资分析等多方位需求</a:t>
            </a:r>
            <a:r>
              <a:rPr sz="1400" dirty="0">
                <a:latin typeface="+mn-ea"/>
              </a:rPr>
              <a:t>。 </a:t>
            </a:r>
            <a:endParaRPr lang="en-US" sz="1400" dirty="0">
              <a:latin typeface="+mn-ea"/>
            </a:endParaRPr>
          </a:p>
          <a:p>
            <a:pPr marL="285750" indent="-285750" algn="just">
              <a:lnSpc>
                <a:spcPct val="130000"/>
              </a:lnSpc>
              <a:spcBef>
                <a:spcPts val="600"/>
              </a:spcBef>
              <a:spcAft>
                <a:spcPts val="600"/>
              </a:spcAft>
              <a:buFont typeface="Wingdings" panose="05000000000000000000" pitchFamily="2" charset="2"/>
              <a:buChar char="u"/>
              <a:tabLst>
                <a:tab pos="1552575" algn="l"/>
              </a:tabLst>
              <a:defRPr/>
            </a:pPr>
            <a:r>
              <a:rPr lang="zh-CN" altLang="en-US" sz="1400" dirty="0">
                <a:latin typeface="+mn-ea"/>
              </a:rPr>
              <a:t>为了更好满足高校使用，平台开通了</a:t>
            </a:r>
            <a:r>
              <a:rPr lang="zh-CN" altLang="en-US" sz="1400" dirty="0">
                <a:solidFill>
                  <a:schemeClr val="accent5"/>
                </a:solidFill>
                <a:latin typeface="+mn-ea"/>
              </a:rPr>
              <a:t>数据</a:t>
            </a:r>
            <a:r>
              <a:rPr lang="en-US" altLang="zh-CN" sz="1400" dirty="0">
                <a:solidFill>
                  <a:schemeClr val="accent5"/>
                </a:solidFill>
                <a:latin typeface="+mn-ea"/>
              </a:rPr>
              <a:t>API</a:t>
            </a:r>
            <a:r>
              <a:rPr lang="zh-CN" altLang="en-US" sz="1400" dirty="0">
                <a:solidFill>
                  <a:schemeClr val="accent5"/>
                </a:solidFill>
                <a:latin typeface="+mn-ea"/>
              </a:rPr>
              <a:t>服务</a:t>
            </a:r>
            <a:r>
              <a:rPr lang="zh-CN" altLang="en-US" sz="1400" dirty="0">
                <a:latin typeface="+mn-ea"/>
              </a:rPr>
              <a:t>，提供文本数据调用</a:t>
            </a:r>
            <a:r>
              <a:rPr lang="en-US" altLang="zh-CN" sz="1400" dirty="0">
                <a:latin typeface="+mn-ea"/>
                <a:sym typeface="+mn-ea"/>
              </a:rPr>
              <a:t>python</a:t>
            </a:r>
            <a:r>
              <a:rPr lang="zh-CN" altLang="en-US" sz="1400" dirty="0">
                <a:latin typeface="+mn-ea"/>
              </a:rPr>
              <a:t>接口，为用户提供</a:t>
            </a:r>
            <a:r>
              <a:rPr lang="zh-CN" altLang="en-US" sz="1400" dirty="0">
                <a:solidFill>
                  <a:schemeClr val="accent5"/>
                </a:solidFill>
                <a:latin typeface="+mn-ea"/>
              </a:rPr>
              <a:t>个性化文本数据处理</a:t>
            </a:r>
            <a:r>
              <a:rPr lang="zh-CN" altLang="en-US" sz="1400" dirty="0">
                <a:latin typeface="+mn-ea"/>
              </a:rPr>
              <a:t>和</a:t>
            </a:r>
            <a:r>
              <a:rPr lang="zh-CN" altLang="en-US" sz="1400" dirty="0">
                <a:solidFill>
                  <a:schemeClr val="accent5"/>
                </a:solidFill>
                <a:latin typeface="+mn-ea"/>
              </a:rPr>
              <a:t>变量计算服务</a:t>
            </a:r>
            <a:r>
              <a:rPr lang="zh-CN" altLang="en-US" sz="1400" dirty="0">
                <a:solidFill>
                  <a:srgbClr val="2A64B8"/>
                </a:solidFill>
                <a:latin typeface="+mn-ea"/>
              </a:rPr>
              <a:t>，</a:t>
            </a:r>
            <a:r>
              <a:rPr lang="zh-CN" altLang="en-US" sz="1400" dirty="0">
                <a:latin typeface="+mn-ea"/>
              </a:rPr>
              <a:t>便于研究者运用所学的会计、审计、财务等知识，基于财务数据和文本数据，通过</a:t>
            </a:r>
            <a:r>
              <a:rPr lang="en-US" altLang="zh-CN" sz="1400" dirty="0">
                <a:latin typeface="+mn-ea"/>
              </a:rPr>
              <a:t>python</a:t>
            </a:r>
            <a:r>
              <a:rPr lang="zh-CN" altLang="en-US" sz="1400" dirty="0">
                <a:latin typeface="+mn-ea"/>
              </a:rPr>
              <a:t>实现数据分析与决策判断。 </a:t>
            </a:r>
          </a:p>
        </p:txBody>
      </p:sp>
      <p:pic>
        <p:nvPicPr>
          <p:cNvPr id="5" name="图片 4">
            <a:extLst>
              <a:ext uri="{FF2B5EF4-FFF2-40B4-BE49-F238E27FC236}">
                <a16:creationId xmlns:a16="http://schemas.microsoft.com/office/drawing/2014/main" id="{76B23A56-2244-0331-C341-FC5330610FC8}"/>
              </a:ext>
            </a:extLst>
          </p:cNvPr>
          <p:cNvPicPr>
            <a:picLocks noChangeAspect="1"/>
          </p:cNvPicPr>
          <p:nvPr/>
        </p:nvPicPr>
        <p:blipFill>
          <a:blip r:embed="rId2"/>
          <a:stretch>
            <a:fillRect/>
          </a:stretch>
        </p:blipFill>
        <p:spPr>
          <a:xfrm>
            <a:off x="5160009" y="1501689"/>
            <a:ext cx="6819808" cy="4114800"/>
          </a:xfrm>
          <a:prstGeom prst="rect">
            <a:avLst/>
          </a:prstGeom>
        </p:spPr>
      </p:pic>
    </p:spTree>
    <p:extLst>
      <p:ext uri="{BB962C8B-B14F-4D97-AF65-F5344CB8AC3E}">
        <p14:creationId xmlns:p14="http://schemas.microsoft.com/office/powerpoint/2010/main" val="250216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03789C-4B74-C27E-59A7-62AE154FAED3}"/>
              </a:ext>
            </a:extLst>
          </p:cNvPr>
          <p:cNvSpPr>
            <a:spLocks noGrp="1"/>
          </p:cNvSpPr>
          <p:nvPr>
            <p:ph type="title"/>
          </p:nvPr>
        </p:nvSpPr>
        <p:spPr>
          <a:xfrm>
            <a:off x="1228495" y="389485"/>
            <a:ext cx="7863029" cy="440676"/>
          </a:xfrm>
        </p:spPr>
        <p:txBody>
          <a:bodyPr/>
          <a:lstStyle/>
          <a:p>
            <a:r>
              <a:rPr lang="en-US" altLang="zh-CN" sz="2800" b="1" dirty="0">
                <a:solidFill>
                  <a:prstClr val="black">
                    <a:lumMod val="65000"/>
                    <a:lumOff val="35000"/>
                  </a:prstClr>
                </a:solidFill>
                <a:sym typeface="微软雅黑" panose="020B0503020204020204" charset="-122"/>
              </a:rPr>
              <a:t>RESSET</a:t>
            </a:r>
            <a:r>
              <a:rPr lang="zh-CN" altLang="en-US" sz="2800" b="1" dirty="0">
                <a:solidFill>
                  <a:prstClr val="black">
                    <a:lumMod val="65000"/>
                    <a:lumOff val="35000"/>
                  </a:prstClr>
                </a:solidFill>
                <a:sym typeface="微软雅黑" panose="020B0503020204020204" charset="-122"/>
              </a:rPr>
              <a:t>财经文本智能分析平台</a:t>
            </a:r>
            <a:endParaRPr lang="zh-CN" altLang="en-US" sz="2800" dirty="0"/>
          </a:p>
        </p:txBody>
      </p:sp>
      <p:grpSp>
        <p:nvGrpSpPr>
          <p:cNvPr id="3" name="组合 2">
            <a:extLst>
              <a:ext uri="{FF2B5EF4-FFF2-40B4-BE49-F238E27FC236}">
                <a16:creationId xmlns:a16="http://schemas.microsoft.com/office/drawing/2014/main" id="{A27E5D2D-64A9-1E6B-AD42-8EA28ED4B845}"/>
              </a:ext>
            </a:extLst>
          </p:cNvPr>
          <p:cNvGrpSpPr/>
          <p:nvPr/>
        </p:nvGrpSpPr>
        <p:grpSpPr>
          <a:xfrm>
            <a:off x="910640" y="2106187"/>
            <a:ext cx="4413867" cy="3897132"/>
            <a:chOff x="6874948" y="1404767"/>
            <a:chExt cx="5098789" cy="4332176"/>
          </a:xfrm>
        </p:grpSpPr>
        <p:sp>
          <p:nvSpPr>
            <p:cNvPr id="5" name="矩形 69">
              <a:extLst>
                <a:ext uri="{FF2B5EF4-FFF2-40B4-BE49-F238E27FC236}">
                  <a16:creationId xmlns:a16="http://schemas.microsoft.com/office/drawing/2014/main" id="{CA25F26C-650F-77A4-A36D-C289755AD5B0}"/>
                </a:ext>
              </a:extLst>
            </p:cNvPr>
            <p:cNvSpPr>
              <a:spLocks noChangeArrowheads="1"/>
            </p:cNvSpPr>
            <p:nvPr/>
          </p:nvSpPr>
          <p:spPr bwMode="auto">
            <a:xfrm>
              <a:off x="10621942" y="2275066"/>
              <a:ext cx="823874" cy="570682"/>
            </a:xfrm>
            <a:prstGeom prst="rect">
              <a:avLst/>
            </a:prstGeom>
            <a:noFill/>
            <a:ln w="9525">
              <a:noFill/>
              <a:miter lim="800000"/>
            </a:ln>
          </p:spPr>
          <p:txBody>
            <a:bodyPr wrap="none">
              <a:spAutoFit/>
            </a:bodyPr>
            <a:lstStyle/>
            <a:p>
              <a:pPr algn="ctr" eaLnBrk="1" hangingPunct="1">
                <a:buFont typeface="Arial" panose="020B0604020202020204" pitchFamily="34" charset="0"/>
                <a:buNone/>
              </a:pPr>
              <a:r>
                <a:rPr lang="zh-CN" altLang="en-US" sz="1400" b="1">
                  <a:solidFill>
                    <a:schemeClr val="bg1"/>
                  </a:solidFill>
                  <a:latin typeface="Calibri" panose="020F0502020204030204" pitchFamily="34" charset="0"/>
                  <a:sym typeface="宋体" panose="02010600030101010101" pitchFamily="2" charset="-122"/>
                </a:rPr>
                <a:t>LOREM </a:t>
              </a:r>
              <a:endParaRPr lang="en-US" altLang="zh-CN" sz="1400" b="1" dirty="0">
                <a:solidFill>
                  <a:schemeClr val="bg1"/>
                </a:solidFill>
                <a:latin typeface="Calibri" panose="020F0502020204030204" pitchFamily="34" charset="0"/>
                <a:sym typeface="Calibri" panose="020F0502020204030204" pitchFamily="34" charset="0"/>
              </a:endParaRPr>
            </a:p>
            <a:p>
              <a:pPr algn="ctr" eaLnBrk="1" hangingPunct="1">
                <a:buFont typeface="Arial" panose="020B0604020202020204" pitchFamily="34" charset="0"/>
                <a:buNone/>
              </a:pPr>
              <a:r>
                <a:rPr lang="zh-CN" altLang="en-US" sz="1400" b="1">
                  <a:solidFill>
                    <a:schemeClr val="bg1"/>
                  </a:solidFill>
                  <a:latin typeface="Calibri" panose="020F0502020204030204" pitchFamily="34" charset="0"/>
                  <a:sym typeface="宋体" panose="02010600030101010101" pitchFamily="2" charset="-122"/>
                </a:rPr>
                <a:t>IPSUM </a:t>
              </a:r>
              <a:endParaRPr lang="zh-CN" altLang="en-US" sz="1400">
                <a:solidFill>
                  <a:srgbClr val="000000"/>
                </a:solidFill>
                <a:latin typeface="Calibri" panose="020F0502020204030204" pitchFamily="34" charset="0"/>
                <a:sym typeface="宋体" panose="02010600030101010101" pitchFamily="2" charset="-122"/>
              </a:endParaRPr>
            </a:p>
          </p:txBody>
        </p:sp>
        <p:grpSp>
          <p:nvGrpSpPr>
            <p:cNvPr id="7" name="组合 6">
              <a:extLst>
                <a:ext uri="{FF2B5EF4-FFF2-40B4-BE49-F238E27FC236}">
                  <a16:creationId xmlns:a16="http://schemas.microsoft.com/office/drawing/2014/main" id="{6DD15FE7-3BAC-2DAE-EA48-A637E7B2280E}"/>
                </a:ext>
              </a:extLst>
            </p:cNvPr>
            <p:cNvGrpSpPr/>
            <p:nvPr/>
          </p:nvGrpSpPr>
          <p:grpSpPr bwMode="auto">
            <a:xfrm>
              <a:off x="11148153" y="3259062"/>
              <a:ext cx="418775" cy="1011664"/>
              <a:chOff x="6092958" y="2250005"/>
              <a:chExt cx="389201" cy="928264"/>
            </a:xfrm>
          </p:grpSpPr>
          <p:cxnSp>
            <p:nvCxnSpPr>
              <p:cNvPr id="50" name="直接连接符 49">
                <a:extLst>
                  <a:ext uri="{FF2B5EF4-FFF2-40B4-BE49-F238E27FC236}">
                    <a16:creationId xmlns:a16="http://schemas.microsoft.com/office/drawing/2014/main" id="{B36BA594-A67C-A966-7FBC-9276E2F3A3BD}"/>
                  </a:ext>
                </a:extLst>
              </p:cNvPr>
              <p:cNvCxnSpPr/>
              <p:nvPr/>
            </p:nvCxnSpPr>
            <p:spPr>
              <a:xfrm flipV="1">
                <a:off x="6092958" y="2459460"/>
                <a:ext cx="231932" cy="718809"/>
              </a:xfrm>
              <a:prstGeom prst="line">
                <a:avLst/>
              </a:prstGeom>
              <a:noFill/>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1" name="椭圆 50">
                <a:extLst>
                  <a:ext uri="{FF2B5EF4-FFF2-40B4-BE49-F238E27FC236}">
                    <a16:creationId xmlns:a16="http://schemas.microsoft.com/office/drawing/2014/main" id="{E6A64FD3-51AC-C4F3-99A1-CF928C8BF2D3}"/>
                  </a:ext>
                </a:extLst>
              </p:cNvPr>
              <p:cNvSpPr/>
              <p:nvPr/>
            </p:nvSpPr>
            <p:spPr>
              <a:xfrm>
                <a:off x="6248638" y="2250005"/>
                <a:ext cx="233521" cy="233256"/>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dirty="0">
                  <a:solidFill>
                    <a:prstClr val="white"/>
                  </a:solidFill>
                </a:endParaRPr>
              </a:p>
            </p:txBody>
          </p:sp>
        </p:grpSp>
        <p:grpSp>
          <p:nvGrpSpPr>
            <p:cNvPr id="9" name="组合 8">
              <a:extLst>
                <a:ext uri="{FF2B5EF4-FFF2-40B4-BE49-F238E27FC236}">
                  <a16:creationId xmlns:a16="http://schemas.microsoft.com/office/drawing/2014/main" id="{45E82DC1-6F64-A3F2-34AD-49B029DEBE7F}"/>
                </a:ext>
              </a:extLst>
            </p:cNvPr>
            <p:cNvGrpSpPr/>
            <p:nvPr/>
          </p:nvGrpSpPr>
          <p:grpSpPr bwMode="auto">
            <a:xfrm>
              <a:off x="11312244" y="4497270"/>
              <a:ext cx="661493" cy="254213"/>
              <a:chOff x="6244457" y="3385456"/>
              <a:chExt cx="615589" cy="233761"/>
            </a:xfrm>
          </p:grpSpPr>
          <p:cxnSp>
            <p:nvCxnSpPr>
              <p:cNvPr id="48" name="直接连接符 47">
                <a:extLst>
                  <a:ext uri="{FF2B5EF4-FFF2-40B4-BE49-F238E27FC236}">
                    <a16:creationId xmlns:a16="http://schemas.microsoft.com/office/drawing/2014/main" id="{995EBDC1-D097-3669-8836-17C4BCD8751C}"/>
                  </a:ext>
                </a:extLst>
              </p:cNvPr>
              <p:cNvCxnSpPr/>
              <p:nvPr/>
            </p:nvCxnSpPr>
            <p:spPr>
              <a:xfrm>
                <a:off x="6244457" y="3469737"/>
                <a:ext cx="396077" cy="33395"/>
              </a:xfrm>
              <a:prstGeom prst="line">
                <a:avLst/>
              </a:prstGeom>
              <a:noFill/>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9" name="椭圆 48">
                <a:extLst>
                  <a:ext uri="{FF2B5EF4-FFF2-40B4-BE49-F238E27FC236}">
                    <a16:creationId xmlns:a16="http://schemas.microsoft.com/office/drawing/2014/main" id="{DEFA2089-3739-E2EA-A6BA-0B52CCE9ACAD}"/>
                  </a:ext>
                </a:extLst>
              </p:cNvPr>
              <p:cNvSpPr/>
              <p:nvPr/>
            </p:nvSpPr>
            <p:spPr>
              <a:xfrm>
                <a:off x="6626217" y="3385456"/>
                <a:ext cx="233829" cy="233761"/>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dirty="0">
                  <a:solidFill>
                    <a:prstClr val="white"/>
                  </a:solidFill>
                </a:endParaRPr>
              </a:p>
            </p:txBody>
          </p:sp>
        </p:grpSp>
        <p:grpSp>
          <p:nvGrpSpPr>
            <p:cNvPr id="10" name="组合 9">
              <a:extLst>
                <a:ext uri="{FF2B5EF4-FFF2-40B4-BE49-F238E27FC236}">
                  <a16:creationId xmlns:a16="http://schemas.microsoft.com/office/drawing/2014/main" id="{49E29FAC-8391-5990-DF43-D7700FE904CE}"/>
                </a:ext>
              </a:extLst>
            </p:cNvPr>
            <p:cNvGrpSpPr/>
            <p:nvPr/>
          </p:nvGrpSpPr>
          <p:grpSpPr bwMode="auto">
            <a:xfrm>
              <a:off x="7317654" y="3872978"/>
              <a:ext cx="870023" cy="631208"/>
              <a:chOff x="2535981" y="2813831"/>
              <a:chExt cx="805909" cy="579429"/>
            </a:xfrm>
          </p:grpSpPr>
          <p:cxnSp>
            <p:nvCxnSpPr>
              <p:cNvPr id="46" name="直接连接符 45">
                <a:extLst>
                  <a:ext uri="{FF2B5EF4-FFF2-40B4-BE49-F238E27FC236}">
                    <a16:creationId xmlns:a16="http://schemas.microsoft.com/office/drawing/2014/main" id="{E39844CA-CE74-9039-A4CC-EDF2BA938BBE}"/>
                  </a:ext>
                </a:extLst>
              </p:cNvPr>
              <p:cNvCxnSpPr>
                <a:stCxn id="40" idx="2"/>
                <a:endCxn id="47" idx="7"/>
              </p:cNvCxnSpPr>
              <p:nvPr/>
            </p:nvCxnSpPr>
            <p:spPr>
              <a:xfrm flipH="1">
                <a:off x="2735995" y="2813831"/>
                <a:ext cx="605895" cy="380242"/>
              </a:xfrm>
              <a:prstGeom prst="line">
                <a:avLst/>
              </a:prstGeom>
              <a:noFill/>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7" name="椭圆 46">
                <a:extLst>
                  <a:ext uri="{FF2B5EF4-FFF2-40B4-BE49-F238E27FC236}">
                    <a16:creationId xmlns:a16="http://schemas.microsoft.com/office/drawing/2014/main" id="{472A01D3-A9AE-E9EA-AC27-C60DFB8407F5}"/>
                  </a:ext>
                </a:extLst>
              </p:cNvPr>
              <p:cNvSpPr/>
              <p:nvPr/>
            </p:nvSpPr>
            <p:spPr>
              <a:xfrm>
                <a:off x="2535981" y="3159899"/>
                <a:ext cx="234331" cy="233361"/>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dirty="0">
                  <a:solidFill>
                    <a:prstClr val="white"/>
                  </a:solidFill>
                </a:endParaRPr>
              </a:p>
            </p:txBody>
          </p:sp>
        </p:grpSp>
        <p:grpSp>
          <p:nvGrpSpPr>
            <p:cNvPr id="11" name="组合 10">
              <a:extLst>
                <a:ext uri="{FF2B5EF4-FFF2-40B4-BE49-F238E27FC236}">
                  <a16:creationId xmlns:a16="http://schemas.microsoft.com/office/drawing/2014/main" id="{060D19D9-E7B7-3F6F-B994-BB1F04F7BDDE}"/>
                </a:ext>
              </a:extLst>
            </p:cNvPr>
            <p:cNvGrpSpPr/>
            <p:nvPr/>
          </p:nvGrpSpPr>
          <p:grpSpPr bwMode="auto">
            <a:xfrm>
              <a:off x="6874948" y="2520633"/>
              <a:ext cx="791398" cy="805873"/>
              <a:chOff x="2123728" y="1571136"/>
              <a:chExt cx="735387" cy="739817"/>
            </a:xfrm>
          </p:grpSpPr>
          <p:cxnSp>
            <p:nvCxnSpPr>
              <p:cNvPr id="44" name="直接连接符 43">
                <a:extLst>
                  <a:ext uri="{FF2B5EF4-FFF2-40B4-BE49-F238E27FC236}">
                    <a16:creationId xmlns:a16="http://schemas.microsoft.com/office/drawing/2014/main" id="{28D22DA9-207C-F9F0-AFE7-EFB0E6CFFFAA}"/>
                  </a:ext>
                </a:extLst>
              </p:cNvPr>
              <p:cNvCxnSpPr>
                <a:endCxn id="45" idx="5"/>
              </p:cNvCxnSpPr>
              <p:nvPr/>
            </p:nvCxnSpPr>
            <p:spPr>
              <a:xfrm flipH="1" flipV="1">
                <a:off x="2323855" y="1771172"/>
                <a:ext cx="535260" cy="539781"/>
              </a:xfrm>
              <a:prstGeom prst="line">
                <a:avLst/>
              </a:prstGeom>
              <a:noFill/>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5" name="椭圆 44">
                <a:extLst>
                  <a:ext uri="{FF2B5EF4-FFF2-40B4-BE49-F238E27FC236}">
                    <a16:creationId xmlns:a16="http://schemas.microsoft.com/office/drawing/2014/main" id="{B162EA38-A66E-0B20-86FA-5226258FC520}"/>
                  </a:ext>
                </a:extLst>
              </p:cNvPr>
              <p:cNvSpPr/>
              <p:nvPr/>
            </p:nvSpPr>
            <p:spPr>
              <a:xfrm>
                <a:off x="2123728" y="1571136"/>
                <a:ext cx="233482" cy="233376"/>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prstClr val="white"/>
                  </a:solidFill>
                </a:endParaRPr>
              </a:p>
            </p:txBody>
          </p:sp>
        </p:grpSp>
        <p:grpSp>
          <p:nvGrpSpPr>
            <p:cNvPr id="12" name="组合 11">
              <a:extLst>
                <a:ext uri="{FF2B5EF4-FFF2-40B4-BE49-F238E27FC236}">
                  <a16:creationId xmlns:a16="http://schemas.microsoft.com/office/drawing/2014/main" id="{2EA9418F-D305-770E-E135-FCBF09D57414}"/>
                </a:ext>
              </a:extLst>
            </p:cNvPr>
            <p:cNvGrpSpPr/>
            <p:nvPr/>
          </p:nvGrpSpPr>
          <p:grpSpPr bwMode="auto">
            <a:xfrm>
              <a:off x="8951726" y="2978907"/>
              <a:ext cx="1502458" cy="1319487"/>
              <a:chOff x="4053648" y="1992366"/>
              <a:chExt cx="1394652" cy="1210762"/>
            </a:xfrm>
          </p:grpSpPr>
          <p:sp>
            <p:nvSpPr>
              <p:cNvPr id="42" name="六边形 41">
                <a:extLst>
                  <a:ext uri="{FF2B5EF4-FFF2-40B4-BE49-F238E27FC236}">
                    <a16:creationId xmlns:a16="http://schemas.microsoft.com/office/drawing/2014/main" id="{C98DA915-CF74-F6C3-0BC3-CD85433547AA}"/>
                  </a:ext>
                </a:extLst>
              </p:cNvPr>
              <p:cNvSpPr/>
              <p:nvPr/>
            </p:nvSpPr>
            <p:spPr>
              <a:xfrm rot="16200000">
                <a:off x="4135281" y="2075744"/>
                <a:ext cx="1210762" cy="1044006"/>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sp>
            <p:nvSpPr>
              <p:cNvPr id="43" name="矩形 42">
                <a:extLst>
                  <a:ext uri="{FF2B5EF4-FFF2-40B4-BE49-F238E27FC236}">
                    <a16:creationId xmlns:a16="http://schemas.microsoft.com/office/drawing/2014/main" id="{C0408121-1905-2A48-C676-C2B57621EBB7}"/>
                  </a:ext>
                </a:extLst>
              </p:cNvPr>
              <p:cNvSpPr>
                <a:spLocks noChangeArrowheads="1"/>
              </p:cNvSpPr>
              <p:nvPr/>
            </p:nvSpPr>
            <p:spPr bwMode="auto">
              <a:xfrm>
                <a:off x="4053648" y="2306562"/>
                <a:ext cx="1394652" cy="706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600" b="1" dirty="0">
                    <a:solidFill>
                      <a:srgbClr val="000000"/>
                    </a:solidFill>
                    <a:latin typeface="微软雅黑" panose="020B0503020204020204" charset="-122"/>
                    <a:ea typeface="微软雅黑" panose="020B0503020204020204" charset="-122"/>
                  </a:rPr>
                  <a:t>中美上市</a:t>
                </a:r>
                <a:endParaRPr lang="en-US" altLang="zh-CN" sz="1600" b="1" dirty="0">
                  <a:solidFill>
                    <a:srgbClr val="000000"/>
                  </a:solidFill>
                  <a:latin typeface="微软雅黑" panose="020B0503020204020204" charset="-122"/>
                  <a:ea typeface="微软雅黑" panose="020B0503020204020204" charset="-122"/>
                </a:endParaRPr>
              </a:p>
              <a:p>
                <a:pPr algn="ctr"/>
                <a:r>
                  <a:rPr lang="zh-CN" altLang="en-US" sz="1600" b="1" dirty="0">
                    <a:solidFill>
                      <a:srgbClr val="000000"/>
                    </a:solidFill>
                    <a:latin typeface="微软雅黑" panose="020B0503020204020204" charset="-122"/>
                    <a:ea typeface="微软雅黑" panose="020B0503020204020204" charset="-122"/>
                  </a:rPr>
                  <a:t>公司年报</a:t>
                </a:r>
                <a:endParaRPr lang="en-US" altLang="ko-KR" sz="1200" dirty="0">
                  <a:solidFill>
                    <a:srgbClr val="7F7F7F"/>
                  </a:solidFill>
                  <a:latin typeface="微软雅黑" panose="020B0503020204020204" charset="-122"/>
                  <a:ea typeface="微软雅黑" panose="020B0503020204020204" charset="-122"/>
                </a:endParaRPr>
              </a:p>
              <a:p>
                <a:pPr algn="ctr"/>
                <a:endParaRPr lang="en-US" altLang="ko-KR" sz="1200" dirty="0">
                  <a:solidFill>
                    <a:srgbClr val="7F7F7F"/>
                  </a:solidFill>
                  <a:latin typeface="微软雅黑" panose="020B0503020204020204" charset="-122"/>
                  <a:ea typeface="微软雅黑" panose="020B0503020204020204" charset="-122"/>
                </a:endParaRPr>
              </a:p>
            </p:txBody>
          </p:sp>
        </p:grpSp>
        <p:grpSp>
          <p:nvGrpSpPr>
            <p:cNvPr id="13" name="组合 12">
              <a:extLst>
                <a:ext uri="{FF2B5EF4-FFF2-40B4-BE49-F238E27FC236}">
                  <a16:creationId xmlns:a16="http://schemas.microsoft.com/office/drawing/2014/main" id="{BFB273A4-F76C-F780-DA0E-5D78A2279679}"/>
                </a:ext>
              </a:extLst>
            </p:cNvPr>
            <p:cNvGrpSpPr/>
            <p:nvPr/>
          </p:nvGrpSpPr>
          <p:grpSpPr bwMode="auto">
            <a:xfrm>
              <a:off x="7230479" y="2275066"/>
              <a:ext cx="4085184" cy="2718524"/>
              <a:chOff x="2453859" y="1345734"/>
              <a:chExt cx="3794538" cy="2495744"/>
            </a:xfrm>
          </p:grpSpPr>
          <p:sp>
            <p:nvSpPr>
              <p:cNvPr id="30" name="六边形 29">
                <a:extLst>
                  <a:ext uri="{FF2B5EF4-FFF2-40B4-BE49-F238E27FC236}">
                    <a16:creationId xmlns:a16="http://schemas.microsoft.com/office/drawing/2014/main" id="{899710DE-2688-C219-E9C2-DC5C557DEB9F}"/>
                  </a:ext>
                </a:extLst>
              </p:cNvPr>
              <p:cNvSpPr/>
              <p:nvPr/>
            </p:nvSpPr>
            <p:spPr>
              <a:xfrm rot="16200000">
                <a:off x="3027814" y="1610063"/>
                <a:ext cx="752533" cy="649359"/>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1" name="六边形 30">
                <a:extLst>
                  <a:ext uri="{FF2B5EF4-FFF2-40B4-BE49-F238E27FC236}">
                    <a16:creationId xmlns:a16="http://schemas.microsoft.com/office/drawing/2014/main" id="{78DAAA2F-11E7-EB12-F883-B14E49A2702F}"/>
                  </a:ext>
                </a:extLst>
              </p:cNvPr>
              <p:cNvSpPr/>
              <p:nvPr/>
            </p:nvSpPr>
            <p:spPr>
              <a:xfrm rot="16200000">
                <a:off x="3405680" y="2273690"/>
                <a:ext cx="752533" cy="649359"/>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2" name="六边形 31">
                <a:extLst>
                  <a:ext uri="{FF2B5EF4-FFF2-40B4-BE49-F238E27FC236}">
                    <a16:creationId xmlns:a16="http://schemas.microsoft.com/office/drawing/2014/main" id="{7339036D-87A5-A6E3-A92A-DAB64DFF2B22}"/>
                  </a:ext>
                </a:extLst>
              </p:cNvPr>
              <p:cNvSpPr/>
              <p:nvPr/>
            </p:nvSpPr>
            <p:spPr>
              <a:xfrm rot="16200000">
                <a:off x="5547451" y="3140532"/>
                <a:ext cx="752533" cy="649358"/>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grpSp>
            <p:nvGrpSpPr>
              <p:cNvPr id="33" name="组合 21">
                <a:extLst>
                  <a:ext uri="{FF2B5EF4-FFF2-40B4-BE49-F238E27FC236}">
                    <a16:creationId xmlns:a16="http://schemas.microsoft.com/office/drawing/2014/main" id="{01382FE6-2917-9EE6-EEA1-45F836E49316}"/>
                  </a:ext>
                </a:extLst>
              </p:cNvPr>
              <p:cNvGrpSpPr/>
              <p:nvPr/>
            </p:nvGrpSpPr>
            <p:grpSpPr bwMode="auto">
              <a:xfrm>
                <a:off x="2453859" y="2222102"/>
                <a:ext cx="1125248" cy="752534"/>
                <a:chOff x="2453859" y="2222102"/>
                <a:chExt cx="1125248" cy="752534"/>
              </a:xfrm>
            </p:grpSpPr>
            <p:sp>
              <p:nvSpPr>
                <p:cNvPr id="40" name="六边形 39">
                  <a:extLst>
                    <a:ext uri="{FF2B5EF4-FFF2-40B4-BE49-F238E27FC236}">
                      <a16:creationId xmlns:a16="http://schemas.microsoft.com/office/drawing/2014/main" id="{B70C146A-9134-A853-F9D7-FC1663BA704F}"/>
                    </a:ext>
                  </a:extLst>
                </p:cNvPr>
                <p:cNvSpPr/>
                <p:nvPr/>
              </p:nvSpPr>
              <p:spPr>
                <a:xfrm rot="16200000">
                  <a:off x="2642803" y="2274484"/>
                  <a:ext cx="752534" cy="647770"/>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41" name="矩形 34">
                  <a:extLst>
                    <a:ext uri="{FF2B5EF4-FFF2-40B4-BE49-F238E27FC236}">
                      <a16:creationId xmlns:a16="http://schemas.microsoft.com/office/drawing/2014/main" id="{D53808C5-622B-1EA1-8FE3-84FD279A49A4}"/>
                    </a:ext>
                  </a:extLst>
                </p:cNvPr>
                <p:cNvSpPr>
                  <a:spLocks noChangeArrowheads="1"/>
                </p:cNvSpPr>
                <p:nvPr/>
              </p:nvSpPr>
              <p:spPr bwMode="auto">
                <a:xfrm>
                  <a:off x="2453859" y="2436181"/>
                  <a:ext cx="1125248" cy="27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问询函</a:t>
                  </a:r>
                  <a:endParaRPr lang="en-US" altLang="zh-CN" sz="1200" dirty="0">
                    <a:solidFill>
                      <a:prstClr val="black"/>
                    </a:solidFill>
                    <a:latin typeface="微软雅黑" panose="020B0503020204020204" charset="-122"/>
                    <a:ea typeface="微软雅黑" panose="020B0503020204020204" charset="-122"/>
                  </a:endParaRPr>
                </a:p>
              </p:txBody>
            </p:sp>
          </p:grpSp>
          <p:grpSp>
            <p:nvGrpSpPr>
              <p:cNvPr id="34" name="组合 19">
                <a:extLst>
                  <a:ext uri="{FF2B5EF4-FFF2-40B4-BE49-F238E27FC236}">
                    <a16:creationId xmlns:a16="http://schemas.microsoft.com/office/drawing/2014/main" id="{583B4156-7FAE-178F-9974-E9C41AB8EE6F}"/>
                  </a:ext>
                </a:extLst>
              </p:cNvPr>
              <p:cNvGrpSpPr/>
              <p:nvPr/>
            </p:nvGrpSpPr>
            <p:grpSpPr bwMode="auto">
              <a:xfrm>
                <a:off x="4651798" y="3088944"/>
                <a:ext cx="1125248" cy="752534"/>
                <a:chOff x="4651798" y="3088944"/>
                <a:chExt cx="1125248" cy="752534"/>
              </a:xfrm>
            </p:grpSpPr>
            <p:sp>
              <p:nvSpPr>
                <p:cNvPr id="38" name="六边形 37">
                  <a:extLst>
                    <a:ext uri="{FF2B5EF4-FFF2-40B4-BE49-F238E27FC236}">
                      <a16:creationId xmlns:a16="http://schemas.microsoft.com/office/drawing/2014/main" id="{913B819A-F6DC-A5AE-C3EE-3D88893E90D6}"/>
                    </a:ext>
                  </a:extLst>
                </p:cNvPr>
                <p:cNvSpPr/>
                <p:nvPr/>
              </p:nvSpPr>
              <p:spPr>
                <a:xfrm rot="16200000">
                  <a:off x="4837760" y="3140532"/>
                  <a:ext cx="752534" cy="649358"/>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9" name="矩形 38">
                  <a:extLst>
                    <a:ext uri="{FF2B5EF4-FFF2-40B4-BE49-F238E27FC236}">
                      <a16:creationId xmlns:a16="http://schemas.microsoft.com/office/drawing/2014/main" id="{1966678B-EC43-E3F7-14C7-DCA9BE263668}"/>
                    </a:ext>
                  </a:extLst>
                </p:cNvPr>
                <p:cNvSpPr>
                  <a:spLocks noChangeArrowheads="1"/>
                </p:cNvSpPr>
                <p:nvPr/>
              </p:nvSpPr>
              <p:spPr bwMode="auto">
                <a:xfrm>
                  <a:off x="4651798" y="3250921"/>
                  <a:ext cx="1125248" cy="46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审计</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报告</a:t>
                  </a:r>
                  <a:endParaRPr lang="en-US" altLang="zh-CN" sz="1200" dirty="0">
                    <a:solidFill>
                      <a:prstClr val="black"/>
                    </a:solidFill>
                    <a:latin typeface="微软雅黑" panose="020B0503020204020204" charset="-122"/>
                    <a:ea typeface="微软雅黑" panose="020B0503020204020204" charset="-122"/>
                  </a:endParaRPr>
                </a:p>
              </p:txBody>
            </p:sp>
          </p:grpSp>
          <p:grpSp>
            <p:nvGrpSpPr>
              <p:cNvPr id="35" name="组合 12">
                <a:extLst>
                  <a:ext uri="{FF2B5EF4-FFF2-40B4-BE49-F238E27FC236}">
                    <a16:creationId xmlns:a16="http://schemas.microsoft.com/office/drawing/2014/main" id="{A00F97DA-C7A2-B632-F31D-C555D0434B08}"/>
                  </a:ext>
                </a:extLst>
              </p:cNvPr>
              <p:cNvGrpSpPr/>
              <p:nvPr/>
            </p:nvGrpSpPr>
            <p:grpSpPr bwMode="auto">
              <a:xfrm>
                <a:off x="4657514" y="1345734"/>
                <a:ext cx="1125248" cy="752534"/>
                <a:chOff x="4657514" y="1345734"/>
                <a:chExt cx="1125248" cy="752534"/>
              </a:xfrm>
            </p:grpSpPr>
            <p:sp>
              <p:nvSpPr>
                <p:cNvPr id="36" name="六边形 35">
                  <a:extLst>
                    <a:ext uri="{FF2B5EF4-FFF2-40B4-BE49-F238E27FC236}">
                      <a16:creationId xmlns:a16="http://schemas.microsoft.com/office/drawing/2014/main" id="{28E0765C-A4BE-A284-0E2A-332A133B98A4}"/>
                    </a:ext>
                  </a:extLst>
                </p:cNvPr>
                <p:cNvSpPr/>
                <p:nvPr/>
              </p:nvSpPr>
              <p:spPr>
                <a:xfrm rot="16200000">
                  <a:off x="4833791" y="1398116"/>
                  <a:ext cx="752534" cy="647770"/>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7" name="矩形 36">
                  <a:extLst>
                    <a:ext uri="{FF2B5EF4-FFF2-40B4-BE49-F238E27FC236}">
                      <a16:creationId xmlns:a16="http://schemas.microsoft.com/office/drawing/2014/main" id="{DDE14D06-2831-B2AE-D0C3-5C12B9E83DD7}"/>
                    </a:ext>
                  </a:extLst>
                </p:cNvPr>
                <p:cNvSpPr>
                  <a:spLocks noChangeArrowheads="1"/>
                </p:cNvSpPr>
                <p:nvPr/>
              </p:nvSpPr>
              <p:spPr bwMode="auto">
                <a:xfrm>
                  <a:off x="4657514" y="1491315"/>
                  <a:ext cx="1125248" cy="46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业绩</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说明会</a:t>
                  </a:r>
                  <a:endParaRPr lang="en-US" altLang="zh-CN" sz="1200" dirty="0">
                    <a:solidFill>
                      <a:prstClr val="black"/>
                    </a:solidFill>
                    <a:latin typeface="微软雅黑" panose="020B0503020204020204" charset="-122"/>
                    <a:ea typeface="微软雅黑" panose="020B0503020204020204" charset="-122"/>
                  </a:endParaRPr>
                </a:p>
              </p:txBody>
            </p:sp>
          </p:grpSp>
        </p:grpSp>
        <p:sp>
          <p:nvSpPr>
            <p:cNvPr id="14" name="矩形 34">
              <a:extLst>
                <a:ext uri="{FF2B5EF4-FFF2-40B4-BE49-F238E27FC236}">
                  <a16:creationId xmlns:a16="http://schemas.microsoft.com/office/drawing/2014/main" id="{373F8962-11E9-3488-F106-1AA4A13BFB5C}"/>
                </a:ext>
              </a:extLst>
            </p:cNvPr>
            <p:cNvSpPr>
              <a:spLocks noChangeArrowheads="1"/>
            </p:cNvSpPr>
            <p:nvPr/>
          </p:nvSpPr>
          <p:spPr bwMode="auto">
            <a:xfrm>
              <a:off x="7655735" y="2661234"/>
              <a:ext cx="1211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招股</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说明书</a:t>
              </a:r>
              <a:endParaRPr lang="en-US" altLang="zh-CN" sz="1200" dirty="0">
                <a:solidFill>
                  <a:prstClr val="black"/>
                </a:solidFill>
                <a:latin typeface="微软雅黑" panose="020B0503020204020204" charset="-122"/>
                <a:ea typeface="微软雅黑" panose="020B0503020204020204" charset="-122"/>
              </a:endParaRPr>
            </a:p>
          </p:txBody>
        </p:sp>
        <p:sp>
          <p:nvSpPr>
            <p:cNvPr id="15" name="矩形 34">
              <a:extLst>
                <a:ext uri="{FF2B5EF4-FFF2-40B4-BE49-F238E27FC236}">
                  <a16:creationId xmlns:a16="http://schemas.microsoft.com/office/drawing/2014/main" id="{733B97B1-4821-E5DF-C388-2C7289EE6484}"/>
                </a:ext>
              </a:extLst>
            </p:cNvPr>
            <p:cNvSpPr>
              <a:spLocks noChangeArrowheads="1"/>
            </p:cNvSpPr>
            <p:nvPr/>
          </p:nvSpPr>
          <p:spPr bwMode="auto">
            <a:xfrm>
              <a:off x="8074886" y="3403822"/>
              <a:ext cx="1211438" cy="50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内部</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控制报告</a:t>
              </a:r>
              <a:endParaRPr lang="en-US" altLang="zh-CN" sz="1200" dirty="0">
                <a:solidFill>
                  <a:prstClr val="black"/>
                </a:solidFill>
                <a:latin typeface="微软雅黑" panose="020B0503020204020204" charset="-122"/>
                <a:ea typeface="微软雅黑" panose="020B0503020204020204" charset="-122"/>
              </a:endParaRPr>
            </a:p>
          </p:txBody>
        </p:sp>
        <p:sp>
          <p:nvSpPr>
            <p:cNvPr id="16" name="六边形 15">
              <a:extLst>
                <a:ext uri="{FF2B5EF4-FFF2-40B4-BE49-F238E27FC236}">
                  <a16:creationId xmlns:a16="http://schemas.microsoft.com/office/drawing/2014/main" id="{0D84B67E-B0F7-8C88-F088-473CBC282281}"/>
                </a:ext>
              </a:extLst>
            </p:cNvPr>
            <p:cNvSpPr/>
            <p:nvPr/>
          </p:nvSpPr>
          <p:spPr bwMode="auto">
            <a:xfrm rot="16200000">
              <a:off x="10162598" y="4977541"/>
              <a:ext cx="819708" cy="699096"/>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sp>
          <p:nvSpPr>
            <p:cNvPr id="17" name="六边形 16">
              <a:extLst>
                <a:ext uri="{FF2B5EF4-FFF2-40B4-BE49-F238E27FC236}">
                  <a16:creationId xmlns:a16="http://schemas.microsoft.com/office/drawing/2014/main" id="{B6DB8CBC-2455-D39B-C60B-2C8C90DE7530}"/>
                </a:ext>
              </a:extLst>
            </p:cNvPr>
            <p:cNvSpPr/>
            <p:nvPr/>
          </p:nvSpPr>
          <p:spPr bwMode="auto">
            <a:xfrm rot="16200000">
              <a:off x="10591129" y="2177116"/>
              <a:ext cx="819708" cy="699096"/>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sp>
          <p:nvSpPr>
            <p:cNvPr id="18" name="矩形 36">
              <a:extLst>
                <a:ext uri="{FF2B5EF4-FFF2-40B4-BE49-F238E27FC236}">
                  <a16:creationId xmlns:a16="http://schemas.microsoft.com/office/drawing/2014/main" id="{58CF34B7-6D41-F533-7039-113697A572C9}"/>
                </a:ext>
              </a:extLst>
            </p:cNvPr>
            <p:cNvSpPr>
              <a:spLocks noChangeArrowheads="1"/>
            </p:cNvSpPr>
            <p:nvPr/>
          </p:nvSpPr>
          <p:spPr bwMode="auto">
            <a:xfrm>
              <a:off x="10406970" y="2260690"/>
              <a:ext cx="1211438" cy="50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社会责任</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报告</a:t>
              </a:r>
              <a:endParaRPr lang="en-US" altLang="zh-CN" sz="1200" dirty="0">
                <a:solidFill>
                  <a:prstClr val="black"/>
                </a:solidFill>
                <a:latin typeface="微软雅黑" panose="020B0503020204020204" charset="-122"/>
                <a:ea typeface="微软雅黑" panose="020B0503020204020204" charset="-122"/>
              </a:endParaRPr>
            </a:p>
          </p:txBody>
        </p:sp>
        <p:sp>
          <p:nvSpPr>
            <p:cNvPr id="19" name="矩形 36">
              <a:extLst>
                <a:ext uri="{FF2B5EF4-FFF2-40B4-BE49-F238E27FC236}">
                  <a16:creationId xmlns:a16="http://schemas.microsoft.com/office/drawing/2014/main" id="{80D75653-C14F-2CF9-7BCA-69BA17647070}"/>
                </a:ext>
              </a:extLst>
            </p:cNvPr>
            <p:cNvSpPr>
              <a:spLocks noChangeArrowheads="1"/>
            </p:cNvSpPr>
            <p:nvPr/>
          </p:nvSpPr>
          <p:spPr bwMode="auto">
            <a:xfrm>
              <a:off x="10360395" y="4336521"/>
              <a:ext cx="1211438" cy="50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重大事项</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公告</a:t>
              </a:r>
              <a:endParaRPr lang="en-US" altLang="zh-CN" sz="1200" dirty="0">
                <a:solidFill>
                  <a:prstClr val="black"/>
                </a:solidFill>
                <a:latin typeface="微软雅黑" panose="020B0503020204020204" charset="-122"/>
                <a:ea typeface="微软雅黑" panose="020B0503020204020204" charset="-122"/>
              </a:endParaRPr>
            </a:p>
          </p:txBody>
        </p:sp>
        <p:sp>
          <p:nvSpPr>
            <p:cNvPr id="20" name="矩形 36">
              <a:extLst>
                <a:ext uri="{FF2B5EF4-FFF2-40B4-BE49-F238E27FC236}">
                  <a16:creationId xmlns:a16="http://schemas.microsoft.com/office/drawing/2014/main" id="{2486B6EC-1A12-2A3D-8900-A81FAB2D9350}"/>
                </a:ext>
              </a:extLst>
            </p:cNvPr>
            <p:cNvSpPr>
              <a:spLocks noChangeArrowheads="1"/>
            </p:cNvSpPr>
            <p:nvPr/>
          </p:nvSpPr>
          <p:spPr bwMode="auto">
            <a:xfrm>
              <a:off x="9970546" y="5074228"/>
              <a:ext cx="1211438" cy="50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prstClr val="black"/>
                  </a:solidFill>
                  <a:latin typeface="微软雅黑" panose="020B0503020204020204" charset="-122"/>
                  <a:ea typeface="微软雅黑" panose="020B0503020204020204" charset="-122"/>
                </a:rPr>
                <a:t>风险管理</a:t>
              </a:r>
              <a:endParaRPr lang="en-US" altLang="zh-CN" sz="1200" dirty="0">
                <a:solidFill>
                  <a:prstClr val="black"/>
                </a:solidFill>
                <a:latin typeface="微软雅黑" panose="020B0503020204020204" charset="-122"/>
                <a:ea typeface="微软雅黑" panose="020B0503020204020204" charset="-122"/>
              </a:endParaRPr>
            </a:p>
            <a:p>
              <a:pPr algn="ctr"/>
              <a:r>
                <a:rPr lang="zh-CN" altLang="en-US" sz="1200" dirty="0">
                  <a:solidFill>
                    <a:prstClr val="black"/>
                  </a:solidFill>
                  <a:latin typeface="微软雅黑" panose="020B0503020204020204" charset="-122"/>
                  <a:ea typeface="微软雅黑" panose="020B0503020204020204" charset="-122"/>
                </a:rPr>
                <a:t>业务报告</a:t>
              </a:r>
              <a:endParaRPr lang="en-US" altLang="zh-CN" sz="1200" dirty="0">
                <a:solidFill>
                  <a:prstClr val="black"/>
                </a:solidFill>
                <a:latin typeface="微软雅黑" panose="020B0503020204020204" charset="-122"/>
                <a:ea typeface="微软雅黑" panose="020B0503020204020204" charset="-122"/>
              </a:endParaRPr>
            </a:p>
          </p:txBody>
        </p:sp>
        <p:grpSp>
          <p:nvGrpSpPr>
            <p:cNvPr id="21" name="组合 20">
              <a:extLst>
                <a:ext uri="{FF2B5EF4-FFF2-40B4-BE49-F238E27FC236}">
                  <a16:creationId xmlns:a16="http://schemas.microsoft.com/office/drawing/2014/main" id="{5FE3B55C-C260-A555-1C5A-F16D5E194235}"/>
                </a:ext>
              </a:extLst>
            </p:cNvPr>
            <p:cNvGrpSpPr/>
            <p:nvPr/>
          </p:nvGrpSpPr>
          <p:grpSpPr bwMode="auto">
            <a:xfrm>
              <a:off x="8593850" y="4129398"/>
              <a:ext cx="1035823" cy="888600"/>
              <a:chOff x="4053648" y="1992366"/>
              <a:chExt cx="1394652" cy="1210762"/>
            </a:xfrm>
          </p:grpSpPr>
          <p:sp>
            <p:nvSpPr>
              <p:cNvPr id="28" name="六边形 27">
                <a:extLst>
                  <a:ext uri="{FF2B5EF4-FFF2-40B4-BE49-F238E27FC236}">
                    <a16:creationId xmlns:a16="http://schemas.microsoft.com/office/drawing/2014/main" id="{C4A1377F-8F85-0B7C-9967-AC059B6E5986}"/>
                  </a:ext>
                </a:extLst>
              </p:cNvPr>
              <p:cNvSpPr/>
              <p:nvPr/>
            </p:nvSpPr>
            <p:spPr>
              <a:xfrm rot="16200000">
                <a:off x="4135281" y="2075744"/>
                <a:ext cx="1210762" cy="1044006"/>
              </a:xfrm>
              <a:prstGeom prst="hexagon">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sp>
            <p:nvSpPr>
              <p:cNvPr id="29" name="矩形 28">
                <a:extLst>
                  <a:ext uri="{FF2B5EF4-FFF2-40B4-BE49-F238E27FC236}">
                    <a16:creationId xmlns:a16="http://schemas.microsoft.com/office/drawing/2014/main" id="{A3AAC48D-1FAB-7DB5-9F80-3C09A6D2E4A6}"/>
                  </a:ext>
                </a:extLst>
              </p:cNvPr>
              <p:cNvSpPr>
                <a:spLocks noChangeArrowheads="1"/>
              </p:cNvSpPr>
              <p:nvPr/>
            </p:nvSpPr>
            <p:spPr bwMode="auto">
              <a:xfrm>
                <a:off x="4053648" y="2306562"/>
                <a:ext cx="1394652" cy="88065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dirty="0">
                    <a:solidFill>
                      <a:srgbClr val="000000"/>
                    </a:solidFill>
                    <a:latin typeface="微软雅黑" panose="020B0503020204020204" charset="-122"/>
                    <a:ea typeface="微软雅黑" panose="020B0503020204020204" charset="-122"/>
                  </a:rPr>
                  <a:t>全球财经</a:t>
                </a:r>
                <a:endParaRPr lang="en-US" altLang="zh-CN" sz="1200" dirty="0">
                  <a:solidFill>
                    <a:srgbClr val="000000"/>
                  </a:solidFill>
                  <a:latin typeface="微软雅黑" panose="020B0503020204020204" charset="-122"/>
                  <a:ea typeface="微软雅黑" panose="020B0503020204020204" charset="-122"/>
                </a:endParaRPr>
              </a:p>
              <a:p>
                <a:pPr algn="ctr"/>
                <a:r>
                  <a:rPr lang="zh-CN" altLang="en-US" sz="1200" dirty="0">
                    <a:solidFill>
                      <a:srgbClr val="000000"/>
                    </a:solidFill>
                    <a:latin typeface="微软雅黑" panose="020B0503020204020204" charset="-122"/>
                    <a:ea typeface="微软雅黑" panose="020B0503020204020204" charset="-122"/>
                  </a:rPr>
                  <a:t>资讯</a:t>
                </a:r>
                <a:endParaRPr lang="en-US" altLang="ko-KR" sz="1200" dirty="0">
                  <a:solidFill>
                    <a:srgbClr val="7F7F7F"/>
                  </a:solidFill>
                  <a:latin typeface="微软雅黑" panose="020B0503020204020204" charset="-122"/>
                  <a:ea typeface="微软雅黑" panose="020B0503020204020204" charset="-122"/>
                </a:endParaRPr>
              </a:p>
              <a:p>
                <a:pPr algn="ctr"/>
                <a:endParaRPr lang="en-US" altLang="ko-KR" sz="1200" dirty="0">
                  <a:solidFill>
                    <a:srgbClr val="7F7F7F"/>
                  </a:solidFill>
                  <a:latin typeface="微软雅黑" panose="020B0503020204020204" charset="-122"/>
                  <a:ea typeface="微软雅黑" panose="020B0503020204020204" charset="-122"/>
                </a:endParaRPr>
              </a:p>
            </p:txBody>
          </p:sp>
        </p:grpSp>
        <p:grpSp>
          <p:nvGrpSpPr>
            <p:cNvPr id="22" name="组合 21">
              <a:extLst>
                <a:ext uri="{FF2B5EF4-FFF2-40B4-BE49-F238E27FC236}">
                  <a16:creationId xmlns:a16="http://schemas.microsoft.com/office/drawing/2014/main" id="{5C24A649-4E7F-4B06-1593-8006EC1C6147}"/>
                </a:ext>
              </a:extLst>
            </p:cNvPr>
            <p:cNvGrpSpPr/>
            <p:nvPr/>
          </p:nvGrpSpPr>
          <p:grpSpPr bwMode="auto">
            <a:xfrm>
              <a:off x="9931438" y="1404767"/>
              <a:ext cx="1035823" cy="888600"/>
              <a:chOff x="4053648" y="1992366"/>
              <a:chExt cx="1394652" cy="1210762"/>
            </a:xfrm>
          </p:grpSpPr>
          <p:sp>
            <p:nvSpPr>
              <p:cNvPr id="26" name="六边形 25">
                <a:extLst>
                  <a:ext uri="{FF2B5EF4-FFF2-40B4-BE49-F238E27FC236}">
                    <a16:creationId xmlns:a16="http://schemas.microsoft.com/office/drawing/2014/main" id="{27A65ED9-763D-7A39-91FF-775CFD097454}"/>
                  </a:ext>
                </a:extLst>
              </p:cNvPr>
              <p:cNvSpPr/>
              <p:nvPr/>
            </p:nvSpPr>
            <p:spPr>
              <a:xfrm rot="16200000">
                <a:off x="4135281" y="2075744"/>
                <a:ext cx="1210762" cy="1044006"/>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sp>
            <p:nvSpPr>
              <p:cNvPr id="27" name="矩形 26">
                <a:extLst>
                  <a:ext uri="{FF2B5EF4-FFF2-40B4-BE49-F238E27FC236}">
                    <a16:creationId xmlns:a16="http://schemas.microsoft.com/office/drawing/2014/main" id="{A26BD26A-C0B1-3D11-92A6-D9087F21E92D}"/>
                  </a:ext>
                </a:extLst>
              </p:cNvPr>
              <p:cNvSpPr>
                <a:spLocks noChangeArrowheads="1"/>
              </p:cNvSpPr>
              <p:nvPr/>
            </p:nvSpPr>
            <p:spPr bwMode="auto">
              <a:xfrm>
                <a:off x="4053648" y="2306562"/>
                <a:ext cx="1394652" cy="880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b="1" dirty="0">
                    <a:solidFill>
                      <a:srgbClr val="000000"/>
                    </a:solidFill>
                    <a:latin typeface="微软雅黑" panose="020B0503020204020204" charset="-122"/>
                    <a:ea typeface="微软雅黑" panose="020B0503020204020204" charset="-122"/>
                  </a:rPr>
                  <a:t>政府工作</a:t>
                </a:r>
                <a:endParaRPr lang="en-US" altLang="zh-CN" sz="1200" b="1" dirty="0">
                  <a:solidFill>
                    <a:srgbClr val="000000"/>
                  </a:solidFill>
                  <a:latin typeface="微软雅黑" panose="020B0503020204020204" charset="-122"/>
                  <a:ea typeface="微软雅黑" panose="020B0503020204020204" charset="-122"/>
                </a:endParaRPr>
              </a:p>
              <a:p>
                <a:pPr algn="ctr"/>
                <a:r>
                  <a:rPr lang="zh-CN" altLang="en-US" sz="1200" b="1" dirty="0">
                    <a:solidFill>
                      <a:srgbClr val="000000"/>
                    </a:solidFill>
                    <a:latin typeface="微软雅黑" panose="020B0503020204020204" charset="-122"/>
                    <a:ea typeface="微软雅黑" panose="020B0503020204020204" charset="-122"/>
                  </a:rPr>
                  <a:t>报告</a:t>
                </a:r>
                <a:endParaRPr lang="en-US" altLang="ko-KR" sz="1200" dirty="0">
                  <a:solidFill>
                    <a:srgbClr val="7F7F7F"/>
                  </a:solidFill>
                  <a:latin typeface="微软雅黑" panose="020B0503020204020204" charset="-122"/>
                  <a:ea typeface="微软雅黑" panose="020B0503020204020204" charset="-122"/>
                </a:endParaRPr>
              </a:p>
              <a:p>
                <a:pPr algn="ctr"/>
                <a:endParaRPr lang="en-US" altLang="ko-KR" sz="1200" dirty="0">
                  <a:solidFill>
                    <a:srgbClr val="7F7F7F"/>
                  </a:solidFill>
                  <a:latin typeface="微软雅黑" panose="020B0503020204020204" charset="-122"/>
                  <a:ea typeface="微软雅黑" panose="020B0503020204020204" charset="-122"/>
                </a:endParaRPr>
              </a:p>
            </p:txBody>
          </p:sp>
        </p:grpSp>
        <p:grpSp>
          <p:nvGrpSpPr>
            <p:cNvPr id="23" name="组合 22">
              <a:extLst>
                <a:ext uri="{FF2B5EF4-FFF2-40B4-BE49-F238E27FC236}">
                  <a16:creationId xmlns:a16="http://schemas.microsoft.com/office/drawing/2014/main" id="{CC10177F-641B-1882-27FE-B7A232B00A0E}"/>
                </a:ext>
              </a:extLst>
            </p:cNvPr>
            <p:cNvGrpSpPr/>
            <p:nvPr/>
          </p:nvGrpSpPr>
          <p:grpSpPr bwMode="auto">
            <a:xfrm>
              <a:off x="7725345" y="4010485"/>
              <a:ext cx="1035823" cy="888600"/>
              <a:chOff x="4053648" y="1992366"/>
              <a:chExt cx="1394652" cy="1210762"/>
            </a:xfrm>
          </p:grpSpPr>
          <p:sp>
            <p:nvSpPr>
              <p:cNvPr id="24" name="六边形 23">
                <a:extLst>
                  <a:ext uri="{FF2B5EF4-FFF2-40B4-BE49-F238E27FC236}">
                    <a16:creationId xmlns:a16="http://schemas.microsoft.com/office/drawing/2014/main" id="{37EFA958-36A2-E097-790B-8588D4E28DB9}"/>
                  </a:ext>
                </a:extLst>
              </p:cNvPr>
              <p:cNvSpPr/>
              <p:nvPr/>
            </p:nvSpPr>
            <p:spPr>
              <a:xfrm rot="16200000">
                <a:off x="4135281" y="2075744"/>
                <a:ext cx="1210762" cy="1044006"/>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ndParaRPr>
              </a:p>
            </p:txBody>
          </p:sp>
          <p:sp>
            <p:nvSpPr>
              <p:cNvPr id="25" name="矩形 24">
                <a:extLst>
                  <a:ext uri="{FF2B5EF4-FFF2-40B4-BE49-F238E27FC236}">
                    <a16:creationId xmlns:a16="http://schemas.microsoft.com/office/drawing/2014/main" id="{BC8B285A-8167-85D1-D8D1-018598E64022}"/>
                  </a:ext>
                </a:extLst>
              </p:cNvPr>
              <p:cNvSpPr>
                <a:spLocks noChangeArrowheads="1"/>
              </p:cNvSpPr>
              <p:nvPr/>
            </p:nvSpPr>
            <p:spPr bwMode="auto">
              <a:xfrm>
                <a:off x="4053648" y="2306562"/>
                <a:ext cx="1394652" cy="880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fontAlgn="base">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a:r>
                  <a:rPr lang="zh-CN" altLang="en-US" sz="1200" b="1" dirty="0">
                    <a:solidFill>
                      <a:srgbClr val="000000"/>
                    </a:solidFill>
                    <a:latin typeface="微软雅黑" panose="020B0503020204020204" charset="-122"/>
                    <a:ea typeface="微软雅黑" panose="020B0503020204020204" charset="-122"/>
                  </a:rPr>
                  <a:t>企业经营</a:t>
                </a:r>
                <a:endParaRPr lang="en-US" altLang="zh-CN" sz="1200" b="1">
                  <a:solidFill>
                    <a:srgbClr val="000000"/>
                  </a:solidFill>
                  <a:latin typeface="微软雅黑" panose="020B0503020204020204" charset="-122"/>
                  <a:ea typeface="微软雅黑" panose="020B0503020204020204" charset="-122"/>
                </a:endParaRPr>
              </a:p>
              <a:p>
                <a:pPr algn="ctr"/>
                <a:r>
                  <a:rPr lang="zh-CN" altLang="en-US" sz="1200" b="1">
                    <a:solidFill>
                      <a:srgbClr val="000000"/>
                    </a:solidFill>
                    <a:latin typeface="微软雅黑" panose="020B0503020204020204" charset="-122"/>
                    <a:ea typeface="微软雅黑" panose="020B0503020204020204" charset="-122"/>
                  </a:rPr>
                  <a:t>信息</a:t>
                </a:r>
                <a:endParaRPr lang="en-US" altLang="ko-KR" sz="1200" dirty="0">
                  <a:solidFill>
                    <a:srgbClr val="7F7F7F"/>
                  </a:solidFill>
                  <a:latin typeface="微软雅黑" panose="020B0503020204020204" charset="-122"/>
                  <a:ea typeface="微软雅黑" panose="020B0503020204020204" charset="-122"/>
                </a:endParaRPr>
              </a:p>
              <a:p>
                <a:pPr algn="ctr"/>
                <a:endParaRPr lang="en-US" altLang="ko-KR" sz="1200" dirty="0">
                  <a:solidFill>
                    <a:srgbClr val="7F7F7F"/>
                  </a:solidFill>
                  <a:latin typeface="微软雅黑" panose="020B0503020204020204" charset="-122"/>
                  <a:ea typeface="微软雅黑" panose="020B0503020204020204" charset="-122"/>
                </a:endParaRPr>
              </a:p>
            </p:txBody>
          </p:sp>
        </p:grpSp>
      </p:grpSp>
      <p:sp>
        <p:nvSpPr>
          <p:cNvPr id="52" name="object 5">
            <a:extLst>
              <a:ext uri="{FF2B5EF4-FFF2-40B4-BE49-F238E27FC236}">
                <a16:creationId xmlns:a16="http://schemas.microsoft.com/office/drawing/2014/main" id="{91AF8A25-F739-FF51-4609-5EDAC524263B}"/>
              </a:ext>
            </a:extLst>
          </p:cNvPr>
          <p:cNvSpPr txBox="1"/>
          <p:nvPr/>
        </p:nvSpPr>
        <p:spPr>
          <a:xfrm>
            <a:off x="2078328" y="1441153"/>
            <a:ext cx="1930748" cy="276999"/>
          </a:xfrm>
          <a:prstGeom prst="rect">
            <a:avLst/>
          </a:prstGeom>
        </p:spPr>
        <p:txBody>
          <a:bodyPr vert="horz" wrap="square" lIns="0" tIns="0" rIns="0" bIns="0" rtlCol="0">
            <a:spAutoFit/>
          </a:bodyPr>
          <a:lstStyle/>
          <a:p>
            <a:pPr marL="9525"/>
            <a:r>
              <a:rPr lang="zh-CN" altLang="en-US" b="1" dirty="0">
                <a:solidFill>
                  <a:schemeClr val="accent1"/>
                </a:solidFill>
                <a:latin typeface="+mn-ea"/>
                <a:cs typeface="微软雅黑" panose="020B0503020204020204" charset="-122"/>
              </a:rPr>
              <a:t>海量财经文本数据</a:t>
            </a:r>
            <a:endParaRPr b="1" dirty="0">
              <a:solidFill>
                <a:schemeClr val="accent1"/>
              </a:solidFill>
              <a:latin typeface="+mn-ea"/>
              <a:cs typeface="微软雅黑" panose="020B0503020204020204" charset="-122"/>
            </a:endParaRPr>
          </a:p>
        </p:txBody>
      </p:sp>
      <p:sp>
        <p:nvSpPr>
          <p:cNvPr id="53" name="object 14">
            <a:extLst>
              <a:ext uri="{FF2B5EF4-FFF2-40B4-BE49-F238E27FC236}">
                <a16:creationId xmlns:a16="http://schemas.microsoft.com/office/drawing/2014/main" id="{579EB358-963C-80BB-F60A-B671D7068814}"/>
              </a:ext>
            </a:extLst>
          </p:cNvPr>
          <p:cNvSpPr/>
          <p:nvPr/>
        </p:nvSpPr>
        <p:spPr>
          <a:xfrm>
            <a:off x="1781948" y="1459190"/>
            <a:ext cx="43314" cy="219739"/>
          </a:xfrm>
          <a:custGeom>
            <a:avLst/>
            <a:gdLst/>
            <a:ahLst/>
            <a:cxnLst/>
            <a:rect l="l" t="t" r="r" b="b"/>
            <a:pathLst>
              <a:path w="88900" h="532129">
                <a:moveTo>
                  <a:pt x="88817" y="531942"/>
                </a:moveTo>
                <a:lnTo>
                  <a:pt x="47594" y="521816"/>
                </a:lnTo>
                <a:lnTo>
                  <a:pt x="16602" y="494842"/>
                </a:lnTo>
                <a:lnTo>
                  <a:pt x="944" y="456123"/>
                </a:lnTo>
                <a:lnTo>
                  <a:pt x="0" y="87872"/>
                </a:lnTo>
                <a:lnTo>
                  <a:pt x="1188" y="73310"/>
                </a:lnTo>
                <a:lnTo>
                  <a:pt x="17496" y="34930"/>
                </a:lnTo>
                <a:lnTo>
                  <a:pt x="48953" y="8482"/>
                </a:lnTo>
                <a:lnTo>
                  <a:pt x="61922" y="3200"/>
                </a:lnTo>
                <a:lnTo>
                  <a:pt x="75818" y="0"/>
                </a:lnTo>
              </a:path>
            </a:pathLst>
          </a:custGeom>
          <a:ln w="47118">
            <a:solidFill>
              <a:srgbClr val="13A1E4"/>
            </a:solidFill>
          </a:ln>
        </p:spPr>
        <p:txBody>
          <a:bodyPr wrap="square" lIns="0" tIns="0" rIns="0" bIns="0" rtlCol="0"/>
          <a:lstStyle/>
          <a:p>
            <a:endParaRPr sz="825">
              <a:solidFill>
                <a:schemeClr val="accent1"/>
              </a:solidFill>
              <a:latin typeface="思源宋体 CN SemiBold" panose="02020600000000000000" pitchFamily="18" charset="-122"/>
              <a:ea typeface="思源宋体 CN SemiBold" panose="02020600000000000000" pitchFamily="18" charset="-122"/>
            </a:endParaRPr>
          </a:p>
        </p:txBody>
      </p:sp>
      <p:sp>
        <p:nvSpPr>
          <p:cNvPr id="54" name="object 15">
            <a:extLst>
              <a:ext uri="{FF2B5EF4-FFF2-40B4-BE49-F238E27FC236}">
                <a16:creationId xmlns:a16="http://schemas.microsoft.com/office/drawing/2014/main" id="{AB04C4F9-4121-80C7-C770-B6EE13604D1B}"/>
              </a:ext>
            </a:extLst>
          </p:cNvPr>
          <p:cNvSpPr/>
          <p:nvPr/>
        </p:nvSpPr>
        <p:spPr>
          <a:xfrm>
            <a:off x="4133065" y="1458801"/>
            <a:ext cx="43314" cy="219739"/>
          </a:xfrm>
          <a:custGeom>
            <a:avLst/>
            <a:gdLst/>
            <a:ahLst/>
            <a:cxnLst/>
            <a:rect l="l" t="t" r="r" b="b"/>
            <a:pathLst>
              <a:path w="88900" h="532129">
                <a:moveTo>
                  <a:pt x="0" y="0"/>
                </a:moveTo>
                <a:lnTo>
                  <a:pt x="41222" y="10125"/>
                </a:lnTo>
                <a:lnTo>
                  <a:pt x="72214" y="37099"/>
                </a:lnTo>
                <a:lnTo>
                  <a:pt x="87872" y="75818"/>
                </a:lnTo>
                <a:lnTo>
                  <a:pt x="88817" y="444069"/>
                </a:lnTo>
                <a:lnTo>
                  <a:pt x="87628" y="458631"/>
                </a:lnTo>
                <a:lnTo>
                  <a:pt x="71320" y="497011"/>
                </a:lnTo>
                <a:lnTo>
                  <a:pt x="39864" y="523459"/>
                </a:lnTo>
                <a:lnTo>
                  <a:pt x="26894" y="528741"/>
                </a:lnTo>
                <a:lnTo>
                  <a:pt x="12998" y="531942"/>
                </a:lnTo>
              </a:path>
            </a:pathLst>
          </a:custGeom>
          <a:ln w="47118">
            <a:solidFill>
              <a:srgbClr val="13A1E4"/>
            </a:solidFill>
          </a:ln>
        </p:spPr>
        <p:txBody>
          <a:bodyPr wrap="square" lIns="0" tIns="0" rIns="0" bIns="0" rtlCol="0"/>
          <a:lstStyle/>
          <a:p>
            <a:endParaRPr sz="825" dirty="0">
              <a:solidFill>
                <a:schemeClr val="accent1"/>
              </a:solidFill>
              <a:latin typeface="思源宋体 CN SemiBold" panose="02020600000000000000" pitchFamily="18" charset="-122"/>
              <a:ea typeface="思源宋体 CN SemiBold" panose="02020600000000000000" pitchFamily="18" charset="-122"/>
            </a:endParaRPr>
          </a:p>
        </p:txBody>
      </p:sp>
      <p:sp>
        <p:nvSpPr>
          <p:cNvPr id="55" name="object 5">
            <a:extLst>
              <a:ext uri="{FF2B5EF4-FFF2-40B4-BE49-F238E27FC236}">
                <a16:creationId xmlns:a16="http://schemas.microsoft.com/office/drawing/2014/main" id="{843E0884-E178-21D1-C86C-6AB0D41C260A}"/>
              </a:ext>
            </a:extLst>
          </p:cNvPr>
          <p:cNvSpPr txBox="1"/>
          <p:nvPr/>
        </p:nvSpPr>
        <p:spPr>
          <a:xfrm>
            <a:off x="7790196" y="1458801"/>
            <a:ext cx="1930748" cy="276999"/>
          </a:xfrm>
          <a:prstGeom prst="rect">
            <a:avLst/>
          </a:prstGeom>
        </p:spPr>
        <p:txBody>
          <a:bodyPr vert="horz" wrap="square" lIns="0" tIns="0" rIns="0" bIns="0" rtlCol="0">
            <a:spAutoFit/>
          </a:bodyPr>
          <a:lstStyle/>
          <a:p>
            <a:pPr marL="9525"/>
            <a:r>
              <a:rPr lang="zh-CN" altLang="en-US" b="1" dirty="0">
                <a:solidFill>
                  <a:schemeClr val="accent1"/>
                </a:solidFill>
                <a:latin typeface="+mn-ea"/>
                <a:cs typeface="微软雅黑"/>
              </a:rPr>
              <a:t>专业智能分析系统</a:t>
            </a:r>
            <a:endParaRPr b="1" dirty="0">
              <a:solidFill>
                <a:schemeClr val="accent1"/>
              </a:solidFill>
              <a:latin typeface="+mn-ea"/>
              <a:cs typeface="微软雅黑"/>
            </a:endParaRPr>
          </a:p>
        </p:txBody>
      </p:sp>
      <p:sp>
        <p:nvSpPr>
          <p:cNvPr id="56" name="object 14">
            <a:extLst>
              <a:ext uri="{FF2B5EF4-FFF2-40B4-BE49-F238E27FC236}">
                <a16:creationId xmlns:a16="http://schemas.microsoft.com/office/drawing/2014/main" id="{A4D32B5A-CAEA-1ADD-3272-0C284084E6C6}"/>
              </a:ext>
            </a:extLst>
          </p:cNvPr>
          <p:cNvSpPr/>
          <p:nvPr/>
        </p:nvSpPr>
        <p:spPr>
          <a:xfrm>
            <a:off x="7493817" y="1476838"/>
            <a:ext cx="43314" cy="219739"/>
          </a:xfrm>
          <a:custGeom>
            <a:avLst/>
            <a:gdLst/>
            <a:ahLst/>
            <a:cxnLst/>
            <a:rect l="l" t="t" r="r" b="b"/>
            <a:pathLst>
              <a:path w="88900" h="532129">
                <a:moveTo>
                  <a:pt x="88817" y="531942"/>
                </a:moveTo>
                <a:lnTo>
                  <a:pt x="47594" y="521816"/>
                </a:lnTo>
                <a:lnTo>
                  <a:pt x="16602" y="494842"/>
                </a:lnTo>
                <a:lnTo>
                  <a:pt x="944" y="456123"/>
                </a:lnTo>
                <a:lnTo>
                  <a:pt x="0" y="87872"/>
                </a:lnTo>
                <a:lnTo>
                  <a:pt x="1188" y="73310"/>
                </a:lnTo>
                <a:lnTo>
                  <a:pt x="17496" y="34930"/>
                </a:lnTo>
                <a:lnTo>
                  <a:pt x="48953" y="8482"/>
                </a:lnTo>
                <a:lnTo>
                  <a:pt x="61922" y="3200"/>
                </a:lnTo>
                <a:lnTo>
                  <a:pt x="75818" y="0"/>
                </a:lnTo>
              </a:path>
            </a:pathLst>
          </a:custGeom>
          <a:ln w="47118">
            <a:solidFill>
              <a:srgbClr val="13A1E4"/>
            </a:solidFill>
          </a:ln>
        </p:spPr>
        <p:txBody>
          <a:bodyPr wrap="square" lIns="0" tIns="0" rIns="0" bIns="0" rtlCol="0"/>
          <a:lstStyle/>
          <a:p>
            <a:endParaRPr sz="825">
              <a:solidFill>
                <a:schemeClr val="accent1"/>
              </a:solidFill>
              <a:latin typeface="+mn-ea"/>
            </a:endParaRPr>
          </a:p>
        </p:txBody>
      </p:sp>
      <p:sp>
        <p:nvSpPr>
          <p:cNvPr id="57" name="object 15">
            <a:extLst>
              <a:ext uri="{FF2B5EF4-FFF2-40B4-BE49-F238E27FC236}">
                <a16:creationId xmlns:a16="http://schemas.microsoft.com/office/drawing/2014/main" id="{CD1AFD7A-56F7-5DE2-000B-58F50B10D9A2}"/>
              </a:ext>
            </a:extLst>
          </p:cNvPr>
          <p:cNvSpPr/>
          <p:nvPr/>
        </p:nvSpPr>
        <p:spPr>
          <a:xfrm>
            <a:off x="9844933" y="1476449"/>
            <a:ext cx="43314" cy="219739"/>
          </a:xfrm>
          <a:custGeom>
            <a:avLst/>
            <a:gdLst/>
            <a:ahLst/>
            <a:cxnLst/>
            <a:rect l="l" t="t" r="r" b="b"/>
            <a:pathLst>
              <a:path w="88900" h="532129">
                <a:moveTo>
                  <a:pt x="0" y="0"/>
                </a:moveTo>
                <a:lnTo>
                  <a:pt x="41222" y="10125"/>
                </a:lnTo>
                <a:lnTo>
                  <a:pt x="72214" y="37099"/>
                </a:lnTo>
                <a:lnTo>
                  <a:pt x="87872" y="75818"/>
                </a:lnTo>
                <a:lnTo>
                  <a:pt x="88817" y="444069"/>
                </a:lnTo>
                <a:lnTo>
                  <a:pt x="87628" y="458631"/>
                </a:lnTo>
                <a:lnTo>
                  <a:pt x="71320" y="497011"/>
                </a:lnTo>
                <a:lnTo>
                  <a:pt x="39864" y="523459"/>
                </a:lnTo>
                <a:lnTo>
                  <a:pt x="26894" y="528741"/>
                </a:lnTo>
                <a:lnTo>
                  <a:pt x="12998" y="531942"/>
                </a:lnTo>
              </a:path>
            </a:pathLst>
          </a:custGeom>
          <a:ln w="47118">
            <a:solidFill>
              <a:srgbClr val="13A1E4"/>
            </a:solidFill>
          </a:ln>
        </p:spPr>
        <p:txBody>
          <a:bodyPr wrap="square" lIns="0" tIns="0" rIns="0" bIns="0" rtlCol="0"/>
          <a:lstStyle/>
          <a:p>
            <a:endParaRPr sz="825">
              <a:solidFill>
                <a:schemeClr val="accent1"/>
              </a:solidFill>
              <a:latin typeface="+mn-ea"/>
            </a:endParaRPr>
          </a:p>
        </p:txBody>
      </p:sp>
      <p:grpSp>
        <p:nvGrpSpPr>
          <p:cNvPr id="58" name="组合 57">
            <a:extLst>
              <a:ext uri="{FF2B5EF4-FFF2-40B4-BE49-F238E27FC236}">
                <a16:creationId xmlns:a16="http://schemas.microsoft.com/office/drawing/2014/main" id="{09B73CFD-3B90-86A0-6C48-566BBD4EFE60}"/>
              </a:ext>
            </a:extLst>
          </p:cNvPr>
          <p:cNvGrpSpPr/>
          <p:nvPr/>
        </p:nvGrpSpPr>
        <p:grpSpPr>
          <a:xfrm>
            <a:off x="6670135" y="2004670"/>
            <a:ext cx="4165424" cy="276999"/>
            <a:chOff x="6231475" y="2576526"/>
            <a:chExt cx="5553899" cy="293331"/>
          </a:xfrm>
        </p:grpSpPr>
        <p:sp>
          <p:nvSpPr>
            <p:cNvPr id="59" name="object 39">
              <a:extLst>
                <a:ext uri="{FF2B5EF4-FFF2-40B4-BE49-F238E27FC236}">
                  <a16:creationId xmlns:a16="http://schemas.microsoft.com/office/drawing/2014/main" id="{8F166F65-9AB8-B769-2104-4FEC97A9D452}"/>
                </a:ext>
              </a:extLst>
            </p:cNvPr>
            <p:cNvSpPr/>
            <p:nvPr/>
          </p:nvSpPr>
          <p:spPr>
            <a:xfrm>
              <a:off x="6231475" y="2576526"/>
              <a:ext cx="5553899" cy="293331"/>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lstStyle/>
            <a:p>
              <a:endParaRPr sz="825">
                <a:latin typeface="+mn-ea"/>
              </a:endParaRPr>
            </a:p>
          </p:txBody>
        </p:sp>
        <p:sp>
          <p:nvSpPr>
            <p:cNvPr id="60" name="object 50">
              <a:extLst>
                <a:ext uri="{FF2B5EF4-FFF2-40B4-BE49-F238E27FC236}">
                  <a16:creationId xmlns:a16="http://schemas.microsoft.com/office/drawing/2014/main" id="{6EF3B9E2-8F31-2775-4A10-AC573351AD2B}"/>
                </a:ext>
              </a:extLst>
            </p:cNvPr>
            <p:cNvSpPr/>
            <p:nvPr/>
          </p:nvSpPr>
          <p:spPr>
            <a:xfrm>
              <a:off x="6232031" y="2868916"/>
              <a:ext cx="5552903" cy="0"/>
            </a:xfrm>
            <a:custGeom>
              <a:avLst/>
              <a:gdLst/>
              <a:ahLst/>
              <a:cxnLst/>
              <a:rect l="l" t="t" r="r" b="b"/>
              <a:pathLst>
                <a:path w="8547735">
                  <a:moveTo>
                    <a:pt x="0" y="0"/>
                  </a:moveTo>
                  <a:lnTo>
                    <a:pt x="8547155" y="0"/>
                  </a:lnTo>
                </a:path>
              </a:pathLst>
            </a:custGeom>
            <a:ln w="47118">
              <a:solidFill>
                <a:schemeClr val="accent1"/>
              </a:solidFill>
            </a:ln>
          </p:spPr>
          <p:txBody>
            <a:bodyPr wrap="square" lIns="0" tIns="0" rIns="0" bIns="0" rtlCol="0"/>
            <a:lstStyle/>
            <a:p>
              <a:endParaRPr sz="900">
                <a:latin typeface="+mn-ea"/>
              </a:endParaRPr>
            </a:p>
          </p:txBody>
        </p:sp>
        <p:sp>
          <p:nvSpPr>
            <p:cNvPr id="61" name="object 58">
              <a:extLst>
                <a:ext uri="{FF2B5EF4-FFF2-40B4-BE49-F238E27FC236}">
                  <a16:creationId xmlns:a16="http://schemas.microsoft.com/office/drawing/2014/main" id="{A93A1FD7-FDDA-B0E7-E6AE-5F23E0ADC0C4}"/>
                </a:ext>
              </a:extLst>
            </p:cNvPr>
            <p:cNvSpPr txBox="1"/>
            <p:nvPr/>
          </p:nvSpPr>
          <p:spPr>
            <a:xfrm>
              <a:off x="6942364" y="2606799"/>
              <a:ext cx="969004" cy="171110"/>
            </a:xfrm>
            <a:prstGeom prst="rect">
              <a:avLst/>
            </a:prstGeom>
          </p:spPr>
          <p:txBody>
            <a:bodyPr vert="horz" wrap="square" lIns="0" tIns="0" rIns="0" bIns="0" rtlCol="0">
              <a:spAutoFit/>
            </a:bodyPr>
            <a:lstStyle/>
            <a:p>
              <a:pPr marL="9525"/>
              <a:r>
                <a:rPr lang="zh-CN" altLang="en-US" sz="1050" b="1" spc="4" dirty="0">
                  <a:latin typeface="+mn-ea"/>
                  <a:cs typeface="微软雅黑"/>
                </a:rPr>
                <a:t>词频分析</a:t>
              </a:r>
              <a:endParaRPr sz="1050" dirty="0">
                <a:latin typeface="+mn-ea"/>
                <a:cs typeface="微软雅黑"/>
              </a:endParaRPr>
            </a:p>
          </p:txBody>
        </p:sp>
        <p:sp>
          <p:nvSpPr>
            <p:cNvPr id="62" name="object 70">
              <a:extLst>
                <a:ext uri="{FF2B5EF4-FFF2-40B4-BE49-F238E27FC236}">
                  <a16:creationId xmlns:a16="http://schemas.microsoft.com/office/drawing/2014/main" id="{F3E9A39B-693C-95C5-C49D-67AFFDFADC61}"/>
                </a:ext>
              </a:extLst>
            </p:cNvPr>
            <p:cNvSpPr txBox="1"/>
            <p:nvPr/>
          </p:nvSpPr>
          <p:spPr>
            <a:xfrm>
              <a:off x="8480430" y="2605894"/>
              <a:ext cx="3159474" cy="171110"/>
            </a:xfrm>
            <a:prstGeom prst="rect">
              <a:avLst/>
            </a:prstGeom>
          </p:spPr>
          <p:txBody>
            <a:bodyPr vert="horz" wrap="square" lIns="0" tIns="0" rIns="0" bIns="0" rtlCol="0">
              <a:spAutoFit/>
            </a:bodyPr>
            <a:lstStyle/>
            <a:p>
              <a:pPr marL="9525">
                <a:tabLst>
                  <a:tab pos="779145" algn="l"/>
                </a:tabLst>
              </a:pPr>
              <a:r>
                <a:rPr sz="1500" b="1" spc="62" baseline="1234" dirty="0">
                  <a:solidFill>
                    <a:schemeClr val="bg1"/>
                  </a:solidFill>
                  <a:latin typeface="+mn-ea"/>
                  <a:cs typeface="Segoe UI Symbol"/>
                </a:rPr>
                <a:t>➤</a:t>
              </a:r>
              <a:r>
                <a:rPr lang="en-US" altLang="zh-CN" sz="1500" b="1" spc="62" baseline="1234" dirty="0">
                  <a:solidFill>
                    <a:schemeClr val="bg1"/>
                  </a:solidFill>
                  <a:latin typeface="+mn-ea"/>
                  <a:cs typeface="Segoe UI Symbol"/>
                </a:rPr>
                <a:t>     </a:t>
              </a:r>
              <a:r>
                <a:rPr lang="zh-CN" altLang="en-US" sz="1050" b="1" spc="4" dirty="0">
                  <a:solidFill>
                    <a:schemeClr val="bg1"/>
                  </a:solidFill>
                  <a:latin typeface="+mn-ea"/>
                  <a:cs typeface="微软雅黑"/>
                </a:rPr>
                <a:t>文档获取、文档处理、变量构建</a:t>
              </a:r>
              <a:endParaRPr sz="1050" dirty="0">
                <a:solidFill>
                  <a:schemeClr val="bg1"/>
                </a:solidFill>
                <a:latin typeface="+mn-ea"/>
                <a:cs typeface="微软雅黑"/>
              </a:endParaRPr>
            </a:p>
          </p:txBody>
        </p:sp>
      </p:grpSp>
      <p:grpSp>
        <p:nvGrpSpPr>
          <p:cNvPr id="63" name="组合 62">
            <a:extLst>
              <a:ext uri="{FF2B5EF4-FFF2-40B4-BE49-F238E27FC236}">
                <a16:creationId xmlns:a16="http://schemas.microsoft.com/office/drawing/2014/main" id="{5D5ACA15-FA44-8763-3F9C-655C550B0EE9}"/>
              </a:ext>
            </a:extLst>
          </p:cNvPr>
          <p:cNvGrpSpPr/>
          <p:nvPr/>
        </p:nvGrpSpPr>
        <p:grpSpPr>
          <a:xfrm>
            <a:off x="6670135" y="2484967"/>
            <a:ext cx="4165424" cy="276999"/>
            <a:chOff x="6231475" y="3144781"/>
            <a:chExt cx="5553899" cy="293331"/>
          </a:xfrm>
        </p:grpSpPr>
        <p:sp>
          <p:nvSpPr>
            <p:cNvPr id="64" name="object 39">
              <a:extLst>
                <a:ext uri="{FF2B5EF4-FFF2-40B4-BE49-F238E27FC236}">
                  <a16:creationId xmlns:a16="http://schemas.microsoft.com/office/drawing/2014/main" id="{4B3EA9A2-FA3B-55C4-4D0B-C0C117DE05C8}"/>
                </a:ext>
              </a:extLst>
            </p:cNvPr>
            <p:cNvSpPr/>
            <p:nvPr/>
          </p:nvSpPr>
          <p:spPr>
            <a:xfrm>
              <a:off x="6231475" y="3144781"/>
              <a:ext cx="5553899" cy="293331"/>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lstStyle/>
            <a:p>
              <a:endParaRPr sz="825">
                <a:latin typeface="+mn-ea"/>
              </a:endParaRPr>
            </a:p>
          </p:txBody>
        </p:sp>
        <p:sp>
          <p:nvSpPr>
            <p:cNvPr id="65" name="object 50">
              <a:extLst>
                <a:ext uri="{FF2B5EF4-FFF2-40B4-BE49-F238E27FC236}">
                  <a16:creationId xmlns:a16="http://schemas.microsoft.com/office/drawing/2014/main" id="{5171C4C6-AF2D-E55B-C272-50CAE3BADFBE}"/>
                </a:ext>
              </a:extLst>
            </p:cNvPr>
            <p:cNvSpPr/>
            <p:nvPr/>
          </p:nvSpPr>
          <p:spPr>
            <a:xfrm>
              <a:off x="6232031" y="3437171"/>
              <a:ext cx="5552903" cy="0"/>
            </a:xfrm>
            <a:custGeom>
              <a:avLst/>
              <a:gdLst/>
              <a:ahLst/>
              <a:cxnLst/>
              <a:rect l="l" t="t" r="r" b="b"/>
              <a:pathLst>
                <a:path w="8547735">
                  <a:moveTo>
                    <a:pt x="0" y="0"/>
                  </a:moveTo>
                  <a:lnTo>
                    <a:pt x="8547155" y="0"/>
                  </a:lnTo>
                </a:path>
              </a:pathLst>
            </a:custGeom>
            <a:ln w="47118">
              <a:solidFill>
                <a:srgbClr val="181818"/>
              </a:solidFill>
            </a:ln>
          </p:spPr>
          <p:txBody>
            <a:bodyPr wrap="square" lIns="0" tIns="0" rIns="0" bIns="0" rtlCol="0"/>
            <a:lstStyle/>
            <a:p>
              <a:endParaRPr sz="900">
                <a:latin typeface="+mn-ea"/>
              </a:endParaRPr>
            </a:p>
          </p:txBody>
        </p:sp>
        <p:sp>
          <p:nvSpPr>
            <p:cNvPr id="66" name="object 58">
              <a:extLst>
                <a:ext uri="{FF2B5EF4-FFF2-40B4-BE49-F238E27FC236}">
                  <a16:creationId xmlns:a16="http://schemas.microsoft.com/office/drawing/2014/main" id="{89796715-324A-D9F2-A1E7-D28D4C22B888}"/>
                </a:ext>
              </a:extLst>
            </p:cNvPr>
            <p:cNvSpPr txBox="1"/>
            <p:nvPr/>
          </p:nvSpPr>
          <p:spPr>
            <a:xfrm>
              <a:off x="6942364" y="3175054"/>
              <a:ext cx="1331793" cy="171110"/>
            </a:xfrm>
            <a:prstGeom prst="rect">
              <a:avLst/>
            </a:prstGeom>
          </p:spPr>
          <p:txBody>
            <a:bodyPr vert="horz" wrap="square" lIns="0" tIns="0" rIns="0" bIns="0" rtlCol="0">
              <a:spAutoFit/>
            </a:bodyPr>
            <a:lstStyle/>
            <a:p>
              <a:pPr marL="9525"/>
              <a:r>
                <a:rPr lang="zh-CN" altLang="en-US" sz="1050" b="1" spc="4" dirty="0">
                  <a:latin typeface="+mn-ea"/>
                  <a:cs typeface="微软雅黑"/>
                </a:rPr>
                <a:t>文本特征分析</a:t>
              </a:r>
              <a:endParaRPr sz="1050" dirty="0">
                <a:latin typeface="+mn-ea"/>
                <a:cs typeface="微软雅黑"/>
              </a:endParaRPr>
            </a:p>
          </p:txBody>
        </p:sp>
        <p:sp>
          <p:nvSpPr>
            <p:cNvPr id="67" name="object 62">
              <a:extLst>
                <a:ext uri="{FF2B5EF4-FFF2-40B4-BE49-F238E27FC236}">
                  <a16:creationId xmlns:a16="http://schemas.microsoft.com/office/drawing/2014/main" id="{10C74BF7-16DC-EB3F-CACF-59175B1FD6BE}"/>
                </a:ext>
              </a:extLst>
            </p:cNvPr>
            <p:cNvSpPr/>
            <p:nvPr/>
          </p:nvSpPr>
          <p:spPr>
            <a:xfrm>
              <a:off x="8274598" y="3437171"/>
              <a:ext cx="618777" cy="0"/>
            </a:xfrm>
            <a:custGeom>
              <a:avLst/>
              <a:gdLst/>
              <a:ahLst/>
              <a:cxnLst/>
              <a:rect l="l" t="t" r="r" b="b"/>
              <a:pathLst>
                <a:path w="952500">
                  <a:moveTo>
                    <a:pt x="0" y="0"/>
                  </a:moveTo>
                  <a:lnTo>
                    <a:pt x="952273" y="0"/>
                  </a:lnTo>
                </a:path>
              </a:pathLst>
            </a:custGeom>
            <a:ln w="47118">
              <a:solidFill>
                <a:srgbClr val="181818"/>
              </a:solidFill>
            </a:ln>
          </p:spPr>
          <p:txBody>
            <a:bodyPr wrap="square" lIns="0" tIns="0" rIns="0" bIns="0" rtlCol="0"/>
            <a:lstStyle/>
            <a:p>
              <a:endParaRPr sz="825">
                <a:latin typeface="+mn-ea"/>
              </a:endParaRPr>
            </a:p>
          </p:txBody>
        </p:sp>
        <p:sp>
          <p:nvSpPr>
            <p:cNvPr id="68" name="object 70">
              <a:extLst>
                <a:ext uri="{FF2B5EF4-FFF2-40B4-BE49-F238E27FC236}">
                  <a16:creationId xmlns:a16="http://schemas.microsoft.com/office/drawing/2014/main" id="{8535A6A3-F752-D81A-8745-EF371649EED3}"/>
                </a:ext>
              </a:extLst>
            </p:cNvPr>
            <p:cNvSpPr txBox="1"/>
            <p:nvPr/>
          </p:nvSpPr>
          <p:spPr>
            <a:xfrm>
              <a:off x="8480430" y="3174149"/>
              <a:ext cx="3304504" cy="171110"/>
            </a:xfrm>
            <a:prstGeom prst="rect">
              <a:avLst/>
            </a:prstGeom>
          </p:spPr>
          <p:txBody>
            <a:bodyPr vert="horz" wrap="square" lIns="0" tIns="0" rIns="0" bIns="0" rtlCol="0">
              <a:spAutoFit/>
            </a:bodyPr>
            <a:lstStyle/>
            <a:p>
              <a:pPr marL="9525">
                <a:tabLst>
                  <a:tab pos="779145" algn="l"/>
                </a:tabLst>
              </a:pPr>
              <a:r>
                <a:rPr sz="1500" b="1" spc="62" baseline="1234" dirty="0">
                  <a:solidFill>
                    <a:schemeClr val="bg1"/>
                  </a:solidFill>
                  <a:latin typeface="+mn-ea"/>
                  <a:cs typeface="Segoe UI Symbol"/>
                </a:rPr>
                <a:t>➤</a:t>
              </a:r>
              <a:r>
                <a:rPr lang="en-US" altLang="zh-CN" sz="1500" b="1" spc="62" baseline="1234" dirty="0">
                  <a:solidFill>
                    <a:schemeClr val="bg1"/>
                  </a:solidFill>
                  <a:latin typeface="+mn-ea"/>
                  <a:cs typeface="Segoe UI Symbol"/>
                </a:rPr>
                <a:t>    </a:t>
              </a:r>
              <a:r>
                <a:rPr lang="zh-CN" altLang="en-US" sz="1050" b="1" spc="4" dirty="0">
                  <a:solidFill>
                    <a:schemeClr val="bg1"/>
                  </a:solidFill>
                  <a:latin typeface="+mn-ea"/>
                  <a:cs typeface="微软雅黑"/>
                </a:rPr>
                <a:t>主题词分析、情感分析、复杂度分析</a:t>
              </a:r>
              <a:endParaRPr sz="1050" dirty="0">
                <a:solidFill>
                  <a:schemeClr val="bg1"/>
                </a:solidFill>
                <a:latin typeface="+mn-ea"/>
                <a:cs typeface="微软雅黑"/>
              </a:endParaRPr>
            </a:p>
          </p:txBody>
        </p:sp>
        <p:sp>
          <p:nvSpPr>
            <p:cNvPr id="69" name="object 50">
              <a:extLst>
                <a:ext uri="{FF2B5EF4-FFF2-40B4-BE49-F238E27FC236}">
                  <a16:creationId xmlns:a16="http://schemas.microsoft.com/office/drawing/2014/main" id="{71C91A68-2AA4-29DD-BA42-78A7B0AB7A08}"/>
                </a:ext>
              </a:extLst>
            </p:cNvPr>
            <p:cNvSpPr/>
            <p:nvPr/>
          </p:nvSpPr>
          <p:spPr>
            <a:xfrm>
              <a:off x="6232031" y="3431927"/>
              <a:ext cx="5552903" cy="0"/>
            </a:xfrm>
            <a:custGeom>
              <a:avLst/>
              <a:gdLst/>
              <a:ahLst/>
              <a:cxnLst/>
              <a:rect l="l" t="t" r="r" b="b"/>
              <a:pathLst>
                <a:path w="8547735">
                  <a:moveTo>
                    <a:pt x="0" y="0"/>
                  </a:moveTo>
                  <a:lnTo>
                    <a:pt x="8547155" y="0"/>
                  </a:lnTo>
                </a:path>
              </a:pathLst>
            </a:custGeom>
            <a:ln w="47118">
              <a:solidFill>
                <a:schemeClr val="accent1"/>
              </a:solidFill>
            </a:ln>
          </p:spPr>
          <p:txBody>
            <a:bodyPr wrap="square" lIns="0" tIns="0" rIns="0" bIns="0" rtlCol="0"/>
            <a:lstStyle/>
            <a:p>
              <a:endParaRPr sz="900">
                <a:latin typeface="+mn-ea"/>
              </a:endParaRPr>
            </a:p>
          </p:txBody>
        </p:sp>
      </p:grpSp>
      <p:grpSp>
        <p:nvGrpSpPr>
          <p:cNvPr id="70" name="组合 69">
            <a:extLst>
              <a:ext uri="{FF2B5EF4-FFF2-40B4-BE49-F238E27FC236}">
                <a16:creationId xmlns:a16="http://schemas.microsoft.com/office/drawing/2014/main" id="{9B53801A-4861-49E2-FD64-6D0703232A67}"/>
              </a:ext>
            </a:extLst>
          </p:cNvPr>
          <p:cNvGrpSpPr/>
          <p:nvPr/>
        </p:nvGrpSpPr>
        <p:grpSpPr>
          <a:xfrm>
            <a:off x="6670135" y="2965264"/>
            <a:ext cx="4165424" cy="276999"/>
            <a:chOff x="6231475" y="3603017"/>
            <a:chExt cx="5553899" cy="293331"/>
          </a:xfrm>
        </p:grpSpPr>
        <p:sp>
          <p:nvSpPr>
            <p:cNvPr id="71" name="object 39">
              <a:extLst>
                <a:ext uri="{FF2B5EF4-FFF2-40B4-BE49-F238E27FC236}">
                  <a16:creationId xmlns:a16="http://schemas.microsoft.com/office/drawing/2014/main" id="{383C19CB-F819-2750-B825-AA0097A72DD1}"/>
                </a:ext>
              </a:extLst>
            </p:cNvPr>
            <p:cNvSpPr/>
            <p:nvPr/>
          </p:nvSpPr>
          <p:spPr>
            <a:xfrm>
              <a:off x="6231475" y="3603017"/>
              <a:ext cx="5553899" cy="293331"/>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lstStyle/>
            <a:p>
              <a:endParaRPr sz="825">
                <a:latin typeface="+mn-ea"/>
              </a:endParaRPr>
            </a:p>
          </p:txBody>
        </p:sp>
        <p:sp>
          <p:nvSpPr>
            <p:cNvPr id="72" name="object 50">
              <a:extLst>
                <a:ext uri="{FF2B5EF4-FFF2-40B4-BE49-F238E27FC236}">
                  <a16:creationId xmlns:a16="http://schemas.microsoft.com/office/drawing/2014/main" id="{F8B48823-E5EB-B17F-87AE-6A8AD1F1F699}"/>
                </a:ext>
              </a:extLst>
            </p:cNvPr>
            <p:cNvSpPr/>
            <p:nvPr/>
          </p:nvSpPr>
          <p:spPr>
            <a:xfrm>
              <a:off x="6232031" y="3895407"/>
              <a:ext cx="5552903" cy="0"/>
            </a:xfrm>
            <a:custGeom>
              <a:avLst/>
              <a:gdLst/>
              <a:ahLst/>
              <a:cxnLst/>
              <a:rect l="l" t="t" r="r" b="b"/>
              <a:pathLst>
                <a:path w="8547735">
                  <a:moveTo>
                    <a:pt x="0" y="0"/>
                  </a:moveTo>
                  <a:lnTo>
                    <a:pt x="8547155" y="0"/>
                  </a:lnTo>
                </a:path>
              </a:pathLst>
            </a:custGeom>
            <a:ln w="47118">
              <a:solidFill>
                <a:schemeClr val="accent1"/>
              </a:solidFill>
            </a:ln>
          </p:spPr>
          <p:txBody>
            <a:bodyPr wrap="square" lIns="0" tIns="0" rIns="0" bIns="0" rtlCol="0"/>
            <a:lstStyle/>
            <a:p>
              <a:endParaRPr sz="900" dirty="0">
                <a:latin typeface="+mn-ea"/>
              </a:endParaRPr>
            </a:p>
          </p:txBody>
        </p:sp>
        <p:sp>
          <p:nvSpPr>
            <p:cNvPr id="73" name="object 58">
              <a:extLst>
                <a:ext uri="{FF2B5EF4-FFF2-40B4-BE49-F238E27FC236}">
                  <a16:creationId xmlns:a16="http://schemas.microsoft.com/office/drawing/2014/main" id="{B7D0E75C-CFA0-120D-0402-8E3C96A70B82}"/>
                </a:ext>
              </a:extLst>
            </p:cNvPr>
            <p:cNvSpPr txBox="1"/>
            <p:nvPr/>
          </p:nvSpPr>
          <p:spPr>
            <a:xfrm>
              <a:off x="6942364" y="3633290"/>
              <a:ext cx="1331793" cy="171110"/>
            </a:xfrm>
            <a:prstGeom prst="rect">
              <a:avLst/>
            </a:prstGeom>
          </p:spPr>
          <p:txBody>
            <a:bodyPr vert="horz" wrap="square" lIns="0" tIns="0" rIns="0" bIns="0" rtlCol="0">
              <a:spAutoFit/>
            </a:bodyPr>
            <a:lstStyle/>
            <a:p>
              <a:pPr marL="9525"/>
              <a:r>
                <a:rPr lang="zh-CN" altLang="en-US" sz="1050" b="1" spc="4" dirty="0">
                  <a:latin typeface="+mn-ea"/>
                  <a:cs typeface="微软雅黑"/>
                </a:rPr>
                <a:t>相似度分析</a:t>
              </a:r>
              <a:endParaRPr sz="1050" dirty="0">
                <a:latin typeface="+mn-ea"/>
                <a:cs typeface="微软雅黑"/>
              </a:endParaRPr>
            </a:p>
          </p:txBody>
        </p:sp>
        <p:sp>
          <p:nvSpPr>
            <p:cNvPr id="74" name="object 70">
              <a:extLst>
                <a:ext uri="{FF2B5EF4-FFF2-40B4-BE49-F238E27FC236}">
                  <a16:creationId xmlns:a16="http://schemas.microsoft.com/office/drawing/2014/main" id="{763E8BE6-7F6D-F37B-63A6-BFF5553A11CB}"/>
                </a:ext>
              </a:extLst>
            </p:cNvPr>
            <p:cNvSpPr txBox="1"/>
            <p:nvPr/>
          </p:nvSpPr>
          <p:spPr>
            <a:xfrm>
              <a:off x="8480430" y="3639950"/>
              <a:ext cx="3159474" cy="171110"/>
            </a:xfrm>
            <a:prstGeom prst="rect">
              <a:avLst/>
            </a:prstGeom>
          </p:spPr>
          <p:txBody>
            <a:bodyPr vert="horz" wrap="square" lIns="0" tIns="0" rIns="0" bIns="0" rtlCol="0">
              <a:spAutoFit/>
            </a:bodyPr>
            <a:lstStyle/>
            <a:p>
              <a:pPr marL="9525">
                <a:tabLst>
                  <a:tab pos="779145" algn="l"/>
                </a:tabLst>
              </a:pPr>
              <a:r>
                <a:rPr sz="1500" b="1" spc="62" baseline="1234" dirty="0">
                  <a:solidFill>
                    <a:schemeClr val="bg1"/>
                  </a:solidFill>
                  <a:latin typeface="+mn-ea"/>
                  <a:cs typeface="Segoe UI Symbol"/>
                </a:rPr>
                <a:t>➤</a:t>
              </a:r>
              <a:r>
                <a:rPr lang="en-US" altLang="zh-CN" sz="1500" b="1" spc="62" baseline="1234" dirty="0">
                  <a:solidFill>
                    <a:schemeClr val="bg1"/>
                  </a:solidFill>
                  <a:latin typeface="+mn-ea"/>
                  <a:cs typeface="Segoe UI Symbol"/>
                </a:rPr>
                <a:t>    </a:t>
              </a:r>
              <a:r>
                <a:rPr lang="zh-CN" altLang="en-US" sz="1050" b="1" spc="4" dirty="0">
                  <a:solidFill>
                    <a:schemeClr val="bg1"/>
                  </a:solidFill>
                  <a:latin typeface="+mn-ea"/>
                </a:rPr>
                <a:t>获取数据 选择文本对 判断相似性</a:t>
              </a:r>
              <a:endParaRPr sz="1050" b="1" spc="4" dirty="0">
                <a:solidFill>
                  <a:schemeClr val="bg1"/>
                </a:solidFill>
                <a:latin typeface="+mn-ea"/>
              </a:endParaRPr>
            </a:p>
          </p:txBody>
        </p:sp>
      </p:grpSp>
      <p:grpSp>
        <p:nvGrpSpPr>
          <p:cNvPr id="75" name="组合 74">
            <a:extLst>
              <a:ext uri="{FF2B5EF4-FFF2-40B4-BE49-F238E27FC236}">
                <a16:creationId xmlns:a16="http://schemas.microsoft.com/office/drawing/2014/main" id="{A5115B9A-9EA4-C4C8-9F09-DD94246A1022}"/>
              </a:ext>
            </a:extLst>
          </p:cNvPr>
          <p:cNvGrpSpPr/>
          <p:nvPr/>
        </p:nvGrpSpPr>
        <p:grpSpPr>
          <a:xfrm>
            <a:off x="6670135" y="3437572"/>
            <a:ext cx="4165424" cy="284985"/>
            <a:chOff x="6231475" y="4070548"/>
            <a:chExt cx="5553899" cy="301788"/>
          </a:xfrm>
        </p:grpSpPr>
        <p:sp>
          <p:nvSpPr>
            <p:cNvPr id="76" name="object 39">
              <a:extLst>
                <a:ext uri="{FF2B5EF4-FFF2-40B4-BE49-F238E27FC236}">
                  <a16:creationId xmlns:a16="http://schemas.microsoft.com/office/drawing/2014/main" id="{5C2A4222-B547-0D19-57E2-02B4AE9B15F6}"/>
                </a:ext>
              </a:extLst>
            </p:cNvPr>
            <p:cNvSpPr/>
            <p:nvPr/>
          </p:nvSpPr>
          <p:spPr>
            <a:xfrm>
              <a:off x="6231475" y="4079005"/>
              <a:ext cx="5553899" cy="293331"/>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lstStyle/>
            <a:p>
              <a:endParaRPr sz="825">
                <a:latin typeface="+mn-ea"/>
              </a:endParaRPr>
            </a:p>
          </p:txBody>
        </p:sp>
        <p:sp>
          <p:nvSpPr>
            <p:cNvPr id="77" name="object 50">
              <a:extLst>
                <a:ext uri="{FF2B5EF4-FFF2-40B4-BE49-F238E27FC236}">
                  <a16:creationId xmlns:a16="http://schemas.microsoft.com/office/drawing/2014/main" id="{299075D6-C83B-4C25-8522-ABC7FC49E678}"/>
                </a:ext>
              </a:extLst>
            </p:cNvPr>
            <p:cNvSpPr/>
            <p:nvPr/>
          </p:nvSpPr>
          <p:spPr>
            <a:xfrm>
              <a:off x="6232031" y="4371395"/>
              <a:ext cx="5552903" cy="0"/>
            </a:xfrm>
            <a:custGeom>
              <a:avLst/>
              <a:gdLst/>
              <a:ahLst/>
              <a:cxnLst/>
              <a:rect l="l" t="t" r="r" b="b"/>
              <a:pathLst>
                <a:path w="8547735">
                  <a:moveTo>
                    <a:pt x="0" y="0"/>
                  </a:moveTo>
                  <a:lnTo>
                    <a:pt x="8547155" y="0"/>
                  </a:lnTo>
                </a:path>
              </a:pathLst>
            </a:custGeom>
            <a:ln w="47118">
              <a:solidFill>
                <a:schemeClr val="accent1"/>
              </a:solidFill>
            </a:ln>
          </p:spPr>
          <p:txBody>
            <a:bodyPr wrap="square" lIns="0" tIns="0" rIns="0" bIns="0" rtlCol="0"/>
            <a:lstStyle/>
            <a:p>
              <a:endParaRPr sz="900" dirty="0">
                <a:latin typeface="+mn-ea"/>
              </a:endParaRPr>
            </a:p>
          </p:txBody>
        </p:sp>
        <p:sp>
          <p:nvSpPr>
            <p:cNvPr id="78" name="object 58">
              <a:extLst>
                <a:ext uri="{FF2B5EF4-FFF2-40B4-BE49-F238E27FC236}">
                  <a16:creationId xmlns:a16="http://schemas.microsoft.com/office/drawing/2014/main" id="{95D94C76-054F-372D-2C18-4023CF7E1608}"/>
                </a:ext>
              </a:extLst>
            </p:cNvPr>
            <p:cNvSpPr txBox="1"/>
            <p:nvPr/>
          </p:nvSpPr>
          <p:spPr>
            <a:xfrm>
              <a:off x="6942364" y="4109277"/>
              <a:ext cx="1331793" cy="171110"/>
            </a:xfrm>
            <a:prstGeom prst="rect">
              <a:avLst/>
            </a:prstGeom>
          </p:spPr>
          <p:txBody>
            <a:bodyPr vert="horz" wrap="square" lIns="0" tIns="0" rIns="0" bIns="0" rtlCol="0">
              <a:spAutoFit/>
            </a:bodyPr>
            <a:lstStyle/>
            <a:p>
              <a:pPr marL="9525"/>
              <a:r>
                <a:rPr lang="zh-CN" altLang="en-US" sz="1050" b="1" spc="4" dirty="0">
                  <a:latin typeface="+mn-ea"/>
                  <a:cs typeface="微软雅黑"/>
                </a:rPr>
                <a:t>主题网络分析</a:t>
              </a:r>
              <a:endParaRPr sz="1050" dirty="0">
                <a:latin typeface="+mn-ea"/>
                <a:cs typeface="微软雅黑"/>
              </a:endParaRPr>
            </a:p>
          </p:txBody>
        </p:sp>
        <p:sp>
          <p:nvSpPr>
            <p:cNvPr id="79" name="object 70">
              <a:extLst>
                <a:ext uri="{FF2B5EF4-FFF2-40B4-BE49-F238E27FC236}">
                  <a16:creationId xmlns:a16="http://schemas.microsoft.com/office/drawing/2014/main" id="{030BD408-4A86-6912-2ACD-2ADD258E3132}"/>
                </a:ext>
              </a:extLst>
            </p:cNvPr>
            <p:cNvSpPr txBox="1"/>
            <p:nvPr/>
          </p:nvSpPr>
          <p:spPr>
            <a:xfrm>
              <a:off x="8480430" y="4070548"/>
              <a:ext cx="3159474" cy="244442"/>
            </a:xfrm>
            <a:prstGeom prst="rect">
              <a:avLst/>
            </a:prstGeom>
          </p:spPr>
          <p:txBody>
            <a:bodyPr vert="horz" wrap="square" lIns="0" tIns="0" rIns="0" bIns="0" rtlCol="0">
              <a:spAutoFit/>
            </a:bodyPr>
            <a:lstStyle/>
            <a:p>
              <a:pPr marL="9525">
                <a:tabLst>
                  <a:tab pos="779145" algn="l"/>
                </a:tabLst>
              </a:pPr>
              <a:r>
                <a:rPr sz="1500" b="1" spc="62" baseline="1234" dirty="0">
                  <a:solidFill>
                    <a:schemeClr val="bg1"/>
                  </a:solidFill>
                  <a:latin typeface="+mn-ea"/>
                  <a:cs typeface="Segoe UI Symbol"/>
                </a:rPr>
                <a:t>➤</a:t>
              </a:r>
              <a:r>
                <a:rPr lang="en-US" altLang="zh-CN" sz="1500" b="1" spc="62" baseline="1234" dirty="0">
                  <a:solidFill>
                    <a:schemeClr val="bg1"/>
                  </a:solidFill>
                  <a:latin typeface="+mn-ea"/>
                  <a:cs typeface="Segoe UI Symbol"/>
                </a:rPr>
                <a:t>    </a:t>
              </a:r>
              <a:r>
                <a:rPr lang="zh-CN" altLang="en-US" sz="1500" b="1" spc="62" baseline="1234" dirty="0">
                  <a:solidFill>
                    <a:schemeClr val="bg1"/>
                  </a:solidFill>
                  <a:latin typeface="+mn-ea"/>
                  <a:cs typeface="Segoe UI Symbol"/>
                </a:rPr>
                <a:t>关系网络分析 热点分析</a:t>
              </a:r>
              <a:endParaRPr sz="1500" dirty="0">
                <a:solidFill>
                  <a:schemeClr val="bg1"/>
                </a:solidFill>
                <a:latin typeface="+mn-ea"/>
                <a:cs typeface="微软雅黑"/>
              </a:endParaRPr>
            </a:p>
          </p:txBody>
        </p:sp>
      </p:grpSp>
      <p:grpSp>
        <p:nvGrpSpPr>
          <p:cNvPr id="80" name="组合 79">
            <a:extLst>
              <a:ext uri="{FF2B5EF4-FFF2-40B4-BE49-F238E27FC236}">
                <a16:creationId xmlns:a16="http://schemas.microsoft.com/office/drawing/2014/main" id="{4D579269-C3E9-D7C4-48F6-DF35AD70D2BC}"/>
              </a:ext>
            </a:extLst>
          </p:cNvPr>
          <p:cNvGrpSpPr/>
          <p:nvPr/>
        </p:nvGrpSpPr>
        <p:grpSpPr>
          <a:xfrm>
            <a:off x="6694276" y="3963635"/>
            <a:ext cx="4165424" cy="283777"/>
            <a:chOff x="6231475" y="5130934"/>
            <a:chExt cx="5553899" cy="300508"/>
          </a:xfrm>
        </p:grpSpPr>
        <p:sp>
          <p:nvSpPr>
            <p:cNvPr id="81" name="object 39">
              <a:extLst>
                <a:ext uri="{FF2B5EF4-FFF2-40B4-BE49-F238E27FC236}">
                  <a16:creationId xmlns:a16="http://schemas.microsoft.com/office/drawing/2014/main" id="{A0B0A493-3B5C-9E05-B3A7-4E1B8EB27772}"/>
                </a:ext>
              </a:extLst>
            </p:cNvPr>
            <p:cNvSpPr/>
            <p:nvPr/>
          </p:nvSpPr>
          <p:spPr>
            <a:xfrm>
              <a:off x="6231475" y="5138111"/>
              <a:ext cx="5553899" cy="293331"/>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lstStyle/>
            <a:p>
              <a:endParaRPr sz="825" dirty="0">
                <a:latin typeface="+mn-ea"/>
              </a:endParaRPr>
            </a:p>
          </p:txBody>
        </p:sp>
        <p:sp>
          <p:nvSpPr>
            <p:cNvPr id="82" name="object 50">
              <a:extLst>
                <a:ext uri="{FF2B5EF4-FFF2-40B4-BE49-F238E27FC236}">
                  <a16:creationId xmlns:a16="http://schemas.microsoft.com/office/drawing/2014/main" id="{58633795-17EF-5C3C-04B3-ABB6D069E59A}"/>
                </a:ext>
              </a:extLst>
            </p:cNvPr>
            <p:cNvSpPr/>
            <p:nvPr/>
          </p:nvSpPr>
          <p:spPr>
            <a:xfrm>
              <a:off x="6232031" y="5430501"/>
              <a:ext cx="5552903" cy="0"/>
            </a:xfrm>
            <a:custGeom>
              <a:avLst/>
              <a:gdLst/>
              <a:ahLst/>
              <a:cxnLst/>
              <a:rect l="l" t="t" r="r" b="b"/>
              <a:pathLst>
                <a:path w="8547735">
                  <a:moveTo>
                    <a:pt x="0" y="0"/>
                  </a:moveTo>
                  <a:lnTo>
                    <a:pt x="8547155" y="0"/>
                  </a:lnTo>
                </a:path>
              </a:pathLst>
            </a:custGeom>
            <a:ln w="47118">
              <a:solidFill>
                <a:schemeClr val="accent1"/>
              </a:solidFill>
            </a:ln>
          </p:spPr>
          <p:txBody>
            <a:bodyPr wrap="square" lIns="0" tIns="0" rIns="0" bIns="0" rtlCol="0"/>
            <a:lstStyle/>
            <a:p>
              <a:endParaRPr sz="900">
                <a:latin typeface="+mn-ea"/>
              </a:endParaRPr>
            </a:p>
          </p:txBody>
        </p:sp>
        <p:sp>
          <p:nvSpPr>
            <p:cNvPr id="83" name="object 58">
              <a:extLst>
                <a:ext uri="{FF2B5EF4-FFF2-40B4-BE49-F238E27FC236}">
                  <a16:creationId xmlns:a16="http://schemas.microsoft.com/office/drawing/2014/main" id="{AAE4DE3A-B756-8880-5A7E-AA87EC6EE5DB}"/>
                </a:ext>
              </a:extLst>
            </p:cNvPr>
            <p:cNvSpPr txBox="1"/>
            <p:nvPr/>
          </p:nvSpPr>
          <p:spPr>
            <a:xfrm>
              <a:off x="6942364" y="5168384"/>
              <a:ext cx="1331793" cy="171110"/>
            </a:xfrm>
            <a:prstGeom prst="rect">
              <a:avLst/>
            </a:prstGeom>
          </p:spPr>
          <p:txBody>
            <a:bodyPr vert="horz" wrap="square" lIns="0" tIns="0" rIns="0" bIns="0" rtlCol="0">
              <a:spAutoFit/>
            </a:bodyPr>
            <a:lstStyle/>
            <a:p>
              <a:pPr marL="9525"/>
              <a:r>
                <a:rPr lang="zh-CN" altLang="en-US" sz="1050" b="1" spc="4" dirty="0">
                  <a:latin typeface="+mn-ea"/>
                  <a:cs typeface="微软雅黑"/>
                </a:rPr>
                <a:t>上市公司文档</a:t>
              </a:r>
              <a:endParaRPr sz="1050" dirty="0">
                <a:latin typeface="+mn-ea"/>
                <a:cs typeface="微软雅黑"/>
              </a:endParaRPr>
            </a:p>
          </p:txBody>
        </p:sp>
        <p:sp>
          <p:nvSpPr>
            <p:cNvPr id="84" name="object 70">
              <a:extLst>
                <a:ext uri="{FF2B5EF4-FFF2-40B4-BE49-F238E27FC236}">
                  <a16:creationId xmlns:a16="http://schemas.microsoft.com/office/drawing/2014/main" id="{77D702A1-1D27-FEC5-8EBF-1117D99C311A}"/>
                </a:ext>
              </a:extLst>
            </p:cNvPr>
            <p:cNvSpPr txBox="1"/>
            <p:nvPr/>
          </p:nvSpPr>
          <p:spPr>
            <a:xfrm>
              <a:off x="8480428" y="5130934"/>
              <a:ext cx="3266562" cy="244441"/>
            </a:xfrm>
            <a:prstGeom prst="rect">
              <a:avLst/>
            </a:prstGeom>
          </p:spPr>
          <p:txBody>
            <a:bodyPr vert="horz" wrap="square" lIns="0" tIns="0" rIns="0" bIns="0" rtlCol="0">
              <a:spAutoFit/>
            </a:bodyPr>
            <a:lstStyle/>
            <a:p>
              <a:pPr marL="9525">
                <a:tabLst>
                  <a:tab pos="779145" algn="l"/>
                </a:tabLst>
              </a:pPr>
              <a:r>
                <a:rPr sz="1500" b="1" spc="62" baseline="1234" dirty="0">
                  <a:solidFill>
                    <a:schemeClr val="bg1"/>
                  </a:solidFill>
                  <a:latin typeface="+mn-ea"/>
                  <a:cs typeface="Segoe UI Symbol"/>
                </a:rPr>
                <a:t>➤</a:t>
              </a:r>
              <a:r>
                <a:rPr lang="en-US" altLang="zh-CN" sz="1500" b="1" spc="62" baseline="1234" dirty="0">
                  <a:solidFill>
                    <a:schemeClr val="bg1"/>
                  </a:solidFill>
                  <a:latin typeface="+mn-ea"/>
                  <a:cs typeface="Segoe UI Symbol"/>
                </a:rPr>
                <a:t>    </a:t>
              </a:r>
              <a:r>
                <a:rPr lang="zh-CN" altLang="en-US" sz="1500" b="1" spc="62" baseline="1234" dirty="0">
                  <a:solidFill>
                    <a:schemeClr val="bg1"/>
                  </a:solidFill>
                  <a:latin typeface="+mn-ea"/>
                  <a:cs typeface="Segoe UI Symbol"/>
                </a:rPr>
                <a:t>文档总结功能 提供股票代码等字段</a:t>
              </a:r>
              <a:endParaRPr sz="1050" dirty="0">
                <a:solidFill>
                  <a:schemeClr val="bg1"/>
                </a:solidFill>
                <a:latin typeface="+mn-ea"/>
                <a:cs typeface="微软雅黑"/>
              </a:endParaRPr>
            </a:p>
          </p:txBody>
        </p:sp>
      </p:grpSp>
      <p:grpSp>
        <p:nvGrpSpPr>
          <p:cNvPr id="85" name="组合 84">
            <a:extLst>
              <a:ext uri="{FF2B5EF4-FFF2-40B4-BE49-F238E27FC236}">
                <a16:creationId xmlns:a16="http://schemas.microsoft.com/office/drawing/2014/main" id="{CEC1F1CC-1B73-5AF9-4324-7FA92846996E}"/>
              </a:ext>
            </a:extLst>
          </p:cNvPr>
          <p:cNvGrpSpPr/>
          <p:nvPr/>
        </p:nvGrpSpPr>
        <p:grpSpPr>
          <a:xfrm>
            <a:off x="6683930" y="4512254"/>
            <a:ext cx="4165424" cy="277000"/>
            <a:chOff x="6231475" y="5138111"/>
            <a:chExt cx="5553899" cy="293331"/>
          </a:xfrm>
        </p:grpSpPr>
        <p:sp>
          <p:nvSpPr>
            <p:cNvPr id="86" name="object 39">
              <a:extLst>
                <a:ext uri="{FF2B5EF4-FFF2-40B4-BE49-F238E27FC236}">
                  <a16:creationId xmlns:a16="http://schemas.microsoft.com/office/drawing/2014/main" id="{1C84086D-D53F-C78C-C576-C3FAD6C3DC72}"/>
                </a:ext>
              </a:extLst>
            </p:cNvPr>
            <p:cNvSpPr/>
            <p:nvPr/>
          </p:nvSpPr>
          <p:spPr>
            <a:xfrm>
              <a:off x="6231475" y="5138111"/>
              <a:ext cx="5553899" cy="293331"/>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lstStyle/>
            <a:p>
              <a:endParaRPr sz="825" dirty="0">
                <a:latin typeface="+mn-ea"/>
              </a:endParaRPr>
            </a:p>
          </p:txBody>
        </p:sp>
        <p:sp>
          <p:nvSpPr>
            <p:cNvPr id="87" name="object 50">
              <a:extLst>
                <a:ext uri="{FF2B5EF4-FFF2-40B4-BE49-F238E27FC236}">
                  <a16:creationId xmlns:a16="http://schemas.microsoft.com/office/drawing/2014/main" id="{0B872E40-FB63-5018-9E13-F8EEEBB5A355}"/>
                </a:ext>
              </a:extLst>
            </p:cNvPr>
            <p:cNvSpPr/>
            <p:nvPr/>
          </p:nvSpPr>
          <p:spPr>
            <a:xfrm>
              <a:off x="6232031" y="5430501"/>
              <a:ext cx="5552903" cy="0"/>
            </a:xfrm>
            <a:custGeom>
              <a:avLst/>
              <a:gdLst/>
              <a:ahLst/>
              <a:cxnLst/>
              <a:rect l="l" t="t" r="r" b="b"/>
              <a:pathLst>
                <a:path w="8547735">
                  <a:moveTo>
                    <a:pt x="0" y="0"/>
                  </a:moveTo>
                  <a:lnTo>
                    <a:pt x="8547155" y="0"/>
                  </a:lnTo>
                </a:path>
              </a:pathLst>
            </a:custGeom>
            <a:ln w="47118">
              <a:solidFill>
                <a:schemeClr val="accent1"/>
              </a:solidFill>
            </a:ln>
          </p:spPr>
          <p:txBody>
            <a:bodyPr wrap="square" lIns="0" tIns="0" rIns="0" bIns="0" rtlCol="0"/>
            <a:lstStyle/>
            <a:p>
              <a:endParaRPr sz="900">
                <a:latin typeface="+mn-ea"/>
              </a:endParaRPr>
            </a:p>
          </p:txBody>
        </p:sp>
        <p:sp>
          <p:nvSpPr>
            <p:cNvPr id="88" name="object 58">
              <a:extLst>
                <a:ext uri="{FF2B5EF4-FFF2-40B4-BE49-F238E27FC236}">
                  <a16:creationId xmlns:a16="http://schemas.microsoft.com/office/drawing/2014/main" id="{237F94AD-DEC6-E08D-74F3-6DE69D648621}"/>
                </a:ext>
              </a:extLst>
            </p:cNvPr>
            <p:cNvSpPr txBox="1"/>
            <p:nvPr/>
          </p:nvSpPr>
          <p:spPr>
            <a:xfrm>
              <a:off x="6942364" y="5168384"/>
              <a:ext cx="1331793" cy="171110"/>
            </a:xfrm>
            <a:prstGeom prst="rect">
              <a:avLst/>
            </a:prstGeom>
          </p:spPr>
          <p:txBody>
            <a:bodyPr vert="horz" wrap="square" lIns="0" tIns="0" rIns="0" bIns="0" rtlCol="0">
              <a:spAutoFit/>
            </a:bodyPr>
            <a:lstStyle/>
            <a:p>
              <a:pPr marL="9525"/>
              <a:r>
                <a:rPr lang="zh-CN" altLang="en-US" sz="1050" b="1" spc="4" dirty="0">
                  <a:latin typeface="+mn-ea"/>
                  <a:cs typeface="微软雅黑"/>
                </a:rPr>
                <a:t>舆情分析</a:t>
              </a:r>
              <a:endParaRPr sz="1050" dirty="0">
                <a:latin typeface="+mn-ea"/>
                <a:cs typeface="微软雅黑"/>
              </a:endParaRPr>
            </a:p>
          </p:txBody>
        </p:sp>
        <p:sp>
          <p:nvSpPr>
            <p:cNvPr id="89" name="object 70">
              <a:extLst>
                <a:ext uri="{FF2B5EF4-FFF2-40B4-BE49-F238E27FC236}">
                  <a16:creationId xmlns:a16="http://schemas.microsoft.com/office/drawing/2014/main" id="{562A2AD2-1150-2D50-E7A9-FF8324DF7EAE}"/>
                </a:ext>
              </a:extLst>
            </p:cNvPr>
            <p:cNvSpPr txBox="1"/>
            <p:nvPr/>
          </p:nvSpPr>
          <p:spPr>
            <a:xfrm>
              <a:off x="8480428" y="5151505"/>
              <a:ext cx="3266562" cy="244441"/>
            </a:xfrm>
            <a:prstGeom prst="rect">
              <a:avLst/>
            </a:prstGeom>
          </p:spPr>
          <p:txBody>
            <a:bodyPr vert="horz" wrap="square" lIns="0" tIns="0" rIns="0" bIns="0" rtlCol="0">
              <a:spAutoFit/>
            </a:bodyPr>
            <a:lstStyle/>
            <a:p>
              <a:pPr marL="9525">
                <a:tabLst>
                  <a:tab pos="779145" algn="l"/>
                </a:tabLst>
              </a:pPr>
              <a:r>
                <a:rPr sz="1500" b="1" spc="62" baseline="1234" dirty="0">
                  <a:solidFill>
                    <a:schemeClr val="bg1"/>
                  </a:solidFill>
                  <a:latin typeface="+mn-ea"/>
                  <a:cs typeface="Segoe UI Symbol"/>
                </a:rPr>
                <a:t>➤</a:t>
              </a:r>
              <a:r>
                <a:rPr lang="en-US" altLang="zh-CN" sz="1500" b="1" spc="62" baseline="1234" dirty="0">
                  <a:solidFill>
                    <a:schemeClr val="bg1"/>
                  </a:solidFill>
                  <a:latin typeface="+mn-ea"/>
                  <a:cs typeface="Segoe UI Symbol"/>
                </a:rPr>
                <a:t>    </a:t>
              </a:r>
              <a:r>
                <a:rPr lang="zh-CN" altLang="en-US" sz="1500" b="1" spc="62" baseline="1234" dirty="0">
                  <a:solidFill>
                    <a:schemeClr val="bg1"/>
                  </a:solidFill>
                  <a:latin typeface="+mn-ea"/>
                  <a:cs typeface="Segoe UI Symbol"/>
                </a:rPr>
                <a:t>分词工具 情感判断 词频统计</a:t>
              </a:r>
              <a:endParaRPr sz="1050" dirty="0">
                <a:solidFill>
                  <a:schemeClr val="bg1"/>
                </a:solidFill>
                <a:latin typeface="+mn-ea"/>
                <a:cs typeface="微软雅黑"/>
              </a:endParaRPr>
            </a:p>
          </p:txBody>
        </p:sp>
      </p:grpSp>
      <p:sp>
        <p:nvSpPr>
          <p:cNvPr id="4" name="文本框 3">
            <a:extLst>
              <a:ext uri="{FF2B5EF4-FFF2-40B4-BE49-F238E27FC236}">
                <a16:creationId xmlns:a16="http://schemas.microsoft.com/office/drawing/2014/main" id="{246EA1F9-F1BB-3D20-B5F6-DE057A8FF2C6}"/>
              </a:ext>
            </a:extLst>
          </p:cNvPr>
          <p:cNvSpPr txBox="1"/>
          <p:nvPr/>
        </p:nvSpPr>
        <p:spPr>
          <a:xfrm>
            <a:off x="296965" y="5843868"/>
            <a:ext cx="4373822" cy="830997"/>
          </a:xfrm>
          <a:prstGeom prst="rect">
            <a:avLst/>
          </a:prstGeom>
          <a:noFill/>
        </p:spPr>
        <p:txBody>
          <a:bodyPr wrap="square" rtlCol="0">
            <a:spAutoFit/>
          </a:bodyPr>
          <a:lstStyle/>
          <a:p>
            <a:r>
              <a:rPr lang="zh-CN" altLang="en-US" sz="1200" b="1" u="sng" dirty="0">
                <a:solidFill>
                  <a:srgbClr val="0070C0"/>
                </a:solidFill>
                <a:latin typeface="+mn-ea"/>
              </a:rPr>
              <a:t>文本收录起止时间：</a:t>
            </a:r>
            <a:endParaRPr lang="en-US" altLang="zh-CN" sz="1200" b="1" u="sng" dirty="0">
              <a:solidFill>
                <a:srgbClr val="0070C0"/>
              </a:solidFill>
              <a:latin typeface="+mn-ea"/>
            </a:endParaRPr>
          </a:p>
          <a:p>
            <a:pPr marL="285750" indent="-285750">
              <a:buFont typeface="Wingdings" panose="05000000000000000000" pitchFamily="2" charset="2"/>
              <a:buChar char="ü"/>
            </a:pPr>
            <a:r>
              <a:rPr lang="zh-CN" altLang="en-US" sz="1200" b="1" dirty="0">
                <a:solidFill>
                  <a:srgbClr val="0070C0"/>
                </a:solidFill>
                <a:latin typeface="+mn-ea"/>
              </a:rPr>
              <a:t>中国上市公司财经文本：</a:t>
            </a:r>
            <a:r>
              <a:rPr lang="en-US" altLang="zh-CN" sz="1200" b="1" dirty="0">
                <a:solidFill>
                  <a:srgbClr val="0070C0"/>
                </a:solidFill>
                <a:latin typeface="+mn-ea"/>
              </a:rPr>
              <a:t>2000</a:t>
            </a:r>
            <a:r>
              <a:rPr lang="zh-CN" altLang="en-US" sz="1200" b="1" dirty="0">
                <a:solidFill>
                  <a:srgbClr val="0070C0"/>
                </a:solidFill>
                <a:latin typeface="+mn-ea"/>
              </a:rPr>
              <a:t>年</a:t>
            </a:r>
            <a:r>
              <a:rPr lang="en-US" altLang="zh-CN" sz="1200" b="1" dirty="0">
                <a:solidFill>
                  <a:srgbClr val="0070C0"/>
                </a:solidFill>
                <a:latin typeface="+mn-ea"/>
              </a:rPr>
              <a:t>-</a:t>
            </a:r>
            <a:r>
              <a:rPr lang="zh-CN" altLang="en-US" sz="1200" b="1" dirty="0">
                <a:solidFill>
                  <a:srgbClr val="0070C0"/>
                </a:solidFill>
                <a:latin typeface="+mn-ea"/>
              </a:rPr>
              <a:t>至今</a:t>
            </a:r>
            <a:endParaRPr lang="en-US" altLang="zh-CN" sz="1200" b="1" dirty="0">
              <a:solidFill>
                <a:srgbClr val="0070C0"/>
              </a:solidFill>
              <a:latin typeface="+mn-ea"/>
            </a:endParaRPr>
          </a:p>
          <a:p>
            <a:pPr marL="285750" indent="-285750">
              <a:buFont typeface="Wingdings" panose="05000000000000000000" pitchFamily="2" charset="2"/>
              <a:buChar char="ü"/>
            </a:pPr>
            <a:r>
              <a:rPr lang="zh-CN" altLang="en-US" sz="1200" b="1" dirty="0">
                <a:solidFill>
                  <a:srgbClr val="0070C0"/>
                </a:solidFill>
                <a:latin typeface="+mn-ea"/>
              </a:rPr>
              <a:t>政府工作报告：</a:t>
            </a:r>
            <a:r>
              <a:rPr lang="en-US" altLang="zh-CN" sz="1200" b="1" dirty="0">
                <a:solidFill>
                  <a:srgbClr val="0070C0"/>
                </a:solidFill>
                <a:latin typeface="+mn-ea"/>
              </a:rPr>
              <a:t>1954</a:t>
            </a:r>
            <a:r>
              <a:rPr lang="zh-CN" altLang="en-US" sz="1200" b="1" dirty="0">
                <a:solidFill>
                  <a:srgbClr val="0070C0"/>
                </a:solidFill>
                <a:latin typeface="+mn-ea"/>
              </a:rPr>
              <a:t>年</a:t>
            </a:r>
            <a:r>
              <a:rPr lang="en-US" altLang="zh-CN" sz="1200" b="1" dirty="0">
                <a:solidFill>
                  <a:srgbClr val="0070C0"/>
                </a:solidFill>
                <a:latin typeface="+mn-ea"/>
              </a:rPr>
              <a:t>-</a:t>
            </a:r>
            <a:r>
              <a:rPr lang="zh-CN" altLang="en-US" sz="1200" b="1" dirty="0">
                <a:solidFill>
                  <a:srgbClr val="0070C0"/>
                </a:solidFill>
                <a:latin typeface="+mn-ea"/>
              </a:rPr>
              <a:t>至今</a:t>
            </a:r>
            <a:endParaRPr lang="en-US" altLang="zh-CN" sz="1200" b="1" dirty="0">
              <a:solidFill>
                <a:srgbClr val="0070C0"/>
              </a:solidFill>
              <a:latin typeface="+mn-ea"/>
            </a:endParaRPr>
          </a:p>
          <a:p>
            <a:pPr marL="285750" indent="-285750">
              <a:buFont typeface="Wingdings" panose="05000000000000000000" pitchFamily="2" charset="2"/>
              <a:buChar char="ü"/>
            </a:pPr>
            <a:r>
              <a:rPr lang="en-US" altLang="zh-CN" sz="1200" b="1" dirty="0">
                <a:solidFill>
                  <a:srgbClr val="0070C0"/>
                </a:solidFill>
                <a:latin typeface="+mn-ea"/>
              </a:rPr>
              <a:t>…</a:t>
            </a:r>
          </a:p>
        </p:txBody>
      </p:sp>
    </p:spTree>
    <p:extLst>
      <p:ext uri="{BB962C8B-B14F-4D97-AF65-F5344CB8AC3E}">
        <p14:creationId xmlns:p14="http://schemas.microsoft.com/office/powerpoint/2010/main" val="196801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03789C-4B74-C27E-59A7-62AE154FAED3}"/>
              </a:ext>
            </a:extLst>
          </p:cNvPr>
          <p:cNvSpPr>
            <a:spLocks noGrp="1"/>
          </p:cNvSpPr>
          <p:nvPr>
            <p:ph type="title"/>
          </p:nvPr>
        </p:nvSpPr>
        <p:spPr>
          <a:xfrm>
            <a:off x="1228495" y="389485"/>
            <a:ext cx="7863029" cy="440676"/>
          </a:xfrm>
        </p:spPr>
        <p:txBody>
          <a:bodyPr/>
          <a:lstStyle/>
          <a:p>
            <a:r>
              <a:rPr lang="en-US" altLang="zh-CN" sz="2800" b="1" dirty="0">
                <a:solidFill>
                  <a:prstClr val="black">
                    <a:lumMod val="65000"/>
                    <a:lumOff val="35000"/>
                  </a:prstClr>
                </a:solidFill>
                <a:sym typeface="微软雅黑" panose="020B0503020204020204" charset="-122"/>
              </a:rPr>
              <a:t>RESSET</a:t>
            </a:r>
            <a:r>
              <a:rPr lang="zh-CN" altLang="en-US" sz="2800" b="1" dirty="0">
                <a:solidFill>
                  <a:prstClr val="black">
                    <a:lumMod val="65000"/>
                    <a:lumOff val="35000"/>
                  </a:prstClr>
                </a:solidFill>
                <a:sym typeface="微软雅黑" panose="020B0503020204020204" charset="-122"/>
              </a:rPr>
              <a:t>财经文本智能分析平台</a:t>
            </a:r>
            <a:r>
              <a:rPr lang="en-US" altLang="zh-CN" sz="2800" b="1" dirty="0">
                <a:solidFill>
                  <a:prstClr val="black">
                    <a:lumMod val="65000"/>
                    <a:lumOff val="35000"/>
                  </a:prstClr>
                </a:solidFill>
                <a:sym typeface="微软雅黑" panose="020B0503020204020204" charset="-122"/>
              </a:rPr>
              <a:t>-</a:t>
            </a:r>
            <a:r>
              <a:rPr lang="zh-CN" altLang="en-US" sz="2800" b="1" dirty="0">
                <a:solidFill>
                  <a:prstClr val="black">
                    <a:lumMod val="65000"/>
                    <a:lumOff val="35000"/>
                  </a:prstClr>
                </a:solidFill>
                <a:sym typeface="微软雅黑" panose="020B0503020204020204" charset="-122"/>
              </a:rPr>
              <a:t>解决方案</a:t>
            </a:r>
            <a:endParaRPr lang="zh-CN" altLang="en-US" sz="2800" dirty="0"/>
          </a:p>
        </p:txBody>
      </p:sp>
      <p:sp>
        <p:nvSpPr>
          <p:cNvPr id="8" name="文本框 7">
            <a:extLst>
              <a:ext uri="{FF2B5EF4-FFF2-40B4-BE49-F238E27FC236}">
                <a16:creationId xmlns:a16="http://schemas.microsoft.com/office/drawing/2014/main" id="{7F2CB710-4D49-2729-0479-EC83B5297F30}"/>
              </a:ext>
            </a:extLst>
          </p:cNvPr>
          <p:cNvSpPr txBox="1"/>
          <p:nvPr/>
        </p:nvSpPr>
        <p:spPr>
          <a:xfrm>
            <a:off x="1228495" y="1112520"/>
            <a:ext cx="10314842" cy="583565"/>
          </a:xfrm>
          <a:prstGeom prst="rect">
            <a:avLst/>
          </a:prstGeom>
          <a:noFill/>
          <a:ln w="9525">
            <a:noFill/>
          </a:ln>
        </p:spPr>
        <p:txBody>
          <a:bodyPr wrap="square">
            <a:spAutoFit/>
          </a:bodyPr>
          <a:lstStyle/>
          <a:p>
            <a:pPr marL="285750" indent="-285750">
              <a:buFont typeface="Wingdings" panose="05000000000000000000" pitchFamily="2" charset="2"/>
              <a:buChar char="n"/>
            </a:pPr>
            <a:r>
              <a:rPr lang="zh-CN" altLang="en-US" sz="1600" b="0" dirty="0">
                <a:latin typeface="+mn-ea"/>
              </a:rPr>
              <a:t>文本数据是以</a:t>
            </a:r>
            <a:r>
              <a:rPr lang="zh-CN" altLang="en-US" sz="1600" b="0" dirty="0">
                <a:solidFill>
                  <a:schemeClr val="accent5"/>
                </a:solidFill>
                <a:latin typeface="+mn-ea"/>
              </a:rPr>
              <a:t>非结构化的形式存储</a:t>
            </a:r>
            <a:r>
              <a:rPr lang="zh-CN" altLang="en-US" sz="1600" b="0" dirty="0">
                <a:latin typeface="+mn-ea"/>
              </a:rPr>
              <a:t>，历史数据</a:t>
            </a:r>
            <a:r>
              <a:rPr lang="zh-CN" altLang="en-US" sz="1600" b="0" dirty="0">
                <a:solidFill>
                  <a:schemeClr val="accent5"/>
                </a:solidFill>
                <a:latin typeface="+mn-ea"/>
              </a:rPr>
              <a:t>规模较大</a:t>
            </a:r>
            <a:r>
              <a:rPr lang="zh-CN" altLang="en-US" sz="1600" b="0" dirty="0">
                <a:latin typeface="+mn-ea"/>
              </a:rPr>
              <a:t>，通过传统的统计分析或人工收集进行文本研究是不现实的，必须采用计算机技术的手段实现。</a:t>
            </a:r>
            <a:endParaRPr lang="zh-CN" altLang="en-US" sz="1600" dirty="0">
              <a:latin typeface="+mn-ea"/>
            </a:endParaRPr>
          </a:p>
        </p:txBody>
      </p:sp>
      <p:pic>
        <p:nvPicPr>
          <p:cNvPr id="90" name="图片 89">
            <a:extLst>
              <a:ext uri="{FF2B5EF4-FFF2-40B4-BE49-F238E27FC236}">
                <a16:creationId xmlns:a16="http://schemas.microsoft.com/office/drawing/2014/main" id="{93B1E549-B35D-C03E-D410-9F823D9468BB}"/>
              </a:ext>
            </a:extLst>
          </p:cNvPr>
          <p:cNvPicPr>
            <a:picLocks noChangeAspect="1"/>
          </p:cNvPicPr>
          <p:nvPr/>
        </p:nvPicPr>
        <p:blipFill>
          <a:blip r:embed="rId2"/>
          <a:stretch>
            <a:fillRect/>
          </a:stretch>
        </p:blipFill>
        <p:spPr>
          <a:xfrm>
            <a:off x="2324477" y="1696085"/>
            <a:ext cx="8257101" cy="4986069"/>
          </a:xfrm>
          <a:prstGeom prst="rect">
            <a:avLst/>
          </a:prstGeom>
          <a:effectLst/>
        </p:spPr>
      </p:pic>
    </p:spTree>
    <p:extLst>
      <p:ext uri="{BB962C8B-B14F-4D97-AF65-F5344CB8AC3E}">
        <p14:creationId xmlns:p14="http://schemas.microsoft.com/office/powerpoint/2010/main" val="3075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p:nvPr/>
        </p:nvSpPr>
        <p:spPr>
          <a:xfrm>
            <a:off x="1575157" y="1696666"/>
            <a:ext cx="3896916" cy="1994213"/>
          </a:xfrm>
          <a:prstGeom prst="rect">
            <a:avLst/>
          </a:prstGeom>
          <a:solidFill>
            <a:srgbClr val="0070C0">
              <a:alpha val="95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4" name="Rectangle 25"/>
          <p:cNvSpPr/>
          <p:nvPr/>
        </p:nvSpPr>
        <p:spPr>
          <a:xfrm>
            <a:off x="1575156" y="3690991"/>
            <a:ext cx="3896916" cy="1994213"/>
          </a:xfrm>
          <a:prstGeom prst="rect">
            <a:avLst/>
          </a:prstGeom>
          <a:solidFill>
            <a:schemeClr val="bg1">
              <a:lumMod val="85000"/>
              <a:alpha val="9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标题 1">
            <a:extLst>
              <a:ext uri="{FF2B5EF4-FFF2-40B4-BE49-F238E27FC236}">
                <a16:creationId xmlns:a16="http://schemas.microsoft.com/office/drawing/2014/main" id="{D4D16330-52F6-912B-97E6-3F65941CD89F}"/>
              </a:ext>
            </a:extLst>
          </p:cNvPr>
          <p:cNvSpPr>
            <a:spLocks noGrp="1"/>
          </p:cNvSpPr>
          <p:nvPr>
            <p:ph type="title"/>
          </p:nvPr>
        </p:nvSpPr>
        <p:spPr>
          <a:xfrm>
            <a:off x="1228495" y="389485"/>
            <a:ext cx="7863029" cy="440676"/>
          </a:xfrm>
        </p:spPr>
        <p:txBody>
          <a:bodyPr/>
          <a:lstStyle/>
          <a:p>
            <a:r>
              <a:rPr lang="en-US" altLang="zh-CN" sz="2800" b="1" dirty="0">
                <a:solidFill>
                  <a:prstClr val="black">
                    <a:lumMod val="65000"/>
                    <a:lumOff val="35000"/>
                  </a:prstClr>
                </a:solidFill>
                <a:latin typeface="+mn-ea"/>
                <a:ea typeface="+mn-ea"/>
                <a:sym typeface="微软雅黑" panose="020B0503020204020204" charset="-122"/>
              </a:rPr>
              <a:t>RESSET</a:t>
            </a:r>
            <a:r>
              <a:rPr lang="zh-CN" altLang="en-US" sz="2800" b="1" dirty="0">
                <a:solidFill>
                  <a:prstClr val="black">
                    <a:lumMod val="65000"/>
                    <a:lumOff val="35000"/>
                  </a:prstClr>
                </a:solidFill>
                <a:latin typeface="+mn-ea"/>
                <a:ea typeface="+mn-ea"/>
                <a:sym typeface="微软雅黑" panose="020B0503020204020204" charset="-122"/>
              </a:rPr>
              <a:t>财经文本智能分析平台优势</a:t>
            </a:r>
            <a:endParaRPr lang="zh-CN" altLang="en-US" sz="2800" dirty="0">
              <a:latin typeface="+mn-ea"/>
              <a:ea typeface="+mn-ea"/>
            </a:endParaRPr>
          </a:p>
        </p:txBody>
      </p:sp>
      <p:sp>
        <p:nvSpPr>
          <p:cNvPr id="3" name="文本框 2">
            <a:extLst>
              <a:ext uri="{FF2B5EF4-FFF2-40B4-BE49-F238E27FC236}">
                <a16:creationId xmlns:a16="http://schemas.microsoft.com/office/drawing/2014/main" id="{CDFD32FF-64E1-308A-8E85-52747285DD04}"/>
              </a:ext>
            </a:extLst>
          </p:cNvPr>
          <p:cNvSpPr txBox="1"/>
          <p:nvPr/>
        </p:nvSpPr>
        <p:spPr>
          <a:xfrm>
            <a:off x="1664409" y="3774158"/>
            <a:ext cx="3681059" cy="2167068"/>
          </a:xfrm>
          <a:prstGeom prst="rect">
            <a:avLst/>
          </a:prstGeom>
          <a:noFill/>
        </p:spPr>
        <p:txBody>
          <a:bodyPr wrap="square" rtlCol="0">
            <a:spAutoFit/>
          </a:bodyPr>
          <a:lstStyle/>
          <a:p>
            <a:pPr algn="ctr">
              <a:lnSpc>
                <a:spcPct val="150000"/>
              </a:lnSpc>
            </a:pPr>
            <a:r>
              <a:rPr lang="zh-CN" altLang="en-US" sz="2000" b="1" dirty="0">
                <a:solidFill>
                  <a:srgbClr val="0070C0"/>
                </a:solidFill>
                <a:latin typeface="+mn-ea"/>
              </a:rPr>
              <a:t>功能层面</a:t>
            </a:r>
            <a:endParaRPr lang="en-US" altLang="zh-CN" sz="2000" b="1" dirty="0">
              <a:solidFill>
                <a:srgbClr val="0070C0"/>
              </a:solidFill>
              <a:latin typeface="+mn-ea"/>
            </a:endParaRPr>
          </a:p>
          <a:p>
            <a:pPr marL="285750" indent="-285750" algn="just">
              <a:lnSpc>
                <a:spcPct val="150000"/>
              </a:lnSpc>
              <a:buFont typeface="Wingdings" panose="05000000000000000000" pitchFamily="2" charset="2"/>
              <a:buChar char="ü"/>
            </a:pPr>
            <a:r>
              <a:rPr lang="zh-CN" altLang="en-US" i="1" dirty="0">
                <a:solidFill>
                  <a:srgbClr val="404040"/>
                </a:solidFill>
                <a:latin typeface="+mn-ea"/>
              </a:rPr>
              <a:t>自定义文本数据上传</a:t>
            </a:r>
            <a:endParaRPr lang="en-US" altLang="zh-CN" i="1" dirty="0">
              <a:solidFill>
                <a:srgbClr val="404040"/>
              </a:solidFill>
              <a:latin typeface="+mn-ea"/>
            </a:endParaRPr>
          </a:p>
          <a:p>
            <a:pPr marL="285750" indent="-285750" algn="just">
              <a:lnSpc>
                <a:spcPct val="150000"/>
              </a:lnSpc>
              <a:buFont typeface="Wingdings" panose="05000000000000000000" pitchFamily="2" charset="2"/>
              <a:buChar char="ü"/>
            </a:pPr>
            <a:r>
              <a:rPr lang="zh-CN" altLang="en-US" i="1" dirty="0">
                <a:solidFill>
                  <a:srgbClr val="404040"/>
                </a:solidFill>
                <a:latin typeface="+mn-ea"/>
              </a:rPr>
              <a:t>自定义词库导入</a:t>
            </a:r>
            <a:endParaRPr lang="en-US" altLang="zh-CN" i="1" dirty="0">
              <a:solidFill>
                <a:srgbClr val="404040"/>
              </a:solidFill>
              <a:latin typeface="+mn-ea"/>
            </a:endParaRPr>
          </a:p>
          <a:p>
            <a:pPr marL="285750" indent="-285750" algn="just">
              <a:lnSpc>
                <a:spcPct val="150000"/>
              </a:lnSpc>
              <a:buFont typeface="Wingdings" panose="05000000000000000000" pitchFamily="2" charset="2"/>
              <a:buChar char="ü"/>
            </a:pPr>
            <a:r>
              <a:rPr lang="zh-CN" altLang="en-US" i="1" dirty="0">
                <a:solidFill>
                  <a:srgbClr val="404040"/>
                </a:solidFill>
                <a:latin typeface="+mn-ea"/>
              </a:rPr>
              <a:t>关系网络、热点分析等特色功能</a:t>
            </a:r>
            <a:endParaRPr lang="en-US" altLang="zh-CN" dirty="0">
              <a:solidFill>
                <a:srgbClr val="404040"/>
              </a:solidFill>
              <a:latin typeface="+mn-ea"/>
            </a:endParaRPr>
          </a:p>
          <a:p>
            <a:pPr algn="just">
              <a:lnSpc>
                <a:spcPct val="150000"/>
              </a:lnSpc>
            </a:pPr>
            <a:endParaRPr lang="zh-CN" altLang="en-US" dirty="0">
              <a:latin typeface="+mn-ea"/>
            </a:endParaRPr>
          </a:p>
        </p:txBody>
      </p:sp>
      <p:sp>
        <p:nvSpPr>
          <p:cNvPr id="4" name="文本框 3">
            <a:extLst>
              <a:ext uri="{FF2B5EF4-FFF2-40B4-BE49-F238E27FC236}">
                <a16:creationId xmlns:a16="http://schemas.microsoft.com/office/drawing/2014/main" id="{C569C63E-9BF1-9187-1F59-4DD08CAAB856}"/>
              </a:ext>
            </a:extLst>
          </p:cNvPr>
          <p:cNvSpPr txBox="1"/>
          <p:nvPr/>
        </p:nvSpPr>
        <p:spPr>
          <a:xfrm>
            <a:off x="1664409" y="1696666"/>
            <a:ext cx="3681059" cy="2077492"/>
          </a:xfrm>
          <a:prstGeom prst="rect">
            <a:avLst/>
          </a:prstGeom>
          <a:noFill/>
        </p:spPr>
        <p:txBody>
          <a:bodyPr wrap="square" rtlCol="0">
            <a:spAutoFit/>
          </a:bodyPr>
          <a:lstStyle/>
          <a:p>
            <a:pPr algn="ctr">
              <a:lnSpc>
                <a:spcPct val="150000"/>
              </a:lnSpc>
            </a:pPr>
            <a:r>
              <a:rPr lang="zh-CN" altLang="en-US" sz="2000" b="1" dirty="0">
                <a:solidFill>
                  <a:schemeClr val="bg1"/>
                </a:solidFill>
                <a:latin typeface="+mn-ea"/>
              </a:rPr>
              <a:t>数据层面</a:t>
            </a:r>
            <a:endParaRPr lang="en-US" altLang="zh-CN" sz="2000" dirty="0">
              <a:solidFill>
                <a:schemeClr val="bg1"/>
              </a:solidFill>
              <a:latin typeface="+mn-ea"/>
              <a:sym typeface="Wingdings" panose="05000000000000000000" pitchFamily="2" charset="2"/>
            </a:endParaRPr>
          </a:p>
          <a:p>
            <a:pPr marL="285750" indent="-285750" algn="just">
              <a:lnSpc>
                <a:spcPct val="150000"/>
              </a:lnSpc>
              <a:buFont typeface="Wingdings" panose="05000000000000000000" pitchFamily="2" charset="2"/>
              <a:buChar char="ü"/>
            </a:pPr>
            <a:r>
              <a:rPr lang="zh-CN" altLang="en-US" i="1" dirty="0">
                <a:solidFill>
                  <a:schemeClr val="bg1"/>
                </a:solidFill>
                <a:latin typeface="+mn-ea"/>
              </a:rPr>
              <a:t>预览</a:t>
            </a:r>
            <a:endParaRPr lang="en-US" altLang="zh-CN" i="1" dirty="0">
              <a:solidFill>
                <a:schemeClr val="bg1"/>
              </a:solidFill>
              <a:latin typeface="+mn-ea"/>
            </a:endParaRPr>
          </a:p>
          <a:p>
            <a:pPr marL="285750" indent="-285750" algn="just">
              <a:lnSpc>
                <a:spcPct val="150000"/>
              </a:lnSpc>
              <a:buFont typeface="Wingdings" panose="05000000000000000000" pitchFamily="2" charset="2"/>
              <a:buChar char="ü"/>
            </a:pPr>
            <a:r>
              <a:rPr lang="zh-CN" altLang="en-US" i="1" dirty="0">
                <a:solidFill>
                  <a:schemeClr val="bg1"/>
                </a:solidFill>
                <a:latin typeface="+mn-ea"/>
              </a:rPr>
              <a:t>下载</a:t>
            </a:r>
            <a:endParaRPr lang="en-US" altLang="zh-CN" i="1" dirty="0">
              <a:solidFill>
                <a:schemeClr val="bg1"/>
              </a:solidFill>
              <a:latin typeface="+mn-ea"/>
            </a:endParaRPr>
          </a:p>
          <a:p>
            <a:pPr marL="285750" indent="-285750" algn="just">
              <a:lnSpc>
                <a:spcPct val="150000"/>
              </a:lnSpc>
              <a:buFont typeface="Wingdings" panose="05000000000000000000" pitchFamily="2" charset="2"/>
              <a:buChar char="ü"/>
            </a:pPr>
            <a:r>
              <a:rPr lang="en-US" altLang="zh-CN" i="1" dirty="0">
                <a:solidFill>
                  <a:schemeClr val="bg1"/>
                </a:solidFill>
                <a:latin typeface="+mn-ea"/>
              </a:rPr>
              <a:t>API</a:t>
            </a:r>
            <a:r>
              <a:rPr lang="zh-CN" altLang="en-US" i="1" dirty="0">
                <a:solidFill>
                  <a:schemeClr val="bg1"/>
                </a:solidFill>
                <a:latin typeface="+mn-ea"/>
              </a:rPr>
              <a:t>接口直接调用</a:t>
            </a:r>
          </a:p>
          <a:p>
            <a:endParaRPr lang="zh-CN" altLang="en-US" dirty="0"/>
          </a:p>
        </p:txBody>
      </p:sp>
      <p:sp>
        <p:nvSpPr>
          <p:cNvPr id="19" name="Rectangle 7">
            <a:extLst>
              <a:ext uri="{FF2B5EF4-FFF2-40B4-BE49-F238E27FC236}">
                <a16:creationId xmlns:a16="http://schemas.microsoft.com/office/drawing/2014/main" id="{E659FDB2-7C2A-2E20-9088-9BB7D0B20E62}"/>
              </a:ext>
            </a:extLst>
          </p:cNvPr>
          <p:cNvSpPr/>
          <p:nvPr/>
        </p:nvSpPr>
        <p:spPr>
          <a:xfrm>
            <a:off x="6719929" y="1713399"/>
            <a:ext cx="4049599" cy="1994213"/>
          </a:xfrm>
          <a:prstGeom prst="rect">
            <a:avLst/>
          </a:prstGeom>
          <a:solidFill>
            <a:srgbClr val="0070C0">
              <a:alpha val="95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0" name="Rectangle 25">
            <a:extLst>
              <a:ext uri="{FF2B5EF4-FFF2-40B4-BE49-F238E27FC236}">
                <a16:creationId xmlns:a16="http://schemas.microsoft.com/office/drawing/2014/main" id="{20FBC185-2F7E-A1C3-6E0C-DD5EF5D836EF}"/>
              </a:ext>
            </a:extLst>
          </p:cNvPr>
          <p:cNvSpPr/>
          <p:nvPr/>
        </p:nvSpPr>
        <p:spPr>
          <a:xfrm>
            <a:off x="6719929" y="3707724"/>
            <a:ext cx="4049598" cy="1994213"/>
          </a:xfrm>
          <a:prstGeom prst="rect">
            <a:avLst/>
          </a:prstGeom>
          <a:solidFill>
            <a:schemeClr val="bg1">
              <a:lumMod val="85000"/>
              <a:alpha val="9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noAutofit/>
          </a:bodyPr>
          <a:lstStyle/>
          <a:p>
            <a:pPr marL="0" marR="0" lvl="0" indent="0" algn="ctr" defTabSz="685165"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1" name="文本框 20">
            <a:extLst>
              <a:ext uri="{FF2B5EF4-FFF2-40B4-BE49-F238E27FC236}">
                <a16:creationId xmlns:a16="http://schemas.microsoft.com/office/drawing/2014/main" id="{8250EA03-C4DD-F366-2112-7F07684187ED}"/>
              </a:ext>
            </a:extLst>
          </p:cNvPr>
          <p:cNvSpPr txBox="1"/>
          <p:nvPr/>
        </p:nvSpPr>
        <p:spPr>
          <a:xfrm>
            <a:off x="6809182" y="3790891"/>
            <a:ext cx="3960345" cy="1751570"/>
          </a:xfrm>
          <a:prstGeom prst="rect">
            <a:avLst/>
          </a:prstGeom>
          <a:noFill/>
        </p:spPr>
        <p:txBody>
          <a:bodyPr wrap="square" rtlCol="0">
            <a:spAutoFit/>
          </a:bodyPr>
          <a:lstStyle/>
          <a:p>
            <a:pPr algn="ctr">
              <a:lnSpc>
                <a:spcPct val="150000"/>
              </a:lnSpc>
            </a:pPr>
            <a:r>
              <a:rPr lang="zh-CN" altLang="en-US" sz="2000" b="1" dirty="0">
                <a:solidFill>
                  <a:srgbClr val="0070C0"/>
                </a:solidFill>
                <a:latin typeface="+mn-ea"/>
              </a:rPr>
              <a:t>开放式平台</a:t>
            </a:r>
            <a:endParaRPr lang="en-US" altLang="zh-CN" i="1" dirty="0">
              <a:latin typeface="+mn-ea"/>
            </a:endParaRPr>
          </a:p>
          <a:p>
            <a:pPr marL="285750" indent="-285750" algn="just">
              <a:lnSpc>
                <a:spcPct val="150000"/>
              </a:lnSpc>
              <a:buFont typeface="Wingdings" panose="05000000000000000000" pitchFamily="2" charset="2"/>
              <a:buChar char="ü"/>
            </a:pPr>
            <a:r>
              <a:rPr lang="zh-CN" altLang="en-US" i="1" dirty="0">
                <a:solidFill>
                  <a:srgbClr val="404040"/>
                </a:solidFill>
                <a:latin typeface="+mn-ea"/>
              </a:rPr>
              <a:t>二次开发（落地版本）</a:t>
            </a:r>
            <a:endParaRPr lang="en-US" altLang="zh-CN" i="1" dirty="0">
              <a:solidFill>
                <a:srgbClr val="404040"/>
              </a:solidFill>
              <a:latin typeface="+mn-ea"/>
            </a:endParaRPr>
          </a:p>
          <a:p>
            <a:pPr marL="285750" indent="-285750" algn="just">
              <a:lnSpc>
                <a:spcPct val="150000"/>
              </a:lnSpc>
              <a:buFont typeface="Wingdings" panose="05000000000000000000" pitchFamily="2" charset="2"/>
              <a:buChar char="ü"/>
            </a:pPr>
            <a:r>
              <a:rPr lang="zh-CN" altLang="en-US" i="1" dirty="0">
                <a:solidFill>
                  <a:srgbClr val="404040"/>
                </a:solidFill>
                <a:latin typeface="+mn-ea"/>
              </a:rPr>
              <a:t>自定义文本分析算法</a:t>
            </a:r>
            <a:endParaRPr lang="en-US" altLang="zh-CN" i="1" dirty="0">
              <a:solidFill>
                <a:srgbClr val="404040"/>
              </a:solidFill>
              <a:latin typeface="+mn-ea"/>
            </a:endParaRPr>
          </a:p>
          <a:p>
            <a:pPr marL="285750" indent="-285750" algn="just">
              <a:lnSpc>
                <a:spcPct val="150000"/>
              </a:lnSpc>
              <a:buFont typeface="Wingdings" panose="05000000000000000000" pitchFamily="2" charset="2"/>
              <a:buChar char="ü"/>
            </a:pPr>
            <a:r>
              <a:rPr lang="zh-CN" altLang="en-US" i="1" dirty="0">
                <a:solidFill>
                  <a:srgbClr val="404040"/>
                </a:solidFill>
                <a:latin typeface="+mn-ea"/>
              </a:rPr>
              <a:t>模型结果验证</a:t>
            </a:r>
            <a:endParaRPr lang="zh-CN" altLang="en-US" dirty="0">
              <a:solidFill>
                <a:srgbClr val="404040"/>
              </a:solidFill>
              <a:latin typeface="+mn-ea"/>
            </a:endParaRPr>
          </a:p>
        </p:txBody>
      </p:sp>
      <p:sp>
        <p:nvSpPr>
          <p:cNvPr id="22" name="文本框 21">
            <a:extLst>
              <a:ext uri="{FF2B5EF4-FFF2-40B4-BE49-F238E27FC236}">
                <a16:creationId xmlns:a16="http://schemas.microsoft.com/office/drawing/2014/main" id="{C00D35EB-0353-11B4-BE5C-84ED5F1E79C5}"/>
              </a:ext>
            </a:extLst>
          </p:cNvPr>
          <p:cNvSpPr txBox="1"/>
          <p:nvPr/>
        </p:nvSpPr>
        <p:spPr>
          <a:xfrm>
            <a:off x="6904198" y="1630120"/>
            <a:ext cx="3681059" cy="1732334"/>
          </a:xfrm>
          <a:prstGeom prst="rect">
            <a:avLst/>
          </a:prstGeom>
          <a:noFill/>
        </p:spPr>
        <p:txBody>
          <a:bodyPr wrap="square" rtlCol="0">
            <a:spAutoFit/>
          </a:bodyPr>
          <a:lstStyle/>
          <a:p>
            <a:pPr algn="ctr">
              <a:lnSpc>
                <a:spcPct val="200000"/>
              </a:lnSpc>
            </a:pPr>
            <a:r>
              <a:rPr lang="zh-CN" altLang="en-US" sz="2000" b="1" dirty="0">
                <a:solidFill>
                  <a:schemeClr val="bg1"/>
                </a:solidFill>
                <a:latin typeface="+mn-ea"/>
              </a:rPr>
              <a:t>服务方式</a:t>
            </a:r>
            <a:endParaRPr lang="en-US" altLang="zh-CN" sz="2000" b="1" dirty="0">
              <a:solidFill>
                <a:schemeClr val="bg1"/>
              </a:solidFill>
              <a:latin typeface="+mn-ea"/>
            </a:endParaRPr>
          </a:p>
          <a:p>
            <a:pPr marL="285750" indent="-285750">
              <a:lnSpc>
                <a:spcPct val="200000"/>
              </a:lnSpc>
              <a:buFont typeface="Wingdings" panose="05000000000000000000" pitchFamily="2" charset="2"/>
              <a:buChar char="ü"/>
            </a:pPr>
            <a:r>
              <a:rPr lang="en-US" altLang="zh-CN" i="1" dirty="0">
                <a:solidFill>
                  <a:schemeClr val="bg1"/>
                </a:solidFill>
                <a:latin typeface="+mn-ea"/>
              </a:rPr>
              <a:t>B/S</a:t>
            </a:r>
            <a:r>
              <a:rPr lang="zh-CN" altLang="en-US" i="1" dirty="0">
                <a:solidFill>
                  <a:schemeClr val="bg1"/>
                </a:solidFill>
                <a:latin typeface="+mn-ea"/>
              </a:rPr>
              <a:t>模式</a:t>
            </a:r>
            <a:endParaRPr lang="en-US" altLang="zh-CN" i="1" dirty="0">
              <a:solidFill>
                <a:schemeClr val="bg1"/>
              </a:solidFill>
              <a:latin typeface="+mn-ea"/>
            </a:endParaRPr>
          </a:p>
          <a:p>
            <a:pPr marL="285750" indent="-285750">
              <a:lnSpc>
                <a:spcPct val="200000"/>
              </a:lnSpc>
              <a:buFont typeface="Wingdings" panose="05000000000000000000" pitchFamily="2" charset="2"/>
              <a:buChar char="ü"/>
            </a:pPr>
            <a:r>
              <a:rPr lang="en-US" altLang="zh-CN" i="1" dirty="0">
                <a:solidFill>
                  <a:schemeClr val="bg1"/>
                </a:solidFill>
                <a:latin typeface="+mn-ea"/>
              </a:rPr>
              <a:t>C/S</a:t>
            </a:r>
            <a:r>
              <a:rPr lang="zh-CN" altLang="en-US" i="1" dirty="0">
                <a:solidFill>
                  <a:schemeClr val="bg1"/>
                </a:solidFill>
                <a:latin typeface="+mn-ea"/>
              </a:rPr>
              <a:t>模式</a:t>
            </a:r>
            <a:endParaRPr lang="en-US" altLang="zh-CN" i="1" dirty="0">
              <a:solidFill>
                <a:schemeClr val="bg1"/>
              </a:solidFill>
              <a:latin typeface="+mn-ea"/>
            </a:endParaRPr>
          </a:p>
        </p:txBody>
      </p:sp>
    </p:spTree>
    <p:custDataLst>
      <p:tags r:id="rId1"/>
    </p:custDataLst>
    <p:extLst>
      <p:ext uri="{BB962C8B-B14F-4D97-AF65-F5344CB8AC3E}">
        <p14:creationId xmlns:p14="http://schemas.microsoft.com/office/powerpoint/2010/main" val="24533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p:bldP spid="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630718F-BA84-35D7-F48C-36D87FE3987F}"/>
              </a:ext>
            </a:extLst>
          </p:cNvPr>
          <p:cNvGrpSpPr/>
          <p:nvPr/>
        </p:nvGrpSpPr>
        <p:grpSpPr>
          <a:xfrm>
            <a:off x="1644946" y="2109807"/>
            <a:ext cx="2886367" cy="326475"/>
            <a:chOff x="1848067" y="2697524"/>
            <a:chExt cx="2311184" cy="316190"/>
          </a:xfrm>
        </p:grpSpPr>
        <p:cxnSp>
          <p:nvCxnSpPr>
            <p:cNvPr id="4" name="Straight Connector 56">
              <a:extLst>
                <a:ext uri="{FF2B5EF4-FFF2-40B4-BE49-F238E27FC236}">
                  <a16:creationId xmlns:a16="http://schemas.microsoft.com/office/drawing/2014/main" id="{0E929C87-98DB-0949-2B82-94E9E26B3A54}"/>
                </a:ext>
              </a:extLst>
            </p:cNvPr>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57">
              <a:extLst>
                <a:ext uri="{FF2B5EF4-FFF2-40B4-BE49-F238E27FC236}">
                  <a16:creationId xmlns:a16="http://schemas.microsoft.com/office/drawing/2014/main" id="{6FD9004A-50E1-3330-F0A0-82755ABED3D3}"/>
                </a:ext>
              </a:extLst>
            </p:cNvPr>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6" name="Group 3">
            <a:extLst>
              <a:ext uri="{FF2B5EF4-FFF2-40B4-BE49-F238E27FC236}">
                <a16:creationId xmlns:a16="http://schemas.microsoft.com/office/drawing/2014/main" id="{FA542C00-7378-162D-0138-434FCACE1F20}"/>
              </a:ext>
            </a:extLst>
          </p:cNvPr>
          <p:cNvGrpSpPr/>
          <p:nvPr/>
        </p:nvGrpSpPr>
        <p:grpSpPr>
          <a:xfrm>
            <a:off x="8007129" y="2162531"/>
            <a:ext cx="2673027" cy="254615"/>
            <a:chOff x="7528087" y="2680840"/>
            <a:chExt cx="2061939" cy="316190"/>
          </a:xfrm>
        </p:grpSpPr>
        <p:cxnSp>
          <p:nvCxnSpPr>
            <p:cNvPr id="7" name="Straight Connector 61">
              <a:extLst>
                <a:ext uri="{FF2B5EF4-FFF2-40B4-BE49-F238E27FC236}">
                  <a16:creationId xmlns:a16="http://schemas.microsoft.com/office/drawing/2014/main" id="{99328325-F232-8AD8-7F4B-40D6101A199C}"/>
                </a:ext>
              </a:extLst>
            </p:cNvPr>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62">
              <a:extLst>
                <a:ext uri="{FF2B5EF4-FFF2-40B4-BE49-F238E27FC236}">
                  <a16:creationId xmlns:a16="http://schemas.microsoft.com/office/drawing/2014/main" id="{1985460C-42B5-E14E-2DB6-2731D4B96FED}"/>
                </a:ext>
              </a:extLst>
            </p:cNvPr>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9" name="Group 70">
            <a:extLst>
              <a:ext uri="{FF2B5EF4-FFF2-40B4-BE49-F238E27FC236}">
                <a16:creationId xmlns:a16="http://schemas.microsoft.com/office/drawing/2014/main" id="{DBDCC06F-2D73-6986-58A4-EECB1DACA5A9}"/>
              </a:ext>
            </a:extLst>
          </p:cNvPr>
          <p:cNvGrpSpPr/>
          <p:nvPr/>
        </p:nvGrpSpPr>
        <p:grpSpPr>
          <a:xfrm flipV="1">
            <a:off x="8007129" y="3723550"/>
            <a:ext cx="2673027" cy="433280"/>
            <a:chOff x="7528087" y="2680840"/>
            <a:chExt cx="2061939" cy="316190"/>
          </a:xfrm>
        </p:grpSpPr>
        <p:cxnSp>
          <p:nvCxnSpPr>
            <p:cNvPr id="10" name="Straight Connector 71">
              <a:extLst>
                <a:ext uri="{FF2B5EF4-FFF2-40B4-BE49-F238E27FC236}">
                  <a16:creationId xmlns:a16="http://schemas.microsoft.com/office/drawing/2014/main" id="{FB876FDC-0BE7-35EE-CF11-293049A3ECE4}"/>
                </a:ext>
              </a:extLst>
            </p:cNvPr>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72">
              <a:extLst>
                <a:ext uri="{FF2B5EF4-FFF2-40B4-BE49-F238E27FC236}">
                  <a16:creationId xmlns:a16="http://schemas.microsoft.com/office/drawing/2014/main" id="{AB4AE4F6-1B2F-A5F3-ED4D-F3E7C21F7658}"/>
                </a:ext>
              </a:extLst>
            </p:cNvPr>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2" name="Group 76">
            <a:extLst>
              <a:ext uri="{FF2B5EF4-FFF2-40B4-BE49-F238E27FC236}">
                <a16:creationId xmlns:a16="http://schemas.microsoft.com/office/drawing/2014/main" id="{893665CE-3D9B-A33B-B69C-799BE9959B85}"/>
              </a:ext>
            </a:extLst>
          </p:cNvPr>
          <p:cNvGrpSpPr/>
          <p:nvPr/>
        </p:nvGrpSpPr>
        <p:grpSpPr>
          <a:xfrm flipV="1">
            <a:off x="1644946" y="3746701"/>
            <a:ext cx="2886367" cy="428200"/>
            <a:chOff x="1848067" y="2697524"/>
            <a:chExt cx="2311184" cy="316190"/>
          </a:xfrm>
        </p:grpSpPr>
        <p:cxnSp>
          <p:nvCxnSpPr>
            <p:cNvPr id="13" name="Straight Connector 77">
              <a:extLst>
                <a:ext uri="{FF2B5EF4-FFF2-40B4-BE49-F238E27FC236}">
                  <a16:creationId xmlns:a16="http://schemas.microsoft.com/office/drawing/2014/main" id="{5E5DF342-DE52-DD1B-86FC-5954C89888B4}"/>
                </a:ext>
              </a:extLst>
            </p:cNvPr>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78">
              <a:extLst>
                <a:ext uri="{FF2B5EF4-FFF2-40B4-BE49-F238E27FC236}">
                  <a16:creationId xmlns:a16="http://schemas.microsoft.com/office/drawing/2014/main" id="{B9C2D23F-1A77-0E32-7E7E-6B5596E3B4D0}"/>
                </a:ext>
              </a:extLst>
            </p:cNvPr>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15" name="TextBox 21">
            <a:extLst>
              <a:ext uri="{FF2B5EF4-FFF2-40B4-BE49-F238E27FC236}">
                <a16:creationId xmlns:a16="http://schemas.microsoft.com/office/drawing/2014/main" id="{DC720627-CD37-C5E4-D355-4DF17A97C7C7}"/>
              </a:ext>
            </a:extLst>
          </p:cNvPr>
          <p:cNvSpPr txBox="1"/>
          <p:nvPr/>
        </p:nvSpPr>
        <p:spPr>
          <a:xfrm>
            <a:off x="1642530" y="1792250"/>
            <a:ext cx="2255170" cy="338554"/>
          </a:xfrm>
          <a:prstGeom prst="rect">
            <a:avLst/>
          </a:prstGeom>
          <a:noFill/>
        </p:spPr>
        <p:txBody>
          <a:bodyPr wrap="square" rtlCol="0">
            <a:spAutoFit/>
          </a:bodyPr>
          <a:lstStyle/>
          <a:p>
            <a:pPr defTabSz="685165"/>
            <a:r>
              <a:rPr lang="zh-CN" altLang="en-US" sz="1600" b="1" dirty="0">
                <a:solidFill>
                  <a:schemeClr val="accent1"/>
                </a:solidFill>
                <a:latin typeface="+mn-ea"/>
                <a:cs typeface="+mn-ea"/>
                <a:sym typeface="+mn-lt"/>
              </a:rPr>
              <a:t>海量文本数据资源</a:t>
            </a:r>
            <a:endParaRPr lang="en-US" sz="1600" b="1" dirty="0">
              <a:solidFill>
                <a:schemeClr val="accent1"/>
              </a:solidFill>
              <a:latin typeface="+mn-ea"/>
              <a:cs typeface="+mn-ea"/>
              <a:sym typeface="+mn-lt"/>
            </a:endParaRPr>
          </a:p>
        </p:txBody>
      </p:sp>
      <p:sp>
        <p:nvSpPr>
          <p:cNvPr id="16" name="TextBox 22">
            <a:extLst>
              <a:ext uri="{FF2B5EF4-FFF2-40B4-BE49-F238E27FC236}">
                <a16:creationId xmlns:a16="http://schemas.microsoft.com/office/drawing/2014/main" id="{5EABE3A2-D2A0-BC23-FB98-D5AF0D176D0B}"/>
              </a:ext>
            </a:extLst>
          </p:cNvPr>
          <p:cNvSpPr txBox="1"/>
          <p:nvPr/>
        </p:nvSpPr>
        <p:spPr>
          <a:xfrm>
            <a:off x="1461589" y="2178244"/>
            <a:ext cx="2759075" cy="1370965"/>
          </a:xfrm>
          <a:prstGeom prst="rect">
            <a:avLst/>
          </a:prstGeom>
          <a:noFill/>
        </p:spPr>
        <p:txBody>
          <a:bodyPr wrap="square" rtlCol="0">
            <a:noAutofit/>
          </a:bodyPr>
          <a:lstStyle/>
          <a:p>
            <a:pPr marL="171450" indent="-171450" algn="just">
              <a:lnSpc>
                <a:spcPct val="150000"/>
              </a:lnSpc>
              <a:spcBef>
                <a:spcPts val="15"/>
              </a:spcBef>
              <a:buFont typeface="Wingdings" panose="05000000000000000000" pitchFamily="2" charset="2"/>
              <a:buChar char="Ø"/>
            </a:pPr>
            <a:r>
              <a:rPr lang="zh-CN" altLang="en-US" sz="1200" dirty="0">
                <a:latin typeface="+mn-ea"/>
                <a:sym typeface="Arial" panose="020B0604020202020204" pitchFamily="34" charset="0"/>
              </a:rPr>
              <a:t>提供中国财经文本、美股上市公司财经文本、中国政府工作报告等近</a:t>
            </a:r>
            <a:r>
              <a:rPr lang="zh-CN" altLang="en-US" sz="1200" dirty="0">
                <a:solidFill>
                  <a:schemeClr val="accent5"/>
                </a:solidFill>
                <a:latin typeface="+mn-ea"/>
                <a:sym typeface="Arial" panose="020B0604020202020204" pitchFamily="34" charset="0"/>
              </a:rPr>
              <a:t>五百多万条</a:t>
            </a:r>
            <a:r>
              <a:rPr lang="zh-CN" altLang="en-US" sz="1200" dirty="0">
                <a:latin typeface="+mn-ea"/>
                <a:sym typeface="Arial" panose="020B0604020202020204" pitchFamily="34" charset="0"/>
              </a:rPr>
              <a:t>数据</a:t>
            </a:r>
            <a:endParaRPr lang="en-US" altLang="zh-CN" sz="1200" dirty="0">
              <a:latin typeface="+mn-ea"/>
              <a:cs typeface="+mn-ea"/>
              <a:sym typeface="+mn-lt"/>
            </a:endParaRPr>
          </a:p>
          <a:p>
            <a:pPr marL="171450" indent="-171450" algn="just">
              <a:lnSpc>
                <a:spcPct val="150000"/>
              </a:lnSpc>
              <a:spcBef>
                <a:spcPts val="15"/>
              </a:spcBef>
              <a:buFont typeface="Wingdings" panose="05000000000000000000" pitchFamily="2" charset="2"/>
              <a:buChar char="Ø"/>
            </a:pPr>
            <a:r>
              <a:rPr lang="zh-CN" altLang="en-US" sz="1200" dirty="0">
                <a:latin typeface="+mn-ea"/>
                <a:sym typeface="Arial" panose="020B0604020202020204" pitchFamily="34" charset="0"/>
              </a:rPr>
              <a:t>数据来源为证监会官方网站、公司信息披露官方网站等</a:t>
            </a:r>
            <a:r>
              <a:rPr lang="zh-CN" altLang="en-US" sz="1200" dirty="0">
                <a:solidFill>
                  <a:schemeClr val="accent5"/>
                </a:solidFill>
                <a:latin typeface="+mn-ea"/>
                <a:sym typeface="Arial" panose="020B0604020202020204" pitchFamily="34" charset="0"/>
              </a:rPr>
              <a:t>权威渠道</a:t>
            </a:r>
            <a:endParaRPr lang="en-US" altLang="zh-CN" sz="1200" dirty="0">
              <a:solidFill>
                <a:schemeClr val="accent5"/>
              </a:solidFill>
              <a:latin typeface="+mn-ea"/>
              <a:sym typeface="Arial" panose="020B0604020202020204" pitchFamily="34" charset="0"/>
            </a:endParaRPr>
          </a:p>
        </p:txBody>
      </p:sp>
      <p:sp>
        <p:nvSpPr>
          <p:cNvPr id="17" name="TextBox 23">
            <a:extLst>
              <a:ext uri="{FF2B5EF4-FFF2-40B4-BE49-F238E27FC236}">
                <a16:creationId xmlns:a16="http://schemas.microsoft.com/office/drawing/2014/main" id="{2DC89385-F920-5BF6-2F80-0147202D8599}"/>
              </a:ext>
            </a:extLst>
          </p:cNvPr>
          <p:cNvSpPr txBox="1"/>
          <p:nvPr/>
        </p:nvSpPr>
        <p:spPr>
          <a:xfrm>
            <a:off x="8118452" y="1839690"/>
            <a:ext cx="2659521" cy="338554"/>
          </a:xfrm>
          <a:prstGeom prst="rect">
            <a:avLst/>
          </a:prstGeom>
          <a:noFill/>
        </p:spPr>
        <p:txBody>
          <a:bodyPr wrap="square" rtlCol="0">
            <a:spAutoFit/>
          </a:bodyPr>
          <a:lstStyle/>
          <a:p>
            <a:pPr algn="r" defTabSz="685165"/>
            <a:r>
              <a:rPr lang="zh-CN" altLang="en-US" sz="1600" b="1" dirty="0">
                <a:solidFill>
                  <a:schemeClr val="accent1"/>
                </a:solidFill>
                <a:latin typeface="+mn-ea"/>
                <a:cs typeface="+mn-ea"/>
                <a:sym typeface="+mn-lt"/>
              </a:rPr>
              <a:t>强大的自定义条件设置</a:t>
            </a:r>
            <a:endParaRPr lang="en-US" sz="1600" b="1" dirty="0">
              <a:solidFill>
                <a:schemeClr val="accent1"/>
              </a:solidFill>
              <a:latin typeface="+mn-ea"/>
              <a:cs typeface="+mn-ea"/>
              <a:sym typeface="+mn-lt"/>
            </a:endParaRPr>
          </a:p>
        </p:txBody>
      </p:sp>
      <p:sp>
        <p:nvSpPr>
          <p:cNvPr id="18" name="TextBox 25">
            <a:extLst>
              <a:ext uri="{FF2B5EF4-FFF2-40B4-BE49-F238E27FC236}">
                <a16:creationId xmlns:a16="http://schemas.microsoft.com/office/drawing/2014/main" id="{E2D7911B-13CE-F53E-9280-56CD9A96E65E}"/>
              </a:ext>
            </a:extLst>
          </p:cNvPr>
          <p:cNvSpPr txBox="1"/>
          <p:nvPr/>
        </p:nvSpPr>
        <p:spPr>
          <a:xfrm>
            <a:off x="7964822" y="3836347"/>
            <a:ext cx="2813151" cy="338554"/>
          </a:xfrm>
          <a:prstGeom prst="rect">
            <a:avLst/>
          </a:prstGeom>
          <a:noFill/>
        </p:spPr>
        <p:txBody>
          <a:bodyPr wrap="square" rtlCol="0">
            <a:spAutoFit/>
          </a:bodyPr>
          <a:lstStyle/>
          <a:p>
            <a:pPr algn="r" defTabSz="685165"/>
            <a:r>
              <a:rPr lang="zh-CN" altLang="en-US" sz="1600" b="1" dirty="0">
                <a:solidFill>
                  <a:schemeClr val="accent1"/>
                </a:solidFill>
                <a:latin typeface="+mn-ea"/>
                <a:cs typeface="+mn-ea"/>
                <a:sym typeface="+mn-lt"/>
              </a:rPr>
              <a:t>自动收录与数据</a:t>
            </a:r>
            <a:r>
              <a:rPr lang="en-US" altLang="zh-CN" sz="1600" b="1" dirty="0">
                <a:solidFill>
                  <a:schemeClr val="accent1"/>
                </a:solidFill>
                <a:latin typeface="+mn-ea"/>
                <a:cs typeface="+mn-ea"/>
                <a:sym typeface="+mn-lt"/>
              </a:rPr>
              <a:t>API</a:t>
            </a:r>
            <a:endParaRPr lang="en-US" sz="1600" b="1" dirty="0">
              <a:solidFill>
                <a:schemeClr val="accent1"/>
              </a:solidFill>
              <a:latin typeface="+mn-ea"/>
              <a:cs typeface="+mn-ea"/>
              <a:sym typeface="+mn-lt"/>
            </a:endParaRPr>
          </a:p>
        </p:txBody>
      </p:sp>
      <p:sp>
        <p:nvSpPr>
          <p:cNvPr id="19" name="TextBox 27">
            <a:extLst>
              <a:ext uri="{FF2B5EF4-FFF2-40B4-BE49-F238E27FC236}">
                <a16:creationId xmlns:a16="http://schemas.microsoft.com/office/drawing/2014/main" id="{E62AE06B-A822-1D37-B1E8-A90A6CDA6C72}"/>
              </a:ext>
            </a:extLst>
          </p:cNvPr>
          <p:cNvSpPr txBox="1"/>
          <p:nvPr/>
        </p:nvSpPr>
        <p:spPr>
          <a:xfrm>
            <a:off x="1642530" y="3842898"/>
            <a:ext cx="2492648" cy="338554"/>
          </a:xfrm>
          <a:prstGeom prst="rect">
            <a:avLst/>
          </a:prstGeom>
          <a:noFill/>
        </p:spPr>
        <p:txBody>
          <a:bodyPr wrap="square" rtlCol="0">
            <a:spAutoFit/>
          </a:bodyPr>
          <a:lstStyle/>
          <a:p>
            <a:pPr defTabSz="685165"/>
            <a:r>
              <a:rPr lang="zh-CN" altLang="en-US" sz="1600" b="1" dirty="0">
                <a:solidFill>
                  <a:schemeClr val="accent1"/>
                </a:solidFill>
                <a:latin typeface="+mn-ea"/>
                <a:cs typeface="+mn-ea"/>
                <a:sym typeface="+mn-lt"/>
              </a:rPr>
              <a:t>丰富的文本分析功能</a:t>
            </a:r>
            <a:endParaRPr lang="en-US" sz="1600" b="1" dirty="0">
              <a:solidFill>
                <a:schemeClr val="accent1"/>
              </a:solidFill>
              <a:latin typeface="+mn-ea"/>
              <a:cs typeface="+mn-ea"/>
              <a:sym typeface="+mn-lt"/>
            </a:endParaRPr>
          </a:p>
        </p:txBody>
      </p:sp>
      <p:sp>
        <p:nvSpPr>
          <p:cNvPr id="20" name="AutoShape 34">
            <a:extLst>
              <a:ext uri="{FF2B5EF4-FFF2-40B4-BE49-F238E27FC236}">
                <a16:creationId xmlns:a16="http://schemas.microsoft.com/office/drawing/2014/main" id="{A06C84CC-99E9-0DA5-1055-5EE1F590B644}"/>
              </a:ext>
            </a:extLst>
          </p:cNvPr>
          <p:cNvSpPr/>
          <p:nvPr/>
        </p:nvSpPr>
        <p:spPr bwMode="auto">
          <a:xfrm>
            <a:off x="1011070" y="1758834"/>
            <a:ext cx="392975" cy="3848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4" y="0"/>
                </a:moveTo>
                <a:cubicBezTo>
                  <a:pt x="12264" y="0"/>
                  <a:pt x="13649" y="287"/>
                  <a:pt x="14957" y="861"/>
                </a:cubicBezTo>
                <a:cubicBezTo>
                  <a:pt x="16265" y="1434"/>
                  <a:pt x="17412" y="2210"/>
                  <a:pt x="18398" y="3198"/>
                </a:cubicBezTo>
                <a:cubicBezTo>
                  <a:pt x="19387" y="4186"/>
                  <a:pt x="20167" y="5332"/>
                  <a:pt x="20738" y="6645"/>
                </a:cubicBezTo>
                <a:cubicBezTo>
                  <a:pt x="21311" y="7958"/>
                  <a:pt x="21599" y="9341"/>
                  <a:pt x="21599" y="10801"/>
                </a:cubicBezTo>
                <a:cubicBezTo>
                  <a:pt x="21599" y="12280"/>
                  <a:pt x="21311" y="13669"/>
                  <a:pt x="20738" y="14971"/>
                </a:cubicBezTo>
                <a:cubicBezTo>
                  <a:pt x="20167" y="16272"/>
                  <a:pt x="19387" y="17413"/>
                  <a:pt x="18398" y="18401"/>
                </a:cubicBezTo>
                <a:cubicBezTo>
                  <a:pt x="17412" y="19386"/>
                  <a:pt x="16265" y="20171"/>
                  <a:pt x="14957" y="20738"/>
                </a:cubicBezTo>
                <a:cubicBezTo>
                  <a:pt x="13649" y="21312"/>
                  <a:pt x="12264" y="21599"/>
                  <a:pt x="10804" y="21599"/>
                </a:cubicBezTo>
                <a:cubicBezTo>
                  <a:pt x="9326" y="21599"/>
                  <a:pt x="7936" y="21312"/>
                  <a:pt x="6633" y="20738"/>
                </a:cubicBezTo>
                <a:cubicBezTo>
                  <a:pt x="5328" y="20171"/>
                  <a:pt x="4184" y="19386"/>
                  <a:pt x="3195" y="18401"/>
                </a:cubicBezTo>
                <a:cubicBezTo>
                  <a:pt x="2209" y="17413"/>
                  <a:pt x="1429" y="16272"/>
                  <a:pt x="856" y="14971"/>
                </a:cubicBezTo>
                <a:cubicBezTo>
                  <a:pt x="285" y="13669"/>
                  <a:pt x="0" y="12280"/>
                  <a:pt x="0" y="10801"/>
                </a:cubicBezTo>
                <a:cubicBezTo>
                  <a:pt x="0" y="9341"/>
                  <a:pt x="285" y="7958"/>
                  <a:pt x="856" y="6645"/>
                </a:cubicBezTo>
                <a:cubicBezTo>
                  <a:pt x="1429" y="5332"/>
                  <a:pt x="2209" y="4186"/>
                  <a:pt x="3195" y="3198"/>
                </a:cubicBezTo>
                <a:cubicBezTo>
                  <a:pt x="4184" y="2210"/>
                  <a:pt x="5328" y="1434"/>
                  <a:pt x="6633" y="861"/>
                </a:cubicBezTo>
                <a:cubicBezTo>
                  <a:pt x="7936" y="285"/>
                  <a:pt x="9326" y="0"/>
                  <a:pt x="10804" y="0"/>
                </a:cubicBezTo>
                <a:moveTo>
                  <a:pt x="6450" y="2241"/>
                </a:moveTo>
                <a:cubicBezTo>
                  <a:pt x="6133" y="2258"/>
                  <a:pt x="5783" y="2408"/>
                  <a:pt x="5393" y="2687"/>
                </a:cubicBezTo>
                <a:cubicBezTo>
                  <a:pt x="5006" y="2969"/>
                  <a:pt x="4627" y="3294"/>
                  <a:pt x="4257" y="3658"/>
                </a:cubicBezTo>
                <a:cubicBezTo>
                  <a:pt x="3890" y="4028"/>
                  <a:pt x="3548" y="4409"/>
                  <a:pt x="3237" y="4793"/>
                </a:cubicBezTo>
                <a:cubicBezTo>
                  <a:pt x="2927" y="5186"/>
                  <a:pt x="2684" y="5505"/>
                  <a:pt x="2514" y="5753"/>
                </a:cubicBezTo>
                <a:lnTo>
                  <a:pt x="2568" y="5753"/>
                </a:lnTo>
                <a:cubicBezTo>
                  <a:pt x="2604" y="5753"/>
                  <a:pt x="2661" y="5742"/>
                  <a:pt x="2737" y="5716"/>
                </a:cubicBezTo>
                <a:cubicBezTo>
                  <a:pt x="2814" y="5688"/>
                  <a:pt x="2850" y="5728"/>
                  <a:pt x="2850" y="5838"/>
                </a:cubicBezTo>
                <a:cubicBezTo>
                  <a:pt x="2850" y="5875"/>
                  <a:pt x="2839" y="5920"/>
                  <a:pt x="2811" y="5979"/>
                </a:cubicBezTo>
                <a:cubicBezTo>
                  <a:pt x="2783" y="6035"/>
                  <a:pt x="2833" y="6069"/>
                  <a:pt x="2961" y="6069"/>
                </a:cubicBezTo>
                <a:cubicBezTo>
                  <a:pt x="2997" y="6069"/>
                  <a:pt x="3020" y="6041"/>
                  <a:pt x="3028" y="5985"/>
                </a:cubicBezTo>
                <a:cubicBezTo>
                  <a:pt x="3037" y="5931"/>
                  <a:pt x="3051" y="5931"/>
                  <a:pt x="3068" y="5985"/>
                </a:cubicBezTo>
                <a:lnTo>
                  <a:pt x="3122" y="6199"/>
                </a:lnTo>
                <a:lnTo>
                  <a:pt x="3122" y="6227"/>
                </a:lnTo>
                <a:cubicBezTo>
                  <a:pt x="3122" y="6267"/>
                  <a:pt x="3099" y="6295"/>
                  <a:pt x="3054" y="6312"/>
                </a:cubicBezTo>
                <a:cubicBezTo>
                  <a:pt x="3011" y="6326"/>
                  <a:pt x="2997" y="6354"/>
                  <a:pt x="3014" y="6394"/>
                </a:cubicBezTo>
                <a:cubicBezTo>
                  <a:pt x="3051" y="6428"/>
                  <a:pt x="3093" y="6442"/>
                  <a:pt x="3141" y="6442"/>
                </a:cubicBezTo>
                <a:lnTo>
                  <a:pt x="3271" y="6442"/>
                </a:lnTo>
                <a:lnTo>
                  <a:pt x="3325" y="6417"/>
                </a:lnTo>
                <a:lnTo>
                  <a:pt x="3353" y="6394"/>
                </a:lnTo>
                <a:cubicBezTo>
                  <a:pt x="3353" y="6442"/>
                  <a:pt x="3379" y="6481"/>
                  <a:pt x="3432" y="6504"/>
                </a:cubicBezTo>
                <a:cubicBezTo>
                  <a:pt x="3489" y="6532"/>
                  <a:pt x="3534" y="6544"/>
                  <a:pt x="3568" y="6544"/>
                </a:cubicBezTo>
                <a:lnTo>
                  <a:pt x="3596" y="6544"/>
                </a:lnTo>
                <a:cubicBezTo>
                  <a:pt x="3596" y="6558"/>
                  <a:pt x="3576" y="6575"/>
                  <a:pt x="3543" y="6592"/>
                </a:cubicBezTo>
                <a:cubicBezTo>
                  <a:pt x="3506" y="6614"/>
                  <a:pt x="3506" y="6642"/>
                  <a:pt x="3543" y="6673"/>
                </a:cubicBezTo>
                <a:lnTo>
                  <a:pt x="3853" y="6730"/>
                </a:lnTo>
                <a:lnTo>
                  <a:pt x="3853" y="6758"/>
                </a:lnTo>
                <a:lnTo>
                  <a:pt x="4043" y="7148"/>
                </a:lnTo>
                <a:cubicBezTo>
                  <a:pt x="4043" y="7182"/>
                  <a:pt x="4028" y="7232"/>
                  <a:pt x="4003" y="7280"/>
                </a:cubicBezTo>
                <a:cubicBezTo>
                  <a:pt x="3975" y="7337"/>
                  <a:pt x="3944" y="7365"/>
                  <a:pt x="3907" y="7365"/>
                </a:cubicBezTo>
                <a:cubicBezTo>
                  <a:pt x="3870" y="7365"/>
                  <a:pt x="3856" y="7354"/>
                  <a:pt x="3867" y="7326"/>
                </a:cubicBezTo>
                <a:cubicBezTo>
                  <a:pt x="3876" y="7297"/>
                  <a:pt x="3879" y="7263"/>
                  <a:pt x="3879" y="7232"/>
                </a:cubicBezTo>
                <a:cubicBezTo>
                  <a:pt x="3879" y="7193"/>
                  <a:pt x="3870" y="7159"/>
                  <a:pt x="3853" y="7134"/>
                </a:cubicBezTo>
                <a:cubicBezTo>
                  <a:pt x="3836" y="7105"/>
                  <a:pt x="3769" y="7094"/>
                  <a:pt x="3650" y="7094"/>
                </a:cubicBezTo>
                <a:cubicBezTo>
                  <a:pt x="3633" y="7094"/>
                  <a:pt x="3608" y="7100"/>
                  <a:pt x="3582" y="7105"/>
                </a:cubicBezTo>
                <a:cubicBezTo>
                  <a:pt x="3554" y="7117"/>
                  <a:pt x="3551" y="7139"/>
                  <a:pt x="3568" y="7176"/>
                </a:cubicBezTo>
                <a:lnTo>
                  <a:pt x="3732" y="7523"/>
                </a:lnTo>
                <a:lnTo>
                  <a:pt x="3771" y="7551"/>
                </a:lnTo>
                <a:lnTo>
                  <a:pt x="3800" y="7580"/>
                </a:lnTo>
                <a:cubicBezTo>
                  <a:pt x="3709" y="7580"/>
                  <a:pt x="3647" y="7690"/>
                  <a:pt x="3616" y="7904"/>
                </a:cubicBezTo>
                <a:cubicBezTo>
                  <a:pt x="3585" y="8119"/>
                  <a:pt x="3568" y="8274"/>
                  <a:pt x="3568" y="8362"/>
                </a:cubicBezTo>
                <a:lnTo>
                  <a:pt x="3622" y="8610"/>
                </a:lnTo>
                <a:lnTo>
                  <a:pt x="3650" y="8686"/>
                </a:lnTo>
                <a:lnTo>
                  <a:pt x="3650" y="8743"/>
                </a:lnTo>
                <a:lnTo>
                  <a:pt x="3596" y="9002"/>
                </a:lnTo>
                <a:lnTo>
                  <a:pt x="3989" y="9581"/>
                </a:lnTo>
                <a:lnTo>
                  <a:pt x="4071" y="9581"/>
                </a:lnTo>
                <a:cubicBezTo>
                  <a:pt x="4088" y="9618"/>
                  <a:pt x="4079" y="9652"/>
                  <a:pt x="4043" y="9691"/>
                </a:cubicBezTo>
                <a:cubicBezTo>
                  <a:pt x="4006" y="9725"/>
                  <a:pt x="3997" y="9762"/>
                  <a:pt x="4014" y="9796"/>
                </a:cubicBezTo>
                <a:lnTo>
                  <a:pt x="4125" y="9906"/>
                </a:lnTo>
                <a:cubicBezTo>
                  <a:pt x="4125" y="9993"/>
                  <a:pt x="4142" y="10061"/>
                  <a:pt x="4178" y="10098"/>
                </a:cubicBezTo>
                <a:cubicBezTo>
                  <a:pt x="4212" y="10143"/>
                  <a:pt x="4272" y="10197"/>
                  <a:pt x="4353" y="10270"/>
                </a:cubicBezTo>
                <a:cubicBezTo>
                  <a:pt x="4334" y="10380"/>
                  <a:pt x="4427" y="10479"/>
                  <a:pt x="4630" y="10572"/>
                </a:cubicBezTo>
                <a:cubicBezTo>
                  <a:pt x="4834" y="10668"/>
                  <a:pt x="4961" y="10733"/>
                  <a:pt x="5017" y="10773"/>
                </a:cubicBezTo>
                <a:cubicBezTo>
                  <a:pt x="5088" y="10976"/>
                  <a:pt x="5178" y="11179"/>
                  <a:pt x="5286" y="11382"/>
                </a:cubicBezTo>
                <a:cubicBezTo>
                  <a:pt x="5393" y="11588"/>
                  <a:pt x="5526" y="11758"/>
                  <a:pt x="5679" y="11908"/>
                </a:cubicBezTo>
                <a:lnTo>
                  <a:pt x="5707" y="12094"/>
                </a:lnTo>
                <a:cubicBezTo>
                  <a:pt x="5707" y="12111"/>
                  <a:pt x="5684" y="12133"/>
                  <a:pt x="5639" y="12150"/>
                </a:cubicBezTo>
                <a:cubicBezTo>
                  <a:pt x="5594" y="12167"/>
                  <a:pt x="5588" y="12195"/>
                  <a:pt x="5625" y="12227"/>
                </a:cubicBezTo>
                <a:lnTo>
                  <a:pt x="5842" y="12325"/>
                </a:lnTo>
                <a:cubicBezTo>
                  <a:pt x="5876" y="12289"/>
                  <a:pt x="5924" y="12325"/>
                  <a:pt x="5984" y="12433"/>
                </a:cubicBezTo>
                <a:cubicBezTo>
                  <a:pt x="6040" y="12543"/>
                  <a:pt x="6088" y="12613"/>
                  <a:pt x="6125" y="12647"/>
                </a:cubicBezTo>
                <a:lnTo>
                  <a:pt x="6097" y="12729"/>
                </a:lnTo>
                <a:lnTo>
                  <a:pt x="6261" y="12961"/>
                </a:lnTo>
                <a:lnTo>
                  <a:pt x="6342" y="12989"/>
                </a:lnTo>
                <a:lnTo>
                  <a:pt x="6396" y="12879"/>
                </a:lnTo>
                <a:cubicBezTo>
                  <a:pt x="6359" y="12788"/>
                  <a:pt x="6297" y="12667"/>
                  <a:pt x="6207" y="12520"/>
                </a:cubicBezTo>
                <a:cubicBezTo>
                  <a:pt x="6116" y="12370"/>
                  <a:pt x="6023" y="12226"/>
                  <a:pt x="5930" y="12088"/>
                </a:cubicBezTo>
                <a:cubicBezTo>
                  <a:pt x="5834" y="11947"/>
                  <a:pt x="5755" y="11826"/>
                  <a:pt x="5693" y="11710"/>
                </a:cubicBezTo>
                <a:cubicBezTo>
                  <a:pt x="5628" y="11600"/>
                  <a:pt x="5597" y="11532"/>
                  <a:pt x="5597" y="11515"/>
                </a:cubicBezTo>
                <a:cubicBezTo>
                  <a:pt x="5597" y="11492"/>
                  <a:pt x="5588" y="11422"/>
                  <a:pt x="5571" y="11295"/>
                </a:cubicBezTo>
                <a:cubicBezTo>
                  <a:pt x="5551" y="11168"/>
                  <a:pt x="5534" y="11097"/>
                  <a:pt x="5517" y="11069"/>
                </a:cubicBezTo>
                <a:cubicBezTo>
                  <a:pt x="5571" y="11103"/>
                  <a:pt x="5639" y="11137"/>
                  <a:pt x="5721" y="11168"/>
                </a:cubicBezTo>
                <a:cubicBezTo>
                  <a:pt x="5800" y="11202"/>
                  <a:pt x="5868" y="11235"/>
                  <a:pt x="5922" y="11267"/>
                </a:cubicBezTo>
                <a:cubicBezTo>
                  <a:pt x="5958" y="11492"/>
                  <a:pt x="6046" y="11676"/>
                  <a:pt x="6187" y="11809"/>
                </a:cubicBezTo>
                <a:cubicBezTo>
                  <a:pt x="6326" y="11947"/>
                  <a:pt x="6450" y="12099"/>
                  <a:pt x="6557" y="12272"/>
                </a:cubicBezTo>
                <a:cubicBezTo>
                  <a:pt x="6520" y="12305"/>
                  <a:pt x="6520" y="12325"/>
                  <a:pt x="6557" y="12337"/>
                </a:cubicBezTo>
                <a:cubicBezTo>
                  <a:pt x="6594" y="12348"/>
                  <a:pt x="6625" y="12354"/>
                  <a:pt x="6653" y="12354"/>
                </a:cubicBezTo>
                <a:cubicBezTo>
                  <a:pt x="6687" y="12387"/>
                  <a:pt x="6707" y="12452"/>
                  <a:pt x="6707" y="12543"/>
                </a:cubicBezTo>
                <a:cubicBezTo>
                  <a:pt x="6834" y="12684"/>
                  <a:pt x="6998" y="12884"/>
                  <a:pt x="7199" y="13138"/>
                </a:cubicBezTo>
                <a:cubicBezTo>
                  <a:pt x="7402" y="13384"/>
                  <a:pt x="7504" y="13584"/>
                  <a:pt x="7504" y="13731"/>
                </a:cubicBezTo>
                <a:lnTo>
                  <a:pt x="7504" y="13754"/>
                </a:lnTo>
                <a:lnTo>
                  <a:pt x="7450" y="13949"/>
                </a:lnTo>
                <a:cubicBezTo>
                  <a:pt x="7504" y="14090"/>
                  <a:pt x="7597" y="14205"/>
                  <a:pt x="7727" y="14290"/>
                </a:cubicBezTo>
                <a:cubicBezTo>
                  <a:pt x="7857" y="14378"/>
                  <a:pt x="7987" y="14443"/>
                  <a:pt x="8114" y="14499"/>
                </a:cubicBezTo>
                <a:lnTo>
                  <a:pt x="8168" y="14499"/>
                </a:lnTo>
                <a:cubicBezTo>
                  <a:pt x="8349" y="14592"/>
                  <a:pt x="8532" y="14685"/>
                  <a:pt x="8721" y="14790"/>
                </a:cubicBezTo>
                <a:cubicBezTo>
                  <a:pt x="8911" y="14897"/>
                  <a:pt x="9106" y="14985"/>
                  <a:pt x="9304" y="15055"/>
                </a:cubicBezTo>
                <a:lnTo>
                  <a:pt x="9614" y="14863"/>
                </a:lnTo>
                <a:cubicBezTo>
                  <a:pt x="9688" y="14886"/>
                  <a:pt x="9764" y="14928"/>
                  <a:pt x="9846" y="15002"/>
                </a:cubicBezTo>
                <a:cubicBezTo>
                  <a:pt x="9925" y="15072"/>
                  <a:pt x="10018" y="15154"/>
                  <a:pt x="10123" y="15250"/>
                </a:cubicBezTo>
                <a:cubicBezTo>
                  <a:pt x="10225" y="15343"/>
                  <a:pt x="10346" y="15431"/>
                  <a:pt x="10487" y="15513"/>
                </a:cubicBezTo>
                <a:cubicBezTo>
                  <a:pt x="10626" y="15597"/>
                  <a:pt x="10787" y="15645"/>
                  <a:pt x="10968" y="15662"/>
                </a:cubicBezTo>
                <a:cubicBezTo>
                  <a:pt x="11092" y="15575"/>
                  <a:pt x="11157" y="15597"/>
                  <a:pt x="11157" y="15727"/>
                </a:cubicBezTo>
                <a:lnTo>
                  <a:pt x="11157" y="15784"/>
                </a:lnTo>
                <a:lnTo>
                  <a:pt x="11496" y="16193"/>
                </a:lnTo>
                <a:lnTo>
                  <a:pt x="11550" y="16391"/>
                </a:lnTo>
                <a:cubicBezTo>
                  <a:pt x="11640" y="16444"/>
                  <a:pt x="11731" y="16512"/>
                  <a:pt x="11827" y="16594"/>
                </a:cubicBezTo>
                <a:cubicBezTo>
                  <a:pt x="11920" y="16676"/>
                  <a:pt x="11996" y="16766"/>
                  <a:pt x="12050" y="16865"/>
                </a:cubicBezTo>
                <a:lnTo>
                  <a:pt x="12103" y="16865"/>
                </a:lnTo>
                <a:cubicBezTo>
                  <a:pt x="12194" y="16865"/>
                  <a:pt x="12267" y="16907"/>
                  <a:pt x="12327" y="16986"/>
                </a:cubicBezTo>
                <a:cubicBezTo>
                  <a:pt x="12386" y="17068"/>
                  <a:pt x="12459" y="17108"/>
                  <a:pt x="12550" y="17108"/>
                </a:cubicBezTo>
                <a:cubicBezTo>
                  <a:pt x="12604" y="17108"/>
                  <a:pt x="12632" y="17079"/>
                  <a:pt x="12632" y="17029"/>
                </a:cubicBezTo>
                <a:cubicBezTo>
                  <a:pt x="12632" y="16902"/>
                  <a:pt x="12640" y="16820"/>
                  <a:pt x="12657" y="16777"/>
                </a:cubicBezTo>
                <a:cubicBezTo>
                  <a:pt x="12674" y="16738"/>
                  <a:pt x="12700" y="16710"/>
                  <a:pt x="12725" y="16704"/>
                </a:cubicBezTo>
                <a:cubicBezTo>
                  <a:pt x="12753" y="16693"/>
                  <a:pt x="12782" y="16687"/>
                  <a:pt x="12807" y="16687"/>
                </a:cubicBezTo>
                <a:cubicBezTo>
                  <a:pt x="12835" y="16687"/>
                  <a:pt x="12849" y="16670"/>
                  <a:pt x="12849" y="16633"/>
                </a:cubicBezTo>
                <a:lnTo>
                  <a:pt x="12793" y="16554"/>
                </a:lnTo>
                <a:cubicBezTo>
                  <a:pt x="12756" y="16554"/>
                  <a:pt x="12731" y="16577"/>
                  <a:pt x="12714" y="16622"/>
                </a:cubicBezTo>
                <a:cubicBezTo>
                  <a:pt x="12694" y="16667"/>
                  <a:pt x="12669" y="16670"/>
                  <a:pt x="12632" y="16633"/>
                </a:cubicBezTo>
                <a:lnTo>
                  <a:pt x="12440" y="16743"/>
                </a:lnTo>
                <a:lnTo>
                  <a:pt x="12211" y="16687"/>
                </a:lnTo>
                <a:lnTo>
                  <a:pt x="11889" y="16136"/>
                </a:lnTo>
                <a:lnTo>
                  <a:pt x="11996" y="15366"/>
                </a:lnTo>
                <a:cubicBezTo>
                  <a:pt x="12013" y="15332"/>
                  <a:pt x="11979" y="15287"/>
                  <a:pt x="11894" y="15244"/>
                </a:cubicBezTo>
                <a:cubicBezTo>
                  <a:pt x="11807" y="15199"/>
                  <a:pt x="11784" y="15154"/>
                  <a:pt x="11818" y="15112"/>
                </a:cubicBezTo>
                <a:cubicBezTo>
                  <a:pt x="11694" y="15032"/>
                  <a:pt x="11541" y="15001"/>
                  <a:pt x="11360" y="15001"/>
                </a:cubicBezTo>
                <a:cubicBezTo>
                  <a:pt x="11324" y="15001"/>
                  <a:pt x="11230" y="15013"/>
                  <a:pt x="11083" y="15038"/>
                </a:cubicBezTo>
                <a:cubicBezTo>
                  <a:pt x="10934" y="15066"/>
                  <a:pt x="10857" y="15055"/>
                  <a:pt x="10857" y="15001"/>
                </a:cubicBezTo>
                <a:cubicBezTo>
                  <a:pt x="10857" y="14945"/>
                  <a:pt x="10872" y="14874"/>
                  <a:pt x="10900" y="14784"/>
                </a:cubicBezTo>
                <a:cubicBezTo>
                  <a:pt x="10925" y="14691"/>
                  <a:pt x="10959" y="14598"/>
                  <a:pt x="10993" y="14493"/>
                </a:cubicBezTo>
                <a:cubicBezTo>
                  <a:pt x="11030" y="14389"/>
                  <a:pt x="11058" y="14301"/>
                  <a:pt x="11075" y="14228"/>
                </a:cubicBezTo>
                <a:cubicBezTo>
                  <a:pt x="11092" y="14157"/>
                  <a:pt x="11103" y="14112"/>
                  <a:pt x="11103" y="14095"/>
                </a:cubicBezTo>
                <a:lnTo>
                  <a:pt x="11278" y="13731"/>
                </a:lnTo>
                <a:lnTo>
                  <a:pt x="11239" y="13677"/>
                </a:lnTo>
                <a:lnTo>
                  <a:pt x="11021" y="13621"/>
                </a:lnTo>
                <a:cubicBezTo>
                  <a:pt x="10985" y="13621"/>
                  <a:pt x="10925" y="13649"/>
                  <a:pt x="10846" y="13706"/>
                </a:cubicBezTo>
                <a:cubicBezTo>
                  <a:pt x="10764" y="13754"/>
                  <a:pt x="10685" y="13821"/>
                  <a:pt x="10609" y="13898"/>
                </a:cubicBezTo>
                <a:cubicBezTo>
                  <a:pt x="10533" y="13974"/>
                  <a:pt x="10468" y="14053"/>
                  <a:pt x="10414" y="14123"/>
                </a:cubicBezTo>
                <a:cubicBezTo>
                  <a:pt x="10360" y="14197"/>
                  <a:pt x="10332" y="14256"/>
                  <a:pt x="10332" y="14313"/>
                </a:cubicBezTo>
                <a:lnTo>
                  <a:pt x="9724" y="14442"/>
                </a:lnTo>
                <a:cubicBezTo>
                  <a:pt x="9597" y="14442"/>
                  <a:pt x="9493" y="14394"/>
                  <a:pt x="9411" y="14284"/>
                </a:cubicBezTo>
                <a:cubicBezTo>
                  <a:pt x="9377" y="14140"/>
                  <a:pt x="9301" y="13979"/>
                  <a:pt x="9182" y="13804"/>
                </a:cubicBezTo>
                <a:cubicBezTo>
                  <a:pt x="9066" y="13627"/>
                  <a:pt x="9007" y="13474"/>
                  <a:pt x="9007" y="13336"/>
                </a:cubicBezTo>
                <a:cubicBezTo>
                  <a:pt x="9007" y="13132"/>
                  <a:pt x="9041" y="12938"/>
                  <a:pt x="9114" y="12757"/>
                </a:cubicBezTo>
                <a:cubicBezTo>
                  <a:pt x="9188" y="12576"/>
                  <a:pt x="9159" y="12382"/>
                  <a:pt x="9032" y="12178"/>
                </a:cubicBezTo>
                <a:cubicBezTo>
                  <a:pt x="9052" y="12178"/>
                  <a:pt x="9075" y="12167"/>
                  <a:pt x="9100" y="12150"/>
                </a:cubicBezTo>
                <a:cubicBezTo>
                  <a:pt x="9128" y="12133"/>
                  <a:pt x="9134" y="12105"/>
                  <a:pt x="9114" y="12068"/>
                </a:cubicBezTo>
                <a:lnTo>
                  <a:pt x="9275" y="11879"/>
                </a:lnTo>
                <a:lnTo>
                  <a:pt x="9303" y="11851"/>
                </a:lnTo>
                <a:lnTo>
                  <a:pt x="9329" y="11879"/>
                </a:lnTo>
                <a:cubicBezTo>
                  <a:pt x="9456" y="11786"/>
                  <a:pt x="9623" y="11758"/>
                  <a:pt x="9832" y="11786"/>
                </a:cubicBezTo>
                <a:cubicBezTo>
                  <a:pt x="10038" y="11809"/>
                  <a:pt x="10168" y="11746"/>
                  <a:pt x="10225" y="11594"/>
                </a:cubicBezTo>
                <a:lnTo>
                  <a:pt x="10439" y="11769"/>
                </a:lnTo>
                <a:cubicBezTo>
                  <a:pt x="10476" y="11786"/>
                  <a:pt x="10516" y="11769"/>
                  <a:pt x="10561" y="11710"/>
                </a:cubicBezTo>
                <a:cubicBezTo>
                  <a:pt x="10606" y="11653"/>
                  <a:pt x="10629" y="11605"/>
                  <a:pt x="10629" y="11566"/>
                </a:cubicBezTo>
                <a:lnTo>
                  <a:pt x="10521" y="11515"/>
                </a:lnTo>
                <a:lnTo>
                  <a:pt x="11050" y="11377"/>
                </a:lnTo>
                <a:lnTo>
                  <a:pt x="11075" y="11461"/>
                </a:lnTo>
                <a:lnTo>
                  <a:pt x="11332" y="11433"/>
                </a:lnTo>
                <a:lnTo>
                  <a:pt x="11629" y="11619"/>
                </a:lnTo>
                <a:cubicBezTo>
                  <a:pt x="11665" y="11619"/>
                  <a:pt x="11702" y="11600"/>
                  <a:pt x="11739" y="11554"/>
                </a:cubicBezTo>
                <a:cubicBezTo>
                  <a:pt x="11776" y="11509"/>
                  <a:pt x="11815" y="11504"/>
                  <a:pt x="11860" y="11537"/>
                </a:cubicBezTo>
                <a:lnTo>
                  <a:pt x="12132" y="11825"/>
                </a:lnTo>
                <a:cubicBezTo>
                  <a:pt x="12095" y="11896"/>
                  <a:pt x="12089" y="11952"/>
                  <a:pt x="12118" y="11984"/>
                </a:cubicBezTo>
                <a:cubicBezTo>
                  <a:pt x="12143" y="12023"/>
                  <a:pt x="12157" y="12057"/>
                  <a:pt x="12157" y="12094"/>
                </a:cubicBezTo>
                <a:cubicBezTo>
                  <a:pt x="12157" y="12150"/>
                  <a:pt x="12205" y="12271"/>
                  <a:pt x="12298" y="12463"/>
                </a:cubicBezTo>
                <a:cubicBezTo>
                  <a:pt x="12394" y="12658"/>
                  <a:pt x="12479" y="12757"/>
                  <a:pt x="12550" y="12757"/>
                </a:cubicBezTo>
                <a:cubicBezTo>
                  <a:pt x="12640" y="12757"/>
                  <a:pt x="12680" y="12698"/>
                  <a:pt x="12671" y="12582"/>
                </a:cubicBezTo>
                <a:cubicBezTo>
                  <a:pt x="12663" y="12466"/>
                  <a:pt x="12657" y="12390"/>
                  <a:pt x="12657" y="12356"/>
                </a:cubicBezTo>
                <a:cubicBezTo>
                  <a:pt x="12657" y="12176"/>
                  <a:pt x="12620" y="11998"/>
                  <a:pt x="12550" y="11828"/>
                </a:cubicBezTo>
                <a:cubicBezTo>
                  <a:pt x="12479" y="11656"/>
                  <a:pt x="12409" y="11481"/>
                  <a:pt x="12346" y="11298"/>
                </a:cubicBezTo>
                <a:lnTo>
                  <a:pt x="12346" y="11221"/>
                </a:lnTo>
                <a:cubicBezTo>
                  <a:pt x="12346" y="11128"/>
                  <a:pt x="12403" y="11049"/>
                  <a:pt x="12516" y="10984"/>
                </a:cubicBezTo>
                <a:cubicBezTo>
                  <a:pt x="12629" y="10911"/>
                  <a:pt x="12685" y="10874"/>
                  <a:pt x="12685" y="10851"/>
                </a:cubicBezTo>
                <a:cubicBezTo>
                  <a:pt x="12776" y="10781"/>
                  <a:pt x="12878" y="10707"/>
                  <a:pt x="12991" y="10637"/>
                </a:cubicBezTo>
                <a:cubicBezTo>
                  <a:pt x="13101" y="10563"/>
                  <a:pt x="13186" y="10482"/>
                  <a:pt x="13239" y="10383"/>
                </a:cubicBezTo>
                <a:lnTo>
                  <a:pt x="13347" y="10163"/>
                </a:lnTo>
                <a:lnTo>
                  <a:pt x="13347" y="10030"/>
                </a:lnTo>
                <a:lnTo>
                  <a:pt x="13429" y="10030"/>
                </a:lnTo>
                <a:cubicBezTo>
                  <a:pt x="13465" y="10030"/>
                  <a:pt x="13482" y="10002"/>
                  <a:pt x="13482" y="9948"/>
                </a:cubicBezTo>
                <a:cubicBezTo>
                  <a:pt x="13482" y="9931"/>
                  <a:pt x="13471" y="9914"/>
                  <a:pt x="13443" y="9903"/>
                </a:cubicBezTo>
                <a:cubicBezTo>
                  <a:pt x="13414" y="9886"/>
                  <a:pt x="13383" y="9863"/>
                  <a:pt x="13347" y="9827"/>
                </a:cubicBezTo>
                <a:cubicBezTo>
                  <a:pt x="13313" y="9810"/>
                  <a:pt x="13276" y="9782"/>
                  <a:pt x="13239" y="9742"/>
                </a:cubicBezTo>
                <a:lnTo>
                  <a:pt x="13321" y="9694"/>
                </a:lnTo>
                <a:cubicBezTo>
                  <a:pt x="13358" y="9638"/>
                  <a:pt x="13383" y="9573"/>
                  <a:pt x="13403" y="9491"/>
                </a:cubicBezTo>
                <a:cubicBezTo>
                  <a:pt x="13420" y="9406"/>
                  <a:pt x="13412" y="9335"/>
                  <a:pt x="13375" y="9273"/>
                </a:cubicBezTo>
                <a:lnTo>
                  <a:pt x="13578" y="9163"/>
                </a:lnTo>
                <a:cubicBezTo>
                  <a:pt x="13558" y="9220"/>
                  <a:pt x="13578" y="9254"/>
                  <a:pt x="13632" y="9273"/>
                </a:cubicBezTo>
                <a:cubicBezTo>
                  <a:pt x="13686" y="9290"/>
                  <a:pt x="13731" y="9290"/>
                  <a:pt x="13768" y="9273"/>
                </a:cubicBezTo>
                <a:lnTo>
                  <a:pt x="13903" y="9053"/>
                </a:lnTo>
                <a:cubicBezTo>
                  <a:pt x="13866" y="8966"/>
                  <a:pt x="13844" y="8932"/>
                  <a:pt x="13835" y="8960"/>
                </a:cubicBezTo>
                <a:cubicBezTo>
                  <a:pt x="13827" y="8988"/>
                  <a:pt x="13850" y="8960"/>
                  <a:pt x="13903" y="8867"/>
                </a:cubicBezTo>
                <a:cubicBezTo>
                  <a:pt x="13994" y="8833"/>
                  <a:pt x="14081" y="8788"/>
                  <a:pt x="14166" y="8740"/>
                </a:cubicBezTo>
                <a:cubicBezTo>
                  <a:pt x="14254" y="8689"/>
                  <a:pt x="14338" y="8664"/>
                  <a:pt x="14432" y="8664"/>
                </a:cubicBezTo>
                <a:cubicBezTo>
                  <a:pt x="14448" y="8683"/>
                  <a:pt x="14465" y="8689"/>
                  <a:pt x="14485" y="8689"/>
                </a:cubicBezTo>
                <a:cubicBezTo>
                  <a:pt x="14539" y="8689"/>
                  <a:pt x="14564" y="8683"/>
                  <a:pt x="14564" y="8664"/>
                </a:cubicBezTo>
                <a:cubicBezTo>
                  <a:pt x="14564" y="8573"/>
                  <a:pt x="14547" y="8520"/>
                  <a:pt x="14511" y="8503"/>
                </a:cubicBezTo>
                <a:lnTo>
                  <a:pt x="14675" y="8167"/>
                </a:lnTo>
                <a:cubicBezTo>
                  <a:pt x="14799" y="8167"/>
                  <a:pt x="14895" y="8110"/>
                  <a:pt x="14957" y="8000"/>
                </a:cubicBezTo>
                <a:lnTo>
                  <a:pt x="15203" y="7972"/>
                </a:lnTo>
                <a:cubicBezTo>
                  <a:pt x="15257" y="7958"/>
                  <a:pt x="15282" y="7924"/>
                  <a:pt x="15282" y="7867"/>
                </a:cubicBezTo>
                <a:lnTo>
                  <a:pt x="15282" y="7842"/>
                </a:lnTo>
                <a:lnTo>
                  <a:pt x="15757" y="7704"/>
                </a:lnTo>
                <a:lnTo>
                  <a:pt x="15810" y="7554"/>
                </a:lnTo>
                <a:lnTo>
                  <a:pt x="15675" y="7368"/>
                </a:lnTo>
                <a:cubicBezTo>
                  <a:pt x="15692" y="7368"/>
                  <a:pt x="15700" y="7351"/>
                  <a:pt x="15700" y="7311"/>
                </a:cubicBezTo>
                <a:cubicBezTo>
                  <a:pt x="15700" y="7277"/>
                  <a:pt x="15683" y="7252"/>
                  <a:pt x="15646" y="7235"/>
                </a:cubicBezTo>
                <a:cubicBezTo>
                  <a:pt x="15613" y="7212"/>
                  <a:pt x="15579" y="7195"/>
                  <a:pt x="15553" y="7179"/>
                </a:cubicBezTo>
                <a:cubicBezTo>
                  <a:pt x="15525" y="7162"/>
                  <a:pt x="15494" y="7142"/>
                  <a:pt x="15457" y="7125"/>
                </a:cubicBezTo>
                <a:lnTo>
                  <a:pt x="15403" y="7150"/>
                </a:lnTo>
                <a:lnTo>
                  <a:pt x="15457" y="7125"/>
                </a:lnTo>
                <a:lnTo>
                  <a:pt x="15539" y="7125"/>
                </a:lnTo>
                <a:lnTo>
                  <a:pt x="15714" y="7125"/>
                </a:lnTo>
                <a:cubicBezTo>
                  <a:pt x="15796" y="7125"/>
                  <a:pt x="15836" y="7085"/>
                  <a:pt x="15836" y="7003"/>
                </a:cubicBezTo>
                <a:cubicBezTo>
                  <a:pt x="15836" y="6893"/>
                  <a:pt x="15774" y="6837"/>
                  <a:pt x="15646" y="6837"/>
                </a:cubicBezTo>
                <a:cubicBezTo>
                  <a:pt x="15485" y="6837"/>
                  <a:pt x="15299" y="6877"/>
                  <a:pt x="15087" y="6953"/>
                </a:cubicBezTo>
                <a:cubicBezTo>
                  <a:pt x="14875" y="7029"/>
                  <a:pt x="14728" y="7162"/>
                  <a:pt x="14646" y="7339"/>
                </a:cubicBezTo>
                <a:lnTo>
                  <a:pt x="14457" y="7450"/>
                </a:lnTo>
                <a:lnTo>
                  <a:pt x="14700" y="7207"/>
                </a:lnTo>
                <a:lnTo>
                  <a:pt x="14739" y="7125"/>
                </a:lnTo>
                <a:cubicBezTo>
                  <a:pt x="14739" y="7085"/>
                  <a:pt x="14697" y="7063"/>
                  <a:pt x="14612" y="7046"/>
                </a:cubicBezTo>
                <a:cubicBezTo>
                  <a:pt x="14528" y="7035"/>
                  <a:pt x="14502" y="7029"/>
                  <a:pt x="14539" y="7029"/>
                </a:cubicBezTo>
                <a:cubicBezTo>
                  <a:pt x="14700" y="7029"/>
                  <a:pt x="14824" y="7015"/>
                  <a:pt x="14909" y="6975"/>
                </a:cubicBezTo>
                <a:cubicBezTo>
                  <a:pt x="14997" y="6936"/>
                  <a:pt x="15067" y="6899"/>
                  <a:pt x="15121" y="6854"/>
                </a:cubicBezTo>
                <a:cubicBezTo>
                  <a:pt x="15175" y="6809"/>
                  <a:pt x="15231" y="6766"/>
                  <a:pt x="15288" y="6715"/>
                </a:cubicBezTo>
                <a:cubicBezTo>
                  <a:pt x="15347" y="6670"/>
                  <a:pt x="15432" y="6634"/>
                  <a:pt x="15539" y="6594"/>
                </a:cubicBezTo>
                <a:cubicBezTo>
                  <a:pt x="15745" y="6634"/>
                  <a:pt x="15946" y="6645"/>
                  <a:pt x="16135" y="6622"/>
                </a:cubicBezTo>
                <a:cubicBezTo>
                  <a:pt x="16322" y="6605"/>
                  <a:pt x="16522" y="6594"/>
                  <a:pt x="16729" y="6594"/>
                </a:cubicBezTo>
                <a:cubicBezTo>
                  <a:pt x="16785" y="6560"/>
                  <a:pt x="16839" y="6523"/>
                  <a:pt x="16892" y="6484"/>
                </a:cubicBezTo>
                <a:cubicBezTo>
                  <a:pt x="16946" y="6439"/>
                  <a:pt x="16980" y="6396"/>
                  <a:pt x="17000" y="6340"/>
                </a:cubicBezTo>
                <a:lnTo>
                  <a:pt x="17311" y="6286"/>
                </a:lnTo>
                <a:cubicBezTo>
                  <a:pt x="17347" y="6323"/>
                  <a:pt x="17401" y="6315"/>
                  <a:pt x="17474" y="6258"/>
                </a:cubicBezTo>
                <a:cubicBezTo>
                  <a:pt x="17545" y="6202"/>
                  <a:pt x="17582" y="6159"/>
                  <a:pt x="17582" y="6125"/>
                </a:cubicBezTo>
                <a:cubicBezTo>
                  <a:pt x="17582" y="6032"/>
                  <a:pt x="17531" y="5976"/>
                  <a:pt x="17432" y="5950"/>
                </a:cubicBezTo>
                <a:cubicBezTo>
                  <a:pt x="17333" y="5922"/>
                  <a:pt x="17282" y="5854"/>
                  <a:pt x="17282" y="5755"/>
                </a:cubicBezTo>
                <a:cubicBezTo>
                  <a:pt x="17282" y="5738"/>
                  <a:pt x="17288" y="5713"/>
                  <a:pt x="17296" y="5679"/>
                </a:cubicBezTo>
                <a:cubicBezTo>
                  <a:pt x="17308" y="5640"/>
                  <a:pt x="17294" y="5623"/>
                  <a:pt x="17257" y="5623"/>
                </a:cubicBezTo>
                <a:cubicBezTo>
                  <a:pt x="17203" y="5623"/>
                  <a:pt x="17116" y="5651"/>
                  <a:pt x="16994" y="5707"/>
                </a:cubicBezTo>
                <a:cubicBezTo>
                  <a:pt x="16870" y="5758"/>
                  <a:pt x="16785" y="5806"/>
                  <a:pt x="16729" y="5840"/>
                </a:cubicBezTo>
                <a:cubicBezTo>
                  <a:pt x="16692" y="5854"/>
                  <a:pt x="16672" y="5854"/>
                  <a:pt x="16661" y="5829"/>
                </a:cubicBezTo>
                <a:cubicBezTo>
                  <a:pt x="16652" y="5801"/>
                  <a:pt x="16649" y="5767"/>
                  <a:pt x="16649" y="5730"/>
                </a:cubicBezTo>
                <a:lnTo>
                  <a:pt x="16675" y="5755"/>
                </a:lnTo>
                <a:lnTo>
                  <a:pt x="16785" y="5705"/>
                </a:lnTo>
                <a:lnTo>
                  <a:pt x="17093" y="5594"/>
                </a:lnTo>
                <a:lnTo>
                  <a:pt x="17147" y="5538"/>
                </a:lnTo>
                <a:cubicBezTo>
                  <a:pt x="17147" y="5484"/>
                  <a:pt x="17116" y="5451"/>
                  <a:pt x="17048" y="5434"/>
                </a:cubicBezTo>
                <a:cubicBezTo>
                  <a:pt x="16980" y="5411"/>
                  <a:pt x="16926" y="5405"/>
                  <a:pt x="16892" y="5405"/>
                </a:cubicBezTo>
                <a:cubicBezTo>
                  <a:pt x="16856" y="5405"/>
                  <a:pt x="16802" y="5417"/>
                  <a:pt x="16729" y="5445"/>
                </a:cubicBezTo>
                <a:cubicBezTo>
                  <a:pt x="16658" y="5473"/>
                  <a:pt x="16621" y="5456"/>
                  <a:pt x="16621" y="5405"/>
                </a:cubicBezTo>
                <a:lnTo>
                  <a:pt x="16649" y="5349"/>
                </a:lnTo>
                <a:cubicBezTo>
                  <a:pt x="16539" y="5259"/>
                  <a:pt x="16443" y="5154"/>
                  <a:pt x="16358" y="5047"/>
                </a:cubicBezTo>
                <a:cubicBezTo>
                  <a:pt x="16271" y="4931"/>
                  <a:pt x="16228" y="4861"/>
                  <a:pt x="16228" y="4821"/>
                </a:cubicBezTo>
                <a:cubicBezTo>
                  <a:pt x="16228" y="4787"/>
                  <a:pt x="16234" y="4751"/>
                  <a:pt x="16243" y="4705"/>
                </a:cubicBezTo>
                <a:cubicBezTo>
                  <a:pt x="16251" y="4669"/>
                  <a:pt x="16228" y="4646"/>
                  <a:pt x="16175" y="4646"/>
                </a:cubicBezTo>
                <a:cubicBezTo>
                  <a:pt x="16138" y="4646"/>
                  <a:pt x="16107" y="4652"/>
                  <a:pt x="16082" y="4663"/>
                </a:cubicBezTo>
                <a:cubicBezTo>
                  <a:pt x="16053" y="4672"/>
                  <a:pt x="16039" y="4646"/>
                  <a:pt x="16039" y="4595"/>
                </a:cubicBezTo>
                <a:cubicBezTo>
                  <a:pt x="16039" y="4556"/>
                  <a:pt x="16017" y="4480"/>
                  <a:pt x="15971" y="4364"/>
                </a:cubicBezTo>
                <a:cubicBezTo>
                  <a:pt x="15926" y="4248"/>
                  <a:pt x="15864" y="4189"/>
                  <a:pt x="15782" y="4189"/>
                </a:cubicBezTo>
                <a:lnTo>
                  <a:pt x="15675" y="4299"/>
                </a:lnTo>
                <a:cubicBezTo>
                  <a:pt x="15675" y="4347"/>
                  <a:pt x="15646" y="4392"/>
                  <a:pt x="15593" y="4420"/>
                </a:cubicBezTo>
                <a:cubicBezTo>
                  <a:pt x="15539" y="4446"/>
                  <a:pt x="15511" y="4474"/>
                  <a:pt x="15511" y="4513"/>
                </a:cubicBezTo>
                <a:lnTo>
                  <a:pt x="15457" y="4513"/>
                </a:lnTo>
                <a:lnTo>
                  <a:pt x="15175" y="4672"/>
                </a:lnTo>
                <a:cubicBezTo>
                  <a:pt x="15155" y="4640"/>
                  <a:pt x="15132" y="4629"/>
                  <a:pt x="15107" y="4646"/>
                </a:cubicBezTo>
                <a:cubicBezTo>
                  <a:pt x="15079" y="4669"/>
                  <a:pt x="15047" y="4672"/>
                  <a:pt x="15011" y="4672"/>
                </a:cubicBezTo>
                <a:lnTo>
                  <a:pt x="14985" y="4672"/>
                </a:lnTo>
                <a:lnTo>
                  <a:pt x="14957" y="4700"/>
                </a:lnTo>
                <a:cubicBezTo>
                  <a:pt x="15028" y="4700"/>
                  <a:pt x="15062" y="4663"/>
                  <a:pt x="15053" y="4578"/>
                </a:cubicBezTo>
                <a:cubicBezTo>
                  <a:pt x="15042" y="4497"/>
                  <a:pt x="15011" y="4457"/>
                  <a:pt x="14957" y="4457"/>
                </a:cubicBezTo>
                <a:lnTo>
                  <a:pt x="14739" y="4513"/>
                </a:lnTo>
                <a:cubicBezTo>
                  <a:pt x="14706" y="4513"/>
                  <a:pt x="14683" y="4508"/>
                  <a:pt x="14680" y="4496"/>
                </a:cubicBezTo>
                <a:cubicBezTo>
                  <a:pt x="14675" y="4491"/>
                  <a:pt x="14683" y="4474"/>
                  <a:pt x="14708" y="4446"/>
                </a:cubicBezTo>
                <a:cubicBezTo>
                  <a:pt x="14731" y="4420"/>
                  <a:pt x="14751" y="4386"/>
                  <a:pt x="14768" y="4347"/>
                </a:cubicBezTo>
                <a:cubicBezTo>
                  <a:pt x="14788" y="4316"/>
                  <a:pt x="14788" y="4276"/>
                  <a:pt x="14768" y="4242"/>
                </a:cubicBezTo>
                <a:cubicBezTo>
                  <a:pt x="14751" y="4203"/>
                  <a:pt x="14720" y="4203"/>
                  <a:pt x="14680" y="4225"/>
                </a:cubicBezTo>
                <a:cubicBezTo>
                  <a:pt x="14641" y="4254"/>
                  <a:pt x="14618" y="4254"/>
                  <a:pt x="14618" y="4214"/>
                </a:cubicBezTo>
                <a:lnTo>
                  <a:pt x="14700" y="4214"/>
                </a:lnTo>
                <a:lnTo>
                  <a:pt x="14768" y="4149"/>
                </a:lnTo>
                <a:cubicBezTo>
                  <a:pt x="14788" y="4127"/>
                  <a:pt x="14779" y="4098"/>
                  <a:pt x="14748" y="4056"/>
                </a:cubicBezTo>
                <a:cubicBezTo>
                  <a:pt x="14717" y="4005"/>
                  <a:pt x="14691" y="3977"/>
                  <a:pt x="14674" y="3957"/>
                </a:cubicBezTo>
                <a:lnTo>
                  <a:pt x="14375" y="3906"/>
                </a:lnTo>
                <a:lnTo>
                  <a:pt x="14186" y="3740"/>
                </a:lnTo>
                <a:cubicBezTo>
                  <a:pt x="14169" y="3757"/>
                  <a:pt x="14135" y="3745"/>
                  <a:pt x="14087" y="3703"/>
                </a:cubicBezTo>
                <a:cubicBezTo>
                  <a:pt x="14036" y="3658"/>
                  <a:pt x="13994" y="3624"/>
                  <a:pt x="13957" y="3610"/>
                </a:cubicBezTo>
                <a:lnTo>
                  <a:pt x="13739" y="3686"/>
                </a:lnTo>
                <a:lnTo>
                  <a:pt x="13211" y="3565"/>
                </a:lnTo>
                <a:cubicBezTo>
                  <a:pt x="13177" y="3565"/>
                  <a:pt x="13140" y="3576"/>
                  <a:pt x="13104" y="3599"/>
                </a:cubicBezTo>
                <a:cubicBezTo>
                  <a:pt x="13070" y="3624"/>
                  <a:pt x="13050" y="3652"/>
                  <a:pt x="13050" y="3686"/>
                </a:cubicBezTo>
                <a:cubicBezTo>
                  <a:pt x="13050" y="3726"/>
                  <a:pt x="13070" y="3751"/>
                  <a:pt x="13104" y="3768"/>
                </a:cubicBezTo>
                <a:cubicBezTo>
                  <a:pt x="13140" y="3785"/>
                  <a:pt x="13157" y="3813"/>
                  <a:pt x="13157" y="3850"/>
                </a:cubicBezTo>
                <a:cubicBezTo>
                  <a:pt x="13157" y="3884"/>
                  <a:pt x="13171" y="3983"/>
                  <a:pt x="13200" y="4138"/>
                </a:cubicBezTo>
                <a:cubicBezTo>
                  <a:pt x="13225" y="4299"/>
                  <a:pt x="13202" y="4358"/>
                  <a:pt x="13132" y="4324"/>
                </a:cubicBezTo>
                <a:lnTo>
                  <a:pt x="12996" y="4513"/>
                </a:lnTo>
                <a:cubicBezTo>
                  <a:pt x="13013" y="4547"/>
                  <a:pt x="13044" y="4578"/>
                  <a:pt x="13089" y="4606"/>
                </a:cubicBezTo>
                <a:cubicBezTo>
                  <a:pt x="13137" y="4635"/>
                  <a:pt x="13180" y="4669"/>
                  <a:pt x="13225" y="4705"/>
                </a:cubicBezTo>
                <a:cubicBezTo>
                  <a:pt x="13270" y="4750"/>
                  <a:pt x="13313" y="4793"/>
                  <a:pt x="13347" y="4849"/>
                </a:cubicBezTo>
                <a:cubicBezTo>
                  <a:pt x="13383" y="4903"/>
                  <a:pt x="13392" y="4988"/>
                  <a:pt x="13375" y="5092"/>
                </a:cubicBezTo>
                <a:lnTo>
                  <a:pt x="12767" y="5510"/>
                </a:lnTo>
                <a:lnTo>
                  <a:pt x="12767" y="5566"/>
                </a:lnTo>
                <a:cubicBezTo>
                  <a:pt x="12767" y="5637"/>
                  <a:pt x="12784" y="5705"/>
                  <a:pt x="12821" y="5770"/>
                </a:cubicBezTo>
                <a:cubicBezTo>
                  <a:pt x="12855" y="5832"/>
                  <a:pt x="12892" y="5914"/>
                  <a:pt x="12928" y="6012"/>
                </a:cubicBezTo>
                <a:cubicBezTo>
                  <a:pt x="13019" y="6052"/>
                  <a:pt x="13061" y="6080"/>
                  <a:pt x="13058" y="6105"/>
                </a:cubicBezTo>
                <a:cubicBezTo>
                  <a:pt x="13053" y="6134"/>
                  <a:pt x="13022" y="6162"/>
                  <a:pt x="12962" y="6190"/>
                </a:cubicBezTo>
                <a:cubicBezTo>
                  <a:pt x="12903" y="6216"/>
                  <a:pt x="12849" y="6244"/>
                  <a:pt x="12793" y="6272"/>
                </a:cubicBezTo>
                <a:cubicBezTo>
                  <a:pt x="12739" y="6295"/>
                  <a:pt x="12714" y="6320"/>
                  <a:pt x="12714" y="6337"/>
                </a:cubicBezTo>
                <a:cubicBezTo>
                  <a:pt x="12714" y="6354"/>
                  <a:pt x="12694" y="6365"/>
                  <a:pt x="12657" y="6365"/>
                </a:cubicBezTo>
                <a:lnTo>
                  <a:pt x="12550" y="6365"/>
                </a:lnTo>
                <a:lnTo>
                  <a:pt x="12496" y="6365"/>
                </a:lnTo>
                <a:cubicBezTo>
                  <a:pt x="12496" y="6343"/>
                  <a:pt x="12505" y="6331"/>
                  <a:pt x="12522" y="6320"/>
                </a:cubicBezTo>
                <a:cubicBezTo>
                  <a:pt x="12541" y="6314"/>
                  <a:pt x="12550" y="6295"/>
                  <a:pt x="12550" y="6255"/>
                </a:cubicBezTo>
                <a:lnTo>
                  <a:pt x="12293" y="6094"/>
                </a:lnTo>
                <a:lnTo>
                  <a:pt x="12293" y="6122"/>
                </a:lnTo>
                <a:lnTo>
                  <a:pt x="12185" y="5902"/>
                </a:lnTo>
                <a:cubicBezTo>
                  <a:pt x="12219" y="5815"/>
                  <a:pt x="12225" y="5747"/>
                  <a:pt x="12199" y="5710"/>
                </a:cubicBezTo>
                <a:cubicBezTo>
                  <a:pt x="12171" y="5665"/>
                  <a:pt x="12157" y="5620"/>
                  <a:pt x="12157" y="5566"/>
                </a:cubicBezTo>
                <a:cubicBezTo>
                  <a:pt x="12157" y="5422"/>
                  <a:pt x="12092" y="5352"/>
                  <a:pt x="11962" y="5352"/>
                </a:cubicBezTo>
                <a:cubicBezTo>
                  <a:pt x="11832" y="5352"/>
                  <a:pt x="11694" y="5369"/>
                  <a:pt x="11550" y="5408"/>
                </a:cubicBezTo>
                <a:cubicBezTo>
                  <a:pt x="11584" y="5386"/>
                  <a:pt x="11581" y="5360"/>
                  <a:pt x="11536" y="5321"/>
                </a:cubicBezTo>
                <a:cubicBezTo>
                  <a:pt x="11490" y="5276"/>
                  <a:pt x="11459" y="5259"/>
                  <a:pt x="11439" y="5259"/>
                </a:cubicBezTo>
                <a:cubicBezTo>
                  <a:pt x="11295" y="5259"/>
                  <a:pt x="11126" y="5194"/>
                  <a:pt x="10925" y="5067"/>
                </a:cubicBezTo>
                <a:cubicBezTo>
                  <a:pt x="10730" y="4945"/>
                  <a:pt x="10566" y="4880"/>
                  <a:pt x="10439" y="4880"/>
                </a:cubicBezTo>
                <a:cubicBezTo>
                  <a:pt x="10386" y="4880"/>
                  <a:pt x="10321" y="4892"/>
                  <a:pt x="10250" y="4906"/>
                </a:cubicBezTo>
                <a:cubicBezTo>
                  <a:pt x="10179" y="4923"/>
                  <a:pt x="10112" y="4945"/>
                  <a:pt x="10047" y="4962"/>
                </a:cubicBezTo>
                <a:cubicBezTo>
                  <a:pt x="10083" y="4945"/>
                  <a:pt x="10106" y="4897"/>
                  <a:pt x="10114" y="4824"/>
                </a:cubicBezTo>
                <a:lnTo>
                  <a:pt x="9939" y="4516"/>
                </a:lnTo>
                <a:lnTo>
                  <a:pt x="9911" y="4488"/>
                </a:lnTo>
                <a:cubicBezTo>
                  <a:pt x="9857" y="4488"/>
                  <a:pt x="9795" y="4510"/>
                  <a:pt x="9724" y="4553"/>
                </a:cubicBezTo>
                <a:cubicBezTo>
                  <a:pt x="9651" y="4598"/>
                  <a:pt x="9614" y="4558"/>
                  <a:pt x="9614" y="4434"/>
                </a:cubicBezTo>
                <a:cubicBezTo>
                  <a:pt x="9614" y="4417"/>
                  <a:pt x="9623" y="4400"/>
                  <a:pt x="9642" y="4378"/>
                </a:cubicBezTo>
                <a:cubicBezTo>
                  <a:pt x="9659" y="4361"/>
                  <a:pt x="9659" y="4344"/>
                  <a:pt x="9642" y="4327"/>
                </a:cubicBezTo>
                <a:cubicBezTo>
                  <a:pt x="9623" y="4217"/>
                  <a:pt x="9645" y="4124"/>
                  <a:pt x="9710" y="4047"/>
                </a:cubicBezTo>
                <a:cubicBezTo>
                  <a:pt x="9772" y="3968"/>
                  <a:pt x="9823" y="3886"/>
                  <a:pt x="9857" y="3799"/>
                </a:cubicBezTo>
                <a:cubicBezTo>
                  <a:pt x="9894" y="3759"/>
                  <a:pt x="9911" y="3728"/>
                  <a:pt x="9911" y="3689"/>
                </a:cubicBezTo>
                <a:cubicBezTo>
                  <a:pt x="9911" y="3655"/>
                  <a:pt x="9931" y="3638"/>
                  <a:pt x="9965" y="3638"/>
                </a:cubicBezTo>
                <a:cubicBezTo>
                  <a:pt x="10038" y="3638"/>
                  <a:pt x="10109" y="3615"/>
                  <a:pt x="10176" y="3579"/>
                </a:cubicBezTo>
                <a:cubicBezTo>
                  <a:pt x="10244" y="3534"/>
                  <a:pt x="10321" y="3505"/>
                  <a:pt x="10414" y="3491"/>
                </a:cubicBezTo>
                <a:lnTo>
                  <a:pt x="10439" y="3406"/>
                </a:lnTo>
                <a:cubicBezTo>
                  <a:pt x="10439" y="3370"/>
                  <a:pt x="10343" y="3342"/>
                  <a:pt x="10148" y="3313"/>
                </a:cubicBezTo>
                <a:cubicBezTo>
                  <a:pt x="9956" y="3285"/>
                  <a:pt x="9857" y="3254"/>
                  <a:pt x="9857" y="3220"/>
                </a:cubicBezTo>
                <a:lnTo>
                  <a:pt x="9885" y="3192"/>
                </a:lnTo>
                <a:cubicBezTo>
                  <a:pt x="10066" y="3243"/>
                  <a:pt x="10202" y="3274"/>
                  <a:pt x="10298" y="3285"/>
                </a:cubicBezTo>
                <a:cubicBezTo>
                  <a:pt x="10391" y="3296"/>
                  <a:pt x="10470" y="3285"/>
                  <a:pt x="10535" y="3260"/>
                </a:cubicBezTo>
                <a:cubicBezTo>
                  <a:pt x="10597" y="3231"/>
                  <a:pt x="10671" y="3198"/>
                  <a:pt x="10758" y="3147"/>
                </a:cubicBezTo>
                <a:cubicBezTo>
                  <a:pt x="10843" y="3104"/>
                  <a:pt x="10976" y="3042"/>
                  <a:pt x="11157" y="2960"/>
                </a:cubicBezTo>
                <a:cubicBezTo>
                  <a:pt x="11157" y="2926"/>
                  <a:pt x="11061" y="2890"/>
                  <a:pt x="10866" y="2850"/>
                </a:cubicBezTo>
                <a:cubicBezTo>
                  <a:pt x="10671" y="2816"/>
                  <a:pt x="10549" y="2780"/>
                  <a:pt x="10496" y="2746"/>
                </a:cubicBezTo>
                <a:lnTo>
                  <a:pt x="10657" y="2746"/>
                </a:lnTo>
                <a:cubicBezTo>
                  <a:pt x="10691" y="2746"/>
                  <a:pt x="10739" y="2752"/>
                  <a:pt x="10798" y="2774"/>
                </a:cubicBezTo>
                <a:cubicBezTo>
                  <a:pt x="10857" y="2788"/>
                  <a:pt x="10905" y="2805"/>
                  <a:pt x="10939" y="2828"/>
                </a:cubicBezTo>
                <a:cubicBezTo>
                  <a:pt x="10939" y="2862"/>
                  <a:pt x="10968" y="2884"/>
                  <a:pt x="11021" y="2895"/>
                </a:cubicBezTo>
                <a:cubicBezTo>
                  <a:pt x="11075" y="2901"/>
                  <a:pt x="11120" y="2907"/>
                  <a:pt x="11157" y="2907"/>
                </a:cubicBezTo>
                <a:lnTo>
                  <a:pt x="11360" y="2774"/>
                </a:lnTo>
                <a:lnTo>
                  <a:pt x="11360" y="2689"/>
                </a:lnTo>
                <a:lnTo>
                  <a:pt x="11307" y="2608"/>
                </a:lnTo>
                <a:lnTo>
                  <a:pt x="11603" y="2554"/>
                </a:lnTo>
                <a:cubicBezTo>
                  <a:pt x="11583" y="2537"/>
                  <a:pt x="11589" y="2520"/>
                  <a:pt x="11615" y="2503"/>
                </a:cubicBezTo>
                <a:cubicBezTo>
                  <a:pt x="11643" y="2480"/>
                  <a:pt x="11665" y="2475"/>
                  <a:pt x="11682" y="2475"/>
                </a:cubicBezTo>
                <a:cubicBezTo>
                  <a:pt x="11739" y="2475"/>
                  <a:pt x="11793" y="2503"/>
                  <a:pt x="11852" y="2554"/>
                </a:cubicBezTo>
                <a:cubicBezTo>
                  <a:pt x="11911" y="2608"/>
                  <a:pt x="11951" y="2636"/>
                  <a:pt x="11968" y="2636"/>
                </a:cubicBezTo>
                <a:lnTo>
                  <a:pt x="12239" y="2531"/>
                </a:lnTo>
                <a:cubicBezTo>
                  <a:pt x="12219" y="2509"/>
                  <a:pt x="12245" y="2497"/>
                  <a:pt x="12312" y="2486"/>
                </a:cubicBezTo>
                <a:cubicBezTo>
                  <a:pt x="12380" y="2480"/>
                  <a:pt x="12400" y="2452"/>
                  <a:pt x="12375" y="2410"/>
                </a:cubicBezTo>
                <a:lnTo>
                  <a:pt x="12185" y="2190"/>
                </a:lnTo>
                <a:cubicBezTo>
                  <a:pt x="12166" y="2190"/>
                  <a:pt x="12151" y="2178"/>
                  <a:pt x="12143" y="2150"/>
                </a:cubicBezTo>
                <a:cubicBezTo>
                  <a:pt x="12134" y="2122"/>
                  <a:pt x="12140" y="2111"/>
                  <a:pt x="12157" y="2111"/>
                </a:cubicBezTo>
                <a:cubicBezTo>
                  <a:pt x="12247" y="2111"/>
                  <a:pt x="12273" y="2063"/>
                  <a:pt x="12239" y="1972"/>
                </a:cubicBezTo>
                <a:cubicBezTo>
                  <a:pt x="12166" y="1941"/>
                  <a:pt x="12089" y="1896"/>
                  <a:pt x="12010" y="1848"/>
                </a:cubicBezTo>
                <a:cubicBezTo>
                  <a:pt x="11928" y="1797"/>
                  <a:pt x="11838" y="1769"/>
                  <a:pt x="11739" y="1769"/>
                </a:cubicBezTo>
                <a:cubicBezTo>
                  <a:pt x="11702" y="1769"/>
                  <a:pt x="11663" y="1780"/>
                  <a:pt x="11615" y="1797"/>
                </a:cubicBezTo>
                <a:cubicBezTo>
                  <a:pt x="11572" y="1820"/>
                  <a:pt x="11550" y="1848"/>
                  <a:pt x="11550" y="1890"/>
                </a:cubicBezTo>
                <a:cubicBezTo>
                  <a:pt x="11550" y="1930"/>
                  <a:pt x="11572" y="1947"/>
                  <a:pt x="11615" y="1947"/>
                </a:cubicBezTo>
                <a:cubicBezTo>
                  <a:pt x="11663" y="1947"/>
                  <a:pt x="11694" y="1964"/>
                  <a:pt x="11711" y="2000"/>
                </a:cubicBezTo>
                <a:cubicBezTo>
                  <a:pt x="11747" y="2040"/>
                  <a:pt x="11739" y="2057"/>
                  <a:pt x="11682" y="2057"/>
                </a:cubicBezTo>
                <a:cubicBezTo>
                  <a:pt x="11629" y="2057"/>
                  <a:pt x="11603" y="2063"/>
                  <a:pt x="11603" y="2082"/>
                </a:cubicBezTo>
                <a:cubicBezTo>
                  <a:pt x="11530" y="2082"/>
                  <a:pt x="11462" y="2133"/>
                  <a:pt x="11400" y="2243"/>
                </a:cubicBezTo>
                <a:cubicBezTo>
                  <a:pt x="11338" y="2353"/>
                  <a:pt x="11256" y="2432"/>
                  <a:pt x="11157" y="2475"/>
                </a:cubicBezTo>
                <a:cubicBezTo>
                  <a:pt x="11120" y="2475"/>
                  <a:pt x="11106" y="2463"/>
                  <a:pt x="11117" y="2441"/>
                </a:cubicBezTo>
                <a:cubicBezTo>
                  <a:pt x="11126" y="2421"/>
                  <a:pt x="11120" y="2398"/>
                  <a:pt x="11103" y="2382"/>
                </a:cubicBezTo>
                <a:cubicBezTo>
                  <a:pt x="11083" y="2342"/>
                  <a:pt x="11052" y="2319"/>
                  <a:pt x="11007" y="2311"/>
                </a:cubicBezTo>
                <a:cubicBezTo>
                  <a:pt x="10962" y="2305"/>
                  <a:pt x="10939" y="2283"/>
                  <a:pt x="10939" y="2243"/>
                </a:cubicBezTo>
                <a:cubicBezTo>
                  <a:pt x="10939" y="2209"/>
                  <a:pt x="10962" y="2150"/>
                  <a:pt x="11007" y="2068"/>
                </a:cubicBezTo>
                <a:cubicBezTo>
                  <a:pt x="11052" y="1989"/>
                  <a:pt x="10993" y="1947"/>
                  <a:pt x="10832" y="1947"/>
                </a:cubicBezTo>
                <a:cubicBezTo>
                  <a:pt x="10758" y="1947"/>
                  <a:pt x="10708" y="1972"/>
                  <a:pt x="10677" y="2029"/>
                </a:cubicBezTo>
                <a:cubicBezTo>
                  <a:pt x="10645" y="2082"/>
                  <a:pt x="10612" y="2133"/>
                  <a:pt x="10575" y="2190"/>
                </a:cubicBezTo>
                <a:lnTo>
                  <a:pt x="10278" y="1851"/>
                </a:lnTo>
                <a:lnTo>
                  <a:pt x="10046" y="1825"/>
                </a:lnTo>
                <a:cubicBezTo>
                  <a:pt x="10046" y="1752"/>
                  <a:pt x="10063" y="1693"/>
                  <a:pt x="10095" y="1639"/>
                </a:cubicBezTo>
                <a:cubicBezTo>
                  <a:pt x="10126" y="1583"/>
                  <a:pt x="10083" y="1512"/>
                  <a:pt x="9965" y="1425"/>
                </a:cubicBezTo>
                <a:cubicBezTo>
                  <a:pt x="9911" y="1385"/>
                  <a:pt x="9863" y="1354"/>
                  <a:pt x="9818" y="1320"/>
                </a:cubicBezTo>
                <a:cubicBezTo>
                  <a:pt x="9772" y="1292"/>
                  <a:pt x="9724" y="1275"/>
                  <a:pt x="9671" y="1275"/>
                </a:cubicBezTo>
                <a:cubicBezTo>
                  <a:pt x="9651" y="1275"/>
                  <a:pt x="9609" y="1292"/>
                  <a:pt x="9541" y="1337"/>
                </a:cubicBezTo>
                <a:cubicBezTo>
                  <a:pt x="9473" y="1377"/>
                  <a:pt x="9411" y="1413"/>
                  <a:pt x="9357" y="1447"/>
                </a:cubicBezTo>
                <a:cubicBezTo>
                  <a:pt x="9303" y="1487"/>
                  <a:pt x="9275" y="1523"/>
                  <a:pt x="9275" y="1557"/>
                </a:cubicBezTo>
                <a:cubicBezTo>
                  <a:pt x="9275" y="1597"/>
                  <a:pt x="9320" y="1614"/>
                  <a:pt x="9411" y="1614"/>
                </a:cubicBezTo>
                <a:lnTo>
                  <a:pt x="9385" y="1614"/>
                </a:lnTo>
                <a:cubicBezTo>
                  <a:pt x="9329" y="1614"/>
                  <a:pt x="9303" y="1645"/>
                  <a:pt x="9303" y="1724"/>
                </a:cubicBezTo>
                <a:cubicBezTo>
                  <a:pt x="9303" y="1738"/>
                  <a:pt x="9346" y="1761"/>
                  <a:pt x="9433" y="1789"/>
                </a:cubicBezTo>
                <a:cubicBezTo>
                  <a:pt x="9518" y="1817"/>
                  <a:pt x="9577" y="1828"/>
                  <a:pt x="9614" y="1828"/>
                </a:cubicBezTo>
                <a:cubicBezTo>
                  <a:pt x="9651" y="1811"/>
                  <a:pt x="9676" y="1817"/>
                  <a:pt x="9696" y="1851"/>
                </a:cubicBezTo>
                <a:cubicBezTo>
                  <a:pt x="9713" y="1882"/>
                  <a:pt x="9741" y="1893"/>
                  <a:pt x="9778" y="1893"/>
                </a:cubicBezTo>
                <a:lnTo>
                  <a:pt x="9885" y="1854"/>
                </a:lnTo>
                <a:lnTo>
                  <a:pt x="9885" y="1921"/>
                </a:lnTo>
                <a:cubicBezTo>
                  <a:pt x="9866" y="1944"/>
                  <a:pt x="9857" y="1961"/>
                  <a:pt x="9857" y="1975"/>
                </a:cubicBezTo>
                <a:lnTo>
                  <a:pt x="9885" y="2085"/>
                </a:lnTo>
                <a:lnTo>
                  <a:pt x="9614" y="2218"/>
                </a:lnTo>
                <a:cubicBezTo>
                  <a:pt x="9597" y="2235"/>
                  <a:pt x="9577" y="2246"/>
                  <a:pt x="9561" y="2246"/>
                </a:cubicBezTo>
                <a:cubicBezTo>
                  <a:pt x="9544" y="2246"/>
                  <a:pt x="9521" y="2257"/>
                  <a:pt x="9493" y="2274"/>
                </a:cubicBezTo>
                <a:cubicBezTo>
                  <a:pt x="9493" y="2328"/>
                  <a:pt x="9518" y="2385"/>
                  <a:pt x="9566" y="2444"/>
                </a:cubicBezTo>
                <a:cubicBezTo>
                  <a:pt x="9617" y="2500"/>
                  <a:pt x="9563" y="2534"/>
                  <a:pt x="9411" y="2534"/>
                </a:cubicBezTo>
                <a:lnTo>
                  <a:pt x="9329" y="2478"/>
                </a:lnTo>
                <a:cubicBezTo>
                  <a:pt x="9329" y="2407"/>
                  <a:pt x="9258" y="2345"/>
                  <a:pt x="9108" y="2297"/>
                </a:cubicBezTo>
                <a:cubicBezTo>
                  <a:pt x="8959" y="2246"/>
                  <a:pt x="8778" y="2212"/>
                  <a:pt x="8566" y="2193"/>
                </a:cubicBezTo>
                <a:cubicBezTo>
                  <a:pt x="8354" y="2176"/>
                  <a:pt x="8142" y="2164"/>
                  <a:pt x="7930" y="2153"/>
                </a:cubicBezTo>
                <a:cubicBezTo>
                  <a:pt x="7718" y="2142"/>
                  <a:pt x="7557" y="2136"/>
                  <a:pt x="7450" y="2136"/>
                </a:cubicBezTo>
                <a:lnTo>
                  <a:pt x="7004" y="2275"/>
                </a:lnTo>
                <a:lnTo>
                  <a:pt x="7114" y="2534"/>
                </a:lnTo>
                <a:cubicBezTo>
                  <a:pt x="7077" y="2534"/>
                  <a:pt x="7054" y="2546"/>
                  <a:pt x="7046" y="2571"/>
                </a:cubicBezTo>
                <a:cubicBezTo>
                  <a:pt x="7035" y="2599"/>
                  <a:pt x="7049" y="2622"/>
                  <a:pt x="7086" y="2639"/>
                </a:cubicBezTo>
                <a:cubicBezTo>
                  <a:pt x="7049" y="2605"/>
                  <a:pt x="6981" y="2540"/>
                  <a:pt x="6882" y="2444"/>
                </a:cubicBezTo>
                <a:cubicBezTo>
                  <a:pt x="6783" y="2345"/>
                  <a:pt x="6715" y="2303"/>
                  <a:pt x="6679" y="2303"/>
                </a:cubicBezTo>
                <a:lnTo>
                  <a:pt x="6450" y="2241"/>
                </a:lnTo>
                <a:close/>
                <a:moveTo>
                  <a:pt x="8114" y="1662"/>
                </a:moveTo>
                <a:cubicBezTo>
                  <a:pt x="8077" y="1640"/>
                  <a:pt x="8032" y="1623"/>
                  <a:pt x="7978" y="1609"/>
                </a:cubicBezTo>
                <a:cubicBezTo>
                  <a:pt x="7925" y="1592"/>
                  <a:pt x="7879" y="1580"/>
                  <a:pt x="7843" y="1580"/>
                </a:cubicBezTo>
                <a:cubicBezTo>
                  <a:pt x="7806" y="1580"/>
                  <a:pt x="7733" y="1603"/>
                  <a:pt x="7620" y="1645"/>
                </a:cubicBezTo>
                <a:cubicBezTo>
                  <a:pt x="7507" y="1691"/>
                  <a:pt x="7379" y="1744"/>
                  <a:pt x="7241" y="1801"/>
                </a:cubicBezTo>
                <a:cubicBezTo>
                  <a:pt x="7100" y="1860"/>
                  <a:pt x="6967" y="1916"/>
                  <a:pt x="6843" y="1970"/>
                </a:cubicBezTo>
                <a:cubicBezTo>
                  <a:pt x="6715" y="2027"/>
                  <a:pt x="6631" y="2060"/>
                  <a:pt x="6585" y="2080"/>
                </a:cubicBezTo>
                <a:cubicBezTo>
                  <a:pt x="6713" y="2060"/>
                  <a:pt x="6826" y="2027"/>
                  <a:pt x="6930" y="1970"/>
                </a:cubicBezTo>
                <a:cubicBezTo>
                  <a:pt x="7032" y="1916"/>
                  <a:pt x="7142" y="1888"/>
                  <a:pt x="7261" y="1888"/>
                </a:cubicBezTo>
                <a:lnTo>
                  <a:pt x="7343" y="1945"/>
                </a:lnTo>
                <a:cubicBezTo>
                  <a:pt x="7396" y="1962"/>
                  <a:pt x="7444" y="1970"/>
                  <a:pt x="7492" y="1970"/>
                </a:cubicBezTo>
                <a:cubicBezTo>
                  <a:pt x="7538" y="1970"/>
                  <a:pt x="7577" y="1987"/>
                  <a:pt x="7611" y="2027"/>
                </a:cubicBezTo>
                <a:cubicBezTo>
                  <a:pt x="7685" y="2010"/>
                  <a:pt x="7761" y="2015"/>
                  <a:pt x="7843" y="2055"/>
                </a:cubicBezTo>
                <a:lnTo>
                  <a:pt x="7925" y="1998"/>
                </a:lnTo>
                <a:lnTo>
                  <a:pt x="7925" y="1888"/>
                </a:lnTo>
                <a:lnTo>
                  <a:pt x="7896" y="1823"/>
                </a:lnTo>
                <a:lnTo>
                  <a:pt x="7978" y="1849"/>
                </a:lnTo>
                <a:cubicBezTo>
                  <a:pt x="8032" y="1849"/>
                  <a:pt x="8086" y="1806"/>
                  <a:pt x="8139" y="1719"/>
                </a:cubicBezTo>
                <a:lnTo>
                  <a:pt x="8114" y="1662"/>
                </a:lnTo>
                <a:close/>
                <a:moveTo>
                  <a:pt x="12496" y="20256"/>
                </a:moveTo>
                <a:cubicBezTo>
                  <a:pt x="12496" y="20307"/>
                  <a:pt x="12488" y="20332"/>
                  <a:pt x="12468" y="20355"/>
                </a:cubicBezTo>
                <a:cubicBezTo>
                  <a:pt x="13505" y="20174"/>
                  <a:pt x="14485" y="19838"/>
                  <a:pt x="15403" y="19347"/>
                </a:cubicBezTo>
                <a:cubicBezTo>
                  <a:pt x="16322" y="18856"/>
                  <a:pt x="17144" y="18223"/>
                  <a:pt x="17864" y="17450"/>
                </a:cubicBezTo>
                <a:lnTo>
                  <a:pt x="17839" y="17450"/>
                </a:lnTo>
                <a:cubicBezTo>
                  <a:pt x="17765" y="17483"/>
                  <a:pt x="17703" y="17483"/>
                  <a:pt x="17650" y="17450"/>
                </a:cubicBezTo>
                <a:lnTo>
                  <a:pt x="17582" y="17498"/>
                </a:lnTo>
                <a:lnTo>
                  <a:pt x="17418" y="17450"/>
                </a:lnTo>
                <a:lnTo>
                  <a:pt x="17364" y="17450"/>
                </a:lnTo>
                <a:lnTo>
                  <a:pt x="17311" y="17554"/>
                </a:lnTo>
                <a:lnTo>
                  <a:pt x="17339" y="17450"/>
                </a:lnTo>
                <a:cubicBezTo>
                  <a:pt x="17282" y="17376"/>
                  <a:pt x="17220" y="17306"/>
                  <a:pt x="17147" y="17246"/>
                </a:cubicBezTo>
                <a:lnTo>
                  <a:pt x="17093" y="17218"/>
                </a:lnTo>
                <a:cubicBezTo>
                  <a:pt x="17059" y="17218"/>
                  <a:pt x="17039" y="17252"/>
                  <a:pt x="17039" y="17323"/>
                </a:cubicBezTo>
                <a:cubicBezTo>
                  <a:pt x="17059" y="17179"/>
                  <a:pt x="17020" y="17057"/>
                  <a:pt x="16926" y="16953"/>
                </a:cubicBezTo>
                <a:cubicBezTo>
                  <a:pt x="16830" y="16848"/>
                  <a:pt x="16712" y="16797"/>
                  <a:pt x="16567" y="16797"/>
                </a:cubicBezTo>
                <a:cubicBezTo>
                  <a:pt x="16567" y="16814"/>
                  <a:pt x="16559" y="16826"/>
                  <a:pt x="16539" y="16826"/>
                </a:cubicBezTo>
                <a:lnTo>
                  <a:pt x="16486" y="16826"/>
                </a:lnTo>
                <a:lnTo>
                  <a:pt x="16418" y="16772"/>
                </a:lnTo>
                <a:lnTo>
                  <a:pt x="16514" y="16772"/>
                </a:lnTo>
                <a:lnTo>
                  <a:pt x="16568" y="16611"/>
                </a:lnTo>
                <a:lnTo>
                  <a:pt x="16418" y="16501"/>
                </a:lnTo>
                <a:lnTo>
                  <a:pt x="16390" y="16529"/>
                </a:lnTo>
                <a:cubicBezTo>
                  <a:pt x="16265" y="16512"/>
                  <a:pt x="16175" y="16439"/>
                  <a:pt x="16121" y="16315"/>
                </a:cubicBezTo>
                <a:lnTo>
                  <a:pt x="16067" y="16286"/>
                </a:lnTo>
                <a:lnTo>
                  <a:pt x="16039" y="16315"/>
                </a:lnTo>
                <a:lnTo>
                  <a:pt x="15985" y="16340"/>
                </a:lnTo>
                <a:cubicBezTo>
                  <a:pt x="15878" y="16374"/>
                  <a:pt x="15782" y="16413"/>
                  <a:pt x="15700" y="16445"/>
                </a:cubicBezTo>
                <a:cubicBezTo>
                  <a:pt x="15593" y="16413"/>
                  <a:pt x="15511" y="16363"/>
                  <a:pt x="15457" y="16315"/>
                </a:cubicBezTo>
                <a:lnTo>
                  <a:pt x="15093" y="16340"/>
                </a:lnTo>
                <a:cubicBezTo>
                  <a:pt x="15093" y="16284"/>
                  <a:pt x="15076" y="16230"/>
                  <a:pt x="15039" y="16168"/>
                </a:cubicBezTo>
                <a:cubicBezTo>
                  <a:pt x="15002" y="16109"/>
                  <a:pt x="14949" y="16077"/>
                  <a:pt x="14875" y="16077"/>
                </a:cubicBezTo>
                <a:cubicBezTo>
                  <a:pt x="14788" y="16077"/>
                  <a:pt x="14694" y="16089"/>
                  <a:pt x="14598" y="16106"/>
                </a:cubicBezTo>
                <a:cubicBezTo>
                  <a:pt x="14505" y="16123"/>
                  <a:pt x="14440" y="16185"/>
                  <a:pt x="14403" y="16281"/>
                </a:cubicBezTo>
                <a:cubicBezTo>
                  <a:pt x="14403" y="16312"/>
                  <a:pt x="14412" y="16351"/>
                  <a:pt x="14432" y="16385"/>
                </a:cubicBezTo>
                <a:cubicBezTo>
                  <a:pt x="14448" y="16425"/>
                  <a:pt x="14465" y="16450"/>
                  <a:pt x="14485" y="16467"/>
                </a:cubicBezTo>
                <a:lnTo>
                  <a:pt x="14485" y="16577"/>
                </a:lnTo>
                <a:lnTo>
                  <a:pt x="14457" y="16656"/>
                </a:lnTo>
                <a:lnTo>
                  <a:pt x="14403" y="16682"/>
                </a:lnTo>
                <a:lnTo>
                  <a:pt x="14375" y="16682"/>
                </a:lnTo>
                <a:lnTo>
                  <a:pt x="14296" y="16467"/>
                </a:lnTo>
                <a:lnTo>
                  <a:pt x="14375" y="16334"/>
                </a:lnTo>
                <a:cubicBezTo>
                  <a:pt x="14358" y="16298"/>
                  <a:pt x="14350" y="16247"/>
                  <a:pt x="14350" y="16191"/>
                </a:cubicBezTo>
                <a:cubicBezTo>
                  <a:pt x="14350" y="16131"/>
                  <a:pt x="14338" y="16086"/>
                  <a:pt x="14321" y="16049"/>
                </a:cubicBezTo>
                <a:lnTo>
                  <a:pt x="14296" y="15993"/>
                </a:lnTo>
                <a:lnTo>
                  <a:pt x="14214" y="15993"/>
                </a:lnTo>
                <a:lnTo>
                  <a:pt x="14011" y="16131"/>
                </a:lnTo>
                <a:lnTo>
                  <a:pt x="13903" y="16131"/>
                </a:lnTo>
                <a:lnTo>
                  <a:pt x="13850" y="16188"/>
                </a:lnTo>
                <a:cubicBezTo>
                  <a:pt x="13830" y="16202"/>
                  <a:pt x="13821" y="16219"/>
                  <a:pt x="13821" y="16236"/>
                </a:cubicBezTo>
                <a:cubicBezTo>
                  <a:pt x="13821" y="16258"/>
                  <a:pt x="13813" y="16270"/>
                  <a:pt x="13793" y="16281"/>
                </a:cubicBezTo>
                <a:lnTo>
                  <a:pt x="13768" y="16236"/>
                </a:lnTo>
                <a:lnTo>
                  <a:pt x="13660" y="16236"/>
                </a:lnTo>
                <a:cubicBezTo>
                  <a:pt x="13587" y="16312"/>
                  <a:pt x="13547" y="16397"/>
                  <a:pt x="13539" y="16496"/>
                </a:cubicBezTo>
                <a:lnTo>
                  <a:pt x="13578" y="16549"/>
                </a:lnTo>
                <a:lnTo>
                  <a:pt x="13457" y="16628"/>
                </a:lnTo>
                <a:lnTo>
                  <a:pt x="13429" y="16682"/>
                </a:lnTo>
                <a:lnTo>
                  <a:pt x="13347" y="16738"/>
                </a:lnTo>
                <a:cubicBezTo>
                  <a:pt x="13347" y="16755"/>
                  <a:pt x="13344" y="16767"/>
                  <a:pt x="13335" y="16767"/>
                </a:cubicBezTo>
                <a:cubicBezTo>
                  <a:pt x="13324" y="16767"/>
                  <a:pt x="13321" y="16778"/>
                  <a:pt x="13321" y="16792"/>
                </a:cubicBezTo>
                <a:lnTo>
                  <a:pt x="13321" y="16820"/>
                </a:lnTo>
                <a:lnTo>
                  <a:pt x="13321" y="16942"/>
                </a:lnTo>
                <a:lnTo>
                  <a:pt x="13293" y="16970"/>
                </a:lnTo>
                <a:lnTo>
                  <a:pt x="13293" y="16914"/>
                </a:lnTo>
                <a:lnTo>
                  <a:pt x="13268" y="16888"/>
                </a:lnTo>
                <a:cubicBezTo>
                  <a:pt x="13248" y="16778"/>
                  <a:pt x="13143" y="16682"/>
                  <a:pt x="12957" y="16606"/>
                </a:cubicBezTo>
                <a:lnTo>
                  <a:pt x="12875" y="16606"/>
                </a:lnTo>
                <a:lnTo>
                  <a:pt x="12875" y="16657"/>
                </a:lnTo>
                <a:cubicBezTo>
                  <a:pt x="12892" y="16710"/>
                  <a:pt x="12931" y="16761"/>
                  <a:pt x="12991" y="16798"/>
                </a:cubicBezTo>
                <a:cubicBezTo>
                  <a:pt x="13047" y="16837"/>
                  <a:pt x="13095" y="16877"/>
                  <a:pt x="13132" y="16913"/>
                </a:cubicBezTo>
                <a:cubicBezTo>
                  <a:pt x="13112" y="16896"/>
                  <a:pt x="13090" y="16894"/>
                  <a:pt x="13064" y="16902"/>
                </a:cubicBezTo>
                <a:cubicBezTo>
                  <a:pt x="13036" y="16908"/>
                  <a:pt x="13025" y="16925"/>
                  <a:pt x="13025" y="16942"/>
                </a:cubicBezTo>
                <a:lnTo>
                  <a:pt x="13025" y="16998"/>
                </a:lnTo>
                <a:lnTo>
                  <a:pt x="13211" y="17266"/>
                </a:lnTo>
                <a:lnTo>
                  <a:pt x="13211" y="17791"/>
                </a:lnTo>
                <a:lnTo>
                  <a:pt x="13268" y="17930"/>
                </a:lnTo>
                <a:cubicBezTo>
                  <a:pt x="13231" y="18074"/>
                  <a:pt x="13157" y="18192"/>
                  <a:pt x="13050" y="18294"/>
                </a:cubicBezTo>
                <a:lnTo>
                  <a:pt x="13050" y="18266"/>
                </a:lnTo>
                <a:lnTo>
                  <a:pt x="12996" y="18294"/>
                </a:lnTo>
                <a:lnTo>
                  <a:pt x="12957" y="18319"/>
                </a:lnTo>
                <a:lnTo>
                  <a:pt x="12928" y="18452"/>
                </a:lnTo>
                <a:lnTo>
                  <a:pt x="12957" y="18480"/>
                </a:lnTo>
                <a:lnTo>
                  <a:pt x="12957" y="18509"/>
                </a:lnTo>
                <a:lnTo>
                  <a:pt x="12903" y="18452"/>
                </a:lnTo>
                <a:lnTo>
                  <a:pt x="12875" y="18627"/>
                </a:lnTo>
                <a:lnTo>
                  <a:pt x="12714" y="18681"/>
                </a:lnTo>
                <a:cubicBezTo>
                  <a:pt x="12657" y="18720"/>
                  <a:pt x="12635" y="18771"/>
                  <a:pt x="12646" y="18831"/>
                </a:cubicBezTo>
                <a:cubicBezTo>
                  <a:pt x="12654" y="18896"/>
                  <a:pt x="12632" y="18941"/>
                  <a:pt x="12578" y="18980"/>
                </a:cubicBezTo>
                <a:lnTo>
                  <a:pt x="12604" y="19034"/>
                </a:lnTo>
                <a:lnTo>
                  <a:pt x="12522" y="19113"/>
                </a:lnTo>
                <a:cubicBezTo>
                  <a:pt x="12522" y="19150"/>
                  <a:pt x="12519" y="19178"/>
                  <a:pt x="12508" y="19201"/>
                </a:cubicBezTo>
                <a:cubicBezTo>
                  <a:pt x="12499" y="19229"/>
                  <a:pt x="12496" y="19254"/>
                  <a:pt x="12496" y="19288"/>
                </a:cubicBezTo>
                <a:lnTo>
                  <a:pt x="12522" y="19483"/>
                </a:lnTo>
                <a:lnTo>
                  <a:pt x="12604" y="19531"/>
                </a:lnTo>
                <a:lnTo>
                  <a:pt x="12657" y="19483"/>
                </a:lnTo>
                <a:lnTo>
                  <a:pt x="12685" y="19398"/>
                </a:lnTo>
                <a:lnTo>
                  <a:pt x="12714" y="19559"/>
                </a:lnTo>
                <a:cubicBezTo>
                  <a:pt x="12714" y="19599"/>
                  <a:pt x="12694" y="19630"/>
                  <a:pt x="12657" y="19669"/>
                </a:cubicBezTo>
                <a:cubicBezTo>
                  <a:pt x="12604" y="19709"/>
                  <a:pt x="12550" y="19746"/>
                  <a:pt x="12496" y="19796"/>
                </a:cubicBezTo>
                <a:cubicBezTo>
                  <a:pt x="12440" y="19844"/>
                  <a:pt x="12414" y="19918"/>
                  <a:pt x="12414" y="20005"/>
                </a:cubicBezTo>
                <a:cubicBezTo>
                  <a:pt x="12414" y="20045"/>
                  <a:pt x="12428" y="20082"/>
                  <a:pt x="12454" y="20127"/>
                </a:cubicBezTo>
                <a:cubicBezTo>
                  <a:pt x="12482" y="20185"/>
                  <a:pt x="12496" y="20225"/>
                  <a:pt x="12496" y="20256"/>
                </a:cubicBezTo>
              </a:path>
            </a:pathLst>
          </a:custGeom>
          <a:solidFill>
            <a:srgbClr val="0070C0"/>
          </a:solidFill>
          <a:ln>
            <a:noFill/>
          </a:ln>
          <a:effectLst/>
        </p:spPr>
        <p:txBody>
          <a:bodyPr lIns="19050" tIns="19050" rIns="19050" bIns="19050" anchor="ctr"/>
          <a:lstStyle/>
          <a:p>
            <a:pPr defTabSz="128270">
              <a:defRPr/>
            </a:pPr>
            <a:endParaRPr lang="es-ES" sz="1000">
              <a:solidFill>
                <a:schemeClr val="bg1"/>
              </a:solidFill>
              <a:effectLst>
                <a:outerShdw blurRad="38100" dist="38100" dir="2700000" algn="tl">
                  <a:srgbClr val="000000"/>
                </a:outerShdw>
              </a:effectLst>
              <a:latin typeface="+mn-ea"/>
              <a:cs typeface="+mn-ea"/>
              <a:sym typeface="+mn-lt"/>
            </a:endParaRPr>
          </a:p>
        </p:txBody>
      </p:sp>
      <p:sp>
        <p:nvSpPr>
          <p:cNvPr id="21" name="AutoShape 14">
            <a:extLst>
              <a:ext uri="{FF2B5EF4-FFF2-40B4-BE49-F238E27FC236}">
                <a16:creationId xmlns:a16="http://schemas.microsoft.com/office/drawing/2014/main" id="{D860DAE3-33A7-4EF2-AEA4-9F632ADA7E1A}"/>
              </a:ext>
            </a:extLst>
          </p:cNvPr>
          <p:cNvSpPr/>
          <p:nvPr/>
        </p:nvSpPr>
        <p:spPr bwMode="auto">
          <a:xfrm>
            <a:off x="1165034" y="3869291"/>
            <a:ext cx="277136" cy="4770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61" y="5503"/>
                </a:moveTo>
                <a:cubicBezTo>
                  <a:pt x="20836" y="5503"/>
                  <a:pt x="21078" y="5553"/>
                  <a:pt x="21285" y="5656"/>
                </a:cubicBezTo>
                <a:cubicBezTo>
                  <a:pt x="21498" y="5760"/>
                  <a:pt x="21599" y="5889"/>
                  <a:pt x="21599" y="6045"/>
                </a:cubicBezTo>
                <a:cubicBezTo>
                  <a:pt x="21599" y="6136"/>
                  <a:pt x="21585" y="6208"/>
                  <a:pt x="21556" y="6261"/>
                </a:cubicBezTo>
                <a:lnTo>
                  <a:pt x="8488" y="21266"/>
                </a:lnTo>
                <a:cubicBezTo>
                  <a:pt x="8333" y="21489"/>
                  <a:pt x="8000" y="21599"/>
                  <a:pt x="7493" y="21599"/>
                </a:cubicBezTo>
                <a:cubicBezTo>
                  <a:pt x="7217" y="21599"/>
                  <a:pt x="6961" y="21549"/>
                  <a:pt x="6729" y="21446"/>
                </a:cubicBezTo>
                <a:cubicBezTo>
                  <a:pt x="6497" y="21343"/>
                  <a:pt x="6381" y="21213"/>
                  <a:pt x="6381" y="21057"/>
                </a:cubicBezTo>
                <a:cubicBezTo>
                  <a:pt x="6381" y="21014"/>
                  <a:pt x="6406" y="20973"/>
                  <a:pt x="6454" y="20947"/>
                </a:cubicBezTo>
                <a:lnTo>
                  <a:pt x="11169" y="10444"/>
                </a:lnTo>
                <a:cubicBezTo>
                  <a:pt x="10985" y="10473"/>
                  <a:pt x="10613" y="10531"/>
                  <a:pt x="10058" y="10610"/>
                </a:cubicBezTo>
                <a:cubicBezTo>
                  <a:pt x="9502" y="10689"/>
                  <a:pt x="8874" y="10776"/>
                  <a:pt x="8164" y="10867"/>
                </a:cubicBezTo>
                <a:cubicBezTo>
                  <a:pt x="7454" y="10960"/>
                  <a:pt x="6705" y="11061"/>
                  <a:pt x="5922" y="11171"/>
                </a:cubicBezTo>
                <a:cubicBezTo>
                  <a:pt x="5135" y="11284"/>
                  <a:pt x="4401" y="11387"/>
                  <a:pt x="3724" y="11483"/>
                </a:cubicBezTo>
                <a:cubicBezTo>
                  <a:pt x="3043" y="11579"/>
                  <a:pt x="2459" y="11654"/>
                  <a:pt x="1966" y="11707"/>
                </a:cubicBezTo>
                <a:cubicBezTo>
                  <a:pt x="1473" y="11760"/>
                  <a:pt x="1178" y="11786"/>
                  <a:pt x="1087" y="11786"/>
                </a:cubicBezTo>
                <a:cubicBezTo>
                  <a:pt x="777" y="11786"/>
                  <a:pt x="521" y="11733"/>
                  <a:pt x="314" y="11623"/>
                </a:cubicBezTo>
                <a:cubicBezTo>
                  <a:pt x="106" y="11510"/>
                  <a:pt x="0" y="11385"/>
                  <a:pt x="0" y="11248"/>
                </a:cubicBezTo>
                <a:cubicBezTo>
                  <a:pt x="0" y="11186"/>
                  <a:pt x="14" y="11150"/>
                  <a:pt x="43" y="11133"/>
                </a:cubicBezTo>
                <a:lnTo>
                  <a:pt x="4879" y="424"/>
                </a:lnTo>
                <a:cubicBezTo>
                  <a:pt x="4942" y="302"/>
                  <a:pt x="5067" y="201"/>
                  <a:pt x="5261" y="120"/>
                </a:cubicBezTo>
                <a:cubicBezTo>
                  <a:pt x="5454" y="40"/>
                  <a:pt x="5671" y="0"/>
                  <a:pt x="5922" y="0"/>
                </a:cubicBezTo>
                <a:lnTo>
                  <a:pt x="13874" y="0"/>
                </a:lnTo>
                <a:cubicBezTo>
                  <a:pt x="14155" y="0"/>
                  <a:pt x="14396" y="52"/>
                  <a:pt x="14604" y="153"/>
                </a:cubicBezTo>
                <a:cubicBezTo>
                  <a:pt x="14812" y="256"/>
                  <a:pt x="14918" y="386"/>
                  <a:pt x="14918" y="539"/>
                </a:cubicBezTo>
                <a:cubicBezTo>
                  <a:pt x="14918" y="585"/>
                  <a:pt x="14908" y="623"/>
                  <a:pt x="14894" y="652"/>
                </a:cubicBezTo>
                <a:cubicBezTo>
                  <a:pt x="14879" y="686"/>
                  <a:pt x="14855" y="729"/>
                  <a:pt x="14821" y="779"/>
                </a:cubicBezTo>
                <a:lnTo>
                  <a:pt x="10662" y="6801"/>
                </a:lnTo>
                <a:cubicBezTo>
                  <a:pt x="10845" y="6770"/>
                  <a:pt x="11208" y="6719"/>
                  <a:pt x="11749" y="6647"/>
                </a:cubicBezTo>
                <a:cubicBezTo>
                  <a:pt x="12290" y="6573"/>
                  <a:pt x="12913" y="6491"/>
                  <a:pt x="13618" y="6398"/>
                </a:cubicBezTo>
                <a:cubicBezTo>
                  <a:pt x="14329" y="6307"/>
                  <a:pt x="15063" y="6206"/>
                  <a:pt x="15821" y="6095"/>
                </a:cubicBezTo>
                <a:cubicBezTo>
                  <a:pt x="16575" y="5983"/>
                  <a:pt x="17290" y="5884"/>
                  <a:pt x="17971" y="5800"/>
                </a:cubicBezTo>
                <a:cubicBezTo>
                  <a:pt x="18648" y="5719"/>
                  <a:pt x="19227" y="5647"/>
                  <a:pt x="19706" y="5589"/>
                </a:cubicBezTo>
                <a:cubicBezTo>
                  <a:pt x="20179" y="5534"/>
                  <a:pt x="20464" y="5503"/>
                  <a:pt x="20561" y="5503"/>
                </a:cubicBezTo>
              </a:path>
            </a:pathLst>
          </a:custGeom>
          <a:solidFill>
            <a:srgbClr val="0070C0"/>
          </a:solidFill>
          <a:ln>
            <a:noFill/>
          </a:ln>
          <a:effectLst/>
        </p:spPr>
        <p:txBody>
          <a:bodyPr lIns="19050" tIns="19050" rIns="19050" bIns="19050" anchor="ctr"/>
          <a:lstStyle/>
          <a:p>
            <a:pPr defTabSz="128270">
              <a:defRPr/>
            </a:pPr>
            <a:endParaRPr lang="es-ES" sz="1055">
              <a:solidFill>
                <a:schemeClr val="bg1"/>
              </a:solidFill>
              <a:effectLst>
                <a:outerShdw blurRad="38100" dist="38100" dir="2700000" algn="tl">
                  <a:srgbClr val="000000"/>
                </a:outerShdw>
              </a:effectLst>
              <a:latin typeface="+mn-ea"/>
              <a:cs typeface="+mn-ea"/>
              <a:sym typeface="+mn-lt"/>
            </a:endParaRPr>
          </a:p>
        </p:txBody>
      </p:sp>
      <p:sp>
        <p:nvSpPr>
          <p:cNvPr id="22" name="AutoShape 81">
            <a:extLst>
              <a:ext uri="{FF2B5EF4-FFF2-40B4-BE49-F238E27FC236}">
                <a16:creationId xmlns:a16="http://schemas.microsoft.com/office/drawing/2014/main" id="{71E01BCD-CB3B-76F3-99B1-B7989BA9CC68}"/>
              </a:ext>
            </a:extLst>
          </p:cNvPr>
          <p:cNvSpPr/>
          <p:nvPr/>
        </p:nvSpPr>
        <p:spPr bwMode="auto">
          <a:xfrm>
            <a:off x="10875790" y="3888126"/>
            <a:ext cx="362565" cy="2922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rgbClr val="0070C0"/>
          </a:solidFill>
          <a:ln>
            <a:noFill/>
          </a:ln>
          <a:effectLst/>
        </p:spPr>
        <p:txBody>
          <a:bodyPr lIns="19050" tIns="19050" rIns="19050" bIns="19050" anchor="ctr"/>
          <a:lstStyle/>
          <a:p>
            <a:pPr defTabSz="128270">
              <a:defRPr/>
            </a:pPr>
            <a:endParaRPr lang="es-ES" sz="1055">
              <a:solidFill>
                <a:schemeClr val="bg1"/>
              </a:solidFill>
              <a:effectLst>
                <a:outerShdw blurRad="38100" dist="38100" dir="2700000" algn="tl">
                  <a:srgbClr val="000000"/>
                </a:outerShdw>
              </a:effectLst>
              <a:latin typeface="+mn-ea"/>
              <a:cs typeface="+mn-ea"/>
              <a:sym typeface="+mn-lt"/>
            </a:endParaRPr>
          </a:p>
        </p:txBody>
      </p:sp>
      <p:sp>
        <p:nvSpPr>
          <p:cNvPr id="23" name="AutoShape 92">
            <a:extLst>
              <a:ext uri="{FF2B5EF4-FFF2-40B4-BE49-F238E27FC236}">
                <a16:creationId xmlns:a16="http://schemas.microsoft.com/office/drawing/2014/main" id="{91A3EBF8-5C1D-8750-CBE5-6FADEC6963EF}"/>
              </a:ext>
            </a:extLst>
          </p:cNvPr>
          <p:cNvSpPr/>
          <p:nvPr/>
        </p:nvSpPr>
        <p:spPr bwMode="auto">
          <a:xfrm>
            <a:off x="10830905" y="1812057"/>
            <a:ext cx="385173" cy="3228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rgbClr val="0070C0"/>
          </a:solidFill>
          <a:ln>
            <a:noFill/>
          </a:ln>
          <a:effectLst/>
        </p:spPr>
        <p:txBody>
          <a:bodyPr lIns="19050" tIns="19050" rIns="19050" bIns="19050" anchor="ctr"/>
          <a:lstStyle/>
          <a:p>
            <a:pPr defTabSz="128270">
              <a:defRPr/>
            </a:pPr>
            <a:endParaRPr lang="es-ES" sz="1400" dirty="0">
              <a:solidFill>
                <a:schemeClr val="bg1"/>
              </a:solidFill>
              <a:effectLst>
                <a:outerShdw blurRad="38100" dist="38100" dir="2700000" algn="tl">
                  <a:srgbClr val="000000"/>
                </a:outerShdw>
              </a:effectLst>
              <a:latin typeface="+mn-ea"/>
              <a:cs typeface="+mn-ea"/>
              <a:sym typeface="+mn-lt"/>
            </a:endParaRPr>
          </a:p>
        </p:txBody>
      </p:sp>
      <p:pic>
        <p:nvPicPr>
          <p:cNvPr id="24" name="Picture 3" descr="C:\Users\resset\Documents\Tencent Files\283972803\FileRecv\2.png">
            <a:extLst>
              <a:ext uri="{FF2B5EF4-FFF2-40B4-BE49-F238E27FC236}">
                <a16:creationId xmlns:a16="http://schemas.microsoft.com/office/drawing/2014/main" id="{29B61A01-68B0-2438-4B13-E8760FEAC26B}"/>
              </a:ext>
            </a:extLst>
          </p:cNvPr>
          <p:cNvPicPr>
            <a:picLocks noChangeAspect="1" noChangeArrowheads="1"/>
          </p:cNvPicPr>
          <p:nvPr/>
        </p:nvPicPr>
        <p:blipFill>
          <a:blip r:embed="rId2" cstate="print"/>
          <a:srcRect/>
          <a:stretch>
            <a:fillRect/>
          </a:stretch>
        </p:blipFill>
        <p:spPr bwMode="auto">
          <a:xfrm>
            <a:off x="3924166" y="1974509"/>
            <a:ext cx="4779835" cy="2766108"/>
          </a:xfrm>
          <a:prstGeom prst="rect">
            <a:avLst/>
          </a:prstGeom>
          <a:noFill/>
        </p:spPr>
      </p:pic>
      <p:sp>
        <p:nvSpPr>
          <p:cNvPr id="25" name="TextBox 35">
            <a:extLst>
              <a:ext uri="{FF2B5EF4-FFF2-40B4-BE49-F238E27FC236}">
                <a16:creationId xmlns:a16="http://schemas.microsoft.com/office/drawing/2014/main" id="{1F1E26FF-CC73-5482-3A53-EEA3E3FC8F21}"/>
              </a:ext>
            </a:extLst>
          </p:cNvPr>
          <p:cNvSpPr txBox="1"/>
          <p:nvPr/>
        </p:nvSpPr>
        <p:spPr>
          <a:xfrm>
            <a:off x="8551601" y="2257625"/>
            <a:ext cx="2178810" cy="1370831"/>
          </a:xfrm>
          <a:prstGeom prst="rect">
            <a:avLst/>
          </a:prstGeom>
          <a:noFill/>
        </p:spPr>
        <p:txBody>
          <a:bodyPr wrap="square" rtlCol="0">
            <a:noAutofit/>
          </a:bodyPr>
          <a:lstStyle/>
          <a:p>
            <a:pPr marL="171450" indent="-171450" algn="just">
              <a:lnSpc>
                <a:spcPct val="150000"/>
              </a:lnSpc>
              <a:spcBef>
                <a:spcPts val="15"/>
              </a:spcBef>
              <a:buFont typeface="Wingdings" panose="05000000000000000000" pitchFamily="2" charset="2"/>
              <a:buChar char="Ø"/>
            </a:pPr>
            <a:r>
              <a:rPr lang="zh-CN" altLang="en-US" sz="1200" dirty="0">
                <a:latin typeface="+mn-ea"/>
                <a:sym typeface="Arial" panose="020B0604020202020204" pitchFamily="34" charset="0"/>
              </a:rPr>
              <a:t>支持线上文本数据和</a:t>
            </a:r>
            <a:r>
              <a:rPr lang="zh-CN" altLang="en-US" sz="1200" dirty="0">
                <a:solidFill>
                  <a:schemeClr val="accent5"/>
                </a:solidFill>
                <a:latin typeface="+mn-ea"/>
                <a:sym typeface="Arial" panose="020B0604020202020204" pitchFamily="34" charset="0"/>
              </a:rPr>
              <a:t>自定义文本数据</a:t>
            </a:r>
            <a:r>
              <a:rPr lang="zh-CN" altLang="en-US" sz="1200" dirty="0">
                <a:latin typeface="+mn-ea"/>
                <a:sym typeface="Arial" panose="020B0604020202020204" pitchFamily="34" charset="0"/>
              </a:rPr>
              <a:t>分析（大批量：</a:t>
            </a:r>
            <a:r>
              <a:rPr lang="zh-CN" altLang="en-US" sz="1200" b="1" dirty="0">
                <a:latin typeface="+mn-ea"/>
                <a:sym typeface="Arial" panose="020B0604020202020204" pitchFamily="34" charset="0"/>
              </a:rPr>
              <a:t>“小锐助手”</a:t>
            </a:r>
            <a:r>
              <a:rPr lang="zh-CN" altLang="en-US" sz="1200" dirty="0">
                <a:latin typeface="+mn-ea"/>
                <a:sym typeface="Arial" panose="020B0604020202020204" pitchFamily="34" charset="0"/>
              </a:rPr>
              <a:t>）</a:t>
            </a:r>
            <a:endParaRPr lang="en-US" altLang="zh-CN" sz="1200" dirty="0">
              <a:latin typeface="+mn-ea"/>
              <a:sym typeface="Arial" panose="020B0604020202020204" pitchFamily="34" charset="0"/>
            </a:endParaRPr>
          </a:p>
          <a:p>
            <a:pPr marL="171450" indent="-171450" algn="just">
              <a:lnSpc>
                <a:spcPct val="150000"/>
              </a:lnSpc>
              <a:spcBef>
                <a:spcPts val="15"/>
              </a:spcBef>
              <a:buFont typeface="Wingdings" panose="05000000000000000000" pitchFamily="2" charset="2"/>
              <a:buChar char="Ø"/>
            </a:pPr>
            <a:r>
              <a:rPr lang="zh-CN" altLang="en-US" sz="1200" dirty="0">
                <a:latin typeface="+mn-ea"/>
                <a:cs typeface="+mn-ea"/>
                <a:sym typeface="+mn-lt"/>
              </a:rPr>
              <a:t>提供锐思默认词库和</a:t>
            </a:r>
            <a:r>
              <a:rPr lang="zh-CN" altLang="en-US" sz="1200" dirty="0">
                <a:solidFill>
                  <a:schemeClr val="accent5"/>
                </a:solidFill>
                <a:latin typeface="+mn-ea"/>
                <a:cs typeface="+mn-ea"/>
                <a:sym typeface="+mn-lt"/>
              </a:rPr>
              <a:t>自定义词库</a:t>
            </a:r>
            <a:endParaRPr lang="en-US" sz="1200" dirty="0">
              <a:solidFill>
                <a:schemeClr val="accent5"/>
              </a:solidFill>
              <a:latin typeface="+mn-ea"/>
              <a:cs typeface="+mn-ea"/>
              <a:sym typeface="+mn-lt"/>
            </a:endParaRPr>
          </a:p>
        </p:txBody>
      </p:sp>
      <p:sp>
        <p:nvSpPr>
          <p:cNvPr id="26" name="TextBox 36">
            <a:extLst>
              <a:ext uri="{FF2B5EF4-FFF2-40B4-BE49-F238E27FC236}">
                <a16:creationId xmlns:a16="http://schemas.microsoft.com/office/drawing/2014/main" id="{16A2686B-113A-33B4-396D-F0240BA7D594}"/>
              </a:ext>
            </a:extLst>
          </p:cNvPr>
          <p:cNvSpPr txBox="1"/>
          <p:nvPr/>
        </p:nvSpPr>
        <p:spPr>
          <a:xfrm>
            <a:off x="1461589" y="4222342"/>
            <a:ext cx="2417948" cy="1370831"/>
          </a:xfrm>
          <a:prstGeom prst="rect">
            <a:avLst/>
          </a:prstGeom>
          <a:noFill/>
        </p:spPr>
        <p:txBody>
          <a:bodyPr wrap="square" rtlCol="0">
            <a:noAutofit/>
          </a:bodyPr>
          <a:lstStyle/>
          <a:p>
            <a:pPr marL="171450" indent="-171450" algn="just">
              <a:lnSpc>
                <a:spcPct val="150000"/>
              </a:lnSpc>
              <a:spcBef>
                <a:spcPts val="15"/>
              </a:spcBef>
              <a:buFont typeface="Wingdings" panose="05000000000000000000" pitchFamily="2" charset="2"/>
              <a:buChar char="Ø"/>
            </a:pPr>
            <a:r>
              <a:rPr lang="zh-CN" altLang="en-US" sz="1200" dirty="0">
                <a:latin typeface="+mn-ea"/>
                <a:sym typeface="Arial" panose="020B0604020202020204" pitchFamily="34" charset="0"/>
              </a:rPr>
              <a:t>应用自然语言处理、深度学习和人工智能技术对财经文本、舆情资讯进行深度加工</a:t>
            </a:r>
            <a:endParaRPr lang="en-US" altLang="zh-CN" sz="1200" dirty="0">
              <a:latin typeface="+mn-ea"/>
              <a:sym typeface="Arial" panose="020B0604020202020204" pitchFamily="34" charset="0"/>
            </a:endParaRPr>
          </a:p>
          <a:p>
            <a:pPr marL="171450" indent="-171450" algn="just">
              <a:lnSpc>
                <a:spcPct val="150000"/>
              </a:lnSpc>
              <a:spcBef>
                <a:spcPts val="15"/>
              </a:spcBef>
              <a:buFont typeface="Wingdings" panose="05000000000000000000" pitchFamily="2" charset="2"/>
              <a:buChar char="Ø"/>
            </a:pPr>
            <a:r>
              <a:rPr lang="zh-CN" altLang="en-US" sz="1200" dirty="0">
                <a:solidFill>
                  <a:schemeClr val="accent5"/>
                </a:solidFill>
                <a:latin typeface="+mn-ea"/>
                <a:sym typeface="Arial" panose="020B0604020202020204" pitchFamily="34" charset="0"/>
              </a:rPr>
              <a:t>可将非结构化数据便捷地转化为结构化数据</a:t>
            </a:r>
            <a:endParaRPr lang="en-US" altLang="zh-CN" sz="1200" dirty="0">
              <a:solidFill>
                <a:schemeClr val="accent5"/>
              </a:solidFill>
              <a:latin typeface="+mn-ea"/>
              <a:sym typeface="Arial" panose="020B0604020202020204" pitchFamily="34" charset="0"/>
            </a:endParaRPr>
          </a:p>
          <a:p>
            <a:pPr defTabSz="685165">
              <a:lnSpc>
                <a:spcPct val="120000"/>
              </a:lnSpc>
            </a:pPr>
            <a:endParaRPr lang="en-US" sz="1200" dirty="0">
              <a:latin typeface="+mn-ea"/>
              <a:cs typeface="+mn-ea"/>
              <a:sym typeface="+mn-lt"/>
            </a:endParaRPr>
          </a:p>
        </p:txBody>
      </p:sp>
      <p:sp>
        <p:nvSpPr>
          <p:cNvPr id="27" name="TextBox 37">
            <a:extLst>
              <a:ext uri="{FF2B5EF4-FFF2-40B4-BE49-F238E27FC236}">
                <a16:creationId xmlns:a16="http://schemas.microsoft.com/office/drawing/2014/main" id="{F80BAAD8-DC03-A644-9956-D70B99993126}"/>
              </a:ext>
            </a:extLst>
          </p:cNvPr>
          <p:cNvSpPr txBox="1"/>
          <p:nvPr/>
        </p:nvSpPr>
        <p:spPr>
          <a:xfrm>
            <a:off x="8551599" y="4181452"/>
            <a:ext cx="2279306" cy="1370831"/>
          </a:xfrm>
          <a:prstGeom prst="rect">
            <a:avLst/>
          </a:prstGeom>
          <a:noFill/>
        </p:spPr>
        <p:txBody>
          <a:bodyPr wrap="square" rtlCol="0">
            <a:noAutofit/>
          </a:bodyPr>
          <a:lstStyle/>
          <a:p>
            <a:pPr marL="171450" indent="-171450" algn="just" eaLnBrk="0" latinLnBrk="1" hangingPunct="0">
              <a:lnSpc>
                <a:spcPct val="150000"/>
              </a:lnSpc>
              <a:spcBef>
                <a:spcPts val="15"/>
              </a:spcBef>
              <a:buFont typeface="Wingdings" panose="05000000000000000000" pitchFamily="2" charset="2"/>
              <a:buChar char="Ø"/>
            </a:pPr>
            <a:r>
              <a:rPr lang="zh-CN" altLang="en-US" sz="1200" dirty="0">
                <a:latin typeface="+mn-ea"/>
                <a:sym typeface="Arial" panose="020B0604020202020204" pitchFamily="34" charset="0"/>
              </a:rPr>
              <a:t>用户可以通过</a:t>
            </a:r>
            <a:r>
              <a:rPr lang="en-US" altLang="zh-CN" sz="1200" dirty="0">
                <a:solidFill>
                  <a:schemeClr val="accent5"/>
                </a:solidFill>
                <a:latin typeface="+mn-ea"/>
                <a:sym typeface="Arial" panose="020B0604020202020204" pitchFamily="34" charset="0"/>
              </a:rPr>
              <a:t>API</a:t>
            </a:r>
            <a:r>
              <a:rPr lang="zh-CN" altLang="en-US" sz="1200" dirty="0">
                <a:solidFill>
                  <a:schemeClr val="accent5"/>
                </a:solidFill>
                <a:latin typeface="+mn-ea"/>
                <a:sym typeface="Arial" panose="020B0604020202020204" pitchFamily="34" charset="0"/>
              </a:rPr>
              <a:t>接口</a:t>
            </a:r>
            <a:r>
              <a:rPr lang="zh-CN" altLang="en-US" sz="1200" dirty="0">
                <a:latin typeface="+mn-ea"/>
                <a:sym typeface="Arial" panose="020B0604020202020204" pitchFamily="34" charset="0"/>
              </a:rPr>
              <a:t>，方便快捷地将如公司年报信息等文本数据资源获取至本地</a:t>
            </a:r>
            <a:endParaRPr lang="en-US" altLang="zh-CN" sz="1200" dirty="0">
              <a:latin typeface="+mn-ea"/>
              <a:sym typeface="Arial" panose="020B0604020202020204" pitchFamily="34" charset="0"/>
            </a:endParaRPr>
          </a:p>
          <a:p>
            <a:pPr marL="171450" indent="-171450" algn="just" eaLnBrk="0" latinLnBrk="1" hangingPunct="0">
              <a:lnSpc>
                <a:spcPct val="150000"/>
              </a:lnSpc>
              <a:spcBef>
                <a:spcPts val="15"/>
              </a:spcBef>
              <a:buFont typeface="Wingdings" panose="05000000000000000000" pitchFamily="2" charset="2"/>
              <a:buChar char="Ø"/>
            </a:pPr>
            <a:r>
              <a:rPr lang="zh-CN" altLang="en-US" sz="1200" dirty="0">
                <a:latin typeface="+mn-ea"/>
                <a:sym typeface="Arial" panose="020B0604020202020204" pitchFamily="34" charset="0"/>
              </a:rPr>
              <a:t>平台支持通过输入网址从而将用户所需文本数据进行</a:t>
            </a:r>
            <a:r>
              <a:rPr lang="zh-CN" altLang="en-US" sz="1200" dirty="0">
                <a:solidFill>
                  <a:schemeClr val="accent5"/>
                </a:solidFill>
                <a:latin typeface="+mn-ea"/>
                <a:sym typeface="Arial" panose="020B0604020202020204" pitchFamily="34" charset="0"/>
              </a:rPr>
              <a:t>自动收录与提取</a:t>
            </a:r>
            <a:endParaRPr lang="en-US" altLang="zh-CN" sz="1200" dirty="0">
              <a:solidFill>
                <a:schemeClr val="accent5"/>
              </a:solidFill>
              <a:latin typeface="+mn-ea"/>
              <a:sym typeface="Arial" panose="020B0604020202020204" pitchFamily="34" charset="0"/>
            </a:endParaRPr>
          </a:p>
        </p:txBody>
      </p:sp>
      <p:sp>
        <p:nvSpPr>
          <p:cNvPr id="30" name="标题 1">
            <a:extLst>
              <a:ext uri="{FF2B5EF4-FFF2-40B4-BE49-F238E27FC236}">
                <a16:creationId xmlns:a16="http://schemas.microsoft.com/office/drawing/2014/main" id="{30BE2983-5EBC-5F6A-BF95-4B12721AC0A6}"/>
              </a:ext>
            </a:extLst>
          </p:cNvPr>
          <p:cNvSpPr>
            <a:spLocks noGrp="1"/>
          </p:cNvSpPr>
          <p:nvPr>
            <p:ph type="title"/>
          </p:nvPr>
        </p:nvSpPr>
        <p:spPr>
          <a:xfrm>
            <a:off x="1228495" y="389485"/>
            <a:ext cx="7863029" cy="440676"/>
          </a:xfrm>
        </p:spPr>
        <p:txBody>
          <a:bodyPr/>
          <a:lstStyle/>
          <a:p>
            <a:r>
              <a:rPr lang="en-US" altLang="zh-CN" sz="2800" b="1" dirty="0">
                <a:solidFill>
                  <a:prstClr val="black">
                    <a:lumMod val="65000"/>
                    <a:lumOff val="35000"/>
                  </a:prstClr>
                </a:solidFill>
                <a:latin typeface="+mn-ea"/>
                <a:ea typeface="+mn-ea"/>
                <a:sym typeface="微软雅黑" panose="020B0503020204020204" charset="-122"/>
              </a:rPr>
              <a:t>RESSET</a:t>
            </a:r>
            <a:r>
              <a:rPr lang="zh-CN" altLang="en-US" sz="2800" b="1" dirty="0">
                <a:solidFill>
                  <a:prstClr val="black">
                    <a:lumMod val="65000"/>
                    <a:lumOff val="35000"/>
                  </a:prstClr>
                </a:solidFill>
                <a:latin typeface="+mn-ea"/>
                <a:ea typeface="+mn-ea"/>
                <a:sym typeface="微软雅黑" panose="020B0503020204020204" charset="-122"/>
              </a:rPr>
              <a:t>财经文本智能分析平台特色</a:t>
            </a:r>
            <a:endParaRPr lang="zh-CN" altLang="en-US" sz="2800" dirty="0">
              <a:latin typeface="+mn-ea"/>
              <a:ea typeface="+mn-ea"/>
            </a:endParaRPr>
          </a:p>
        </p:txBody>
      </p:sp>
    </p:spTree>
    <p:extLst>
      <p:ext uri="{BB962C8B-B14F-4D97-AF65-F5344CB8AC3E}">
        <p14:creationId xmlns:p14="http://schemas.microsoft.com/office/powerpoint/2010/main" val="171094318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12700"/>
            <a:r>
              <a:rPr lang="en-US" altLang="zh-CN" sz="2800" b="1" dirty="0">
                <a:latin typeface="思源宋体 CN Heavy" panose="02020900000000000000" pitchFamily="18" charset="-122"/>
                <a:ea typeface="思源宋体 CN Heavy" panose="02020900000000000000"/>
              </a:rPr>
              <a:t>RESSET</a:t>
            </a:r>
            <a:r>
              <a:rPr lang="zh-CN" altLang="en-US" sz="2800" b="1" dirty="0">
                <a:latin typeface="思源宋体 CN Heavy" panose="02020900000000000000" pitchFamily="18" charset="-122"/>
                <a:ea typeface="思源宋体 CN Heavy" panose="02020900000000000000"/>
              </a:rPr>
              <a:t>金融大语言模型应用平台</a:t>
            </a:r>
          </a:p>
        </p:txBody>
      </p:sp>
      <p:sp>
        <p:nvSpPr>
          <p:cNvPr id="2" name="文本框 1">
            <a:extLst>
              <a:ext uri="{FF2B5EF4-FFF2-40B4-BE49-F238E27FC236}">
                <a16:creationId xmlns:a16="http://schemas.microsoft.com/office/drawing/2014/main" id="{2A0B6AF0-27FB-5622-9181-3740702C1EAB}"/>
              </a:ext>
            </a:extLst>
          </p:cNvPr>
          <p:cNvSpPr txBox="1"/>
          <p:nvPr/>
        </p:nvSpPr>
        <p:spPr>
          <a:xfrm>
            <a:off x="603886" y="1287322"/>
            <a:ext cx="3553248" cy="4610878"/>
          </a:xfrm>
          <a:prstGeom prst="rect">
            <a:avLst/>
          </a:prstGeom>
          <a:noFill/>
        </p:spPr>
        <p:txBody>
          <a:bodyPr wrap="square" rtlCol="0">
            <a:spAutoFit/>
          </a:bodyPr>
          <a:lstStyle/>
          <a:p>
            <a:pPr algn="just">
              <a:lnSpc>
                <a:spcPct val="150000"/>
              </a:lnSpc>
              <a:spcBef>
                <a:spcPts val="600"/>
              </a:spcBef>
              <a:spcAft>
                <a:spcPts val="600"/>
              </a:spcAft>
              <a:tabLst>
                <a:tab pos="1552575" algn="l"/>
              </a:tabLst>
              <a:defRPr/>
            </a:pPr>
            <a:r>
              <a:rPr lang="en-US" altLang="zh-CN" b="1" dirty="0">
                <a:solidFill>
                  <a:schemeClr val="accent1"/>
                </a:solidFill>
                <a:latin typeface="微软雅黑" panose="020B0503020204020204" pitchFamily="34" charset="-122"/>
                <a:ea typeface="微软雅黑" panose="020B0503020204020204" pitchFamily="34" charset="-122"/>
              </a:rPr>
              <a:t>RESSET</a:t>
            </a:r>
            <a:r>
              <a:rPr lang="zh-CN" altLang="en-US" b="1" dirty="0">
                <a:solidFill>
                  <a:schemeClr val="accent1"/>
                </a:solidFill>
                <a:latin typeface="微软雅黑" panose="020B0503020204020204" pitchFamily="34" charset="-122"/>
                <a:ea typeface="微软雅黑" panose="020B0503020204020204" pitchFamily="34" charset="-122"/>
              </a:rPr>
              <a:t>金融大语言模型应用平台</a:t>
            </a:r>
            <a:r>
              <a:rPr lang="zh-CN" altLang="en-US" dirty="0">
                <a:latin typeface="微软雅黑" panose="020B0503020204020204" pitchFamily="34" charset="-122"/>
                <a:ea typeface="微软雅黑" panose="020B0503020204020204" pitchFamily="34" charset="-122"/>
              </a:rPr>
              <a:t>是基于</a:t>
            </a:r>
            <a:r>
              <a:rPr lang="en-US" altLang="zh-CN" dirty="0">
                <a:latin typeface="微软雅黑" panose="020B0503020204020204" pitchFamily="34" charset="-122"/>
                <a:ea typeface="微软雅黑" panose="020B0503020204020204" pitchFamily="34" charset="-122"/>
              </a:rPr>
              <a:t>AI</a:t>
            </a:r>
            <a:r>
              <a:rPr lang="zh-CN" altLang="en-US" dirty="0">
                <a:latin typeface="微软雅黑" panose="020B0503020204020204" pitchFamily="34" charset="-122"/>
                <a:ea typeface="微软雅黑" panose="020B0503020204020204" pitchFamily="34" charset="-122"/>
              </a:rPr>
              <a:t>技术</a:t>
            </a:r>
            <a:r>
              <a:rPr lang="zh-CN" altLang="en-US" b="1" dirty="0">
                <a:solidFill>
                  <a:schemeClr val="accent5"/>
                </a:solidFill>
                <a:latin typeface="微软雅黑" panose="020B0503020204020204" pitchFamily="34" charset="-122"/>
                <a:ea typeface="微软雅黑" panose="020B0503020204020204" pitchFamily="34" charset="-122"/>
              </a:rPr>
              <a:t>面向金融领域科研场景</a:t>
            </a:r>
            <a:r>
              <a:rPr lang="zh-CN" altLang="en-US" dirty="0">
                <a:latin typeface="微软雅黑" panose="020B0503020204020204" pitchFamily="34" charset="-122"/>
                <a:ea typeface="微软雅黑" panose="020B0503020204020204" pitchFamily="34" charset="-122"/>
              </a:rPr>
              <a:t>全新打造的数字化智能平台。满足研究场景中的宏观、行业和公司研究，实现知识沉淀</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形成</a:t>
            </a:r>
            <a:r>
              <a:rPr lang="zh-CN" altLang="en-US" b="1" dirty="0">
                <a:solidFill>
                  <a:schemeClr val="accent5"/>
                </a:solidFill>
                <a:latin typeface="微软雅黑" panose="020B0503020204020204" pitchFamily="34" charset="-122"/>
                <a:ea typeface="微软雅黑" panose="020B0503020204020204" pitchFamily="34" charset="-122"/>
              </a:rPr>
              <a:t>以科研成果为导向</a:t>
            </a:r>
            <a:r>
              <a:rPr lang="zh-CN" altLang="en-US" dirty="0">
                <a:latin typeface="微软雅黑" panose="020B0503020204020204" pitchFamily="34" charset="-122"/>
                <a:ea typeface="微软雅黑" panose="020B0503020204020204" pitchFamily="34" charset="-122"/>
              </a:rPr>
              <a:t>的宏观、中观和微观的全方位、立体研究体系，为科研过程寻找资料、研究分析、观点判断、舆情预警提供了一个</a:t>
            </a:r>
            <a:r>
              <a:rPr lang="zh-CN" altLang="en-US" b="1" dirty="0">
                <a:solidFill>
                  <a:schemeClr val="accent5"/>
                </a:solidFill>
                <a:latin typeface="微软雅黑" panose="020B0503020204020204" pitchFamily="34" charset="-122"/>
                <a:ea typeface="微软雅黑" panose="020B0503020204020204" pitchFamily="34" charset="-122"/>
              </a:rPr>
              <a:t>沉浸式的智能服务平台</a:t>
            </a:r>
            <a:r>
              <a:rPr lang="zh-CN" altLang="en-US" dirty="0">
                <a:latin typeface="微软雅黑" panose="020B0503020204020204" pitchFamily="34" charset="-122"/>
                <a:ea typeface="微软雅黑" panose="020B0503020204020204" pitchFamily="34" charset="-122"/>
              </a:rPr>
              <a:t>，提高科研工作效率。</a:t>
            </a:r>
            <a:endParaRPr kumimoji="0" lang="en-US" altLang="zh-CN" sz="16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a:extLst>
              <a:ext uri="{FF2B5EF4-FFF2-40B4-BE49-F238E27FC236}">
                <a16:creationId xmlns:a16="http://schemas.microsoft.com/office/drawing/2014/main" id="{17A61A2E-47E3-CE27-4B66-11F32F27090D}"/>
              </a:ext>
            </a:extLst>
          </p:cNvPr>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rcRect/>
          <a:stretch/>
        </p:blipFill>
        <p:spPr>
          <a:xfrm>
            <a:off x="4409688" y="1641619"/>
            <a:ext cx="7552343" cy="3748637"/>
          </a:xfrm>
          <a:prstGeom prst="rect">
            <a:avLst/>
          </a:prstGeom>
          <a:effectLst>
            <a:outerShdw blurRad="63500" sx="102000" sy="102000" algn="ctr" rotWithShape="0">
              <a:prstClr val="black">
                <a:alpha val="40000"/>
              </a:prstClr>
            </a:outerShdw>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3C039C0A-F691-2EDF-3595-5E31F2598504}"/>
              </a:ext>
            </a:extLst>
          </p:cNvPr>
          <p:cNvGrpSpPr/>
          <p:nvPr/>
        </p:nvGrpSpPr>
        <p:grpSpPr>
          <a:xfrm>
            <a:off x="1531495" y="1827634"/>
            <a:ext cx="9129009" cy="4835739"/>
            <a:chOff x="826760" y="1027922"/>
            <a:chExt cx="9574335" cy="5244573"/>
          </a:xfrm>
        </p:grpSpPr>
        <p:pic>
          <p:nvPicPr>
            <p:cNvPr id="10" name="图片 9">
              <a:extLst>
                <a:ext uri="{FF2B5EF4-FFF2-40B4-BE49-F238E27FC236}">
                  <a16:creationId xmlns:a16="http://schemas.microsoft.com/office/drawing/2014/main" id="{E3BFDA57-6723-11A7-E1A8-05F3D1E50761}"/>
                </a:ext>
              </a:extLst>
            </p:cNvPr>
            <p:cNvPicPr>
              <a:picLocks noChangeAspect="1"/>
            </p:cNvPicPr>
            <p:nvPr/>
          </p:nvPicPr>
          <p:blipFill>
            <a:blip r:embed="rId4"/>
            <a:stretch>
              <a:fillRect/>
            </a:stretch>
          </p:blipFill>
          <p:spPr>
            <a:xfrm>
              <a:off x="826765" y="1033637"/>
              <a:ext cx="4627306" cy="2609900"/>
            </a:xfrm>
            <a:prstGeom prst="roundRect">
              <a:avLst>
                <a:gd name="adj" fmla="val 2950"/>
              </a:avLst>
            </a:prstGeom>
            <a:ln w="12700">
              <a:solidFill>
                <a:srgbClr val="1288F2"/>
              </a:solidFill>
            </a:ln>
          </p:spPr>
        </p:pic>
        <p:sp>
          <p:nvSpPr>
            <p:cNvPr id="11" name="出自【趣你的PPT】(微信:qunideppt)：最优质的PPT资源库">
              <a:extLst>
                <a:ext uri="{FF2B5EF4-FFF2-40B4-BE49-F238E27FC236}">
                  <a16:creationId xmlns:a16="http://schemas.microsoft.com/office/drawing/2014/main" id="{D13923D7-DDCD-B340-E507-A28CFEFB8962}"/>
                </a:ext>
              </a:extLst>
            </p:cNvPr>
            <p:cNvSpPr/>
            <p:nvPr/>
          </p:nvSpPr>
          <p:spPr>
            <a:xfrm>
              <a:off x="826760" y="1033637"/>
              <a:ext cx="1172002" cy="306705"/>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全域搜索</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pic>
          <p:nvPicPr>
            <p:cNvPr id="12" name="图片 11">
              <a:extLst>
                <a:ext uri="{FF2B5EF4-FFF2-40B4-BE49-F238E27FC236}">
                  <a16:creationId xmlns:a16="http://schemas.microsoft.com/office/drawing/2014/main" id="{2CFBA46A-32F3-BB57-C107-9A621C668A0C}"/>
                </a:ext>
              </a:extLst>
            </p:cNvPr>
            <p:cNvPicPr>
              <a:picLocks noChangeAspect="1"/>
            </p:cNvPicPr>
            <p:nvPr/>
          </p:nvPicPr>
          <p:blipFill>
            <a:blip r:embed="rId5"/>
            <a:stretch>
              <a:fillRect/>
            </a:stretch>
          </p:blipFill>
          <p:spPr>
            <a:xfrm>
              <a:off x="5999031" y="1033636"/>
              <a:ext cx="4387560" cy="2609900"/>
            </a:xfrm>
            <a:prstGeom prst="roundRect">
              <a:avLst>
                <a:gd name="adj" fmla="val 2950"/>
              </a:avLst>
            </a:prstGeom>
            <a:ln w="12700">
              <a:solidFill>
                <a:srgbClr val="1288F2"/>
              </a:solidFill>
            </a:ln>
          </p:spPr>
        </p:pic>
        <p:sp>
          <p:nvSpPr>
            <p:cNvPr id="13" name="出自【趣你的PPT】(微信:qunideppt)：最优质的PPT资源库">
              <a:extLst>
                <a:ext uri="{FF2B5EF4-FFF2-40B4-BE49-F238E27FC236}">
                  <a16:creationId xmlns:a16="http://schemas.microsoft.com/office/drawing/2014/main" id="{0A551236-C773-401F-4C7B-AB174EBBCA70}"/>
                </a:ext>
              </a:extLst>
            </p:cNvPr>
            <p:cNvSpPr/>
            <p:nvPr/>
          </p:nvSpPr>
          <p:spPr>
            <a:xfrm>
              <a:off x="5999217" y="1027922"/>
              <a:ext cx="1102461" cy="312420"/>
            </a:xfrm>
            <a:prstGeom prst="roundRect">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全能阅读</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pic>
          <p:nvPicPr>
            <p:cNvPr id="14" name="图片 13">
              <a:extLst>
                <a:ext uri="{FF2B5EF4-FFF2-40B4-BE49-F238E27FC236}">
                  <a16:creationId xmlns:a16="http://schemas.microsoft.com/office/drawing/2014/main" id="{AE0A540E-2A4B-366A-A749-8535CCA207A8}"/>
                </a:ext>
              </a:extLst>
            </p:cNvPr>
            <p:cNvPicPr>
              <a:picLocks noChangeAspect="1"/>
            </p:cNvPicPr>
            <p:nvPr/>
          </p:nvPicPr>
          <p:blipFill>
            <a:blip r:embed="rId6"/>
            <a:stretch>
              <a:fillRect/>
            </a:stretch>
          </p:blipFill>
          <p:spPr>
            <a:xfrm>
              <a:off x="826765" y="3892111"/>
              <a:ext cx="4627306" cy="2380384"/>
            </a:xfrm>
            <a:prstGeom prst="roundRect">
              <a:avLst>
                <a:gd name="adj" fmla="val 2950"/>
              </a:avLst>
            </a:prstGeom>
            <a:ln w="12700">
              <a:solidFill>
                <a:srgbClr val="1288F2"/>
              </a:solidFill>
            </a:ln>
          </p:spPr>
        </p:pic>
        <p:pic>
          <p:nvPicPr>
            <p:cNvPr id="15" name="图片 14">
              <a:extLst>
                <a:ext uri="{FF2B5EF4-FFF2-40B4-BE49-F238E27FC236}">
                  <a16:creationId xmlns:a16="http://schemas.microsoft.com/office/drawing/2014/main" id="{DF41B560-2688-C8EF-75AB-F2B4A0C30A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13535" y="3888688"/>
              <a:ext cx="4387560" cy="2383807"/>
            </a:xfrm>
            <a:prstGeom prst="roundRect">
              <a:avLst>
                <a:gd name="adj" fmla="val 2950"/>
              </a:avLst>
            </a:prstGeom>
            <a:ln w="12700">
              <a:solidFill>
                <a:srgbClr val="1288F2"/>
              </a:solidFill>
            </a:ln>
          </p:spPr>
        </p:pic>
        <p:sp>
          <p:nvSpPr>
            <p:cNvPr id="16" name="出自【趣你的PPT】(微信:qunideppt)：最优质的PPT资源库">
              <a:extLst>
                <a:ext uri="{FF2B5EF4-FFF2-40B4-BE49-F238E27FC236}">
                  <a16:creationId xmlns:a16="http://schemas.microsoft.com/office/drawing/2014/main" id="{6F45DB58-F4D3-AA67-20B6-CD88F31DFDB7}"/>
                </a:ext>
              </a:extLst>
            </p:cNvPr>
            <p:cNvSpPr/>
            <p:nvPr/>
          </p:nvSpPr>
          <p:spPr>
            <a:xfrm>
              <a:off x="6011383" y="3887688"/>
              <a:ext cx="1078130" cy="312420"/>
            </a:xfrm>
            <a:prstGeom prst="roundRect">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智能写作</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7" name="出自【趣你的PPT】(微信:qunideppt)：最优质的PPT资源库">
              <a:extLst>
                <a:ext uri="{FF2B5EF4-FFF2-40B4-BE49-F238E27FC236}">
                  <a16:creationId xmlns:a16="http://schemas.microsoft.com/office/drawing/2014/main" id="{D27F4C13-92CD-A413-2CD8-2F211E344F86}"/>
                </a:ext>
              </a:extLst>
            </p:cNvPr>
            <p:cNvSpPr/>
            <p:nvPr/>
          </p:nvSpPr>
          <p:spPr>
            <a:xfrm>
              <a:off x="826760" y="3892111"/>
              <a:ext cx="1172002" cy="309245"/>
            </a:xfrm>
            <a:prstGeom prst="roundRect">
              <a:avLst/>
            </a:prstGeom>
            <a:solidFill>
              <a:srgbClr val="0059E9"/>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估值与建模</a:t>
              </a:r>
              <a:endParaRPr kumimoji="0" lang="zh-CN" altLang="en-US" sz="1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sp>
        <p:nvSpPr>
          <p:cNvPr id="3" name="标题 6">
            <a:extLst>
              <a:ext uri="{FF2B5EF4-FFF2-40B4-BE49-F238E27FC236}">
                <a16:creationId xmlns:a16="http://schemas.microsoft.com/office/drawing/2014/main" id="{2748ABE2-B851-779A-77E1-512699EF201C}"/>
              </a:ext>
            </a:extLst>
          </p:cNvPr>
          <p:cNvSpPr>
            <a:spLocks noGrp="1"/>
          </p:cNvSpPr>
          <p:nvPr>
            <p:ph type="title"/>
          </p:nvPr>
        </p:nvSpPr>
        <p:spPr>
          <a:xfrm>
            <a:off x="1209303" y="356659"/>
            <a:ext cx="7863029" cy="440676"/>
          </a:xfrm>
        </p:spPr>
        <p:txBody>
          <a:bodyPr/>
          <a:lstStyle/>
          <a:p>
            <a:pPr marL="12700"/>
            <a:r>
              <a:rPr lang="zh-CN" altLang="en-US" sz="2800" b="1" dirty="0">
                <a:latin typeface="思源宋体 CN Heavy" panose="02020900000000000000" pitchFamily="18" charset="-122"/>
                <a:ea typeface="思源宋体 CN Heavy" panose="02020900000000000000"/>
              </a:rPr>
              <a:t>全面赋能搜、读、算、写四大场景</a:t>
            </a:r>
          </a:p>
        </p:txBody>
      </p:sp>
      <p:sp>
        <p:nvSpPr>
          <p:cNvPr id="5" name="文本框 4">
            <a:extLst>
              <a:ext uri="{FF2B5EF4-FFF2-40B4-BE49-F238E27FC236}">
                <a16:creationId xmlns:a16="http://schemas.microsoft.com/office/drawing/2014/main" id="{BCD22463-7491-B335-EC71-72B797F88274}"/>
              </a:ext>
            </a:extLst>
          </p:cNvPr>
          <p:cNvSpPr txBox="1"/>
          <p:nvPr/>
        </p:nvSpPr>
        <p:spPr>
          <a:xfrm>
            <a:off x="1209303" y="921180"/>
            <a:ext cx="10476561" cy="784830"/>
          </a:xfrm>
          <a:prstGeom prst="rect">
            <a:avLst/>
          </a:prstGeom>
          <a:noFill/>
        </p:spPr>
        <p:txBody>
          <a:bodyPr wrap="square" rtlCol="0">
            <a:spAutoFit/>
          </a:bodyPr>
          <a:lstStyle/>
          <a:p>
            <a:pPr algn="just"/>
            <a:r>
              <a:rPr lang="en-US" altLang="zh-CN" sz="1500" b="1" dirty="0">
                <a:solidFill>
                  <a:srgbClr val="0070C0"/>
                </a:solidFill>
                <a:latin typeface="+mn-ea"/>
              </a:rPr>
              <a:t>RESSET</a:t>
            </a:r>
            <a:r>
              <a:rPr lang="zh-CN" altLang="en-US" sz="1500" b="1" dirty="0">
                <a:solidFill>
                  <a:srgbClr val="0070C0"/>
                </a:solidFill>
                <a:latin typeface="+mn-ea"/>
              </a:rPr>
              <a:t>金融大语言模型应用平台</a:t>
            </a:r>
            <a:r>
              <a:rPr lang="zh-CN" altLang="en-US" sz="1500" dirty="0">
                <a:latin typeface="+mn-ea"/>
              </a:rPr>
              <a:t>配置有强大的</a:t>
            </a:r>
            <a:r>
              <a:rPr lang="zh-CN" altLang="en-US" sz="1500" dirty="0">
                <a:solidFill>
                  <a:schemeClr val="accent5"/>
                </a:solidFill>
                <a:latin typeface="+mn-ea"/>
              </a:rPr>
              <a:t>科研工作台</a:t>
            </a:r>
            <a:r>
              <a:rPr lang="zh-CN" altLang="en-US" sz="1500" dirty="0">
                <a:latin typeface="+mn-ea"/>
              </a:rPr>
              <a:t>，利用大模型叠加搜索和</a:t>
            </a:r>
            <a:r>
              <a:rPr lang="zh-CN" altLang="en-US" sz="1500" dirty="0">
                <a:solidFill>
                  <a:schemeClr val="accent5"/>
                </a:solidFill>
                <a:latin typeface="+mn-ea"/>
              </a:rPr>
              <a:t>锐思金融数据库</a:t>
            </a:r>
            <a:r>
              <a:rPr lang="zh-CN" altLang="en-US" sz="1500" dirty="0">
                <a:latin typeface="+mn-ea"/>
              </a:rPr>
              <a:t>，通过对话指令即可轻松获得</a:t>
            </a:r>
            <a:r>
              <a:rPr lang="zh-CN" altLang="en-US" sz="1500" dirty="0">
                <a:solidFill>
                  <a:schemeClr val="accent5"/>
                </a:solidFill>
                <a:latin typeface="+mn-ea"/>
              </a:rPr>
              <a:t>金融行情、资讯和数据</a:t>
            </a:r>
            <a:r>
              <a:rPr lang="zh-CN" altLang="en-US" sz="1500" dirty="0">
                <a:latin typeface="+mn-ea"/>
              </a:rPr>
              <a:t>，同时支持</a:t>
            </a:r>
            <a:r>
              <a:rPr lang="zh-CN" altLang="en-US" sz="1500" dirty="0">
                <a:solidFill>
                  <a:schemeClr val="accent5"/>
                </a:solidFill>
                <a:latin typeface="+mn-ea"/>
              </a:rPr>
              <a:t>资料阅读分析</a:t>
            </a:r>
            <a:r>
              <a:rPr lang="zh-CN" altLang="en-US" sz="1500" dirty="0">
                <a:latin typeface="+mn-ea"/>
              </a:rPr>
              <a:t>，</a:t>
            </a:r>
            <a:r>
              <a:rPr lang="zh-CN" altLang="en-US" sz="1500" dirty="0">
                <a:solidFill>
                  <a:schemeClr val="accent5"/>
                </a:solidFill>
                <a:latin typeface="+mn-ea"/>
              </a:rPr>
              <a:t>记录研究笔记</a:t>
            </a:r>
            <a:r>
              <a:rPr lang="zh-CN" altLang="en-US" sz="1500" dirty="0">
                <a:latin typeface="+mn-ea"/>
              </a:rPr>
              <a:t>和</a:t>
            </a:r>
            <a:r>
              <a:rPr lang="zh-CN" altLang="en-US" sz="1500" dirty="0">
                <a:solidFill>
                  <a:schemeClr val="accent5"/>
                </a:solidFill>
                <a:latin typeface="+mn-ea"/>
              </a:rPr>
              <a:t>自动整理碎片化素材</a:t>
            </a:r>
            <a:r>
              <a:rPr lang="zh-CN" altLang="en-US" sz="1500" dirty="0">
                <a:latin typeface="+mn-ea"/>
              </a:rPr>
              <a:t>，大纲脑图模式的</a:t>
            </a:r>
            <a:r>
              <a:rPr lang="zh-CN" altLang="en-US" sz="1500" dirty="0">
                <a:solidFill>
                  <a:schemeClr val="accent5"/>
                </a:solidFill>
                <a:latin typeface="+mn-ea"/>
              </a:rPr>
              <a:t>智能写作</a:t>
            </a:r>
            <a:r>
              <a:rPr lang="zh-CN" altLang="en-US" sz="1500" dirty="0">
                <a:latin typeface="+mn-ea"/>
              </a:rPr>
              <a:t>，实现一站式沉浸科研体验。</a:t>
            </a:r>
          </a:p>
        </p:txBody>
      </p:sp>
    </p:spTree>
    <p:custDataLst>
      <p:tags r:id="rId1"/>
    </p:custDataLst>
    <p:extLst>
      <p:ext uri="{BB962C8B-B14F-4D97-AF65-F5344CB8AC3E}">
        <p14:creationId xmlns:p14="http://schemas.microsoft.com/office/powerpoint/2010/main" val="4101297382"/>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8F60D75-2C0F-D817-1BBC-4603EE9A67E4}"/>
              </a:ext>
            </a:extLst>
          </p:cNvPr>
          <p:cNvPicPr>
            <a:picLocks noChangeAspect="1"/>
          </p:cNvPicPr>
          <p:nvPr/>
        </p:nvPicPr>
        <p:blipFill>
          <a:blip r:embed="rId4"/>
          <a:stretch>
            <a:fillRect/>
          </a:stretch>
        </p:blipFill>
        <p:spPr>
          <a:xfrm>
            <a:off x="552566" y="1196664"/>
            <a:ext cx="9165164" cy="4980480"/>
          </a:xfrm>
          <a:prstGeom prst="roundRect">
            <a:avLst>
              <a:gd name="adj" fmla="val 2950"/>
            </a:avLst>
          </a:prstGeom>
          <a:ln w="12700">
            <a:solidFill>
              <a:srgbClr val="1288F2"/>
            </a:solidFill>
          </a:ln>
        </p:spPr>
      </p:pic>
      <p:sp>
        <p:nvSpPr>
          <p:cNvPr id="10" name="出自【趣你的PPT】(微信:qunideppt)：最优质的PPT资源库">
            <a:extLst>
              <a:ext uri="{FF2B5EF4-FFF2-40B4-BE49-F238E27FC236}">
                <a16:creationId xmlns:a16="http://schemas.microsoft.com/office/drawing/2014/main" id="{88D1081E-5479-2E32-A428-2C91CDD00A6C}"/>
              </a:ext>
            </a:extLst>
          </p:cNvPr>
          <p:cNvSpPr/>
          <p:nvPr/>
        </p:nvSpPr>
        <p:spPr>
          <a:xfrm>
            <a:off x="10090152" y="1591282"/>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全域搜索</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1" name="出自【趣你的PPT】(微信:qunideppt)：最优质的PPT资源库">
            <a:extLst>
              <a:ext uri="{FF2B5EF4-FFF2-40B4-BE49-F238E27FC236}">
                <a16:creationId xmlns:a16="http://schemas.microsoft.com/office/drawing/2014/main" id="{53EB2190-9D94-7FE2-66BF-F93D839B70D8}"/>
              </a:ext>
            </a:extLst>
          </p:cNvPr>
          <p:cNvSpPr/>
          <p:nvPr/>
        </p:nvSpPr>
        <p:spPr>
          <a:xfrm>
            <a:off x="10090152" y="2445123"/>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精准识别</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2" name="出自【趣你的PPT】(微信:qunideppt)：最优质的PPT资源库">
            <a:extLst>
              <a:ext uri="{FF2B5EF4-FFF2-40B4-BE49-F238E27FC236}">
                <a16:creationId xmlns:a16="http://schemas.microsoft.com/office/drawing/2014/main" id="{D5AF9CB2-4A34-62B8-85E0-3B5045927FC5}"/>
              </a:ext>
            </a:extLst>
          </p:cNvPr>
          <p:cNvSpPr/>
          <p:nvPr/>
        </p:nvSpPr>
        <p:spPr>
          <a:xfrm>
            <a:off x="10090152" y="3298965"/>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智能应用</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 name="标题 6">
            <a:extLst>
              <a:ext uri="{FF2B5EF4-FFF2-40B4-BE49-F238E27FC236}">
                <a16:creationId xmlns:a16="http://schemas.microsoft.com/office/drawing/2014/main" id="{38C8F337-9B37-D81A-D512-5FAFF8243F56}"/>
              </a:ext>
            </a:extLst>
          </p:cNvPr>
          <p:cNvSpPr>
            <a:spLocks noGrp="1"/>
          </p:cNvSpPr>
          <p:nvPr>
            <p:ph type="title"/>
          </p:nvPr>
        </p:nvSpPr>
        <p:spPr>
          <a:xfrm>
            <a:off x="1209303" y="356659"/>
            <a:ext cx="7863029" cy="440676"/>
          </a:xfrm>
        </p:spPr>
        <p:txBody>
          <a:bodyPr/>
          <a:lstStyle/>
          <a:p>
            <a:pPr marL="12700"/>
            <a:r>
              <a:rPr lang="zh-CN" altLang="en-US" sz="2800" b="1" dirty="0">
                <a:latin typeface="思源宋体 CN Heavy" panose="02020900000000000000" pitchFamily="18" charset="-122"/>
                <a:ea typeface="思源宋体 CN Heavy" panose="02020900000000000000"/>
              </a:rPr>
              <a:t>功能模块：全域搜索</a:t>
            </a:r>
            <a:r>
              <a:rPr lang="en-US" altLang="zh-CN" sz="2800" b="1" dirty="0">
                <a:latin typeface="思源宋体 CN Heavy" panose="02020900000000000000" pitchFamily="18" charset="-122"/>
                <a:ea typeface="思源宋体 CN Heavy" panose="02020900000000000000"/>
              </a:rPr>
              <a:t>——</a:t>
            </a:r>
            <a:r>
              <a:rPr lang="zh-CN" altLang="en-US" sz="2800" b="1" dirty="0">
                <a:latin typeface="思源宋体 CN Heavy" panose="02020900000000000000" pitchFamily="18" charset="-122"/>
                <a:ea typeface="思源宋体 CN Heavy" panose="02020900000000000000"/>
              </a:rPr>
              <a:t>以</a:t>
            </a:r>
            <a:r>
              <a:rPr lang="en-US" altLang="zh-CN" sz="2800" b="1" dirty="0">
                <a:latin typeface="思源宋体 CN Heavy" panose="02020900000000000000" pitchFamily="18" charset="-122"/>
                <a:ea typeface="思源宋体 CN Heavy" panose="02020900000000000000"/>
              </a:rPr>
              <a:t>“ESG”</a:t>
            </a:r>
            <a:r>
              <a:rPr lang="zh-CN" altLang="en-US" sz="2800" b="1" dirty="0">
                <a:latin typeface="思源宋体 CN Heavy" panose="02020900000000000000" pitchFamily="18" charset="-122"/>
                <a:ea typeface="思源宋体 CN Heavy" panose="02020900000000000000"/>
              </a:rPr>
              <a:t>为例</a:t>
            </a:r>
            <a:endParaRPr lang="en-US" altLang="zh-CN" sz="2800" b="1" dirty="0">
              <a:latin typeface="思源宋体 CN Heavy" panose="02020900000000000000" pitchFamily="18" charset="-122"/>
              <a:ea typeface="思源宋体 CN Heavy" panose="02020900000000000000"/>
            </a:endParaRPr>
          </a:p>
        </p:txBody>
      </p:sp>
    </p:spTree>
    <p:custDataLst>
      <p:tags r:id="rId1"/>
    </p:custDataLst>
    <p:extLst>
      <p:ext uri="{BB962C8B-B14F-4D97-AF65-F5344CB8AC3E}">
        <p14:creationId xmlns:p14="http://schemas.microsoft.com/office/powerpoint/2010/main" val="242702812"/>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sz="2800" b="1" dirty="0">
                <a:solidFill>
                  <a:prstClr val="black">
                    <a:lumMod val="65000"/>
                    <a:lumOff val="35000"/>
                  </a:prstClr>
                </a:solidFill>
              </a:rPr>
              <a:t>锐思公司荣誉</a:t>
            </a:r>
            <a:endParaRPr lang="zh-CN" altLang="en-US" sz="2800" b="1" dirty="0"/>
          </a:p>
        </p:txBody>
      </p:sp>
      <p:pic>
        <p:nvPicPr>
          <p:cNvPr id="2052" name="Picture 4"/>
          <p:cNvPicPr>
            <a:picLocks noChangeAspect="1" noChangeArrowheads="1"/>
          </p:cNvPicPr>
          <p:nvPr/>
        </p:nvPicPr>
        <p:blipFill>
          <a:blip r:embed="rId4" cstate="print"/>
          <a:srcRect/>
          <a:stretch>
            <a:fillRect/>
          </a:stretch>
        </p:blipFill>
        <p:spPr bwMode="auto">
          <a:xfrm>
            <a:off x="2334573" y="1333485"/>
            <a:ext cx="1189660" cy="1714512"/>
          </a:xfrm>
          <a:prstGeom prst="rect">
            <a:avLst/>
          </a:prstGeom>
          <a:ln>
            <a:noFill/>
          </a:ln>
          <a:effectLst>
            <a:outerShdw blurRad="292100" dist="139700" dir="2700000" algn="tl" rotWithShape="0">
              <a:srgbClr val="333333">
                <a:alpha val="65000"/>
              </a:srgbClr>
            </a:outerShdw>
          </a:effectLst>
        </p:spPr>
      </p:pic>
      <p:pic>
        <p:nvPicPr>
          <p:cNvPr id="2053" name="Picture 5"/>
          <p:cNvPicPr>
            <a:picLocks noChangeAspect="1" noChangeArrowheads="1"/>
          </p:cNvPicPr>
          <p:nvPr/>
        </p:nvPicPr>
        <p:blipFill>
          <a:blip r:embed="rId5" cstate="print"/>
          <a:srcRect/>
          <a:stretch>
            <a:fillRect/>
          </a:stretch>
        </p:blipFill>
        <p:spPr bwMode="auto">
          <a:xfrm>
            <a:off x="3619483" y="1333485"/>
            <a:ext cx="1189661" cy="1714512"/>
          </a:xfrm>
          <a:prstGeom prst="rect">
            <a:avLst/>
          </a:prstGeom>
          <a:ln>
            <a:noFill/>
          </a:ln>
          <a:effectLst>
            <a:outerShdw blurRad="292100" dist="139700" dir="2700000" algn="tl" rotWithShape="0">
              <a:srgbClr val="333333">
                <a:alpha val="65000"/>
              </a:srgbClr>
            </a:outerShdw>
          </a:effectLst>
        </p:spPr>
      </p:pic>
      <p:pic>
        <p:nvPicPr>
          <p:cNvPr id="9" name="Picture 6"/>
          <p:cNvPicPr>
            <a:picLocks noChangeAspect="1" noChangeArrowheads="1"/>
          </p:cNvPicPr>
          <p:nvPr/>
        </p:nvPicPr>
        <p:blipFill>
          <a:blip r:embed="rId6" cstate="print"/>
          <a:srcRect/>
          <a:stretch>
            <a:fillRect/>
          </a:stretch>
        </p:blipFill>
        <p:spPr bwMode="auto">
          <a:xfrm>
            <a:off x="1047716" y="1333485"/>
            <a:ext cx="1175665" cy="1714512"/>
          </a:xfrm>
          <a:prstGeom prst="rect">
            <a:avLst/>
          </a:prstGeom>
          <a:ln>
            <a:noFill/>
          </a:ln>
          <a:effectLst>
            <a:outerShdw blurRad="292100" dist="139700" dir="2700000" algn="tl" rotWithShape="0">
              <a:srgbClr val="333333">
                <a:alpha val="65000"/>
              </a:srgbClr>
            </a:outerShdw>
          </a:effectLst>
        </p:spPr>
      </p:pic>
      <p:pic>
        <p:nvPicPr>
          <p:cNvPr id="13" name="图片 12" descr="RESSET非上市公司数据库系统软件V2.0.jpg"/>
          <p:cNvPicPr>
            <a:picLocks noChangeAspect="1"/>
          </p:cNvPicPr>
          <p:nvPr/>
        </p:nvPicPr>
        <p:blipFill>
          <a:blip r:embed="rId7" cstate="print"/>
          <a:srcRect l="4811" t="4166" r="14634" b="12500"/>
          <a:stretch>
            <a:fillRect/>
          </a:stretch>
        </p:blipFill>
        <p:spPr>
          <a:xfrm rot="16200000">
            <a:off x="9543255" y="2839269"/>
            <a:ext cx="1536397" cy="2334863"/>
          </a:xfrm>
          <a:prstGeom prst="rect">
            <a:avLst/>
          </a:prstGeom>
          <a:ln>
            <a:noFill/>
          </a:ln>
          <a:effectLst>
            <a:outerShdw blurRad="292100" dist="139700" dir="2700000" algn="tl" rotWithShape="0">
              <a:srgbClr val="333333">
                <a:alpha val="65000"/>
              </a:srgbClr>
            </a:outerShdw>
          </a:effectLst>
        </p:spPr>
      </p:pic>
      <p:pic>
        <p:nvPicPr>
          <p:cNvPr id="14" name="图片 13" descr="RESSET金融学院教育平台软件V2.0.jpg"/>
          <p:cNvPicPr>
            <a:picLocks noChangeAspect="1"/>
          </p:cNvPicPr>
          <p:nvPr/>
        </p:nvPicPr>
        <p:blipFill>
          <a:blip r:embed="rId8" cstate="print"/>
          <a:srcRect l="3727" t="4167" r="15718" b="11110"/>
          <a:stretch>
            <a:fillRect/>
          </a:stretch>
        </p:blipFill>
        <p:spPr>
          <a:xfrm rot="16200000">
            <a:off x="7044658" y="2898973"/>
            <a:ext cx="1569335" cy="2248389"/>
          </a:xfrm>
          <a:prstGeom prst="rect">
            <a:avLst/>
          </a:prstGeom>
          <a:ln>
            <a:noFill/>
          </a:ln>
          <a:effectLst>
            <a:outerShdw blurRad="292100" dist="139700" dir="2700000" algn="tl" rotWithShape="0">
              <a:srgbClr val="333333">
                <a:alpha val="65000"/>
              </a:srgbClr>
            </a:outerShdw>
          </a:effectLst>
        </p:spPr>
      </p:pic>
      <p:pic>
        <p:nvPicPr>
          <p:cNvPr id="16" name="图片 15" descr="RESSET股票仿真交易系统软件V2.0.jpg"/>
          <p:cNvPicPr>
            <a:picLocks noChangeAspect="1"/>
          </p:cNvPicPr>
          <p:nvPr/>
        </p:nvPicPr>
        <p:blipFill>
          <a:blip r:embed="rId9" cstate="print"/>
          <a:srcRect l="2846" t="4166" r="14634" b="12500"/>
          <a:stretch>
            <a:fillRect/>
          </a:stretch>
        </p:blipFill>
        <p:spPr>
          <a:xfrm rot="16200000">
            <a:off x="7042390" y="1186728"/>
            <a:ext cx="1573871" cy="2248389"/>
          </a:xfrm>
          <a:prstGeom prst="rect">
            <a:avLst/>
          </a:prstGeom>
          <a:ln>
            <a:noFill/>
          </a:ln>
          <a:effectLst>
            <a:outerShdw blurRad="292100" dist="139700" dir="2700000" algn="tl" rotWithShape="0">
              <a:srgbClr val="333333">
                <a:alpha val="65000"/>
              </a:srgbClr>
            </a:outerShdw>
          </a:effectLst>
        </p:spPr>
      </p:pic>
      <p:pic>
        <p:nvPicPr>
          <p:cNvPr id="17" name="图片 16" descr="RESSET行情终端软件V2.0.jpg"/>
          <p:cNvPicPr>
            <a:picLocks noChangeAspect="1"/>
          </p:cNvPicPr>
          <p:nvPr/>
        </p:nvPicPr>
        <p:blipFill>
          <a:blip r:embed="rId10" cstate="print"/>
          <a:srcRect l="4811" t="3543" r="14634" b="11734"/>
          <a:stretch>
            <a:fillRect/>
          </a:stretch>
        </p:blipFill>
        <p:spPr>
          <a:xfrm rot="16200000">
            <a:off x="9526789" y="1141224"/>
            <a:ext cx="1569336" cy="2334867"/>
          </a:xfrm>
          <a:prstGeom prst="rect">
            <a:avLst/>
          </a:prstGeom>
          <a:ln>
            <a:noFill/>
          </a:ln>
          <a:effectLst>
            <a:outerShdw blurRad="292100" dist="139700" dir="2700000" algn="tl" rotWithShape="0">
              <a:srgbClr val="333333">
                <a:alpha val="65000"/>
              </a:srgbClr>
            </a:outerShdw>
          </a:effectLst>
        </p:spPr>
      </p:pic>
      <p:pic>
        <p:nvPicPr>
          <p:cNvPr id="18" name="图片 17" descr="RESSET财务管理与上市公司财务报表分析系统软件V2.0.jpg"/>
          <p:cNvPicPr>
            <a:picLocks noChangeAspect="1"/>
          </p:cNvPicPr>
          <p:nvPr/>
        </p:nvPicPr>
        <p:blipFill>
          <a:blip r:embed="rId11" cstate="print"/>
          <a:srcRect l="3854" t="16667" r="12691" b="4166"/>
          <a:stretch>
            <a:fillRect/>
          </a:stretch>
        </p:blipFill>
        <p:spPr>
          <a:xfrm>
            <a:off x="6705133" y="4953012"/>
            <a:ext cx="2248388" cy="1595235"/>
          </a:xfrm>
          <a:prstGeom prst="rect">
            <a:avLst/>
          </a:prstGeom>
          <a:ln>
            <a:noFill/>
          </a:ln>
          <a:effectLst>
            <a:outerShdw blurRad="292100" dist="139700" dir="2700000" algn="tl" rotWithShape="0">
              <a:srgbClr val="333333">
                <a:alpha val="65000"/>
              </a:srgbClr>
            </a:outerShdw>
          </a:effectLst>
        </p:spPr>
      </p:pic>
      <p:pic>
        <p:nvPicPr>
          <p:cNvPr id="19" name="图片 18" descr="RESSET Level2 高频数据系统软件V2.0.jpg"/>
          <p:cNvPicPr>
            <a:picLocks noChangeAspect="1"/>
          </p:cNvPicPr>
          <p:nvPr/>
        </p:nvPicPr>
        <p:blipFill>
          <a:blip r:embed="rId12" cstate="print"/>
          <a:srcRect l="4811" t="4166" r="14634" b="12500"/>
          <a:stretch>
            <a:fillRect/>
          </a:stretch>
        </p:blipFill>
        <p:spPr>
          <a:xfrm rot="16200000">
            <a:off x="9550604" y="4546435"/>
            <a:ext cx="1568107" cy="2381264"/>
          </a:xfrm>
          <a:prstGeom prst="rect">
            <a:avLst/>
          </a:prstGeom>
          <a:ln>
            <a:noFill/>
          </a:ln>
          <a:effectLst>
            <a:outerShdw blurRad="292100" dist="139700" dir="2700000" algn="tl" rotWithShape="0">
              <a:srgbClr val="333333">
                <a:alpha val="65000"/>
              </a:srgbClr>
            </a:outerShdw>
          </a:effectLst>
        </p:spPr>
      </p:pic>
      <p:pic>
        <p:nvPicPr>
          <p:cNvPr id="20" name="图片 19" descr="RESSET非上市公司数据库系统v2.0.JPG"/>
          <p:cNvPicPr>
            <a:picLocks noChangeAspect="1"/>
          </p:cNvPicPr>
          <p:nvPr/>
        </p:nvPicPr>
        <p:blipFill>
          <a:blip r:embed="rId13" cstate="print"/>
          <a:stretch>
            <a:fillRect/>
          </a:stretch>
        </p:blipFill>
        <p:spPr>
          <a:xfrm>
            <a:off x="4857742" y="1333485"/>
            <a:ext cx="1256613" cy="1714488"/>
          </a:xfrm>
          <a:prstGeom prst="rect">
            <a:avLst/>
          </a:prstGeom>
          <a:ln>
            <a:noFill/>
          </a:ln>
          <a:effectLst>
            <a:outerShdw blurRad="292100" dist="139700" dir="2700000" algn="tl" rotWithShape="0">
              <a:srgbClr val="333333">
                <a:alpha val="65000"/>
              </a:srgbClr>
            </a:outerShdw>
          </a:effectLst>
        </p:spPr>
      </p:pic>
      <p:pic>
        <p:nvPicPr>
          <p:cNvPr id="21" name="图片 20" descr="RESSETLevel2 高频数据系统v2.0.JPG"/>
          <p:cNvPicPr>
            <a:picLocks noChangeAspect="1"/>
          </p:cNvPicPr>
          <p:nvPr/>
        </p:nvPicPr>
        <p:blipFill>
          <a:blip r:embed="rId14" cstate="print"/>
          <a:stretch>
            <a:fillRect/>
          </a:stretch>
        </p:blipFill>
        <p:spPr>
          <a:xfrm>
            <a:off x="1047715" y="3143248"/>
            <a:ext cx="1186819" cy="1619261"/>
          </a:xfrm>
          <a:prstGeom prst="rect">
            <a:avLst/>
          </a:prstGeom>
          <a:ln>
            <a:noFill/>
          </a:ln>
          <a:effectLst>
            <a:outerShdw blurRad="292100" dist="139700" dir="2700000" algn="tl" rotWithShape="0">
              <a:srgbClr val="333333">
                <a:alpha val="65000"/>
              </a:srgbClr>
            </a:outerShdw>
          </a:effectLst>
        </p:spPr>
      </p:pic>
      <p:pic>
        <p:nvPicPr>
          <p:cNvPr id="22" name="图片 21" descr="RESSET期权仿真交易系统v2.0.jpg"/>
          <p:cNvPicPr>
            <a:picLocks noChangeAspect="1"/>
          </p:cNvPicPr>
          <p:nvPr/>
        </p:nvPicPr>
        <p:blipFill>
          <a:blip r:embed="rId15" cstate="print"/>
          <a:stretch>
            <a:fillRect/>
          </a:stretch>
        </p:blipFill>
        <p:spPr>
          <a:xfrm>
            <a:off x="2337896" y="3143248"/>
            <a:ext cx="1186337" cy="1619261"/>
          </a:xfrm>
          <a:prstGeom prst="rect">
            <a:avLst/>
          </a:prstGeom>
          <a:ln>
            <a:noFill/>
          </a:ln>
          <a:effectLst>
            <a:outerShdw blurRad="292100" dist="139700" dir="2700000" algn="tl" rotWithShape="0">
              <a:srgbClr val="333333">
                <a:alpha val="65000"/>
              </a:srgbClr>
            </a:outerShdw>
          </a:effectLst>
        </p:spPr>
      </p:pic>
      <p:pic>
        <p:nvPicPr>
          <p:cNvPr id="23" name="图片 22" descr="RESSET信用风险管理系统v2.0.jpg"/>
          <p:cNvPicPr>
            <a:picLocks noChangeAspect="1"/>
          </p:cNvPicPr>
          <p:nvPr/>
        </p:nvPicPr>
        <p:blipFill>
          <a:blip r:embed="rId16" cstate="print"/>
          <a:srcRect l="4150" b="2777"/>
          <a:stretch>
            <a:fillRect/>
          </a:stretch>
        </p:blipFill>
        <p:spPr>
          <a:xfrm>
            <a:off x="3619483" y="3143250"/>
            <a:ext cx="1160603" cy="1619260"/>
          </a:xfrm>
          <a:prstGeom prst="rect">
            <a:avLst/>
          </a:prstGeom>
          <a:ln>
            <a:noFill/>
          </a:ln>
          <a:effectLst>
            <a:outerShdw blurRad="292100" dist="139700" dir="2700000" algn="tl" rotWithShape="0">
              <a:srgbClr val="333333">
                <a:alpha val="65000"/>
              </a:srgbClr>
            </a:outerShdw>
          </a:effectLst>
        </p:spPr>
      </p:pic>
      <p:pic>
        <p:nvPicPr>
          <p:cNvPr id="24" name="Picture 4"/>
          <p:cNvPicPr>
            <a:picLocks noChangeAspect="1" noChangeArrowheads="1"/>
          </p:cNvPicPr>
          <p:nvPr/>
        </p:nvPicPr>
        <p:blipFill>
          <a:blip r:embed="rId17" cstate="print"/>
          <a:srcRect/>
          <a:stretch>
            <a:fillRect/>
          </a:stretch>
        </p:blipFill>
        <p:spPr bwMode="auto">
          <a:xfrm>
            <a:off x="4857741" y="3143248"/>
            <a:ext cx="1238259" cy="1619261"/>
          </a:xfrm>
          <a:prstGeom prst="rect">
            <a:avLst/>
          </a:prstGeom>
          <a:ln>
            <a:noFill/>
          </a:ln>
          <a:effectLst>
            <a:outerShdw blurRad="292100" dist="139700" dir="2700000" algn="tl" rotWithShape="0">
              <a:srgbClr val="333333">
                <a:alpha val="65000"/>
              </a:srgbClr>
            </a:outerShdw>
          </a:effectLst>
        </p:spPr>
      </p:pic>
      <p:pic>
        <p:nvPicPr>
          <p:cNvPr id="25" name="Picture 4"/>
          <p:cNvPicPr>
            <a:picLocks noChangeAspect="1" noChangeArrowheads="1"/>
          </p:cNvPicPr>
          <p:nvPr/>
        </p:nvPicPr>
        <p:blipFill>
          <a:blip r:embed="rId4" cstate="print"/>
          <a:srcRect/>
          <a:stretch>
            <a:fillRect/>
          </a:stretch>
        </p:blipFill>
        <p:spPr bwMode="auto">
          <a:xfrm>
            <a:off x="2334573" y="4857760"/>
            <a:ext cx="1189660" cy="1714512"/>
          </a:xfrm>
          <a:prstGeom prst="rect">
            <a:avLst/>
          </a:prstGeom>
          <a:ln>
            <a:noFill/>
          </a:ln>
          <a:effectLst>
            <a:outerShdw blurRad="292100" dist="139700" dir="2700000" algn="tl" rotWithShape="0">
              <a:srgbClr val="333333">
                <a:alpha val="65000"/>
              </a:srgbClr>
            </a:outerShdw>
          </a:effectLst>
        </p:spPr>
      </p:pic>
      <p:pic>
        <p:nvPicPr>
          <p:cNvPr id="26" name="Picture 5"/>
          <p:cNvPicPr>
            <a:picLocks noChangeAspect="1" noChangeArrowheads="1"/>
          </p:cNvPicPr>
          <p:nvPr/>
        </p:nvPicPr>
        <p:blipFill>
          <a:blip r:embed="rId18" cstate="print"/>
          <a:srcRect/>
          <a:stretch>
            <a:fillRect/>
          </a:stretch>
        </p:blipFill>
        <p:spPr bwMode="auto">
          <a:xfrm>
            <a:off x="3619483" y="4857760"/>
            <a:ext cx="1189661" cy="1714512"/>
          </a:xfrm>
          <a:prstGeom prst="rect">
            <a:avLst/>
          </a:prstGeom>
          <a:ln>
            <a:noFill/>
          </a:ln>
          <a:effectLst>
            <a:outerShdw blurRad="292100" dist="139700" dir="2700000" algn="tl" rotWithShape="0">
              <a:srgbClr val="333333">
                <a:alpha val="65000"/>
              </a:srgbClr>
            </a:outerShdw>
          </a:effectLst>
        </p:spPr>
      </p:pic>
      <p:pic>
        <p:nvPicPr>
          <p:cNvPr id="27" name="Picture 6"/>
          <p:cNvPicPr>
            <a:picLocks noChangeAspect="1" noChangeArrowheads="1"/>
          </p:cNvPicPr>
          <p:nvPr/>
        </p:nvPicPr>
        <p:blipFill>
          <a:blip r:embed="rId6" cstate="print"/>
          <a:srcRect/>
          <a:stretch>
            <a:fillRect/>
          </a:stretch>
        </p:blipFill>
        <p:spPr bwMode="auto">
          <a:xfrm>
            <a:off x="1047716" y="4857760"/>
            <a:ext cx="1175665" cy="1714512"/>
          </a:xfrm>
          <a:prstGeom prst="rect">
            <a:avLst/>
          </a:prstGeom>
          <a:ln>
            <a:noFill/>
          </a:ln>
          <a:effectLst>
            <a:outerShdw blurRad="292100" dist="139700" dir="2700000" algn="tl" rotWithShape="0">
              <a:srgbClr val="333333">
                <a:alpha val="65000"/>
              </a:srgbClr>
            </a:outerShdw>
          </a:effectLst>
        </p:spPr>
      </p:pic>
      <p:pic>
        <p:nvPicPr>
          <p:cNvPr id="28" name="图片 27" descr="RESSET非上市公司数据库系统v2.0.JPG"/>
          <p:cNvPicPr>
            <a:picLocks noChangeAspect="1"/>
          </p:cNvPicPr>
          <p:nvPr/>
        </p:nvPicPr>
        <p:blipFill>
          <a:blip r:embed="rId13" cstate="print"/>
          <a:stretch>
            <a:fillRect/>
          </a:stretch>
        </p:blipFill>
        <p:spPr>
          <a:xfrm>
            <a:off x="4857742" y="4857760"/>
            <a:ext cx="1256613" cy="1714488"/>
          </a:xfrm>
          <a:prstGeom prst="rect">
            <a:avLst/>
          </a:prstGeom>
          <a:ln>
            <a:noFill/>
          </a:ln>
          <a:effectLst>
            <a:outerShdw blurRad="292100" dist="139700" dir="2700000" algn="tl" rotWithShape="0">
              <a:srgbClr val="333333">
                <a:alpha val="65000"/>
              </a:srgbClr>
            </a:outerShdw>
          </a:effectLst>
        </p:spPr>
      </p:pic>
      <p:sp>
        <p:nvSpPr>
          <p:cNvPr id="30" name="TextBox 29"/>
          <p:cNvSpPr txBox="1"/>
          <p:nvPr/>
        </p:nvSpPr>
        <p:spPr>
          <a:xfrm>
            <a:off x="1976874" y="983691"/>
            <a:ext cx="3094717" cy="353939"/>
          </a:xfrm>
          <a:prstGeom prst="rect">
            <a:avLst/>
          </a:prstGeom>
          <a:noFill/>
        </p:spPr>
        <p:txBody>
          <a:bodyPr wrap="square" lIns="121917" tIns="60958" rIns="121917" bIns="60958" rtlCol="0">
            <a:spAutoFit/>
          </a:bodyPr>
          <a:lstStyle/>
          <a:p>
            <a:r>
              <a:rPr lang="en-US" altLang="zh-CN" sz="1500" b="1" dirty="0">
                <a:latin typeface="+mn-ea"/>
              </a:rPr>
              <a:t>《</a:t>
            </a:r>
            <a:r>
              <a:rPr lang="zh-CN" altLang="en-US" sz="1500" b="1" dirty="0">
                <a:latin typeface="+mn-ea"/>
              </a:rPr>
              <a:t>软件著作权证书</a:t>
            </a:r>
            <a:r>
              <a:rPr lang="en-US" altLang="zh-CN" sz="1500" b="1" dirty="0">
                <a:latin typeface="+mn-ea"/>
              </a:rPr>
              <a:t>》</a:t>
            </a:r>
            <a:r>
              <a:rPr lang="zh-CN" altLang="en-US" sz="1500" b="1" dirty="0">
                <a:latin typeface="+mn-ea"/>
              </a:rPr>
              <a:t>共计</a:t>
            </a:r>
            <a:r>
              <a:rPr lang="en-US" altLang="zh-CN" sz="1500" b="1" dirty="0">
                <a:solidFill>
                  <a:srgbClr val="0070C0"/>
                </a:solidFill>
                <a:latin typeface="+mn-ea"/>
              </a:rPr>
              <a:t>120</a:t>
            </a:r>
            <a:r>
              <a:rPr lang="zh-CN" altLang="en-US" sz="1500" b="1" dirty="0">
                <a:solidFill>
                  <a:srgbClr val="0070C0"/>
                </a:solidFill>
                <a:latin typeface="+mn-ea"/>
              </a:rPr>
              <a:t>余项</a:t>
            </a:r>
          </a:p>
        </p:txBody>
      </p:sp>
      <p:sp>
        <p:nvSpPr>
          <p:cNvPr id="31" name="TextBox 30"/>
          <p:cNvSpPr txBox="1"/>
          <p:nvPr/>
        </p:nvSpPr>
        <p:spPr>
          <a:xfrm>
            <a:off x="7489034" y="1024871"/>
            <a:ext cx="3166596" cy="353939"/>
          </a:xfrm>
          <a:prstGeom prst="rect">
            <a:avLst/>
          </a:prstGeom>
          <a:noFill/>
        </p:spPr>
        <p:txBody>
          <a:bodyPr wrap="square" lIns="121917" tIns="60958" rIns="121917" bIns="60958" rtlCol="0">
            <a:spAutoFit/>
          </a:bodyPr>
          <a:lstStyle/>
          <a:p>
            <a:r>
              <a:rPr lang="en-US" altLang="zh-CN" sz="1500" b="1" dirty="0">
                <a:latin typeface="+mn-ea"/>
              </a:rPr>
              <a:t>《</a:t>
            </a:r>
            <a:r>
              <a:rPr lang="zh-CN" altLang="en-US" sz="1500" b="1" dirty="0">
                <a:latin typeface="+mn-ea"/>
              </a:rPr>
              <a:t>软件产品登记证书</a:t>
            </a:r>
            <a:r>
              <a:rPr lang="en-US" altLang="zh-CN" sz="1500" b="1" dirty="0">
                <a:latin typeface="+mn-ea"/>
              </a:rPr>
              <a:t>》</a:t>
            </a:r>
            <a:r>
              <a:rPr lang="zh-CN" altLang="en-US" sz="1500" b="1" dirty="0">
                <a:latin typeface="+mn-ea"/>
              </a:rPr>
              <a:t>共计</a:t>
            </a:r>
            <a:r>
              <a:rPr lang="en-US" altLang="zh-CN" sz="1500" b="1" dirty="0">
                <a:solidFill>
                  <a:srgbClr val="0070C0"/>
                </a:solidFill>
                <a:latin typeface="+mn-ea"/>
              </a:rPr>
              <a:t>40</a:t>
            </a:r>
            <a:r>
              <a:rPr lang="zh-CN" altLang="en-US" sz="1500" b="1" dirty="0">
                <a:solidFill>
                  <a:srgbClr val="0070C0"/>
                </a:solidFill>
                <a:latin typeface="+mn-ea"/>
              </a:rPr>
              <a:t>余项</a:t>
            </a:r>
          </a:p>
        </p:txBody>
      </p:sp>
    </p:spTree>
    <p:custDataLst>
      <p:tags r:id="rId1"/>
    </p:custDataLst>
    <p:extLst>
      <p:ext uri="{BB962C8B-B14F-4D97-AF65-F5344CB8AC3E}">
        <p14:creationId xmlns:p14="http://schemas.microsoft.com/office/powerpoint/2010/main" val="316589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8F60D75-2C0F-D817-1BBC-4603EE9A67E4}"/>
              </a:ext>
            </a:extLst>
          </p:cNvPr>
          <p:cNvPicPr>
            <a:picLocks noChangeAspect="1"/>
          </p:cNvPicPr>
          <p:nvPr/>
        </p:nvPicPr>
        <p:blipFill>
          <a:blip r:embed="rId4">
            <a:extLst>
              <a:ext uri="{28A0092B-C50C-407E-A947-70E740481C1C}">
                <a14:useLocalDpi xmlns:a14="http://schemas.microsoft.com/office/drawing/2010/main" val="0"/>
              </a:ext>
            </a:extLst>
          </a:blip>
          <a:srcRect l="4330" r="4330"/>
          <a:stretch/>
        </p:blipFill>
        <p:spPr>
          <a:xfrm>
            <a:off x="552566" y="1196664"/>
            <a:ext cx="9165164" cy="4980480"/>
          </a:xfrm>
          <a:prstGeom prst="roundRect">
            <a:avLst>
              <a:gd name="adj" fmla="val 2950"/>
            </a:avLst>
          </a:prstGeom>
          <a:ln w="12700">
            <a:solidFill>
              <a:srgbClr val="1288F2"/>
            </a:solidFill>
          </a:ln>
        </p:spPr>
      </p:pic>
      <p:sp>
        <p:nvSpPr>
          <p:cNvPr id="10" name="出自【趣你的PPT】(微信:qunideppt)：最优质的PPT资源库">
            <a:extLst>
              <a:ext uri="{FF2B5EF4-FFF2-40B4-BE49-F238E27FC236}">
                <a16:creationId xmlns:a16="http://schemas.microsoft.com/office/drawing/2014/main" id="{88D1081E-5479-2E32-A428-2C91CDD00A6C}"/>
              </a:ext>
            </a:extLst>
          </p:cNvPr>
          <p:cNvSpPr/>
          <p:nvPr/>
        </p:nvSpPr>
        <p:spPr>
          <a:xfrm>
            <a:off x="10090152" y="1591282"/>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文档上传</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1" name="出自【趣你的PPT】(微信:qunideppt)：最优质的PPT资源库">
            <a:extLst>
              <a:ext uri="{FF2B5EF4-FFF2-40B4-BE49-F238E27FC236}">
                <a16:creationId xmlns:a16="http://schemas.microsoft.com/office/drawing/2014/main" id="{53EB2190-9D94-7FE2-66BF-F93D839B70D8}"/>
              </a:ext>
            </a:extLst>
          </p:cNvPr>
          <p:cNvSpPr/>
          <p:nvPr/>
        </p:nvSpPr>
        <p:spPr>
          <a:xfrm>
            <a:off x="10090152" y="2445123"/>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快速阅读</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2" name="出自【趣你的PPT】(微信:qunideppt)：最优质的PPT资源库">
            <a:extLst>
              <a:ext uri="{FF2B5EF4-FFF2-40B4-BE49-F238E27FC236}">
                <a16:creationId xmlns:a16="http://schemas.microsoft.com/office/drawing/2014/main" id="{D5AF9CB2-4A34-62B8-85E0-3B5045927FC5}"/>
              </a:ext>
            </a:extLst>
          </p:cNvPr>
          <p:cNvSpPr/>
          <p:nvPr/>
        </p:nvSpPr>
        <p:spPr>
          <a:xfrm>
            <a:off x="10090152" y="3298965"/>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内容提炼</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 name="标题 6">
            <a:extLst>
              <a:ext uri="{FF2B5EF4-FFF2-40B4-BE49-F238E27FC236}">
                <a16:creationId xmlns:a16="http://schemas.microsoft.com/office/drawing/2014/main" id="{23D94496-9409-9601-38F4-35CBCD952CF4}"/>
              </a:ext>
            </a:extLst>
          </p:cNvPr>
          <p:cNvSpPr>
            <a:spLocks noGrp="1"/>
          </p:cNvSpPr>
          <p:nvPr>
            <p:ph type="title"/>
          </p:nvPr>
        </p:nvSpPr>
        <p:spPr>
          <a:xfrm>
            <a:off x="1209303" y="356659"/>
            <a:ext cx="7863029" cy="440676"/>
          </a:xfrm>
        </p:spPr>
        <p:txBody>
          <a:bodyPr/>
          <a:lstStyle/>
          <a:p>
            <a:pPr marL="12700"/>
            <a:r>
              <a:rPr lang="zh-CN" altLang="en-US" sz="2800" b="1" dirty="0">
                <a:latin typeface="思源宋体 CN Heavy" panose="02020900000000000000" pitchFamily="18" charset="-122"/>
                <a:ea typeface="思源宋体 CN Heavy" panose="02020900000000000000"/>
              </a:rPr>
              <a:t>功能模块：智能阅读</a:t>
            </a:r>
            <a:endParaRPr lang="en-US" altLang="zh-CN" sz="2800" b="1" dirty="0">
              <a:latin typeface="思源宋体 CN Heavy" panose="02020900000000000000" pitchFamily="18" charset="-122"/>
              <a:ea typeface="思源宋体 CN Heavy" panose="02020900000000000000"/>
            </a:endParaRPr>
          </a:p>
        </p:txBody>
      </p:sp>
    </p:spTree>
    <p:custDataLst>
      <p:tags r:id="rId1"/>
    </p:custDataLst>
    <p:extLst>
      <p:ext uri="{BB962C8B-B14F-4D97-AF65-F5344CB8AC3E}">
        <p14:creationId xmlns:p14="http://schemas.microsoft.com/office/powerpoint/2010/main" val="1443243654"/>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8F60D75-2C0F-D817-1BBC-4603EE9A67E4}"/>
              </a:ext>
            </a:extLst>
          </p:cNvPr>
          <p:cNvPicPr>
            <a:picLocks noChangeAspect="1"/>
          </p:cNvPicPr>
          <p:nvPr/>
        </p:nvPicPr>
        <p:blipFill>
          <a:blip r:embed="rId4">
            <a:extLst>
              <a:ext uri="{28A0092B-C50C-407E-A947-70E740481C1C}">
                <a14:useLocalDpi xmlns:a14="http://schemas.microsoft.com/office/drawing/2010/main" val="0"/>
              </a:ext>
            </a:extLst>
          </a:blip>
          <a:srcRect l="4330" r="4330"/>
          <a:stretch/>
        </p:blipFill>
        <p:spPr>
          <a:xfrm>
            <a:off x="552566" y="1196664"/>
            <a:ext cx="9165164" cy="4980480"/>
          </a:xfrm>
          <a:prstGeom prst="roundRect">
            <a:avLst>
              <a:gd name="adj" fmla="val 2950"/>
            </a:avLst>
          </a:prstGeom>
          <a:ln w="12700">
            <a:solidFill>
              <a:srgbClr val="1288F2"/>
            </a:solidFill>
          </a:ln>
        </p:spPr>
      </p:pic>
      <p:sp>
        <p:nvSpPr>
          <p:cNvPr id="10" name="出自【趣你的PPT】(微信:qunideppt)：最优质的PPT资源库">
            <a:extLst>
              <a:ext uri="{FF2B5EF4-FFF2-40B4-BE49-F238E27FC236}">
                <a16:creationId xmlns:a16="http://schemas.microsoft.com/office/drawing/2014/main" id="{88D1081E-5479-2E32-A428-2C91CDD00A6C}"/>
              </a:ext>
            </a:extLst>
          </p:cNvPr>
          <p:cNvSpPr/>
          <p:nvPr/>
        </p:nvSpPr>
        <p:spPr>
          <a:xfrm>
            <a:off x="10090152" y="1591282"/>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b="1" dirty="0">
                <a:solidFill>
                  <a:prstClr val="white"/>
                </a:solidFill>
                <a:latin typeface="Arial" panose="020B0604020202020204" pitchFamily="34" charset="0"/>
                <a:ea typeface="微软雅黑" panose="020B0503020204020204" pitchFamily="34" charset="-122"/>
                <a:sym typeface="+mn-ea"/>
              </a:rPr>
              <a:t>数据调取</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1" name="出自【趣你的PPT】(微信:qunideppt)：最优质的PPT资源库">
            <a:extLst>
              <a:ext uri="{FF2B5EF4-FFF2-40B4-BE49-F238E27FC236}">
                <a16:creationId xmlns:a16="http://schemas.microsoft.com/office/drawing/2014/main" id="{53EB2190-9D94-7FE2-66BF-F93D839B70D8}"/>
              </a:ext>
            </a:extLst>
          </p:cNvPr>
          <p:cNvSpPr/>
          <p:nvPr/>
        </p:nvSpPr>
        <p:spPr>
          <a:xfrm>
            <a:off x="10090152" y="2445123"/>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参数输入</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2" name="出自【趣你的PPT】(微信:qunideppt)：最优质的PPT资源库">
            <a:extLst>
              <a:ext uri="{FF2B5EF4-FFF2-40B4-BE49-F238E27FC236}">
                <a16:creationId xmlns:a16="http://schemas.microsoft.com/office/drawing/2014/main" id="{D5AF9CB2-4A34-62B8-85E0-3B5045927FC5}"/>
              </a:ext>
            </a:extLst>
          </p:cNvPr>
          <p:cNvSpPr/>
          <p:nvPr/>
        </p:nvSpPr>
        <p:spPr>
          <a:xfrm>
            <a:off x="10090152" y="3298965"/>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模拟测算</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 name="标题 6">
            <a:extLst>
              <a:ext uri="{FF2B5EF4-FFF2-40B4-BE49-F238E27FC236}">
                <a16:creationId xmlns:a16="http://schemas.microsoft.com/office/drawing/2014/main" id="{23D94496-9409-9601-38F4-35CBCD952CF4}"/>
              </a:ext>
            </a:extLst>
          </p:cNvPr>
          <p:cNvSpPr>
            <a:spLocks noGrp="1"/>
          </p:cNvSpPr>
          <p:nvPr>
            <p:ph type="title"/>
          </p:nvPr>
        </p:nvSpPr>
        <p:spPr>
          <a:xfrm>
            <a:off x="1209303" y="356659"/>
            <a:ext cx="8974932" cy="440676"/>
          </a:xfrm>
        </p:spPr>
        <p:txBody>
          <a:bodyPr/>
          <a:lstStyle/>
          <a:p>
            <a:pPr marL="12700"/>
            <a:r>
              <a:rPr lang="zh-CN" altLang="en-US" sz="2800" b="1" dirty="0">
                <a:latin typeface="思源宋体 CN Heavy" panose="02020900000000000000" pitchFamily="18" charset="-122"/>
                <a:ea typeface="思源宋体 CN Heavy" panose="02020900000000000000"/>
              </a:rPr>
              <a:t>功能模块：估值测算</a:t>
            </a:r>
            <a:endParaRPr lang="en-US" altLang="zh-CN" sz="2800" b="1" dirty="0">
              <a:latin typeface="思源宋体 CN Heavy" panose="02020900000000000000" pitchFamily="18" charset="-122"/>
              <a:ea typeface="思源宋体 CN Heavy" panose="02020900000000000000"/>
            </a:endParaRPr>
          </a:p>
        </p:txBody>
      </p:sp>
    </p:spTree>
    <p:custDataLst>
      <p:tags r:id="rId1"/>
    </p:custDataLst>
    <p:extLst>
      <p:ext uri="{BB962C8B-B14F-4D97-AF65-F5344CB8AC3E}">
        <p14:creationId xmlns:p14="http://schemas.microsoft.com/office/powerpoint/2010/main" val="1415083802"/>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8F60D75-2C0F-D817-1BBC-4603EE9A67E4}"/>
              </a:ext>
            </a:extLst>
          </p:cNvPr>
          <p:cNvPicPr>
            <a:picLocks noChangeAspect="1"/>
          </p:cNvPicPr>
          <p:nvPr/>
        </p:nvPicPr>
        <p:blipFill>
          <a:blip r:embed="rId4">
            <a:extLst>
              <a:ext uri="{28A0092B-C50C-407E-A947-70E740481C1C}">
                <a14:useLocalDpi xmlns:a14="http://schemas.microsoft.com/office/drawing/2010/main" val="0"/>
              </a:ext>
            </a:extLst>
          </a:blip>
          <a:srcRect l="4330" r="4330"/>
          <a:stretch/>
        </p:blipFill>
        <p:spPr>
          <a:xfrm>
            <a:off x="552566" y="1196664"/>
            <a:ext cx="9165164" cy="4980480"/>
          </a:xfrm>
          <a:prstGeom prst="roundRect">
            <a:avLst>
              <a:gd name="adj" fmla="val 2950"/>
            </a:avLst>
          </a:prstGeom>
          <a:ln w="12700">
            <a:solidFill>
              <a:srgbClr val="1288F2"/>
            </a:solidFill>
          </a:ln>
        </p:spPr>
      </p:pic>
      <p:sp>
        <p:nvSpPr>
          <p:cNvPr id="10" name="出自【趣你的PPT】(微信:qunideppt)：最优质的PPT资源库">
            <a:extLst>
              <a:ext uri="{FF2B5EF4-FFF2-40B4-BE49-F238E27FC236}">
                <a16:creationId xmlns:a16="http://schemas.microsoft.com/office/drawing/2014/main" id="{88D1081E-5479-2E32-A428-2C91CDD00A6C}"/>
              </a:ext>
            </a:extLst>
          </p:cNvPr>
          <p:cNvSpPr/>
          <p:nvPr/>
        </p:nvSpPr>
        <p:spPr>
          <a:xfrm>
            <a:off x="10090152" y="1591282"/>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大纲生成</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1" name="出自【趣你的PPT】(微信:qunideppt)：最优质的PPT资源库">
            <a:extLst>
              <a:ext uri="{FF2B5EF4-FFF2-40B4-BE49-F238E27FC236}">
                <a16:creationId xmlns:a16="http://schemas.microsoft.com/office/drawing/2014/main" id="{53EB2190-9D94-7FE2-66BF-F93D839B70D8}"/>
              </a:ext>
            </a:extLst>
          </p:cNvPr>
          <p:cNvSpPr/>
          <p:nvPr/>
        </p:nvSpPr>
        <p:spPr>
          <a:xfrm>
            <a:off x="10090152" y="2445123"/>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mn-ea"/>
              </a:rPr>
              <a:t>在线智能写作</a:t>
            </a:r>
            <a:endPar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2" name="出自【趣你的PPT】(微信:qunideppt)：最优质的PPT资源库">
            <a:extLst>
              <a:ext uri="{FF2B5EF4-FFF2-40B4-BE49-F238E27FC236}">
                <a16:creationId xmlns:a16="http://schemas.microsoft.com/office/drawing/2014/main" id="{D5AF9CB2-4A34-62B8-85E0-3B5045927FC5}"/>
              </a:ext>
            </a:extLst>
          </p:cNvPr>
          <p:cNvSpPr/>
          <p:nvPr/>
        </p:nvSpPr>
        <p:spPr>
          <a:xfrm>
            <a:off x="10090152" y="3298965"/>
            <a:ext cx="1770760"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材料全溯源</a:t>
            </a:r>
          </a:p>
        </p:txBody>
      </p:sp>
      <p:sp>
        <p:nvSpPr>
          <p:cNvPr id="2" name="标题 6">
            <a:extLst>
              <a:ext uri="{FF2B5EF4-FFF2-40B4-BE49-F238E27FC236}">
                <a16:creationId xmlns:a16="http://schemas.microsoft.com/office/drawing/2014/main" id="{23D94496-9409-9601-38F4-35CBCD952CF4}"/>
              </a:ext>
            </a:extLst>
          </p:cNvPr>
          <p:cNvSpPr>
            <a:spLocks noGrp="1"/>
          </p:cNvSpPr>
          <p:nvPr>
            <p:ph type="title"/>
          </p:nvPr>
        </p:nvSpPr>
        <p:spPr>
          <a:xfrm>
            <a:off x="1209303" y="356659"/>
            <a:ext cx="7863029" cy="440676"/>
          </a:xfrm>
        </p:spPr>
        <p:txBody>
          <a:bodyPr/>
          <a:lstStyle/>
          <a:p>
            <a:pPr marL="12700"/>
            <a:r>
              <a:rPr lang="zh-CN" altLang="en-US" sz="2800" b="1" dirty="0">
                <a:latin typeface="思源宋体 CN Heavy" panose="02020900000000000000" pitchFamily="18" charset="-122"/>
                <a:ea typeface="思源宋体 CN Heavy" panose="02020900000000000000"/>
              </a:rPr>
              <a:t>功能模块：</a:t>
            </a:r>
            <a:r>
              <a:rPr lang="en-US" altLang="zh-CN" sz="2800" b="1" dirty="0">
                <a:latin typeface="思源宋体 CN Heavy" panose="02020900000000000000" pitchFamily="18" charset="-122"/>
                <a:ea typeface="思源宋体 CN Heavy" panose="02020900000000000000"/>
              </a:rPr>
              <a:t>AI</a:t>
            </a:r>
            <a:r>
              <a:rPr lang="zh-CN" altLang="en-US" sz="2800" b="1" dirty="0">
                <a:latin typeface="思源宋体 CN Heavy" panose="02020900000000000000" pitchFamily="18" charset="-122"/>
                <a:ea typeface="思源宋体 CN Heavy" panose="02020900000000000000"/>
              </a:rPr>
              <a:t>写作</a:t>
            </a:r>
            <a:endParaRPr lang="en-US" altLang="zh-CN" sz="2800" b="1" dirty="0">
              <a:latin typeface="思源宋体 CN Heavy" panose="02020900000000000000" pitchFamily="18" charset="-122"/>
              <a:ea typeface="思源宋体 CN Heavy" panose="02020900000000000000"/>
            </a:endParaRPr>
          </a:p>
        </p:txBody>
      </p:sp>
    </p:spTree>
    <p:custDataLst>
      <p:tags r:id="rId1"/>
    </p:custDataLst>
    <p:extLst>
      <p:ext uri="{BB962C8B-B14F-4D97-AF65-F5344CB8AC3E}">
        <p14:creationId xmlns:p14="http://schemas.microsoft.com/office/powerpoint/2010/main" val="552258507"/>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6">
            <a:extLst>
              <a:ext uri="{FF2B5EF4-FFF2-40B4-BE49-F238E27FC236}">
                <a16:creationId xmlns:a16="http://schemas.microsoft.com/office/drawing/2014/main" id="{23D94496-9409-9601-38F4-35CBCD952CF4}"/>
              </a:ext>
            </a:extLst>
          </p:cNvPr>
          <p:cNvSpPr>
            <a:spLocks noGrp="1"/>
          </p:cNvSpPr>
          <p:nvPr>
            <p:ph type="title"/>
          </p:nvPr>
        </p:nvSpPr>
        <p:spPr>
          <a:xfrm>
            <a:off x="1209303" y="356659"/>
            <a:ext cx="7863029" cy="440676"/>
          </a:xfrm>
        </p:spPr>
        <p:txBody>
          <a:bodyPr/>
          <a:lstStyle/>
          <a:p>
            <a:pPr marL="12700"/>
            <a:r>
              <a:rPr lang="zh-CN" altLang="en-US" sz="2800" b="1" dirty="0">
                <a:latin typeface="思源宋体 CN Heavy" panose="02020900000000000000" pitchFamily="18" charset="-122"/>
                <a:ea typeface="思源宋体 CN Heavy" panose="02020900000000000000"/>
              </a:rPr>
              <a:t>平台优势与特色</a:t>
            </a:r>
            <a:endParaRPr lang="en-US" altLang="zh-CN" sz="2800" b="1" dirty="0">
              <a:latin typeface="思源宋体 CN Heavy" panose="02020900000000000000" pitchFamily="18" charset="-122"/>
              <a:ea typeface="思源宋体 CN Heavy" panose="02020900000000000000"/>
            </a:endParaRPr>
          </a:p>
        </p:txBody>
      </p:sp>
      <p:sp>
        <p:nvSpPr>
          <p:cNvPr id="5" name="矩形 20">
            <a:extLst>
              <a:ext uri="{FF2B5EF4-FFF2-40B4-BE49-F238E27FC236}">
                <a16:creationId xmlns:a16="http://schemas.microsoft.com/office/drawing/2014/main" id="{D5FCB8C6-1257-C639-0430-EEC5B8452060}"/>
              </a:ext>
            </a:extLst>
          </p:cNvPr>
          <p:cNvSpPr/>
          <p:nvPr/>
        </p:nvSpPr>
        <p:spPr>
          <a:xfrm>
            <a:off x="10862828" y="2188906"/>
            <a:ext cx="596076" cy="984256"/>
          </a:xfrm>
          <a:custGeom>
            <a:avLst/>
            <a:gdLst/>
            <a:ahLst/>
            <a:cxnLst/>
            <a:rect l="l" t="t" r="r" b="b"/>
            <a:pathLst>
              <a:path w="447057" h="738192">
                <a:moveTo>
                  <a:pt x="77961" y="0"/>
                </a:moveTo>
                <a:lnTo>
                  <a:pt x="447057" y="369096"/>
                </a:lnTo>
                <a:lnTo>
                  <a:pt x="77961" y="738192"/>
                </a:lnTo>
                <a:lnTo>
                  <a:pt x="0" y="660231"/>
                </a:lnTo>
                <a:lnTo>
                  <a:pt x="293910" y="366322"/>
                </a:lnTo>
                <a:lnTo>
                  <a:pt x="2775" y="751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mn-ea"/>
              <a:cs typeface="+mn-cs"/>
            </a:endParaRPr>
          </a:p>
        </p:txBody>
      </p:sp>
      <p:sp>
        <p:nvSpPr>
          <p:cNvPr id="6" name="出自【趣你的PPT】(微信:qunideppt)：最优质的PPT资源库">
            <a:extLst>
              <a:ext uri="{FF2B5EF4-FFF2-40B4-BE49-F238E27FC236}">
                <a16:creationId xmlns:a16="http://schemas.microsoft.com/office/drawing/2014/main" id="{B044DC46-887D-BB01-76CC-850F028EC7A5}"/>
              </a:ext>
            </a:extLst>
          </p:cNvPr>
          <p:cNvSpPr txBox="1"/>
          <p:nvPr/>
        </p:nvSpPr>
        <p:spPr>
          <a:xfrm>
            <a:off x="3609887" y="5436687"/>
            <a:ext cx="4513992" cy="523220"/>
          </a:xfrm>
          <a:prstGeom prst="rect">
            <a:avLst/>
          </a:prstGeom>
          <a:noFill/>
          <a:ln>
            <a:noFill/>
          </a:ln>
        </p:spPr>
        <p:txBody>
          <a:bodyPr wrap="square" lIns="91440" tIns="45720" rIns="9144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160" normalizeH="0" baseline="0" noProof="0" dirty="0">
                <a:ln>
                  <a:noFill/>
                </a:ln>
                <a:solidFill>
                  <a:srgbClr val="0070C0"/>
                </a:solidFill>
                <a:effectLst/>
                <a:uLnTx/>
                <a:uFillTx/>
                <a:latin typeface="+mn-ea"/>
                <a:cs typeface="+mn-cs"/>
              </a:rPr>
              <a:t>智能科研助手</a:t>
            </a:r>
          </a:p>
        </p:txBody>
      </p:sp>
      <p:sp>
        <p:nvSpPr>
          <p:cNvPr id="7" name="出自【趣你的PPT】(微信:qunideppt)：最优质的PPT资源库">
            <a:extLst>
              <a:ext uri="{FF2B5EF4-FFF2-40B4-BE49-F238E27FC236}">
                <a16:creationId xmlns:a16="http://schemas.microsoft.com/office/drawing/2014/main" id="{B33E4304-5A19-8973-9A65-C100DE9FCA26}"/>
              </a:ext>
            </a:extLst>
          </p:cNvPr>
          <p:cNvSpPr txBox="1"/>
          <p:nvPr/>
        </p:nvSpPr>
        <p:spPr>
          <a:xfrm>
            <a:off x="4221602" y="2875468"/>
            <a:ext cx="3290562" cy="1149609"/>
          </a:xfrm>
          <a:prstGeom prst="roundRect">
            <a:avLst>
              <a:gd name="adj" fmla="val 50000"/>
            </a:avLst>
          </a:prstGeom>
          <a:solidFill>
            <a:schemeClr val="bg1">
              <a:alpha val="20000"/>
            </a:schemeClr>
          </a:solidFill>
          <a:ln w="22225">
            <a:solidFill>
              <a:srgbClr val="00B7FF"/>
            </a:solidFill>
          </a:ln>
        </p:spPr>
        <p:txBody>
          <a:bodyPr wrap="square" lIns="91440" tIns="45720" rIns="91440" bIns="4572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160" normalizeH="0" baseline="0" noProof="0" dirty="0">
                <a:ln>
                  <a:noFill/>
                </a:ln>
                <a:gradFill>
                  <a:gsLst>
                    <a:gs pos="0">
                      <a:srgbClr val="39D3FF"/>
                    </a:gs>
                    <a:gs pos="100000">
                      <a:srgbClr val="EC1DFF"/>
                    </a:gs>
                  </a:gsLst>
                  <a:lin ang="0" scaled="0"/>
                </a:gradFill>
                <a:effectLst/>
                <a:uLnTx/>
                <a:uFillTx/>
                <a:latin typeface="+mn-ea"/>
                <a:cs typeface="+mn-cs"/>
              </a:rPr>
              <a:t>RESSET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160" normalizeH="0" baseline="0" noProof="0" dirty="0">
                <a:ln>
                  <a:noFill/>
                </a:ln>
                <a:gradFill>
                  <a:gsLst>
                    <a:gs pos="0">
                      <a:srgbClr val="39D3FF"/>
                    </a:gs>
                    <a:gs pos="100000">
                      <a:srgbClr val="EC1DFF"/>
                    </a:gs>
                  </a:gsLst>
                  <a:lin ang="0" scaled="0"/>
                </a:gradFill>
                <a:effectLst/>
                <a:uLnTx/>
                <a:uFillTx/>
                <a:latin typeface="+mn-ea"/>
                <a:cs typeface="+mn-cs"/>
              </a:rPr>
              <a:t>金融大语言模型</a:t>
            </a:r>
          </a:p>
        </p:txBody>
      </p:sp>
      <p:sp>
        <p:nvSpPr>
          <p:cNvPr id="8" name="出自【趣你的PPT】(微信:qunideppt)：最优质的PPT资源库">
            <a:extLst>
              <a:ext uri="{FF2B5EF4-FFF2-40B4-BE49-F238E27FC236}">
                <a16:creationId xmlns:a16="http://schemas.microsoft.com/office/drawing/2014/main" id="{860AEA21-CC41-CCC7-DDAA-E3AD3560AC68}"/>
              </a:ext>
            </a:extLst>
          </p:cNvPr>
          <p:cNvSpPr txBox="1"/>
          <p:nvPr/>
        </p:nvSpPr>
        <p:spPr>
          <a:xfrm>
            <a:off x="4091939" y="1138403"/>
            <a:ext cx="3549888" cy="523220"/>
          </a:xfrm>
          <a:prstGeom prst="rect">
            <a:avLst/>
          </a:prstGeom>
          <a:noFill/>
          <a:ln>
            <a:noFill/>
          </a:ln>
        </p:spPr>
        <p:txBody>
          <a:bodyPr wrap="square" lIns="91440" tIns="45720" rIns="9144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0070C0"/>
                </a:solidFill>
                <a:effectLst/>
                <a:uLnTx/>
                <a:uFillTx/>
                <a:latin typeface="+mn-ea"/>
                <a:cs typeface="阿里巴巴普惠体 B" panose="00020600040101010101" pitchFamily="18" charset="-122"/>
              </a:rPr>
              <a:t>高质量语料数据</a:t>
            </a:r>
            <a:endParaRPr kumimoji="0" lang="zh-CN" altLang="en-US" sz="2800" b="1" i="0" u="none" strike="noStrike" kern="1200" cap="none" spc="160" normalizeH="0" baseline="0" noProof="0" dirty="0">
              <a:ln>
                <a:noFill/>
              </a:ln>
              <a:solidFill>
                <a:srgbClr val="0070C0"/>
              </a:solidFill>
              <a:effectLst/>
              <a:uLnTx/>
              <a:uFillTx/>
              <a:latin typeface="+mn-ea"/>
              <a:cs typeface="阿里巴巴普惠体 B" panose="00020600040101010101" pitchFamily="18" charset="-122"/>
            </a:endParaRPr>
          </a:p>
        </p:txBody>
      </p:sp>
      <p:sp>
        <p:nvSpPr>
          <p:cNvPr id="13" name="出自【趣你的PPT】(微信:qunideppt)：最优质的PPT资源库">
            <a:extLst>
              <a:ext uri="{FF2B5EF4-FFF2-40B4-BE49-F238E27FC236}">
                <a16:creationId xmlns:a16="http://schemas.microsoft.com/office/drawing/2014/main" id="{F2223B69-17A3-5585-4BA6-D31634F471BB}"/>
              </a:ext>
            </a:extLst>
          </p:cNvPr>
          <p:cNvSpPr txBox="1"/>
          <p:nvPr/>
        </p:nvSpPr>
        <p:spPr>
          <a:xfrm>
            <a:off x="7828111" y="5137187"/>
            <a:ext cx="4052838" cy="1156854"/>
          </a:xfrm>
          <a:prstGeom prst="rect">
            <a:avLst/>
          </a:prstGeom>
        </p:spPr>
        <p:txBody>
          <a:bodyPr wrap="square">
            <a:spAutoFit/>
          </a:bodyPr>
          <a:lstStyle>
            <a:defPPr>
              <a:defRPr lang="zh-CN"/>
            </a:defPPr>
            <a:lvl1pPr marL="228594" indent="-228594">
              <a:lnSpc>
                <a:spcPct val="150000"/>
              </a:lnSpc>
              <a:buFont typeface="Arial" panose="020B0604020202020204" pitchFamily="34" charset="0"/>
              <a:buChar char="•"/>
              <a:defRPr sz="1600">
                <a:solidFill>
                  <a:schemeClr val="bg1"/>
                </a:solidFill>
                <a:latin typeface="Microsoft YaHei" panose="020B0503020204020204" pitchFamily="34" charset="-122"/>
                <a:ea typeface="Microsoft YaHei" panose="020B0503020204020204" pitchFamily="34" charset="-122"/>
                <a:cs typeface="微软雅黑" panose="020B0503020204020204" pitchFamily="34" charset="-122"/>
              </a:defRPr>
            </a:lvl1pPr>
          </a:lstStyle>
          <a:p>
            <a:pPr marL="228594" marR="0" lvl="0" indent="-228594"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zh-CN" sz="1600" b="0" i="0" u="none" strike="noStrike" kern="1200" cap="none" spc="0" normalizeH="0" baseline="0" noProof="0" dirty="0">
                <a:ln>
                  <a:noFill/>
                </a:ln>
                <a:solidFill>
                  <a:srgbClr val="FF6A00"/>
                </a:solidFill>
                <a:effectLst/>
                <a:uLnTx/>
                <a:uFillTx/>
                <a:latin typeface="+mn-ea"/>
                <a:ea typeface="+mn-ea"/>
              </a:rPr>
              <a:t>GPT</a:t>
            </a:r>
            <a:r>
              <a:rPr kumimoji="0" lang="zh-CN" altLang="en-US" sz="1600" b="0" i="0" u="none" strike="noStrike" kern="1200" cap="none" spc="0" normalizeH="0" baseline="0" noProof="0" dirty="0">
                <a:ln>
                  <a:noFill/>
                </a:ln>
                <a:solidFill>
                  <a:schemeClr val="tx1"/>
                </a:solidFill>
                <a:effectLst/>
                <a:uLnTx/>
                <a:uFillTx/>
                <a:latin typeface="+mn-ea"/>
                <a:ea typeface="+mn-ea"/>
              </a:rPr>
              <a:t>辅助写大纲、段落</a:t>
            </a:r>
            <a:endParaRPr kumimoji="0" lang="en-US" altLang="zh-CN" sz="1600" b="0" i="0" u="none" strike="noStrike" kern="1200" cap="none" spc="0" normalizeH="0" baseline="0" noProof="0" dirty="0">
              <a:ln>
                <a:noFill/>
              </a:ln>
              <a:solidFill>
                <a:schemeClr val="tx1"/>
              </a:solidFill>
              <a:effectLst/>
              <a:uLnTx/>
              <a:uFillTx/>
              <a:latin typeface="+mn-ea"/>
              <a:ea typeface="+mn-ea"/>
            </a:endParaRPr>
          </a:p>
          <a:p>
            <a:pPr marL="228594" marR="0" lvl="0" indent="-228594"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schemeClr val="tx1"/>
                </a:solidFill>
                <a:effectLst/>
                <a:uLnTx/>
                <a:uFillTx/>
                <a:latin typeface="+mn-ea"/>
                <a:ea typeface="+mn-ea"/>
              </a:rPr>
              <a:t>核心观点</a:t>
            </a:r>
            <a:r>
              <a:rPr kumimoji="0" lang="zh-CN" altLang="en-US" sz="1600" b="0" i="0" u="none" strike="noStrike" kern="1200" cap="none" spc="0" normalizeH="0" baseline="0" noProof="0" dirty="0">
                <a:ln>
                  <a:noFill/>
                </a:ln>
                <a:solidFill>
                  <a:srgbClr val="FF6A00"/>
                </a:solidFill>
                <a:effectLst/>
                <a:uLnTx/>
                <a:uFillTx/>
                <a:latin typeface="+mn-ea"/>
                <a:ea typeface="+mn-ea"/>
              </a:rPr>
              <a:t>自动提炼</a:t>
            </a:r>
            <a:r>
              <a:rPr kumimoji="0" lang="zh-CN" altLang="en-US" sz="1600" b="0" i="0" u="none" strike="noStrike" kern="1200" cap="none" spc="0" normalizeH="0" baseline="0" noProof="0" dirty="0">
                <a:ln>
                  <a:noFill/>
                </a:ln>
                <a:solidFill>
                  <a:schemeClr val="tx1"/>
                </a:solidFill>
                <a:effectLst/>
                <a:uLnTx/>
                <a:uFillTx/>
                <a:latin typeface="+mn-ea"/>
                <a:ea typeface="+mn-ea"/>
              </a:rPr>
              <a:t>、海量数据随时拖拽调用，提高工作效能。</a:t>
            </a:r>
          </a:p>
        </p:txBody>
      </p:sp>
      <p:sp>
        <p:nvSpPr>
          <p:cNvPr id="14" name="矩形 13">
            <a:extLst>
              <a:ext uri="{FF2B5EF4-FFF2-40B4-BE49-F238E27FC236}">
                <a16:creationId xmlns:a16="http://schemas.microsoft.com/office/drawing/2014/main" id="{F4CD41F4-CE82-49EE-E1AF-E0E2917EE17C}"/>
              </a:ext>
            </a:extLst>
          </p:cNvPr>
          <p:cNvSpPr/>
          <p:nvPr/>
        </p:nvSpPr>
        <p:spPr>
          <a:xfrm>
            <a:off x="661092" y="1911192"/>
            <a:ext cx="3772195" cy="1526187"/>
          </a:xfrm>
          <a:prstGeom prst="rect">
            <a:avLst/>
          </a:prstGeom>
        </p:spPr>
        <p:txBody>
          <a:bodyPr wrap="square">
            <a:spAutoFit/>
          </a:bodyPr>
          <a:lstStyle/>
          <a:p>
            <a:pPr marL="228594" marR="0" lvl="0" indent="-228594"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effectLst/>
                <a:uLnTx/>
                <a:uFillTx/>
                <a:latin typeface="+mn-ea"/>
                <a:cs typeface="微软雅黑" panose="020B0503020204020204" pitchFamily="34" charset="-122"/>
                <a:sym typeface="+mn-ea"/>
              </a:rPr>
              <a:t>预训练数据集：超过</a:t>
            </a:r>
            <a:r>
              <a:rPr kumimoji="0" lang="en-US" altLang="zh-CN" sz="1600" b="0" i="0" u="none" strike="noStrike" kern="1200" cap="none" spc="0" normalizeH="0" baseline="0" noProof="0" dirty="0">
                <a:ln>
                  <a:noFill/>
                </a:ln>
                <a:effectLst/>
                <a:uLnTx/>
                <a:uFillTx/>
                <a:latin typeface="+mn-ea"/>
                <a:cs typeface="微软雅黑" panose="020B0503020204020204" pitchFamily="34" charset="-122"/>
                <a:sym typeface="+mn-ea"/>
              </a:rPr>
              <a:t>20</a:t>
            </a:r>
            <a:r>
              <a:rPr kumimoji="0" lang="zh-CN" altLang="en-US" sz="1600" b="0" i="0" u="none" strike="noStrike" kern="1200" cap="none" spc="0" normalizeH="0" baseline="0" noProof="0" dirty="0">
                <a:ln>
                  <a:noFill/>
                </a:ln>
                <a:effectLst/>
                <a:uLnTx/>
                <a:uFillTx/>
                <a:latin typeface="+mn-ea"/>
                <a:cs typeface="微软雅黑" panose="020B0503020204020204" pitchFamily="34" charset="-122"/>
                <a:sym typeface="+mn-ea"/>
              </a:rPr>
              <a:t>年的数据积累，</a:t>
            </a:r>
            <a:r>
              <a:rPr kumimoji="0" lang="en-US" altLang="zh-CN" sz="1600" b="1" i="0" u="none" strike="noStrike" kern="1200" cap="none" spc="0" normalizeH="0" baseline="0" noProof="0" dirty="0">
                <a:ln>
                  <a:noFill/>
                </a:ln>
                <a:solidFill>
                  <a:srgbClr val="FA8738"/>
                </a:solidFill>
                <a:effectLst/>
                <a:uLnTx/>
                <a:uFillTx/>
                <a:latin typeface="+mn-ea"/>
                <a:cs typeface="微软雅黑" panose="020B0503020204020204" pitchFamily="34" charset="-122"/>
                <a:sym typeface="+mn-ea"/>
              </a:rPr>
              <a:t>3500</a:t>
            </a:r>
            <a:r>
              <a:rPr lang="zh-CN" altLang="en-US" sz="1600" b="1" dirty="0">
                <a:solidFill>
                  <a:srgbClr val="FA8738"/>
                </a:solidFill>
                <a:latin typeface="+mn-ea"/>
                <a:sym typeface="+mn-ea"/>
              </a:rPr>
              <a:t>万 </a:t>
            </a:r>
            <a:r>
              <a:rPr kumimoji="0" lang="zh-CN" altLang="en-US" sz="1600" b="0" i="0" u="none" strike="noStrike" kern="1200" cap="none" spc="0" normalizeH="0" baseline="0" noProof="0" dirty="0">
                <a:ln>
                  <a:noFill/>
                </a:ln>
                <a:effectLst/>
                <a:uLnTx/>
                <a:uFillTx/>
                <a:latin typeface="+mn-ea"/>
                <a:cs typeface="微软雅黑" panose="020B0503020204020204" pitchFamily="34" charset="-122"/>
                <a:sym typeface="+mn-ea"/>
              </a:rPr>
              <a:t>篇文本，以及</a:t>
            </a:r>
            <a:r>
              <a:rPr kumimoji="0" lang="en-US" altLang="zh-CN" sz="1600" b="1" i="0" u="none" strike="noStrike" kern="1200" cap="none" spc="0" normalizeH="0" baseline="0" noProof="0" dirty="0">
                <a:ln>
                  <a:noFill/>
                </a:ln>
                <a:solidFill>
                  <a:srgbClr val="FA8738"/>
                </a:solidFill>
                <a:effectLst/>
                <a:uLnTx/>
                <a:uFillTx/>
                <a:latin typeface="+mn-ea"/>
                <a:cs typeface="微软雅黑" panose="020B0503020204020204" pitchFamily="34" charset="-122"/>
                <a:sym typeface="+mn-ea"/>
              </a:rPr>
              <a:t>100TB</a:t>
            </a:r>
            <a:r>
              <a:rPr kumimoji="0" lang="zh-CN" altLang="en-US" sz="1600" b="1" i="0" u="none" strike="noStrike" kern="1200" cap="none" spc="0" normalizeH="0" baseline="0" noProof="0" dirty="0">
                <a:ln>
                  <a:noFill/>
                </a:ln>
                <a:effectLst/>
                <a:uLnTx/>
                <a:uFillTx/>
                <a:latin typeface="+mn-ea"/>
                <a:cs typeface="微软雅黑" panose="020B0503020204020204" pitchFamily="34" charset="-122"/>
                <a:sym typeface="+mn-ea"/>
              </a:rPr>
              <a:t> </a:t>
            </a:r>
            <a:r>
              <a:rPr kumimoji="0" lang="zh-CN" altLang="en-US" sz="1600" b="0" i="0" u="none" strike="noStrike" kern="1200" cap="none" spc="0" normalizeH="0" baseline="0" noProof="0" dirty="0">
                <a:ln>
                  <a:noFill/>
                </a:ln>
                <a:effectLst/>
                <a:uLnTx/>
                <a:uFillTx/>
                <a:latin typeface="+mn-ea"/>
                <a:cs typeface="微软雅黑" panose="020B0503020204020204" pitchFamily="34" charset="-122"/>
                <a:sym typeface="+mn-ea"/>
              </a:rPr>
              <a:t>结构化数据。</a:t>
            </a:r>
          </a:p>
          <a:p>
            <a:pPr marL="228594" marR="0" lvl="0" indent="-228594"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effectLst/>
                <a:uLnTx/>
                <a:uFillTx/>
                <a:latin typeface="+mn-ea"/>
                <a:cs typeface="微软雅黑" panose="020B0503020204020204" pitchFamily="34" charset="-122"/>
                <a:sym typeface="+mn-ea"/>
              </a:rPr>
              <a:t>精调数据集：</a:t>
            </a:r>
            <a:r>
              <a:rPr kumimoji="0" lang="en-US" altLang="zh-CN" sz="1600" b="1" i="0" u="none" strike="noStrike" kern="1200" cap="none" spc="0" normalizeH="0" baseline="0" noProof="0" dirty="0">
                <a:ln>
                  <a:noFill/>
                </a:ln>
                <a:solidFill>
                  <a:srgbClr val="FF8C10"/>
                </a:solidFill>
                <a:effectLst/>
                <a:uLnTx/>
                <a:uFillTx/>
                <a:latin typeface="+mn-ea"/>
                <a:cs typeface="微软雅黑" panose="020B0503020204020204" pitchFamily="34" charset="-122"/>
                <a:sym typeface="+mn-ea"/>
              </a:rPr>
              <a:t>56</a:t>
            </a:r>
            <a:r>
              <a:rPr kumimoji="0" lang="zh-CN" altLang="en-US" sz="1600" b="1" i="0" u="none" strike="noStrike" kern="1200" cap="none" spc="0" normalizeH="0" baseline="0" noProof="0" dirty="0">
                <a:ln>
                  <a:noFill/>
                </a:ln>
                <a:solidFill>
                  <a:srgbClr val="FF8C10"/>
                </a:solidFill>
                <a:effectLst/>
                <a:uLnTx/>
                <a:uFillTx/>
                <a:latin typeface="+mn-ea"/>
                <a:cs typeface="微软雅黑" panose="020B0503020204020204" pitchFamily="34" charset="-122"/>
                <a:sym typeface="+mn-ea"/>
              </a:rPr>
              <a:t>万</a:t>
            </a:r>
            <a:r>
              <a:rPr kumimoji="0" lang="zh-CN" altLang="en-US" sz="1600" b="0" i="0" u="none" strike="noStrike" kern="1200" cap="none" spc="0" normalizeH="0" baseline="0" noProof="0" dirty="0">
                <a:ln>
                  <a:noFill/>
                </a:ln>
                <a:effectLst/>
                <a:uLnTx/>
                <a:uFillTx/>
                <a:latin typeface="+mn-ea"/>
                <a:cs typeface="微软雅黑" panose="020B0503020204020204" pitchFamily="34" charset="-122"/>
                <a:sym typeface="+mn-ea"/>
              </a:rPr>
              <a:t>精调记数</a:t>
            </a:r>
          </a:p>
        </p:txBody>
      </p:sp>
      <p:sp>
        <p:nvSpPr>
          <p:cNvPr id="15" name="出自【趣你的PPT】(微信:qunideppt)：最优质的PPT资源库">
            <a:extLst>
              <a:ext uri="{FF2B5EF4-FFF2-40B4-BE49-F238E27FC236}">
                <a16:creationId xmlns:a16="http://schemas.microsoft.com/office/drawing/2014/main" id="{DDCF37EB-C079-0E7B-5DB1-C2D2E42475AC}"/>
              </a:ext>
            </a:extLst>
          </p:cNvPr>
          <p:cNvSpPr/>
          <p:nvPr/>
        </p:nvSpPr>
        <p:spPr>
          <a:xfrm>
            <a:off x="7492205" y="1935406"/>
            <a:ext cx="4513992" cy="1644040"/>
          </a:xfrm>
          <a:prstGeom prst="rect">
            <a:avLst/>
          </a:prstGeom>
        </p:spPr>
        <p:txBody>
          <a:bodyPr wrap="square">
            <a:spAutoFit/>
          </a:bodyPr>
          <a:lstStyle>
            <a:lvl1pPr/>
            <a:lvl2pPr/>
            <a:lvl3pPr/>
            <a:lvl4pPr/>
            <a:lvl5pPr/>
            <a:lvl6pPr/>
            <a:lvl7pPr/>
            <a:lvl8pPr/>
            <a:lvl9pPr/>
          </a:lstStyle>
          <a:p>
            <a:pPr marL="228594" marR="0" lvl="0" indent="-228594" algn="l" defTabSz="914400" rtl="0" eaLnBrk="1" fontAlgn="auto" latinLnBrk="0" hangingPunct="1">
              <a:lnSpc>
                <a:spcPct val="125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effectLst/>
                <a:uLnTx/>
                <a:uFillTx/>
                <a:latin typeface="+mn-ea"/>
                <a:cs typeface="+mn-cs"/>
              </a:rPr>
              <a:t>应用</a:t>
            </a:r>
            <a:r>
              <a:rPr kumimoji="0" lang="en-US" altLang="zh-CN" sz="1600" b="0" i="0" u="none" strike="noStrike" kern="1200" cap="none" spc="0" normalizeH="0" baseline="0" noProof="0" dirty="0">
                <a:ln>
                  <a:noFill/>
                </a:ln>
                <a:solidFill>
                  <a:srgbClr val="FF6A00"/>
                </a:solidFill>
                <a:effectLst/>
                <a:uLnTx/>
                <a:uFillTx/>
                <a:latin typeface="+mn-ea"/>
                <a:cs typeface="+mn-cs"/>
              </a:rPr>
              <a:t>NLP</a:t>
            </a:r>
            <a:r>
              <a:rPr kumimoji="0" lang="zh-CN" altLang="en-US" sz="1600" b="0" i="0" u="none" strike="noStrike" kern="1200" cap="none" spc="0" normalizeH="0" baseline="0" noProof="0" dirty="0">
                <a:ln>
                  <a:noFill/>
                </a:ln>
                <a:solidFill>
                  <a:srgbClr val="FF6A00"/>
                </a:solidFill>
                <a:effectLst/>
                <a:uLnTx/>
                <a:uFillTx/>
                <a:latin typeface="+mn-ea"/>
                <a:cs typeface="+mn-cs"/>
              </a:rPr>
              <a:t>、智能标签、</a:t>
            </a:r>
            <a:r>
              <a:rPr kumimoji="0" lang="en-US" altLang="zh-CN" sz="1600" b="0" i="0" u="none" strike="noStrike" kern="1200" cap="none" spc="0" normalizeH="0" baseline="0" noProof="0" dirty="0">
                <a:ln>
                  <a:noFill/>
                </a:ln>
                <a:solidFill>
                  <a:srgbClr val="FF6A00"/>
                </a:solidFill>
                <a:effectLst/>
                <a:uLnTx/>
                <a:uFillTx/>
                <a:latin typeface="+mn-ea"/>
                <a:cs typeface="+mn-cs"/>
              </a:rPr>
              <a:t>OCR</a:t>
            </a:r>
            <a:r>
              <a:rPr kumimoji="0" lang="zh-CN" altLang="en-US" sz="1600" b="0" i="0" u="none" strike="noStrike" kern="1200" cap="none" spc="0" normalizeH="0" baseline="0" noProof="0" dirty="0">
                <a:ln>
                  <a:noFill/>
                </a:ln>
                <a:solidFill>
                  <a:srgbClr val="FF6A00"/>
                </a:solidFill>
                <a:effectLst/>
                <a:uLnTx/>
                <a:uFillTx/>
                <a:latin typeface="+mn-ea"/>
                <a:cs typeface="+mn-cs"/>
              </a:rPr>
              <a:t>等</a:t>
            </a:r>
            <a:r>
              <a:rPr kumimoji="0" lang="zh-CN" altLang="en-US" sz="1600" b="0" i="0" u="none" strike="noStrike" kern="1200" cap="none" spc="0" normalizeH="0" baseline="0" noProof="0" dirty="0">
                <a:ln>
                  <a:noFill/>
                </a:ln>
                <a:effectLst/>
                <a:uLnTx/>
                <a:uFillTx/>
                <a:latin typeface="+mn-ea"/>
                <a:cs typeface="+mn-cs"/>
              </a:rPr>
              <a:t>人工智能技术，一键搜</a:t>
            </a:r>
            <a:r>
              <a:rPr kumimoji="0" lang="zh-CN" altLang="en-US" sz="1600" b="0" i="0" u="none" strike="noStrike" kern="1200" cap="none" spc="0" normalizeH="0" baseline="0" noProof="0" dirty="0">
                <a:ln>
                  <a:noFill/>
                </a:ln>
                <a:solidFill>
                  <a:srgbClr val="FF6A00"/>
                </a:solidFill>
                <a:effectLst/>
                <a:uLnTx/>
                <a:uFillTx/>
                <a:latin typeface="+mn-ea"/>
                <a:cs typeface="+mn-cs"/>
              </a:rPr>
              <a:t>研报、新闻、数据、公告、图表、文件等，</a:t>
            </a:r>
            <a:r>
              <a:rPr kumimoji="0" lang="zh-CN" altLang="en-US" sz="1600" b="0" i="0" u="none" strike="noStrike" kern="1200" cap="none" spc="0" normalizeH="0" baseline="0" noProof="0" dirty="0">
                <a:ln>
                  <a:noFill/>
                </a:ln>
                <a:effectLst/>
                <a:uLnTx/>
                <a:uFillTx/>
                <a:latin typeface="+mn-ea"/>
                <a:cs typeface="+mn-cs"/>
              </a:rPr>
              <a:t>精准识别搜索意图，将最符合搜索意图的结果直接展示。</a:t>
            </a:r>
          </a:p>
          <a:p>
            <a:pPr marL="457200" marR="0" lvl="1" indent="0" algn="l" defTabSz="914400" rtl="0" eaLnBrk="1" fontAlgn="auto" latinLnBrk="0" hangingPunct="1">
              <a:lnSpc>
                <a:spcPct val="125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mn-ea"/>
              <a:cs typeface="+mn-cs"/>
            </a:endParaRPr>
          </a:p>
        </p:txBody>
      </p:sp>
      <p:sp>
        <p:nvSpPr>
          <p:cNvPr id="16" name="出自【趣你的PPT】(微信:qunideppt)：最优质的PPT资源库">
            <a:extLst>
              <a:ext uri="{FF2B5EF4-FFF2-40B4-BE49-F238E27FC236}">
                <a16:creationId xmlns:a16="http://schemas.microsoft.com/office/drawing/2014/main" id="{06836101-E955-927A-9186-F39A1AE7F202}"/>
              </a:ext>
            </a:extLst>
          </p:cNvPr>
          <p:cNvSpPr/>
          <p:nvPr/>
        </p:nvSpPr>
        <p:spPr>
          <a:xfrm>
            <a:off x="490795" y="5137187"/>
            <a:ext cx="3942492" cy="1526186"/>
          </a:xfrm>
          <a:prstGeom prst="rect">
            <a:avLst/>
          </a:prstGeom>
        </p:spPr>
        <p:txBody>
          <a:bodyPr wrap="square">
            <a:spAutoFit/>
          </a:bodyPr>
          <a:lstStyle>
            <a:lvl1pPr/>
            <a:lvl2pPr/>
            <a:lvl3pPr/>
            <a:lvl4pPr/>
            <a:lvl5pPr/>
            <a:lvl6pPr/>
            <a:lvl7pPr/>
            <a:lvl8pPr/>
            <a:lvl9pPr/>
          </a:lstStyle>
          <a:p>
            <a:pPr marL="228594" marR="0" lvl="0" indent="-228594"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effectLst/>
                <a:uLnTx/>
                <a:uFillTx/>
                <a:latin typeface="+mn-ea"/>
                <a:cs typeface="+mn-cs"/>
              </a:rPr>
              <a:t>支持查看</a:t>
            </a:r>
            <a:r>
              <a:rPr kumimoji="0" lang="zh-CN" altLang="en-US" sz="1600" b="0" i="0" u="none" strike="noStrike" kern="1200" cap="none" spc="0" normalizeH="0" baseline="0" noProof="0" dirty="0">
                <a:ln>
                  <a:noFill/>
                </a:ln>
                <a:solidFill>
                  <a:srgbClr val="FF6A00"/>
                </a:solidFill>
                <a:effectLst/>
                <a:uLnTx/>
                <a:uFillTx/>
                <a:latin typeface="+mn-ea"/>
                <a:cs typeface="+mn-cs"/>
              </a:rPr>
              <a:t>PDF文档、OFFICE文档、图片、脑图、笔记等。</a:t>
            </a:r>
            <a:endParaRPr kumimoji="0" lang="en-US" altLang="zh-CN" sz="1600" b="0" i="0" u="none" strike="noStrike" kern="1200" cap="none" spc="0" normalizeH="0" baseline="0" noProof="0" dirty="0">
              <a:ln>
                <a:noFill/>
              </a:ln>
              <a:solidFill>
                <a:srgbClr val="FF6A00"/>
              </a:solidFill>
              <a:effectLst/>
              <a:uLnTx/>
              <a:uFillTx/>
              <a:latin typeface="+mn-ea"/>
              <a:cs typeface="+mn-cs"/>
            </a:endParaRPr>
          </a:p>
          <a:p>
            <a:pPr marL="228594" marR="0" lvl="0" indent="-228594"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effectLst/>
                <a:uLnTx/>
                <a:uFillTx/>
                <a:latin typeface="+mn-ea"/>
                <a:cs typeface="+mn-cs"/>
              </a:rPr>
              <a:t>利用图表OCR识别功能，对抽取后的</a:t>
            </a:r>
            <a:r>
              <a:rPr kumimoji="0" lang="zh-CN" altLang="en-US" sz="1600" b="0" i="0" u="none" strike="noStrike" kern="1200" cap="none" spc="0" normalizeH="0" baseline="0" noProof="0" dirty="0">
                <a:ln>
                  <a:noFill/>
                </a:ln>
                <a:solidFill>
                  <a:srgbClr val="FF6A00"/>
                </a:solidFill>
                <a:effectLst/>
                <a:uLnTx/>
                <a:uFillTx/>
                <a:latin typeface="+mn-ea"/>
                <a:cs typeface="+mn-cs"/>
              </a:rPr>
              <a:t>图表数据</a:t>
            </a:r>
            <a:r>
              <a:rPr kumimoji="0" lang="zh-CN" altLang="en-US" sz="1600" b="0" i="0" u="none" strike="noStrike" kern="1200" cap="none" spc="0" normalizeH="0" baseline="0" noProof="0" dirty="0">
                <a:ln>
                  <a:noFill/>
                </a:ln>
                <a:effectLst/>
                <a:uLnTx/>
                <a:uFillTx/>
                <a:latin typeface="+mn-ea"/>
                <a:cs typeface="+mn-cs"/>
              </a:rPr>
              <a:t>进行</a:t>
            </a:r>
            <a:r>
              <a:rPr kumimoji="0" lang="zh-CN" altLang="en-US" sz="1600" b="0" i="0" u="none" strike="noStrike" kern="1200" cap="none" spc="0" normalizeH="0" baseline="0" noProof="0" dirty="0">
                <a:ln>
                  <a:noFill/>
                </a:ln>
                <a:solidFill>
                  <a:srgbClr val="FF6A00"/>
                </a:solidFill>
                <a:effectLst/>
                <a:uLnTx/>
                <a:uFillTx/>
                <a:latin typeface="+mn-ea"/>
                <a:cs typeface="+mn-cs"/>
              </a:rPr>
              <a:t>二次加工编辑。</a:t>
            </a:r>
          </a:p>
        </p:txBody>
      </p:sp>
      <p:sp>
        <p:nvSpPr>
          <p:cNvPr id="17" name="出自【趣你的PPT】(微信:qunideppt)：最优质的PPT资源库">
            <a:extLst>
              <a:ext uri="{FF2B5EF4-FFF2-40B4-BE49-F238E27FC236}">
                <a16:creationId xmlns:a16="http://schemas.microsoft.com/office/drawing/2014/main" id="{26CBCA26-3FE5-08A3-3C04-85ED575AC264}"/>
              </a:ext>
            </a:extLst>
          </p:cNvPr>
          <p:cNvSpPr/>
          <p:nvPr/>
        </p:nvSpPr>
        <p:spPr>
          <a:xfrm>
            <a:off x="835115" y="1233960"/>
            <a:ext cx="2838172"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prstClr val="white"/>
                </a:solidFill>
                <a:effectLst/>
                <a:uLnTx/>
                <a:uFillTx/>
                <a:latin typeface="+mn-ea"/>
                <a:cs typeface="+mn-cs"/>
                <a:sym typeface="+mn-ea"/>
              </a:rPr>
              <a:t>高质量语料数据</a:t>
            </a:r>
            <a:endParaRPr kumimoji="0" lang="zh-CN" altLang="en-US" sz="2800" b="1" i="0" u="none" strike="noStrike" kern="1200" cap="none" spc="0" normalizeH="0" baseline="0" noProof="0" dirty="0">
              <a:ln>
                <a:noFill/>
              </a:ln>
              <a:solidFill>
                <a:prstClr val="white"/>
              </a:solidFill>
              <a:effectLst/>
              <a:uLnTx/>
              <a:uFillTx/>
              <a:latin typeface="+mn-ea"/>
              <a:cs typeface="+mn-cs"/>
            </a:endParaRPr>
          </a:p>
        </p:txBody>
      </p:sp>
      <p:sp>
        <p:nvSpPr>
          <p:cNvPr id="18" name="出自【趣你的PPT】(微信:qunideppt)：最优质的PPT资源库">
            <a:extLst>
              <a:ext uri="{FF2B5EF4-FFF2-40B4-BE49-F238E27FC236}">
                <a16:creationId xmlns:a16="http://schemas.microsoft.com/office/drawing/2014/main" id="{D7EF12ED-0F25-C67D-93A5-D158F126BF4E}"/>
              </a:ext>
            </a:extLst>
          </p:cNvPr>
          <p:cNvSpPr/>
          <p:nvPr/>
        </p:nvSpPr>
        <p:spPr>
          <a:xfrm>
            <a:off x="835115" y="4523456"/>
            <a:ext cx="2838172"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prstClr val="white"/>
                </a:solidFill>
                <a:effectLst/>
                <a:uLnTx/>
                <a:uFillTx/>
                <a:latin typeface="+mn-ea"/>
                <a:cs typeface="+mn-cs"/>
                <a:sym typeface="+mn-ea"/>
              </a:rPr>
              <a:t>全能阅读</a:t>
            </a:r>
            <a:endParaRPr kumimoji="0" lang="zh-CN" altLang="en-US" sz="2800" b="1" i="0" u="none" strike="noStrike" kern="1200" cap="none" spc="0" normalizeH="0" baseline="0" noProof="0" dirty="0">
              <a:ln>
                <a:noFill/>
              </a:ln>
              <a:solidFill>
                <a:prstClr val="white"/>
              </a:solidFill>
              <a:effectLst/>
              <a:uLnTx/>
              <a:uFillTx/>
              <a:latin typeface="+mn-ea"/>
              <a:cs typeface="+mn-cs"/>
            </a:endParaRPr>
          </a:p>
        </p:txBody>
      </p:sp>
      <p:sp>
        <p:nvSpPr>
          <p:cNvPr id="19" name="出自【趣你的PPT】(微信:qunideppt)：最优质的PPT资源库">
            <a:extLst>
              <a:ext uri="{FF2B5EF4-FFF2-40B4-BE49-F238E27FC236}">
                <a16:creationId xmlns:a16="http://schemas.microsoft.com/office/drawing/2014/main" id="{79464CD4-8A2F-AF15-46C2-D41AC5F65D0A}"/>
              </a:ext>
            </a:extLst>
          </p:cNvPr>
          <p:cNvSpPr/>
          <p:nvPr/>
        </p:nvSpPr>
        <p:spPr>
          <a:xfrm>
            <a:off x="7761235" y="1233960"/>
            <a:ext cx="2938628"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2800" b="1" dirty="0">
                <a:solidFill>
                  <a:prstClr val="white"/>
                </a:solidFill>
                <a:latin typeface="+mn-ea"/>
                <a:sym typeface="+mn-ea"/>
              </a:rPr>
              <a:t>全域</a:t>
            </a:r>
            <a:r>
              <a:rPr kumimoji="0" lang="zh-CN" altLang="en-US" sz="2800" b="1" i="0" u="none" strike="noStrike" kern="1200" cap="none" spc="0" normalizeH="0" baseline="0" noProof="0" dirty="0">
                <a:ln>
                  <a:noFill/>
                </a:ln>
                <a:solidFill>
                  <a:prstClr val="white"/>
                </a:solidFill>
                <a:effectLst/>
                <a:uLnTx/>
                <a:uFillTx/>
                <a:latin typeface="+mn-ea"/>
                <a:cs typeface="+mn-cs"/>
                <a:sym typeface="+mn-ea"/>
              </a:rPr>
              <a:t>智能搜索</a:t>
            </a:r>
            <a:endParaRPr kumimoji="0" lang="zh-CN" altLang="en-US" sz="2800" b="1" i="0" u="none" strike="noStrike" kern="1200" cap="none" spc="0" normalizeH="0" baseline="0" noProof="0" dirty="0">
              <a:ln>
                <a:noFill/>
              </a:ln>
              <a:solidFill>
                <a:prstClr val="white"/>
              </a:solidFill>
              <a:effectLst/>
              <a:uLnTx/>
              <a:uFillTx/>
              <a:latin typeface="+mn-ea"/>
              <a:cs typeface="+mn-cs"/>
            </a:endParaRPr>
          </a:p>
        </p:txBody>
      </p:sp>
      <p:sp>
        <p:nvSpPr>
          <p:cNvPr id="20" name="出自【趣你的PPT】(微信:qunideppt)：最优质的PPT资源库">
            <a:extLst>
              <a:ext uri="{FF2B5EF4-FFF2-40B4-BE49-F238E27FC236}">
                <a16:creationId xmlns:a16="http://schemas.microsoft.com/office/drawing/2014/main" id="{8FA5EEFF-958C-731F-552F-3E82D1BA7399}"/>
              </a:ext>
            </a:extLst>
          </p:cNvPr>
          <p:cNvSpPr/>
          <p:nvPr/>
        </p:nvSpPr>
        <p:spPr>
          <a:xfrm>
            <a:off x="8050249" y="4523455"/>
            <a:ext cx="2649614" cy="430887"/>
          </a:xfrm>
          <a:prstGeom prst="roundRect">
            <a:avLst>
              <a:gd name="adj" fmla="val 24330"/>
            </a:avLst>
          </a:prstGeom>
          <a:solidFill>
            <a:srgbClr val="0059E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mn-ea"/>
                <a:cs typeface="+mn-cs"/>
                <a:sym typeface="+mn-ea"/>
              </a:rPr>
              <a:t>AI</a:t>
            </a:r>
            <a:r>
              <a:rPr kumimoji="0" lang="zh-CN" altLang="en-US" sz="2800" b="1" i="0" u="none" strike="noStrike" kern="1200" cap="none" spc="0" normalizeH="0" baseline="0" noProof="0" dirty="0">
                <a:ln>
                  <a:noFill/>
                </a:ln>
                <a:solidFill>
                  <a:prstClr val="white"/>
                </a:solidFill>
                <a:effectLst/>
                <a:uLnTx/>
                <a:uFillTx/>
                <a:latin typeface="+mn-ea"/>
                <a:cs typeface="+mn-cs"/>
                <a:sym typeface="+mn-ea"/>
              </a:rPr>
              <a:t>智能写作</a:t>
            </a:r>
            <a:endParaRPr kumimoji="0" lang="zh-CN" altLang="en-US" sz="2800" b="1" i="0" u="none" strike="noStrike" kern="1200" cap="none" spc="0" normalizeH="0" baseline="0" noProof="0" dirty="0">
              <a:ln>
                <a:noFill/>
              </a:ln>
              <a:solidFill>
                <a:prstClr val="white"/>
              </a:solidFill>
              <a:effectLst/>
              <a:uLnTx/>
              <a:uFillTx/>
              <a:latin typeface="+mn-ea"/>
              <a:cs typeface="+mn-cs"/>
            </a:endParaRPr>
          </a:p>
        </p:txBody>
      </p:sp>
      <p:sp>
        <p:nvSpPr>
          <p:cNvPr id="22" name="箭头: 下 21">
            <a:extLst>
              <a:ext uri="{FF2B5EF4-FFF2-40B4-BE49-F238E27FC236}">
                <a16:creationId xmlns:a16="http://schemas.microsoft.com/office/drawing/2014/main" id="{0C08AA5C-C949-1BA8-F40F-C062C4D836AF}"/>
              </a:ext>
            </a:extLst>
          </p:cNvPr>
          <p:cNvSpPr/>
          <p:nvPr/>
        </p:nvSpPr>
        <p:spPr>
          <a:xfrm>
            <a:off x="5486400" y="1778466"/>
            <a:ext cx="609600" cy="8653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3" name="箭头: 下 22">
            <a:extLst>
              <a:ext uri="{FF2B5EF4-FFF2-40B4-BE49-F238E27FC236}">
                <a16:creationId xmlns:a16="http://schemas.microsoft.com/office/drawing/2014/main" id="{94523560-D57C-91FE-C1EE-23327AEC6254}"/>
              </a:ext>
            </a:extLst>
          </p:cNvPr>
          <p:cNvSpPr/>
          <p:nvPr/>
        </p:nvSpPr>
        <p:spPr>
          <a:xfrm>
            <a:off x="5486400" y="4461933"/>
            <a:ext cx="609600" cy="8653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Tree>
    <p:custDataLst>
      <p:tags r:id="rId1"/>
    </p:custDataLst>
    <p:extLst>
      <p:ext uri="{BB962C8B-B14F-4D97-AF65-F5344CB8AC3E}">
        <p14:creationId xmlns:p14="http://schemas.microsoft.com/office/powerpoint/2010/main" val="2210479960"/>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5637245"/>
            <a:ext cx="12192000" cy="1220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矩形 3"/>
          <p:cNvSpPr/>
          <p:nvPr/>
        </p:nvSpPr>
        <p:spPr>
          <a:xfrm>
            <a:off x="0" y="0"/>
            <a:ext cx="5475952" cy="6858000"/>
          </a:xfrm>
          <a:custGeom>
            <a:avLst/>
            <a:gdLst/>
            <a:ahLst/>
            <a:cxnLst/>
            <a:rect l="l" t="t" r="r" b="b"/>
            <a:pathLst>
              <a:path w="4106964" h="4299942">
                <a:moveTo>
                  <a:pt x="0" y="0"/>
                </a:moveTo>
                <a:lnTo>
                  <a:pt x="3398556" y="0"/>
                </a:lnTo>
                <a:lnTo>
                  <a:pt x="4106964" y="1472607"/>
                </a:lnTo>
                <a:lnTo>
                  <a:pt x="2724810" y="4299942"/>
                </a:lnTo>
                <a:lnTo>
                  <a:pt x="0" y="4299942"/>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矩形 3"/>
          <p:cNvSpPr/>
          <p:nvPr/>
        </p:nvSpPr>
        <p:spPr>
          <a:xfrm>
            <a:off x="0" y="0"/>
            <a:ext cx="4726840" cy="6858000"/>
          </a:xfrm>
          <a:custGeom>
            <a:avLst/>
            <a:gdLst/>
            <a:ahLst/>
            <a:cxnLst/>
            <a:rect l="l" t="t" r="r" b="b"/>
            <a:pathLst>
              <a:path w="3545130" h="4299942">
                <a:moveTo>
                  <a:pt x="0" y="0"/>
                </a:moveTo>
                <a:lnTo>
                  <a:pt x="2836722" y="0"/>
                </a:lnTo>
                <a:lnTo>
                  <a:pt x="3545130" y="1472607"/>
                </a:lnTo>
                <a:lnTo>
                  <a:pt x="2162976" y="4299942"/>
                </a:lnTo>
                <a:lnTo>
                  <a:pt x="0" y="4299942"/>
                </a:lnTo>
                <a:close/>
              </a:path>
            </a:pathLst>
          </a:cu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矩形 9"/>
          <p:cNvSpPr/>
          <p:nvPr/>
        </p:nvSpPr>
        <p:spPr>
          <a:xfrm>
            <a:off x="0" y="6142005"/>
            <a:ext cx="12192000" cy="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55" name="TextBox 54"/>
          <p:cNvSpPr txBox="1"/>
          <p:nvPr/>
        </p:nvSpPr>
        <p:spPr>
          <a:xfrm>
            <a:off x="5833077" y="1168573"/>
            <a:ext cx="4871435" cy="1856776"/>
          </a:xfrm>
          <a:prstGeom prst="rect">
            <a:avLst/>
          </a:prstGeom>
          <a:noFill/>
        </p:spPr>
        <p:txBody>
          <a:bodyPr wrap="square" lIns="91428" tIns="45713" rIns="91428" bIns="45713" rtlCol="0">
            <a:spAutoFit/>
          </a:bodyPr>
          <a:lstStyle/>
          <a:p>
            <a:r>
              <a:rPr lang="en-US" altLang="zh-CN" sz="11466">
                <a:solidFill>
                  <a:schemeClr val="accent1"/>
                </a:solidFill>
                <a:latin typeface="Impact" panose="020B0806030902050204" pitchFamily="34" charset="0"/>
              </a:rPr>
              <a:t>THANKS</a:t>
            </a:r>
            <a:endParaRPr lang="zh-CN" altLang="en-US" sz="11466" dirty="0">
              <a:solidFill>
                <a:schemeClr val="accent1"/>
              </a:solidFill>
              <a:latin typeface="Impact" panose="020B0806030902050204" pitchFamily="34" charset="0"/>
            </a:endParaRPr>
          </a:p>
        </p:txBody>
      </p:sp>
      <p:sp>
        <p:nvSpPr>
          <p:cNvPr id="16" name="TextBox 15"/>
          <p:cNvSpPr txBox="1"/>
          <p:nvPr/>
        </p:nvSpPr>
        <p:spPr>
          <a:xfrm>
            <a:off x="5833112" y="2703302"/>
            <a:ext cx="6404073" cy="584761"/>
          </a:xfrm>
          <a:prstGeom prst="rect">
            <a:avLst/>
          </a:prstGeom>
          <a:noFill/>
        </p:spPr>
        <p:txBody>
          <a:bodyPr wrap="square" lIns="91428" tIns="45713" rIns="91428" bIns="45713" rtlCol="0">
            <a:spAutoFit/>
          </a:bodyPr>
          <a:lstStyle/>
          <a:p>
            <a:r>
              <a:rPr lang="zh-CN" altLang="en-US" sz="3200" b="1" dirty="0">
                <a:solidFill>
                  <a:schemeClr val="accent1"/>
                </a:solidFill>
                <a:latin typeface="+mn-ea"/>
              </a:rPr>
              <a:t>北京聚源锐思数据科技有限公司</a:t>
            </a:r>
          </a:p>
        </p:txBody>
      </p:sp>
      <p:cxnSp>
        <p:nvCxnSpPr>
          <p:cNvPr id="17" name="直接连接符 16"/>
          <p:cNvCxnSpPr/>
          <p:nvPr/>
        </p:nvCxnSpPr>
        <p:spPr>
          <a:xfrm flipV="1">
            <a:off x="5238745" y="3606035"/>
            <a:ext cx="6283721" cy="13467"/>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004" y="3713025"/>
            <a:ext cx="5048285" cy="1276489"/>
          </a:xfrm>
          <a:prstGeom prst="rect">
            <a:avLst/>
          </a:prstGeom>
          <a:noFill/>
        </p:spPr>
        <p:txBody>
          <a:bodyPr wrap="square" lIns="91428" tIns="45713" rIns="91428" bIns="45713" rtlCol="0">
            <a:spAutoFit/>
          </a:bodyPr>
          <a:lstStyle/>
          <a:p>
            <a:r>
              <a:rPr lang="zh-CN" altLang="en-US" sz="1400" dirty="0">
                <a:solidFill>
                  <a:schemeClr val="bg1">
                    <a:lumMod val="50000"/>
                  </a:schemeClr>
                </a:solidFill>
              </a:rPr>
              <a:t>总部地址：北京市 海淀区中关村东路</a:t>
            </a:r>
            <a:r>
              <a:rPr lang="en-US" altLang="zh-CN" sz="1400" dirty="0">
                <a:solidFill>
                  <a:schemeClr val="bg1">
                    <a:lumMod val="50000"/>
                  </a:schemeClr>
                </a:solidFill>
              </a:rPr>
              <a:t>18</a:t>
            </a:r>
            <a:r>
              <a:rPr lang="zh-CN" altLang="en-US" sz="1400" dirty="0">
                <a:solidFill>
                  <a:schemeClr val="bg1">
                    <a:lumMod val="50000"/>
                  </a:schemeClr>
                </a:solidFill>
              </a:rPr>
              <a:t>号财智大厦</a:t>
            </a:r>
            <a:r>
              <a:rPr lang="en-US" altLang="zh-CN" sz="1400" dirty="0">
                <a:solidFill>
                  <a:schemeClr val="bg1">
                    <a:lumMod val="50000"/>
                  </a:schemeClr>
                </a:solidFill>
              </a:rPr>
              <a:t>B</a:t>
            </a:r>
            <a:r>
              <a:rPr lang="zh-CN" altLang="en-US" sz="1400" dirty="0">
                <a:solidFill>
                  <a:schemeClr val="bg1">
                    <a:lumMod val="50000"/>
                  </a:schemeClr>
                </a:solidFill>
              </a:rPr>
              <a:t>座</a:t>
            </a:r>
            <a:r>
              <a:rPr lang="en-US" altLang="zh-CN" sz="1400">
                <a:solidFill>
                  <a:schemeClr val="bg1">
                    <a:lumMod val="50000"/>
                  </a:schemeClr>
                </a:solidFill>
              </a:rPr>
              <a:t>10</a:t>
            </a:r>
            <a:r>
              <a:rPr lang="zh-CN" altLang="en-US" sz="1400">
                <a:solidFill>
                  <a:schemeClr val="bg1">
                    <a:lumMod val="50000"/>
                  </a:schemeClr>
                </a:solidFill>
              </a:rPr>
              <a:t>层</a:t>
            </a:r>
            <a:endParaRPr lang="zh-CN" altLang="en-US" sz="1400" dirty="0">
              <a:solidFill>
                <a:schemeClr val="bg1">
                  <a:lumMod val="50000"/>
                </a:schemeClr>
              </a:solidFill>
            </a:endParaRPr>
          </a:p>
          <a:p>
            <a:r>
              <a:rPr lang="zh-CN" altLang="en-US" sz="1400" dirty="0">
                <a:solidFill>
                  <a:schemeClr val="bg1">
                    <a:lumMod val="50000"/>
                  </a:schemeClr>
                </a:solidFill>
              </a:rPr>
              <a:t>上海地址：上海市 沪闵路</a:t>
            </a:r>
            <a:r>
              <a:rPr lang="en-US" altLang="zh-CN" sz="1400" dirty="0">
                <a:solidFill>
                  <a:schemeClr val="bg1">
                    <a:lumMod val="50000"/>
                  </a:schemeClr>
                </a:solidFill>
              </a:rPr>
              <a:t>6088</a:t>
            </a:r>
            <a:r>
              <a:rPr lang="zh-CN" altLang="en-US" sz="1400" dirty="0">
                <a:solidFill>
                  <a:schemeClr val="bg1">
                    <a:lumMod val="50000"/>
                  </a:schemeClr>
                </a:solidFill>
              </a:rPr>
              <a:t>号凯德龙之梦广场</a:t>
            </a:r>
            <a:r>
              <a:rPr lang="en-US" altLang="zh-CN" sz="1400" dirty="0">
                <a:solidFill>
                  <a:schemeClr val="bg1">
                    <a:lumMod val="50000"/>
                  </a:schemeClr>
                </a:solidFill>
              </a:rPr>
              <a:t>29</a:t>
            </a:r>
            <a:r>
              <a:rPr lang="zh-CN" altLang="en-US" sz="1400" dirty="0">
                <a:solidFill>
                  <a:schemeClr val="bg1">
                    <a:lumMod val="50000"/>
                  </a:schemeClr>
                </a:solidFill>
              </a:rPr>
              <a:t>层</a:t>
            </a:r>
          </a:p>
          <a:p>
            <a:pPr>
              <a:lnSpc>
                <a:spcPct val="120000"/>
              </a:lnSpc>
            </a:pPr>
            <a:r>
              <a:rPr lang="zh-CN" altLang="en-US" sz="1400" dirty="0">
                <a:solidFill>
                  <a:schemeClr val="bg1">
                    <a:lumMod val="50000"/>
                  </a:schemeClr>
                </a:solidFill>
              </a:rPr>
              <a:t>电话：</a:t>
            </a:r>
            <a:r>
              <a:rPr lang="en-US" altLang="zh-CN" sz="1400" dirty="0">
                <a:solidFill>
                  <a:schemeClr val="bg1">
                    <a:lumMod val="50000"/>
                  </a:schemeClr>
                </a:solidFill>
              </a:rPr>
              <a:t>010-82601461</a:t>
            </a:r>
          </a:p>
          <a:p>
            <a:pPr>
              <a:lnSpc>
                <a:spcPct val="120000"/>
              </a:lnSpc>
            </a:pPr>
            <a:r>
              <a:rPr lang="zh-CN" altLang="en-US" sz="1400" dirty="0">
                <a:solidFill>
                  <a:schemeClr val="bg1">
                    <a:lumMod val="50000"/>
                  </a:schemeClr>
                </a:solidFill>
              </a:rPr>
              <a:t>网址：</a:t>
            </a:r>
            <a:r>
              <a:rPr lang="en-US" altLang="en-US" sz="1400" dirty="0">
                <a:solidFill>
                  <a:schemeClr val="bg1">
                    <a:lumMod val="50000"/>
                  </a:schemeClr>
                </a:solidFill>
              </a:rPr>
              <a:t>www.resset.com</a:t>
            </a:r>
            <a:endParaRPr lang="en-US" altLang="zh-CN" sz="1400" dirty="0">
              <a:solidFill>
                <a:schemeClr val="bg1">
                  <a:lumMod val="50000"/>
                </a:schemeClr>
              </a:solidFill>
            </a:endParaRPr>
          </a:p>
          <a:p>
            <a:pPr>
              <a:lnSpc>
                <a:spcPct val="120000"/>
              </a:lnSpc>
            </a:pPr>
            <a:r>
              <a:rPr lang="zh-CN" altLang="en-US" sz="1400" dirty="0">
                <a:solidFill>
                  <a:schemeClr val="bg1">
                    <a:lumMod val="50000"/>
                  </a:schemeClr>
                </a:solidFill>
              </a:rPr>
              <a:t>邮箱：</a:t>
            </a:r>
            <a:r>
              <a:rPr lang="en-US" altLang="en-US" sz="1400" dirty="0">
                <a:solidFill>
                  <a:schemeClr val="bg1">
                    <a:lumMod val="50000"/>
                  </a:schemeClr>
                </a:solidFill>
              </a:rPr>
              <a:t>resset@resset.cn</a:t>
            </a:r>
            <a:endParaRPr lang="zh-CN" altLang="en-US" sz="1400" dirty="0">
              <a:solidFill>
                <a:schemeClr val="bg1">
                  <a:lumMod val="50000"/>
                </a:schemeClr>
              </a:solidFill>
            </a:endParaRPr>
          </a:p>
        </p:txBody>
      </p:sp>
      <p:pic>
        <p:nvPicPr>
          <p:cNvPr id="19" name="Picture 4" descr="C:\Users\RESSET_15060501\Desktop\index_r3_c2.gif.jpg"/>
          <p:cNvPicPr>
            <a:picLocks noChangeAspect="1" noChangeArrowheads="1"/>
          </p:cNvPicPr>
          <p:nvPr/>
        </p:nvPicPr>
        <p:blipFill>
          <a:blip r:embed="rId4" cstate="print"/>
          <a:srcRect/>
          <a:stretch>
            <a:fillRect/>
          </a:stretch>
        </p:blipFill>
        <p:spPr bwMode="auto">
          <a:xfrm>
            <a:off x="5238744" y="3714752"/>
            <a:ext cx="1143008" cy="1143008"/>
          </a:xfrm>
          <a:prstGeom prst="rect">
            <a:avLst/>
          </a:prstGeom>
          <a:noFill/>
        </p:spPr>
      </p:pic>
      <p:pic>
        <p:nvPicPr>
          <p:cNvPr id="20" name="Picture 3" descr="E:\文档\doc\04.svn\100.综合\005.Logo\logo.jpg"/>
          <p:cNvPicPr>
            <a:picLocks noChangeAspect="1" noChangeArrowheads="1"/>
          </p:cNvPicPr>
          <p:nvPr/>
        </p:nvPicPr>
        <p:blipFill>
          <a:blip r:embed="rId5"/>
          <a:srcRect/>
          <a:stretch>
            <a:fillRect/>
          </a:stretch>
        </p:blipFill>
        <p:spPr bwMode="auto">
          <a:xfrm>
            <a:off x="10020339" y="190477"/>
            <a:ext cx="1600200" cy="635000"/>
          </a:xfrm>
          <a:prstGeom prst="rect">
            <a:avLst/>
          </a:prstGeom>
          <a:noFill/>
        </p:spPr>
      </p:pic>
    </p:spTree>
    <p:extLst>
      <p:ext uri="{BB962C8B-B14F-4D97-AF65-F5344CB8AC3E}">
        <p14:creationId xmlns:p14="http://schemas.microsoft.com/office/powerpoint/2010/main" val="927836917"/>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a:solidFill>
                  <a:prstClr val="black">
                    <a:lumMod val="65000"/>
                    <a:lumOff val="35000"/>
                  </a:prstClr>
                </a:solidFill>
              </a:rPr>
              <a:t>锐思三大产品系列</a:t>
            </a:r>
            <a:endParaRPr lang="zh-CN" altLang="en-US" sz="2800" b="1" dirty="0">
              <a:solidFill>
                <a:prstClr val="black">
                  <a:lumMod val="65000"/>
                  <a:lumOff val="35000"/>
                </a:prstClr>
              </a:solidFill>
            </a:endParaRPr>
          </a:p>
        </p:txBody>
      </p:sp>
      <p:sp>
        <p:nvSpPr>
          <p:cNvPr id="140" name="圆角矩形 139"/>
          <p:cNvSpPr/>
          <p:nvPr/>
        </p:nvSpPr>
        <p:spPr>
          <a:xfrm>
            <a:off x="1038191" y="974738"/>
            <a:ext cx="2338707" cy="406400"/>
          </a:xfrm>
          <a:prstGeom prst="roundRect">
            <a:avLst/>
          </a:prstGeom>
          <a:solidFill>
            <a:srgbClr val="0070C0"/>
          </a:solidFill>
          <a:ln w="25400" cap="flat" cmpd="sng" algn="ctr">
            <a:noFill/>
            <a:prstDash val="solid"/>
          </a:ln>
          <a:effectLst>
            <a:innerShdw blurRad="63500" dist="50800" dir="2700000">
              <a:prstClr val="black">
                <a:alpha val="50000"/>
              </a:prstClr>
            </a:innerShdw>
          </a:effectLst>
        </p:spPr>
        <p:txBody>
          <a:bodyPr anchor="ctr"/>
          <a:lstStyle/>
          <a:p>
            <a:pPr algn="ctr" defTabSz="1219200" fontAlgn="base">
              <a:spcBef>
                <a:spcPct val="0"/>
              </a:spcBef>
              <a:spcAft>
                <a:spcPct val="0"/>
              </a:spcAft>
              <a:defRPr/>
            </a:pPr>
            <a:r>
              <a:rPr lang="en-US" altLang="zh-CN" sz="1400" b="1" dirty="0">
                <a:solidFill>
                  <a:srgbClr val="FFFFFF"/>
                </a:solidFill>
                <a:latin typeface="微软雅黑" panose="020B0503020204020204" charset="-122"/>
              </a:rPr>
              <a:t>RESSET</a:t>
            </a:r>
            <a:r>
              <a:rPr lang="zh-CN" altLang="en-US" sz="1400" b="1" dirty="0">
                <a:solidFill>
                  <a:srgbClr val="FFFFFF"/>
                </a:solidFill>
                <a:latin typeface="微软雅黑" panose="020B0503020204020204" charset="-122"/>
              </a:rPr>
              <a:t>投资研究系列</a:t>
            </a:r>
          </a:p>
        </p:txBody>
      </p:sp>
      <p:sp>
        <p:nvSpPr>
          <p:cNvPr id="141" name="圆角矩形 140"/>
          <p:cNvSpPr/>
          <p:nvPr/>
        </p:nvSpPr>
        <p:spPr>
          <a:xfrm>
            <a:off x="1128760" y="1438950"/>
            <a:ext cx="2110572" cy="489923"/>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基金经理实训平台</a:t>
            </a:r>
          </a:p>
        </p:txBody>
      </p:sp>
      <p:sp>
        <p:nvSpPr>
          <p:cNvPr id="142" name="圆角矩形 141"/>
          <p:cNvSpPr/>
          <p:nvPr/>
        </p:nvSpPr>
        <p:spPr>
          <a:xfrm>
            <a:off x="3857575" y="991779"/>
            <a:ext cx="4329105" cy="369429"/>
          </a:xfrm>
          <a:prstGeom prst="roundRect">
            <a:avLst/>
          </a:prstGeom>
          <a:solidFill>
            <a:srgbClr val="0070C0"/>
          </a:solidFill>
          <a:ln w="25400" cap="flat" cmpd="sng" algn="ctr">
            <a:noFill/>
            <a:prstDash val="solid"/>
          </a:ln>
          <a:effectLst>
            <a:innerShdw blurRad="63500" dist="50800" dir="2700000">
              <a:prstClr val="black">
                <a:alpha val="50000"/>
              </a:prstClr>
            </a:innerShdw>
          </a:effectLst>
        </p:spPr>
        <p:txBody>
          <a:bodyPr anchor="ctr"/>
          <a:lstStyle/>
          <a:p>
            <a:pPr algn="ctr" fontAlgn="base">
              <a:spcBef>
                <a:spcPct val="0"/>
              </a:spcBef>
              <a:spcAft>
                <a:spcPct val="0"/>
              </a:spcAft>
              <a:defRPr/>
            </a:pPr>
            <a:r>
              <a:rPr lang="en-US" altLang="zh-CN" sz="1400" b="1" dirty="0">
                <a:solidFill>
                  <a:srgbClr val="FFFFFF"/>
                </a:solidFill>
                <a:latin typeface="微软雅黑" panose="020B0503020204020204" charset="-122"/>
              </a:rPr>
              <a:t>RESSET</a:t>
            </a:r>
            <a:r>
              <a:rPr lang="zh-CN" altLang="en-US" sz="1400" b="1" dirty="0">
                <a:solidFill>
                  <a:srgbClr val="FFFFFF"/>
                </a:solidFill>
                <a:latin typeface="微软雅黑" panose="020B0503020204020204" charset="-122"/>
              </a:rPr>
              <a:t>数据库系列</a:t>
            </a:r>
          </a:p>
        </p:txBody>
      </p:sp>
      <p:sp>
        <p:nvSpPr>
          <p:cNvPr id="143" name="圆角矩形 142"/>
          <p:cNvSpPr/>
          <p:nvPr/>
        </p:nvSpPr>
        <p:spPr>
          <a:xfrm>
            <a:off x="8624421" y="996675"/>
            <a:ext cx="2753965" cy="384479"/>
          </a:xfrm>
          <a:prstGeom prst="roundRect">
            <a:avLst/>
          </a:prstGeom>
          <a:solidFill>
            <a:srgbClr val="0070C0"/>
          </a:solidFill>
          <a:ln w="25400" cap="flat" cmpd="sng" algn="ctr">
            <a:noFill/>
            <a:prstDash val="solid"/>
          </a:ln>
          <a:effectLst>
            <a:innerShdw blurRad="63500" dist="50800" dir="2700000">
              <a:prstClr val="black">
                <a:alpha val="50000"/>
              </a:prstClr>
            </a:innerShdw>
          </a:effectLst>
        </p:spPr>
        <p:txBody>
          <a:bodyPr anchor="ctr"/>
          <a:lstStyle/>
          <a:p>
            <a:pPr algn="ctr" fontAlgn="base">
              <a:spcBef>
                <a:spcPct val="0"/>
              </a:spcBef>
              <a:spcAft>
                <a:spcPct val="0"/>
              </a:spcAft>
              <a:defRPr/>
            </a:pPr>
            <a:r>
              <a:rPr lang="en-US" altLang="zh-CN" sz="1400" b="1" dirty="0">
                <a:solidFill>
                  <a:srgbClr val="FFFFFF"/>
                </a:solidFill>
                <a:latin typeface="微软雅黑" panose="020B0503020204020204" charset="-122"/>
              </a:rPr>
              <a:t>RESSET</a:t>
            </a:r>
            <a:r>
              <a:rPr lang="zh-CN" altLang="en-US" sz="1400" b="1" dirty="0">
                <a:solidFill>
                  <a:srgbClr val="FFFFFF"/>
                </a:solidFill>
                <a:latin typeface="微软雅黑" panose="020B0503020204020204" charset="-122"/>
              </a:rPr>
              <a:t>辅助教学系列</a:t>
            </a:r>
          </a:p>
        </p:txBody>
      </p:sp>
      <p:sp>
        <p:nvSpPr>
          <p:cNvPr id="146" name="圆角矩形 145"/>
          <p:cNvSpPr/>
          <p:nvPr/>
        </p:nvSpPr>
        <p:spPr>
          <a:xfrm>
            <a:off x="3923475" y="3053790"/>
            <a:ext cx="4239259" cy="25527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高频系列数据库</a:t>
            </a:r>
          </a:p>
        </p:txBody>
      </p:sp>
      <p:sp>
        <p:nvSpPr>
          <p:cNvPr id="147" name="圆角矩形 146"/>
          <p:cNvSpPr/>
          <p:nvPr/>
        </p:nvSpPr>
        <p:spPr>
          <a:xfrm>
            <a:off x="900813" y="6445570"/>
            <a:ext cx="10477573" cy="340141"/>
          </a:xfrm>
          <a:prstGeom prst="roundRect">
            <a:avLst/>
          </a:prstGeom>
          <a:solidFill>
            <a:srgbClr val="0070C0"/>
          </a:solidFill>
          <a:ln w="25400" cap="flat" cmpd="sng" algn="ctr">
            <a:noFill/>
            <a:prstDash val="solid"/>
          </a:ln>
          <a:effectLst>
            <a:innerShdw blurRad="63500" dist="50800" dir="8100000">
              <a:prstClr val="black">
                <a:alpha val="50000"/>
              </a:prstClr>
            </a:innerShdw>
          </a:effectLst>
        </p:spPr>
        <p:txBody>
          <a:bodyPr anchor="ctr"/>
          <a:lstStyle/>
          <a:p>
            <a:pPr algn="ctr" defTabSz="1219200" fontAlgn="base">
              <a:spcBef>
                <a:spcPct val="0"/>
              </a:spcBef>
              <a:spcAft>
                <a:spcPct val="0"/>
              </a:spcAft>
              <a:defRPr/>
            </a:pPr>
            <a:r>
              <a:rPr lang="zh-CN" altLang="en-US" sz="1400" b="1" dirty="0">
                <a:solidFill>
                  <a:srgbClr val="FFFFFF"/>
                </a:solidFill>
                <a:latin typeface="微软雅黑" panose="020B0503020204020204" charset="-122"/>
              </a:rPr>
              <a:t>经济、金融实验室 </a:t>
            </a:r>
            <a:r>
              <a:rPr lang="en-US" altLang="zh-CN" sz="1400" b="1" dirty="0">
                <a:solidFill>
                  <a:srgbClr val="FFFFFF"/>
                </a:solidFill>
                <a:latin typeface="微软雅黑" panose="020B0503020204020204" charset="-122"/>
              </a:rPr>
              <a:t>| </a:t>
            </a:r>
            <a:r>
              <a:rPr lang="zh-CN" altLang="en-US" sz="1400" b="1" dirty="0">
                <a:solidFill>
                  <a:srgbClr val="FFFFFF"/>
                </a:solidFill>
                <a:latin typeface="微软雅黑" panose="020B0503020204020204" charset="-122"/>
              </a:rPr>
              <a:t>虚拟仿真 解决方案</a:t>
            </a:r>
          </a:p>
        </p:txBody>
      </p:sp>
      <p:sp>
        <p:nvSpPr>
          <p:cNvPr id="148" name="右箭头 147"/>
          <p:cNvSpPr/>
          <p:nvPr/>
        </p:nvSpPr>
        <p:spPr>
          <a:xfrm>
            <a:off x="8174321" y="2698764"/>
            <a:ext cx="441325" cy="363220"/>
          </a:xfrm>
          <a:prstGeom prst="rightArrow">
            <a:avLst/>
          </a:prstGeom>
          <a:solidFill>
            <a:srgbClr val="00B0F0"/>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endParaRPr lang="zh-CN" altLang="en-US" sz="1400">
              <a:solidFill>
                <a:srgbClr val="FFFFFF"/>
              </a:solidFill>
              <a:latin typeface="微软雅黑" panose="020B0503020204020204" charset="-122"/>
            </a:endParaRPr>
          </a:p>
        </p:txBody>
      </p:sp>
      <p:sp>
        <p:nvSpPr>
          <p:cNvPr id="149" name="右箭头 148"/>
          <p:cNvSpPr/>
          <p:nvPr/>
        </p:nvSpPr>
        <p:spPr>
          <a:xfrm>
            <a:off x="3376771" y="2680190"/>
            <a:ext cx="431345" cy="375107"/>
          </a:xfrm>
          <a:prstGeom prst="rightArrow">
            <a:avLst/>
          </a:prstGeom>
          <a:solidFill>
            <a:srgbClr val="4AB1E4"/>
          </a:solidFill>
          <a:ln w="25400" cap="flat" cmpd="sng" algn="ctr">
            <a:solidFill>
              <a:srgbClr val="4AB1E4">
                <a:shade val="50000"/>
              </a:srgbClr>
            </a:solidFill>
            <a:prstDash val="solid"/>
          </a:ln>
          <a:effectLst/>
          <a:scene3d>
            <a:camera prst="orthographicFront">
              <a:rot lat="0" lon="10800000" rev="0"/>
            </a:camera>
            <a:lightRig rig="threePt" dir="t"/>
          </a:scene3d>
        </p:spPr>
        <p:txBody>
          <a:bodyPr anchor="ctr"/>
          <a:lstStyle/>
          <a:p>
            <a:pPr algn="ctr" defTabSz="1219200" fontAlgn="base">
              <a:spcBef>
                <a:spcPct val="0"/>
              </a:spcBef>
              <a:spcAft>
                <a:spcPct val="0"/>
              </a:spcAft>
              <a:defRPr/>
            </a:pPr>
            <a:endParaRPr lang="zh-CN" altLang="en-US" sz="1400">
              <a:solidFill>
                <a:srgbClr val="FFFFFF"/>
              </a:solidFill>
              <a:latin typeface="微软雅黑" panose="020B0503020204020204" charset="-122"/>
            </a:endParaRPr>
          </a:p>
        </p:txBody>
      </p:sp>
      <p:sp>
        <p:nvSpPr>
          <p:cNvPr id="150" name="右箭头 149"/>
          <p:cNvSpPr/>
          <p:nvPr/>
        </p:nvSpPr>
        <p:spPr>
          <a:xfrm>
            <a:off x="5905909" y="6095794"/>
            <a:ext cx="258829" cy="375107"/>
          </a:xfrm>
          <a:prstGeom prst="rightArrow">
            <a:avLst/>
          </a:prstGeom>
          <a:solidFill>
            <a:srgbClr val="4AB1E4"/>
          </a:solidFill>
          <a:ln w="25400" cap="flat" cmpd="sng" algn="ctr">
            <a:solidFill>
              <a:srgbClr val="4AB1E4">
                <a:shade val="50000"/>
              </a:srgbClr>
            </a:solidFill>
            <a:prstDash val="solid"/>
          </a:ln>
          <a:effectLst/>
          <a:scene3d>
            <a:camera prst="orthographicFront">
              <a:rot lat="0" lon="0" rev="16200000"/>
            </a:camera>
            <a:lightRig rig="threePt" dir="t"/>
          </a:scene3d>
        </p:spPr>
        <p:txBody>
          <a:bodyPr anchor="ctr"/>
          <a:lstStyle/>
          <a:p>
            <a:pPr algn="ctr" defTabSz="1219200" fontAlgn="base">
              <a:spcBef>
                <a:spcPct val="0"/>
              </a:spcBef>
              <a:spcAft>
                <a:spcPct val="0"/>
              </a:spcAft>
              <a:defRPr/>
            </a:pPr>
            <a:endParaRPr lang="zh-CN" altLang="en-US" sz="1400">
              <a:solidFill>
                <a:srgbClr val="FFFFFF"/>
              </a:solidFill>
              <a:latin typeface="微软雅黑" panose="020B0503020204020204" charset="-122"/>
            </a:endParaRPr>
          </a:p>
        </p:txBody>
      </p:sp>
      <p:sp>
        <p:nvSpPr>
          <p:cNvPr id="151" name="圆角矩形 150"/>
          <p:cNvSpPr/>
          <p:nvPr/>
        </p:nvSpPr>
        <p:spPr>
          <a:xfrm>
            <a:off x="3901667" y="1424952"/>
            <a:ext cx="4235060" cy="278159"/>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金融系列数据库</a:t>
            </a:r>
          </a:p>
        </p:txBody>
      </p:sp>
      <p:sp>
        <p:nvSpPr>
          <p:cNvPr id="162" name="圆角矩形 161"/>
          <p:cNvSpPr/>
          <p:nvPr/>
        </p:nvSpPr>
        <p:spPr>
          <a:xfrm>
            <a:off x="3923481" y="4037275"/>
            <a:ext cx="4228963" cy="253659"/>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经济系列数据库</a:t>
            </a:r>
          </a:p>
        </p:txBody>
      </p:sp>
      <p:sp>
        <p:nvSpPr>
          <p:cNvPr id="163" name="圆角矩形 162"/>
          <p:cNvSpPr/>
          <p:nvPr/>
        </p:nvSpPr>
        <p:spPr>
          <a:xfrm>
            <a:off x="3916885" y="4982110"/>
            <a:ext cx="4228965" cy="255100"/>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RESSET</a:t>
            </a:r>
            <a:r>
              <a:rPr lang="zh-CN" altLang="en-US" sz="1400" dirty="0">
                <a:solidFill>
                  <a:srgbClr val="000000"/>
                </a:solidFill>
                <a:latin typeface="微软雅黑" panose="020B0503020204020204" charset="-122"/>
              </a:rPr>
              <a:t>特色系列数据库</a:t>
            </a:r>
          </a:p>
        </p:txBody>
      </p:sp>
      <p:sp>
        <p:nvSpPr>
          <p:cNvPr id="170" name="圆角矩形 169"/>
          <p:cNvSpPr/>
          <p:nvPr/>
        </p:nvSpPr>
        <p:spPr>
          <a:xfrm>
            <a:off x="1128759" y="2064201"/>
            <a:ext cx="2119563"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量化策略研究平台</a:t>
            </a:r>
          </a:p>
        </p:txBody>
      </p:sp>
      <p:sp>
        <p:nvSpPr>
          <p:cNvPr id="172" name="圆角矩形 171"/>
          <p:cNvSpPr/>
          <p:nvPr/>
        </p:nvSpPr>
        <p:spPr>
          <a:xfrm>
            <a:off x="1119769" y="2681061"/>
            <a:ext cx="2119563"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金融风险管理系统</a:t>
            </a:r>
          </a:p>
        </p:txBody>
      </p:sp>
      <p:sp>
        <p:nvSpPr>
          <p:cNvPr id="173" name="圆角矩形 172"/>
          <p:cNvSpPr/>
          <p:nvPr/>
        </p:nvSpPr>
        <p:spPr>
          <a:xfrm>
            <a:off x="1119769" y="3304541"/>
            <a:ext cx="2119563" cy="497705"/>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财经文本智能分析平台</a:t>
            </a:r>
          </a:p>
        </p:txBody>
      </p:sp>
      <p:sp>
        <p:nvSpPr>
          <p:cNvPr id="177" name="圆角矩形 176"/>
          <p:cNvSpPr/>
          <p:nvPr/>
        </p:nvSpPr>
        <p:spPr>
          <a:xfrm>
            <a:off x="8683504" y="1448343"/>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金融计算与建模云实验平台</a:t>
            </a:r>
          </a:p>
        </p:txBody>
      </p:sp>
      <p:sp>
        <p:nvSpPr>
          <p:cNvPr id="45" name="圆角矩形 44"/>
          <p:cNvSpPr/>
          <p:nvPr/>
        </p:nvSpPr>
        <p:spPr>
          <a:xfrm>
            <a:off x="3999210" y="1765084"/>
            <a:ext cx="1119731" cy="25798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股票</a:t>
            </a:r>
          </a:p>
        </p:txBody>
      </p:sp>
      <p:sp>
        <p:nvSpPr>
          <p:cNvPr id="46" name="圆角矩形 45"/>
          <p:cNvSpPr/>
          <p:nvPr/>
        </p:nvSpPr>
        <p:spPr>
          <a:xfrm>
            <a:off x="4001242" y="2392024"/>
            <a:ext cx="1119731" cy="25654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研究报告</a:t>
            </a:r>
          </a:p>
        </p:txBody>
      </p:sp>
      <p:sp>
        <p:nvSpPr>
          <p:cNvPr id="47" name="圆角矩形 46"/>
          <p:cNvSpPr/>
          <p:nvPr/>
        </p:nvSpPr>
        <p:spPr>
          <a:xfrm>
            <a:off x="4003275" y="2086482"/>
            <a:ext cx="1119731" cy="239247"/>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期货</a:t>
            </a:r>
          </a:p>
        </p:txBody>
      </p:sp>
      <p:sp>
        <p:nvSpPr>
          <p:cNvPr id="48" name="圆角矩形 47"/>
          <p:cNvSpPr/>
          <p:nvPr/>
        </p:nvSpPr>
        <p:spPr>
          <a:xfrm>
            <a:off x="5474573" y="1769408"/>
            <a:ext cx="1117699" cy="253659"/>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外汇</a:t>
            </a:r>
          </a:p>
        </p:txBody>
      </p:sp>
      <p:sp>
        <p:nvSpPr>
          <p:cNvPr id="49" name="圆角矩形 48"/>
          <p:cNvSpPr/>
          <p:nvPr/>
        </p:nvSpPr>
        <p:spPr>
          <a:xfrm>
            <a:off x="6917419" y="2090805"/>
            <a:ext cx="1117699" cy="23492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黄金</a:t>
            </a:r>
          </a:p>
        </p:txBody>
      </p:sp>
      <p:sp>
        <p:nvSpPr>
          <p:cNvPr id="50" name="圆角矩形 49"/>
          <p:cNvSpPr/>
          <p:nvPr/>
        </p:nvSpPr>
        <p:spPr>
          <a:xfrm>
            <a:off x="6919451" y="1750672"/>
            <a:ext cx="1119731" cy="2839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债券</a:t>
            </a:r>
          </a:p>
        </p:txBody>
      </p:sp>
      <p:sp>
        <p:nvSpPr>
          <p:cNvPr id="51" name="圆角矩形 50"/>
          <p:cNvSpPr/>
          <p:nvPr/>
        </p:nvSpPr>
        <p:spPr>
          <a:xfrm>
            <a:off x="5466443" y="2082157"/>
            <a:ext cx="1119731" cy="253659"/>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基金</a:t>
            </a:r>
          </a:p>
        </p:txBody>
      </p:sp>
      <p:sp>
        <p:nvSpPr>
          <p:cNvPr id="52" name="圆角矩形 51"/>
          <p:cNvSpPr/>
          <p:nvPr/>
        </p:nvSpPr>
        <p:spPr>
          <a:xfrm>
            <a:off x="5458315" y="2723509"/>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宏观统计</a:t>
            </a:r>
          </a:p>
        </p:txBody>
      </p:sp>
      <p:sp>
        <p:nvSpPr>
          <p:cNvPr id="53" name="圆角矩形 52"/>
          <p:cNvSpPr/>
          <p:nvPr/>
        </p:nvSpPr>
        <p:spPr>
          <a:xfrm>
            <a:off x="6927579" y="2394907"/>
            <a:ext cx="1119731" cy="265188"/>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金融统计</a:t>
            </a:r>
          </a:p>
        </p:txBody>
      </p:sp>
      <p:sp>
        <p:nvSpPr>
          <p:cNvPr id="54" name="圆角矩形 53"/>
          <p:cNvSpPr/>
          <p:nvPr/>
        </p:nvSpPr>
        <p:spPr>
          <a:xfrm>
            <a:off x="3995146" y="2714863"/>
            <a:ext cx="1119731" cy="24645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行业统计</a:t>
            </a:r>
          </a:p>
        </p:txBody>
      </p:sp>
      <p:sp>
        <p:nvSpPr>
          <p:cNvPr id="55" name="圆角矩形 54"/>
          <p:cNvSpPr/>
          <p:nvPr/>
        </p:nvSpPr>
        <p:spPr>
          <a:xfrm>
            <a:off x="5464411" y="2399232"/>
            <a:ext cx="1119731" cy="26086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融资融券</a:t>
            </a:r>
          </a:p>
        </p:txBody>
      </p:sp>
      <p:sp>
        <p:nvSpPr>
          <p:cNvPr id="57" name="圆角矩形 56"/>
          <p:cNvSpPr/>
          <p:nvPr/>
        </p:nvSpPr>
        <p:spPr>
          <a:xfrm>
            <a:off x="3914777" y="5293884"/>
            <a:ext cx="2051683" cy="223996"/>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中国企业大数据平台</a:t>
            </a:r>
          </a:p>
        </p:txBody>
      </p:sp>
      <p:sp>
        <p:nvSpPr>
          <p:cNvPr id="58" name="圆角矩形 57"/>
          <p:cNvSpPr/>
          <p:nvPr/>
        </p:nvSpPr>
        <p:spPr>
          <a:xfrm>
            <a:off x="6025519" y="5284994"/>
            <a:ext cx="2204081" cy="246380"/>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道琼斯全球财经资讯平台</a:t>
            </a:r>
          </a:p>
        </p:txBody>
      </p:sp>
      <p:sp>
        <p:nvSpPr>
          <p:cNvPr id="37" name="圆角矩形 176"/>
          <p:cNvSpPr/>
          <p:nvPr/>
        </p:nvSpPr>
        <p:spPr>
          <a:xfrm>
            <a:off x="8693792" y="2064963"/>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上市公司财务报表分析系统</a:t>
            </a:r>
          </a:p>
        </p:txBody>
      </p:sp>
      <p:sp>
        <p:nvSpPr>
          <p:cNvPr id="38" name="圆角矩形 176"/>
          <p:cNvSpPr/>
          <p:nvPr/>
        </p:nvSpPr>
        <p:spPr>
          <a:xfrm>
            <a:off x="8693792" y="2678352"/>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大数据综合教学与实训平台</a:t>
            </a:r>
          </a:p>
        </p:txBody>
      </p:sp>
      <p:sp>
        <p:nvSpPr>
          <p:cNvPr id="39" name="圆角矩形 176"/>
          <p:cNvSpPr/>
          <p:nvPr/>
        </p:nvSpPr>
        <p:spPr>
          <a:xfrm>
            <a:off x="8693792" y="330142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Python</a:t>
            </a:r>
            <a:r>
              <a:rPr lang="zh-CN" altLang="en-US" sz="1400" dirty="0">
                <a:solidFill>
                  <a:srgbClr val="000000"/>
                </a:solidFill>
                <a:latin typeface="微软雅黑" panose="020B0503020204020204" charset="-122"/>
              </a:rPr>
              <a:t>金融大数据分析平台</a:t>
            </a:r>
          </a:p>
        </p:txBody>
      </p:sp>
      <p:sp>
        <p:nvSpPr>
          <p:cNvPr id="40" name="圆角矩形 176"/>
          <p:cNvSpPr/>
          <p:nvPr/>
        </p:nvSpPr>
        <p:spPr>
          <a:xfrm>
            <a:off x="8693792" y="392539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金融学院在线教学平台</a:t>
            </a:r>
          </a:p>
        </p:txBody>
      </p:sp>
      <p:sp>
        <p:nvSpPr>
          <p:cNvPr id="41" name="圆角矩形 172"/>
          <p:cNvSpPr/>
          <p:nvPr/>
        </p:nvSpPr>
        <p:spPr>
          <a:xfrm>
            <a:off x="1119769" y="3939057"/>
            <a:ext cx="2119563" cy="489920"/>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聚源金融信息终端</a:t>
            </a:r>
          </a:p>
        </p:txBody>
      </p:sp>
      <p:sp>
        <p:nvSpPr>
          <p:cNvPr id="6" name="圆角矩形 171">
            <a:extLst>
              <a:ext uri="{FF2B5EF4-FFF2-40B4-BE49-F238E27FC236}">
                <a16:creationId xmlns:a16="http://schemas.microsoft.com/office/drawing/2014/main" id="{93121AD7-E52F-BCFB-1BCF-AD6E1ECEFB09}"/>
              </a:ext>
            </a:extLst>
          </p:cNvPr>
          <p:cNvSpPr/>
          <p:nvPr/>
        </p:nvSpPr>
        <p:spPr>
          <a:xfrm>
            <a:off x="1109609" y="4520021"/>
            <a:ext cx="2119563"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宏观数据分析平台</a:t>
            </a:r>
          </a:p>
        </p:txBody>
      </p:sp>
      <p:sp>
        <p:nvSpPr>
          <p:cNvPr id="9" name="圆角矩形 172">
            <a:extLst>
              <a:ext uri="{FF2B5EF4-FFF2-40B4-BE49-F238E27FC236}">
                <a16:creationId xmlns:a16="http://schemas.microsoft.com/office/drawing/2014/main" id="{8D7A059A-F668-394C-0E63-1BAA01151A49}"/>
              </a:ext>
            </a:extLst>
          </p:cNvPr>
          <p:cNvSpPr/>
          <p:nvPr/>
        </p:nvSpPr>
        <p:spPr>
          <a:xfrm>
            <a:off x="1109609" y="5143501"/>
            <a:ext cx="2119563" cy="497705"/>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行业数据分析平台</a:t>
            </a:r>
          </a:p>
        </p:txBody>
      </p:sp>
      <p:sp>
        <p:nvSpPr>
          <p:cNvPr id="10" name="圆角矩形 172">
            <a:extLst>
              <a:ext uri="{FF2B5EF4-FFF2-40B4-BE49-F238E27FC236}">
                <a16:creationId xmlns:a16="http://schemas.microsoft.com/office/drawing/2014/main" id="{E8565106-28C4-29D2-C11B-9F4DDC53DBF9}"/>
              </a:ext>
            </a:extLst>
          </p:cNvPr>
          <p:cNvSpPr/>
          <p:nvPr/>
        </p:nvSpPr>
        <p:spPr>
          <a:xfrm>
            <a:off x="1109609" y="5778017"/>
            <a:ext cx="2119563" cy="489920"/>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投资理财规划实验平台</a:t>
            </a:r>
          </a:p>
        </p:txBody>
      </p:sp>
      <p:sp>
        <p:nvSpPr>
          <p:cNvPr id="17" name="圆角矩形 45">
            <a:extLst>
              <a:ext uri="{FF2B5EF4-FFF2-40B4-BE49-F238E27FC236}">
                <a16:creationId xmlns:a16="http://schemas.microsoft.com/office/drawing/2014/main" id="{C8DD46BD-8672-BF1B-52C1-1D4991F33AE1}"/>
              </a:ext>
            </a:extLst>
          </p:cNvPr>
          <p:cNvSpPr/>
          <p:nvPr/>
        </p:nvSpPr>
        <p:spPr>
          <a:xfrm>
            <a:off x="4062202" y="3378814"/>
            <a:ext cx="1119731" cy="25654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沪深高频</a:t>
            </a:r>
          </a:p>
        </p:txBody>
      </p:sp>
      <p:sp>
        <p:nvSpPr>
          <p:cNvPr id="18" name="圆角矩形 51">
            <a:extLst>
              <a:ext uri="{FF2B5EF4-FFF2-40B4-BE49-F238E27FC236}">
                <a16:creationId xmlns:a16="http://schemas.microsoft.com/office/drawing/2014/main" id="{0762A485-7FD8-7F9C-27E1-6028E55C1DBA}"/>
              </a:ext>
            </a:extLst>
          </p:cNvPr>
          <p:cNvSpPr/>
          <p:nvPr/>
        </p:nvSpPr>
        <p:spPr>
          <a:xfrm>
            <a:off x="5507845" y="3710299"/>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股权交易</a:t>
            </a:r>
          </a:p>
        </p:txBody>
      </p:sp>
      <p:sp>
        <p:nvSpPr>
          <p:cNvPr id="19" name="圆角矩形 52">
            <a:extLst>
              <a:ext uri="{FF2B5EF4-FFF2-40B4-BE49-F238E27FC236}">
                <a16:creationId xmlns:a16="http://schemas.microsoft.com/office/drawing/2014/main" id="{5592356D-C394-D0E9-CF73-706B90695201}"/>
              </a:ext>
            </a:extLst>
          </p:cNvPr>
          <p:cNvSpPr/>
          <p:nvPr/>
        </p:nvSpPr>
        <p:spPr>
          <a:xfrm>
            <a:off x="6977109" y="3381697"/>
            <a:ext cx="1119731" cy="265188"/>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国债期货</a:t>
            </a:r>
          </a:p>
        </p:txBody>
      </p:sp>
      <p:sp>
        <p:nvSpPr>
          <p:cNvPr id="20" name="圆角矩形 53">
            <a:extLst>
              <a:ext uri="{FF2B5EF4-FFF2-40B4-BE49-F238E27FC236}">
                <a16:creationId xmlns:a16="http://schemas.microsoft.com/office/drawing/2014/main" id="{9196A4CC-A2AB-8CD4-1BC7-DCA0AFD598E3}"/>
              </a:ext>
            </a:extLst>
          </p:cNvPr>
          <p:cNvSpPr/>
          <p:nvPr/>
        </p:nvSpPr>
        <p:spPr>
          <a:xfrm>
            <a:off x="4044676" y="3701653"/>
            <a:ext cx="1119731" cy="24645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商品期货</a:t>
            </a:r>
          </a:p>
        </p:txBody>
      </p:sp>
      <p:sp>
        <p:nvSpPr>
          <p:cNvPr id="21" name="圆角矩形 54">
            <a:extLst>
              <a:ext uri="{FF2B5EF4-FFF2-40B4-BE49-F238E27FC236}">
                <a16:creationId xmlns:a16="http://schemas.microsoft.com/office/drawing/2014/main" id="{DD0FCEE2-E6F4-75DA-5B33-2FE4E6025AC8}"/>
              </a:ext>
            </a:extLst>
          </p:cNvPr>
          <p:cNvSpPr/>
          <p:nvPr/>
        </p:nvSpPr>
        <p:spPr>
          <a:xfrm>
            <a:off x="5513941" y="3386022"/>
            <a:ext cx="1119731" cy="26086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股指期货</a:t>
            </a:r>
          </a:p>
        </p:txBody>
      </p:sp>
      <p:sp>
        <p:nvSpPr>
          <p:cNvPr id="23" name="圆角矩形 51">
            <a:extLst>
              <a:ext uri="{FF2B5EF4-FFF2-40B4-BE49-F238E27FC236}">
                <a16:creationId xmlns:a16="http://schemas.microsoft.com/office/drawing/2014/main" id="{E91C3486-AAE2-4B72-6B34-30D2F2D39DD1}"/>
              </a:ext>
            </a:extLst>
          </p:cNvPr>
          <p:cNvSpPr/>
          <p:nvPr/>
        </p:nvSpPr>
        <p:spPr>
          <a:xfrm>
            <a:off x="6927579" y="2718508"/>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24" name="圆角矩形 51">
            <a:extLst>
              <a:ext uri="{FF2B5EF4-FFF2-40B4-BE49-F238E27FC236}">
                <a16:creationId xmlns:a16="http://schemas.microsoft.com/office/drawing/2014/main" id="{D2B3BDF2-AE61-E2A9-1BC3-06AD2ECF3FC9}"/>
              </a:ext>
            </a:extLst>
          </p:cNvPr>
          <p:cNvSpPr/>
          <p:nvPr/>
        </p:nvSpPr>
        <p:spPr>
          <a:xfrm>
            <a:off x="6959058" y="3704951"/>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25" name="圆角矩形 45">
            <a:extLst>
              <a:ext uri="{FF2B5EF4-FFF2-40B4-BE49-F238E27FC236}">
                <a16:creationId xmlns:a16="http://schemas.microsoft.com/office/drawing/2014/main" id="{0C58697F-FBBC-25AF-A634-7544904DC34E}"/>
              </a:ext>
            </a:extLst>
          </p:cNvPr>
          <p:cNvSpPr/>
          <p:nvPr/>
        </p:nvSpPr>
        <p:spPr>
          <a:xfrm>
            <a:off x="4066012" y="4342744"/>
            <a:ext cx="1119731" cy="25654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宏观经济</a:t>
            </a:r>
          </a:p>
        </p:txBody>
      </p:sp>
      <p:sp>
        <p:nvSpPr>
          <p:cNvPr id="26" name="圆角矩形 51">
            <a:extLst>
              <a:ext uri="{FF2B5EF4-FFF2-40B4-BE49-F238E27FC236}">
                <a16:creationId xmlns:a16="http://schemas.microsoft.com/office/drawing/2014/main" id="{7C1419F7-29B7-B6DB-312F-A03E9726835D}"/>
              </a:ext>
            </a:extLst>
          </p:cNvPr>
          <p:cNvSpPr/>
          <p:nvPr/>
        </p:nvSpPr>
        <p:spPr>
          <a:xfrm>
            <a:off x="5511655" y="4674229"/>
            <a:ext cx="1119731" cy="25942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27" name="圆角矩形 52">
            <a:extLst>
              <a:ext uri="{FF2B5EF4-FFF2-40B4-BE49-F238E27FC236}">
                <a16:creationId xmlns:a16="http://schemas.microsoft.com/office/drawing/2014/main" id="{7AE38768-8D78-CA92-B1A2-DE1548C7E711}"/>
              </a:ext>
            </a:extLst>
          </p:cNvPr>
          <p:cNvSpPr/>
          <p:nvPr/>
        </p:nvSpPr>
        <p:spPr>
          <a:xfrm>
            <a:off x="6980919" y="4345627"/>
            <a:ext cx="1119731" cy="265188"/>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城市经济</a:t>
            </a:r>
          </a:p>
        </p:txBody>
      </p:sp>
      <p:sp>
        <p:nvSpPr>
          <p:cNvPr id="28" name="圆角矩形 53">
            <a:extLst>
              <a:ext uri="{FF2B5EF4-FFF2-40B4-BE49-F238E27FC236}">
                <a16:creationId xmlns:a16="http://schemas.microsoft.com/office/drawing/2014/main" id="{BC977A78-8F87-5824-1089-B3254523C12E}"/>
              </a:ext>
            </a:extLst>
          </p:cNvPr>
          <p:cNvSpPr/>
          <p:nvPr/>
        </p:nvSpPr>
        <p:spPr>
          <a:xfrm>
            <a:off x="4048486" y="4665583"/>
            <a:ext cx="1119731" cy="24645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行业研究</a:t>
            </a:r>
          </a:p>
        </p:txBody>
      </p:sp>
      <p:sp>
        <p:nvSpPr>
          <p:cNvPr id="29" name="圆角矩形 54">
            <a:extLst>
              <a:ext uri="{FF2B5EF4-FFF2-40B4-BE49-F238E27FC236}">
                <a16:creationId xmlns:a16="http://schemas.microsoft.com/office/drawing/2014/main" id="{B1A563D6-8DE8-E4B9-0258-FC9C2F9478C5}"/>
              </a:ext>
            </a:extLst>
          </p:cNvPr>
          <p:cNvSpPr/>
          <p:nvPr/>
        </p:nvSpPr>
        <p:spPr>
          <a:xfrm>
            <a:off x="5517751" y="4349952"/>
            <a:ext cx="1119731" cy="260864"/>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区县经济</a:t>
            </a:r>
          </a:p>
        </p:txBody>
      </p:sp>
      <p:sp>
        <p:nvSpPr>
          <p:cNvPr id="31" name="圆角矩形 56">
            <a:extLst>
              <a:ext uri="{FF2B5EF4-FFF2-40B4-BE49-F238E27FC236}">
                <a16:creationId xmlns:a16="http://schemas.microsoft.com/office/drawing/2014/main" id="{C3C28492-15AB-0667-D34B-9D26110FB592}"/>
              </a:ext>
            </a:extLst>
          </p:cNvPr>
          <p:cNvSpPr/>
          <p:nvPr/>
        </p:nvSpPr>
        <p:spPr>
          <a:xfrm>
            <a:off x="3930017" y="5586986"/>
            <a:ext cx="2036443" cy="251973"/>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非上市公司数据库</a:t>
            </a:r>
          </a:p>
        </p:txBody>
      </p:sp>
      <p:sp>
        <p:nvSpPr>
          <p:cNvPr id="32" name="圆角矩形 57">
            <a:extLst>
              <a:ext uri="{FF2B5EF4-FFF2-40B4-BE49-F238E27FC236}">
                <a16:creationId xmlns:a16="http://schemas.microsoft.com/office/drawing/2014/main" id="{0752BD1C-512A-F7BF-A358-C08B51ABB22C}"/>
              </a:ext>
            </a:extLst>
          </p:cNvPr>
          <p:cNvSpPr/>
          <p:nvPr/>
        </p:nvSpPr>
        <p:spPr>
          <a:xfrm>
            <a:off x="6320157" y="5597414"/>
            <a:ext cx="1838960" cy="246380"/>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“一带一路”数据库</a:t>
            </a:r>
          </a:p>
        </p:txBody>
      </p:sp>
      <p:sp>
        <p:nvSpPr>
          <p:cNvPr id="33" name="圆角矩形 56">
            <a:extLst>
              <a:ext uri="{FF2B5EF4-FFF2-40B4-BE49-F238E27FC236}">
                <a16:creationId xmlns:a16="http://schemas.microsoft.com/office/drawing/2014/main" id="{396A2901-62A5-3F6D-9D52-6A482082A824}"/>
              </a:ext>
            </a:extLst>
          </p:cNvPr>
          <p:cNvSpPr/>
          <p:nvPr/>
        </p:nvSpPr>
        <p:spPr>
          <a:xfrm>
            <a:off x="3945257" y="5904999"/>
            <a:ext cx="1911347" cy="259901"/>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海关系列数据库</a:t>
            </a:r>
          </a:p>
        </p:txBody>
      </p:sp>
      <p:sp>
        <p:nvSpPr>
          <p:cNvPr id="34" name="圆角矩形 57">
            <a:extLst>
              <a:ext uri="{FF2B5EF4-FFF2-40B4-BE49-F238E27FC236}">
                <a16:creationId xmlns:a16="http://schemas.microsoft.com/office/drawing/2014/main" id="{91EA6FF6-E57D-8DC1-053F-5815F36BC8C1}"/>
              </a:ext>
            </a:extLst>
          </p:cNvPr>
          <p:cNvSpPr/>
          <p:nvPr/>
        </p:nvSpPr>
        <p:spPr>
          <a:xfrm>
            <a:off x="6335397" y="5906024"/>
            <a:ext cx="1838960" cy="246380"/>
          </a:xfrm>
          <a:prstGeom prst="roundRect">
            <a:avLst/>
          </a:prstGeom>
          <a:no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en-US" altLang="zh-CN" sz="1400" dirty="0">
                <a:solidFill>
                  <a:srgbClr val="000000"/>
                </a:solidFill>
                <a:latin typeface="微软雅黑" panose="020B0503020204020204" charset="-122"/>
              </a:rPr>
              <a:t>……</a:t>
            </a:r>
            <a:endParaRPr lang="zh-CN" altLang="en-US" sz="1400" dirty="0">
              <a:solidFill>
                <a:srgbClr val="000000"/>
              </a:solidFill>
              <a:latin typeface="微软雅黑" panose="020B0503020204020204" charset="-122"/>
            </a:endParaRPr>
          </a:p>
        </p:txBody>
      </p:sp>
      <p:sp>
        <p:nvSpPr>
          <p:cNvPr id="35" name="圆角矩形 176">
            <a:extLst>
              <a:ext uri="{FF2B5EF4-FFF2-40B4-BE49-F238E27FC236}">
                <a16:creationId xmlns:a16="http://schemas.microsoft.com/office/drawing/2014/main" id="{01D356AF-9BAB-906F-1F4E-29A317351609}"/>
              </a:ext>
            </a:extLst>
          </p:cNvPr>
          <p:cNvSpPr/>
          <p:nvPr/>
        </p:nvSpPr>
        <p:spPr>
          <a:xfrm>
            <a:off x="8697602" y="4465242"/>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625600" fontAlgn="base">
              <a:spcBef>
                <a:spcPct val="0"/>
              </a:spcBef>
              <a:spcAft>
                <a:spcPct val="0"/>
              </a:spcAft>
              <a:defRPr/>
            </a:pPr>
            <a:r>
              <a:rPr lang="zh-CN" altLang="en-US" sz="1400" dirty="0">
                <a:solidFill>
                  <a:srgbClr val="000000"/>
                </a:solidFill>
                <a:latin typeface="微软雅黑" panose="020B0503020204020204" charset="-122"/>
              </a:rPr>
              <a:t>互联网金融综合实训平台</a:t>
            </a:r>
          </a:p>
        </p:txBody>
      </p:sp>
      <p:sp>
        <p:nvSpPr>
          <p:cNvPr id="36" name="圆角矩形 176">
            <a:extLst>
              <a:ext uri="{FF2B5EF4-FFF2-40B4-BE49-F238E27FC236}">
                <a16:creationId xmlns:a16="http://schemas.microsoft.com/office/drawing/2014/main" id="{238034A5-FFD1-0A8B-7C26-27A560F3FFCD}"/>
              </a:ext>
            </a:extLst>
          </p:cNvPr>
          <p:cNvSpPr/>
          <p:nvPr/>
        </p:nvSpPr>
        <p:spPr>
          <a:xfrm>
            <a:off x="8697602" y="508831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智慧银行互动实训平台</a:t>
            </a:r>
          </a:p>
        </p:txBody>
      </p:sp>
      <p:sp>
        <p:nvSpPr>
          <p:cNvPr id="42" name="圆角矩形 176">
            <a:extLst>
              <a:ext uri="{FF2B5EF4-FFF2-40B4-BE49-F238E27FC236}">
                <a16:creationId xmlns:a16="http://schemas.microsoft.com/office/drawing/2014/main" id="{8AE348F0-F995-40AC-02FB-73F0380D1AA2}"/>
              </a:ext>
            </a:extLst>
          </p:cNvPr>
          <p:cNvSpPr/>
          <p:nvPr/>
        </p:nvSpPr>
        <p:spPr>
          <a:xfrm>
            <a:off x="8697602" y="5712289"/>
            <a:ext cx="2546321" cy="489921"/>
          </a:xfrm>
          <a:prstGeom prst="roundRect">
            <a:avLst/>
          </a:prstGeom>
          <a:solidFill>
            <a:srgbClr val="4AB1E4">
              <a:lumMod val="20000"/>
              <a:lumOff val="80000"/>
            </a:srgbClr>
          </a:solidFill>
          <a:ln w="25400" cap="flat" cmpd="sng" algn="ctr">
            <a:solidFill>
              <a:srgbClr val="4AB1E4">
                <a:shade val="50000"/>
              </a:srgbClr>
            </a:solidFill>
            <a:prstDash val="solid"/>
          </a:ln>
          <a:effectLst/>
        </p:spPr>
        <p:txBody>
          <a:bodyPr anchor="ctr"/>
          <a:lstStyle/>
          <a:p>
            <a:pPr algn="ctr" defTabSz="1219200" fontAlgn="base">
              <a:spcBef>
                <a:spcPct val="0"/>
              </a:spcBef>
              <a:spcAft>
                <a:spcPct val="0"/>
              </a:spcAft>
              <a:defRPr/>
            </a:pPr>
            <a:r>
              <a:rPr lang="zh-CN" altLang="en-US" sz="1400" dirty="0">
                <a:solidFill>
                  <a:srgbClr val="000000"/>
                </a:solidFill>
                <a:latin typeface="微软雅黑" panose="020B0503020204020204" charset="-122"/>
              </a:rPr>
              <a:t>保险业务综合实训平台</a:t>
            </a:r>
          </a:p>
        </p:txBody>
      </p:sp>
      <p:sp>
        <p:nvSpPr>
          <p:cNvPr id="4" name="矩形 3">
            <a:extLst>
              <a:ext uri="{FF2B5EF4-FFF2-40B4-BE49-F238E27FC236}">
                <a16:creationId xmlns:a16="http://schemas.microsoft.com/office/drawing/2014/main" id="{5457C94C-3B7C-70A5-E3FA-2B4298574D3B}"/>
              </a:ext>
            </a:extLst>
          </p:cNvPr>
          <p:cNvSpPr/>
          <p:nvPr/>
        </p:nvSpPr>
        <p:spPr>
          <a:xfrm>
            <a:off x="3878806" y="5256709"/>
            <a:ext cx="2146713" cy="2817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 name="矩形 2">
            <a:extLst>
              <a:ext uri="{FF2B5EF4-FFF2-40B4-BE49-F238E27FC236}">
                <a16:creationId xmlns:a16="http://schemas.microsoft.com/office/drawing/2014/main" id="{9D3F22A8-0477-5F5E-ADAE-ABEE6C24C386}"/>
              </a:ext>
            </a:extLst>
          </p:cNvPr>
          <p:cNvSpPr/>
          <p:nvPr/>
        </p:nvSpPr>
        <p:spPr>
          <a:xfrm>
            <a:off x="3848544" y="1372901"/>
            <a:ext cx="4390179" cy="16384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err="1">
                <a:solidFill>
                  <a:prstClr val="black">
                    <a:lumMod val="65000"/>
                    <a:lumOff val="35000"/>
                  </a:prstClr>
                </a:solidFill>
              </a:rPr>
              <a:t>锐思（</a:t>
            </a:r>
            <a:r>
              <a:rPr lang="en-US" altLang="en-US" sz="2800" b="1" dirty="0" err="1">
                <a:solidFill>
                  <a:prstClr val="black">
                    <a:lumMod val="65000"/>
                    <a:lumOff val="35000"/>
                  </a:prstClr>
                </a:solidFill>
              </a:rPr>
              <a:t>RESSET</a:t>
            </a:r>
            <a:r>
              <a:rPr altLang="en-US" sz="2800" b="1" dirty="0" err="1">
                <a:solidFill>
                  <a:prstClr val="black">
                    <a:lumMod val="65000"/>
                    <a:lumOff val="35000"/>
                  </a:prstClr>
                </a:solidFill>
              </a:rPr>
              <a:t>）数据库</a:t>
            </a:r>
            <a:r>
              <a:rPr lang="zh-CN" altLang="en-US" sz="2800" b="1" dirty="0">
                <a:solidFill>
                  <a:prstClr val="black">
                    <a:lumMod val="65000"/>
                    <a:lumOff val="35000"/>
                  </a:prstClr>
                </a:solidFill>
              </a:rPr>
              <a:t>产品体系</a:t>
            </a:r>
            <a:endParaRPr lang="zh-CN" altLang="en-US" sz="2800" b="1" dirty="0"/>
          </a:p>
        </p:txBody>
      </p:sp>
      <p:sp>
        <p:nvSpPr>
          <p:cNvPr id="229" name="圆角矩形 91"/>
          <p:cNvSpPr/>
          <p:nvPr/>
        </p:nvSpPr>
        <p:spPr>
          <a:xfrm>
            <a:off x="1383665" y="5651829"/>
            <a:ext cx="2009775" cy="248920"/>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zh-TW" sz="1400" b="0" dirty="0">
                <a:solidFill>
                  <a:srgbClr val="000000"/>
                </a:solidFill>
                <a:latin typeface="微软雅黑" panose="020B0503020204020204" charset="-122"/>
                <a:ea typeface="微软雅黑" panose="020B0503020204020204" charset="-122"/>
              </a:rPr>
              <a:t>科创板</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30" name="圆角矩形 92"/>
          <p:cNvSpPr/>
          <p:nvPr/>
        </p:nvSpPr>
        <p:spPr>
          <a:xfrm>
            <a:off x="1379855" y="5943929"/>
            <a:ext cx="2009775" cy="254000"/>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zh-TW" sz="1400" b="0" dirty="0">
                <a:solidFill>
                  <a:srgbClr val="000000"/>
                </a:solidFill>
                <a:latin typeface="微软雅黑" panose="020B0503020204020204" charset="-122"/>
                <a:ea typeface="微软雅黑" panose="020B0503020204020204" charset="-122"/>
              </a:rPr>
              <a:t>新三板</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grpSp>
        <p:nvGrpSpPr>
          <p:cNvPr id="12" name="组合 11"/>
          <p:cNvGrpSpPr/>
          <p:nvPr/>
        </p:nvGrpSpPr>
        <p:grpSpPr>
          <a:xfrm>
            <a:off x="1375468" y="1159522"/>
            <a:ext cx="9659399" cy="5316853"/>
            <a:chOff x="1872" y="1735"/>
            <a:chExt cx="15212" cy="8373"/>
          </a:xfrm>
        </p:grpSpPr>
        <p:grpSp>
          <p:nvGrpSpPr>
            <p:cNvPr id="157" name="组合 7"/>
            <p:cNvGrpSpPr/>
            <p:nvPr/>
          </p:nvGrpSpPr>
          <p:grpSpPr>
            <a:xfrm>
              <a:off x="1872" y="1735"/>
              <a:ext cx="15212" cy="8373"/>
              <a:chOff x="841760" y="1957884"/>
              <a:chExt cx="8178038" cy="4703949"/>
            </a:xfrm>
          </p:grpSpPr>
          <p:sp>
            <p:nvSpPr>
              <p:cNvPr id="158" name="Line 60"/>
              <p:cNvSpPr>
                <a:spLocks noChangeShapeType="1"/>
              </p:cNvSpPr>
              <p:nvPr/>
            </p:nvSpPr>
            <p:spPr bwMode="auto">
              <a:xfrm>
                <a:off x="1832715" y="4944308"/>
                <a:ext cx="5987456" cy="0"/>
              </a:xfrm>
              <a:prstGeom prst="line">
                <a:avLst/>
              </a:prstGeom>
              <a:noFill/>
              <a:ln w="9525">
                <a:solidFill>
                  <a:schemeClr val="bg1"/>
                </a:solidFill>
                <a:round/>
                <a:tailEnd type="none" w="lg" len="sm"/>
              </a:ln>
            </p:spPr>
            <p:txBody>
              <a:bodyPr tIns="91440" bIns="91440">
                <a:spAutoFit/>
              </a:bodyPr>
              <a:lstStyle/>
              <a:p>
                <a:endParaRPr lang="zh-CN" altLang="en-US" sz="1400"/>
              </a:p>
            </p:txBody>
          </p:sp>
          <p:sp>
            <p:nvSpPr>
              <p:cNvPr id="159" name="圆角矩形 10"/>
              <p:cNvSpPr/>
              <p:nvPr/>
            </p:nvSpPr>
            <p:spPr>
              <a:xfrm>
                <a:off x="893909" y="2324871"/>
                <a:ext cx="770405" cy="19997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股票</a:t>
                </a:r>
              </a:p>
            </p:txBody>
          </p:sp>
          <p:sp>
            <p:nvSpPr>
              <p:cNvPr id="161" name="圆角矩形 12"/>
              <p:cNvSpPr/>
              <p:nvPr/>
            </p:nvSpPr>
            <p:spPr>
              <a:xfrm>
                <a:off x="1759472" y="2324309"/>
                <a:ext cx="762340" cy="19997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债券</a:t>
                </a:r>
              </a:p>
            </p:txBody>
          </p:sp>
          <p:sp>
            <p:nvSpPr>
              <p:cNvPr id="168" name="圆角矩形 19"/>
              <p:cNvSpPr/>
              <p:nvPr/>
            </p:nvSpPr>
            <p:spPr>
              <a:xfrm>
                <a:off x="892296" y="3530348"/>
                <a:ext cx="1651021" cy="205594"/>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行业统计</a:t>
                </a:r>
              </a:p>
            </p:txBody>
          </p:sp>
          <p:sp>
            <p:nvSpPr>
              <p:cNvPr id="170" name="圆角矩形 21"/>
              <p:cNvSpPr/>
              <p:nvPr/>
            </p:nvSpPr>
            <p:spPr>
              <a:xfrm>
                <a:off x="2702968" y="2344076"/>
                <a:ext cx="2138377" cy="225865"/>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rPr>
                  <a:t>高频数据库系统（基础版）</a:t>
                </a:r>
                <a:endParaRPr lang="zh-CN" altLang="en-US" sz="1400" b="0" dirty="0">
                  <a:solidFill>
                    <a:srgbClr val="000000"/>
                  </a:solidFill>
                  <a:latin typeface="微软雅黑" panose="020B0503020204020204" charset="-122"/>
                  <a:ea typeface="微软雅黑" panose="020B0503020204020204" charset="-122"/>
                </a:endParaRPr>
              </a:p>
            </p:txBody>
          </p:sp>
          <p:sp>
            <p:nvSpPr>
              <p:cNvPr id="171" name="圆角矩形 22"/>
              <p:cNvSpPr/>
              <p:nvPr/>
            </p:nvSpPr>
            <p:spPr>
              <a:xfrm>
                <a:off x="2699988" y="5593154"/>
                <a:ext cx="2141357" cy="269668"/>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国债期货高频数据</a:t>
                </a:r>
              </a:p>
            </p:txBody>
          </p:sp>
          <p:sp>
            <p:nvSpPr>
              <p:cNvPr id="172" name="圆角矩形 23"/>
              <p:cNvSpPr/>
              <p:nvPr/>
            </p:nvSpPr>
            <p:spPr>
              <a:xfrm>
                <a:off x="841760" y="3784077"/>
                <a:ext cx="1701557" cy="22806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港股数据</a:t>
                </a:r>
                <a:r>
                  <a:rPr lang="zh-TW" altLang="en-US" sz="1400" b="0" dirty="0">
                    <a:solidFill>
                      <a:srgbClr val="000000"/>
                    </a:solidFill>
                    <a:latin typeface="微软雅黑" panose="020B0503020204020204" charset="-122"/>
                    <a:ea typeface="微软雅黑" panose="020B0503020204020204" charset="-122"/>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173" name="圆角矩形 24"/>
              <p:cNvSpPr/>
              <p:nvPr/>
            </p:nvSpPr>
            <p:spPr>
              <a:xfrm>
                <a:off x="5031944" y="2381387"/>
                <a:ext cx="1216089" cy="25446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宏观经济</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75" name="圆角矩形 26"/>
              <p:cNvSpPr/>
              <p:nvPr/>
            </p:nvSpPr>
            <p:spPr>
              <a:xfrm>
                <a:off x="841760" y="5390071"/>
                <a:ext cx="1701557" cy="227502"/>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zh-TW" sz="1400" b="0" dirty="0">
                    <a:solidFill>
                      <a:srgbClr val="000000"/>
                    </a:solidFill>
                    <a:latin typeface="微软雅黑" panose="020B0503020204020204" charset="-122"/>
                    <a:ea typeface="微软雅黑" panose="020B0503020204020204" charset="-122"/>
                  </a:rPr>
                  <a:t>量化研究</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76" name="圆角矩形 27"/>
              <p:cNvSpPr/>
              <p:nvPr/>
            </p:nvSpPr>
            <p:spPr>
              <a:xfrm>
                <a:off x="841760" y="4596903"/>
                <a:ext cx="1701557" cy="226940"/>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转融通数据</a:t>
                </a:r>
                <a:r>
                  <a:rPr lang="zh-TW" altLang="en-US" sz="1400" b="0" dirty="0">
                    <a:solidFill>
                      <a:srgbClr val="000000"/>
                    </a:solidFill>
                    <a:latin typeface="微软雅黑" panose="020B0503020204020204" charset="-122"/>
                    <a:ea typeface="微软雅黑" panose="020B0503020204020204" charset="-122"/>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177" name="圆角矩形 29"/>
              <p:cNvSpPr/>
              <p:nvPr/>
            </p:nvSpPr>
            <p:spPr>
              <a:xfrm>
                <a:off x="841760" y="5129989"/>
                <a:ext cx="1701557" cy="224131"/>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理财产品数据</a:t>
                </a:r>
                <a:r>
                  <a:rPr lang="zh-TW" altLang="en-US" sz="1400" b="0" dirty="0">
                    <a:solidFill>
                      <a:srgbClr val="000000"/>
                    </a:solidFill>
                    <a:latin typeface="微软雅黑" panose="020B0503020204020204" charset="-122"/>
                    <a:ea typeface="微软雅黑" panose="020B0503020204020204" charset="-122"/>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178" name="圆角矩形 30"/>
              <p:cNvSpPr/>
              <p:nvPr/>
            </p:nvSpPr>
            <p:spPr>
              <a:xfrm>
                <a:off x="841760" y="1957884"/>
                <a:ext cx="1701557" cy="314009"/>
              </a:xfrm>
              <a:prstGeom prst="roundRect">
                <a:avLst/>
              </a:prstGeom>
              <a:solidFill>
                <a:srgbClr val="D9EFFF"/>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rPr>
                  <a:t>金融研究数据库</a:t>
                </a:r>
              </a:p>
            </p:txBody>
          </p:sp>
          <p:sp>
            <p:nvSpPr>
              <p:cNvPr id="179" name="圆角矩形 31"/>
              <p:cNvSpPr/>
              <p:nvPr/>
            </p:nvSpPr>
            <p:spPr>
              <a:xfrm>
                <a:off x="2610578" y="1961532"/>
                <a:ext cx="2297824" cy="309365"/>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高频</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80" name="圆角矩形 32"/>
              <p:cNvSpPr/>
              <p:nvPr/>
            </p:nvSpPr>
            <p:spPr>
              <a:xfrm>
                <a:off x="841760" y="4321654"/>
                <a:ext cx="1701557" cy="231434"/>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沪港通和深港通</a:t>
                </a:r>
                <a:r>
                  <a:rPr lang="zh-CN" altLang="en-US" sz="1400" b="0" dirty="0">
                    <a:solidFill>
                      <a:srgbClr val="000000"/>
                    </a:solidFill>
                    <a:latin typeface="微软雅黑" panose="020B0503020204020204" charset="-122"/>
                    <a:ea typeface="微软雅黑" panose="020B0503020204020204" charset="-122"/>
                  </a:rPr>
                  <a:t>数据</a:t>
                </a:r>
                <a:r>
                  <a:rPr lang="zh-TW" altLang="en-US" sz="1400" b="0" dirty="0">
                    <a:solidFill>
                      <a:srgbClr val="000000"/>
                    </a:solidFill>
                    <a:latin typeface="微软雅黑" panose="020B0503020204020204" charset="-122"/>
                    <a:ea typeface="微软雅黑" panose="020B0503020204020204" charset="-122"/>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181" name="圆角矩形 33"/>
              <p:cNvSpPr/>
              <p:nvPr/>
            </p:nvSpPr>
            <p:spPr>
              <a:xfrm>
                <a:off x="2700733" y="2644357"/>
                <a:ext cx="2139867" cy="277882"/>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rPr>
                  <a:t>高频数据库系统（增强版）</a:t>
                </a:r>
                <a:endParaRPr lang="zh-CN" altLang="en-US" sz="1400" b="0" dirty="0">
                  <a:solidFill>
                    <a:srgbClr val="000000"/>
                  </a:solidFill>
                  <a:latin typeface="微软雅黑" panose="020B0503020204020204" charset="-122"/>
                  <a:ea typeface="微软雅黑" panose="020B0503020204020204" charset="-122"/>
                </a:endParaRPr>
              </a:p>
            </p:txBody>
          </p:sp>
          <p:sp>
            <p:nvSpPr>
              <p:cNvPr id="182" name="圆角矩形 34"/>
              <p:cNvSpPr/>
              <p:nvPr/>
            </p:nvSpPr>
            <p:spPr>
              <a:xfrm>
                <a:off x="2701477" y="5196180"/>
                <a:ext cx="2139867" cy="292939"/>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股指期货高频数据</a:t>
                </a:r>
              </a:p>
            </p:txBody>
          </p:sp>
          <p:sp>
            <p:nvSpPr>
              <p:cNvPr id="183" name="圆角矩形 35"/>
              <p:cNvSpPr/>
              <p:nvPr/>
            </p:nvSpPr>
            <p:spPr>
              <a:xfrm>
                <a:off x="3025578" y="2980578"/>
                <a:ext cx="679512" cy="2587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债券</a:t>
                </a:r>
              </a:p>
            </p:txBody>
          </p:sp>
          <p:sp>
            <p:nvSpPr>
              <p:cNvPr id="184" name="圆角矩形 36"/>
              <p:cNvSpPr/>
              <p:nvPr/>
            </p:nvSpPr>
            <p:spPr>
              <a:xfrm>
                <a:off x="3816852" y="2980578"/>
                <a:ext cx="691433" cy="2587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指数</a:t>
                </a:r>
              </a:p>
            </p:txBody>
          </p:sp>
          <p:sp>
            <p:nvSpPr>
              <p:cNvPr id="185" name="圆角矩形 37"/>
              <p:cNvSpPr/>
              <p:nvPr/>
            </p:nvSpPr>
            <p:spPr>
              <a:xfrm>
                <a:off x="3025578" y="3291312"/>
                <a:ext cx="670571" cy="23407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股票</a:t>
                </a:r>
              </a:p>
            </p:txBody>
          </p:sp>
          <p:sp>
            <p:nvSpPr>
              <p:cNvPr id="186" name="圆角矩形 38"/>
              <p:cNvSpPr/>
              <p:nvPr/>
            </p:nvSpPr>
            <p:spPr>
              <a:xfrm>
                <a:off x="3804930" y="3276256"/>
                <a:ext cx="707826" cy="26008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权证</a:t>
                </a:r>
              </a:p>
            </p:txBody>
          </p:sp>
          <p:sp>
            <p:nvSpPr>
              <p:cNvPr id="187" name="圆角矩形 4"/>
              <p:cNvSpPr/>
              <p:nvPr/>
            </p:nvSpPr>
            <p:spPr>
              <a:xfrm>
                <a:off x="2881787" y="4216253"/>
                <a:ext cx="1756896" cy="21217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上海期货交易所</a:t>
                </a:r>
              </a:p>
            </p:txBody>
          </p:sp>
          <p:sp>
            <p:nvSpPr>
              <p:cNvPr id="188" name="圆角矩形 5"/>
              <p:cNvSpPr/>
              <p:nvPr/>
            </p:nvSpPr>
            <p:spPr>
              <a:xfrm>
                <a:off x="2881787" y="4808973"/>
                <a:ext cx="1756896" cy="24092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大连商品交易所</a:t>
                </a:r>
              </a:p>
            </p:txBody>
          </p:sp>
          <p:sp>
            <p:nvSpPr>
              <p:cNvPr id="189" name="圆角矩形 6"/>
              <p:cNvSpPr/>
              <p:nvPr/>
            </p:nvSpPr>
            <p:spPr>
              <a:xfrm>
                <a:off x="2881787" y="4513300"/>
                <a:ext cx="1756896" cy="22586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郑州商品交易所</a:t>
                </a:r>
              </a:p>
            </p:txBody>
          </p:sp>
          <p:sp>
            <p:nvSpPr>
              <p:cNvPr id="190" name="圆角矩形 42"/>
              <p:cNvSpPr/>
              <p:nvPr/>
            </p:nvSpPr>
            <p:spPr>
              <a:xfrm>
                <a:off x="3034519" y="3586987"/>
                <a:ext cx="669081" cy="255979"/>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基金</a:t>
                </a:r>
              </a:p>
            </p:txBody>
          </p:sp>
          <p:sp>
            <p:nvSpPr>
              <p:cNvPr id="191" name="圆角矩形 43"/>
              <p:cNvSpPr/>
              <p:nvPr/>
            </p:nvSpPr>
            <p:spPr>
              <a:xfrm>
                <a:off x="2705948" y="5986020"/>
                <a:ext cx="2135396" cy="247767"/>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期权高频数据</a:t>
                </a:r>
              </a:p>
            </p:txBody>
          </p:sp>
          <p:sp>
            <p:nvSpPr>
              <p:cNvPr id="192" name="圆角矩形 7"/>
              <p:cNvSpPr/>
              <p:nvPr/>
            </p:nvSpPr>
            <p:spPr>
              <a:xfrm>
                <a:off x="5037321" y="2752136"/>
                <a:ext cx="1217702" cy="27131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rPr>
                  <a:t>金融市场</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3" name="圆角矩形 8"/>
              <p:cNvSpPr/>
              <p:nvPr/>
            </p:nvSpPr>
            <p:spPr>
              <a:xfrm>
                <a:off x="6328704" y="2750694"/>
                <a:ext cx="899771" cy="26455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行业</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4" name="圆角矩形 28"/>
              <p:cNvSpPr/>
              <p:nvPr/>
            </p:nvSpPr>
            <p:spPr>
              <a:xfrm>
                <a:off x="7613039" y="2374594"/>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城市</a:t>
                </a:r>
                <a:r>
                  <a:rPr lang="zh-CN" altLang="zh-TW" sz="1400" b="0" dirty="0">
                    <a:solidFill>
                      <a:srgbClr val="000000"/>
                    </a:solidFill>
                    <a:latin typeface="微软雅黑" panose="020B0503020204020204" charset="-122"/>
                    <a:ea typeface="微软雅黑" panose="020B0503020204020204" charset="-122"/>
                  </a:rPr>
                  <a:t>经济</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5" name="圆角矩形 55"/>
              <p:cNvSpPr/>
              <p:nvPr/>
            </p:nvSpPr>
            <p:spPr>
              <a:xfrm>
                <a:off x="5044006" y="3117883"/>
                <a:ext cx="1217460" cy="26145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TW" altLang="en-US" sz="1400" b="0" dirty="0">
                    <a:solidFill>
                      <a:srgbClr val="000000"/>
                    </a:solidFill>
                    <a:latin typeface="微软雅黑" panose="020B0503020204020204" charset="-122"/>
                    <a:ea typeface="微软雅黑" panose="020B0503020204020204" charset="-122"/>
                  </a:rPr>
                  <a:t>农林牧渔数据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6" name="圆角矩形 58"/>
              <p:cNvSpPr/>
              <p:nvPr/>
            </p:nvSpPr>
            <p:spPr>
              <a:xfrm>
                <a:off x="5044006" y="4590785"/>
                <a:ext cx="1217460" cy="265561"/>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医药生物</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7" name="圆角矩形 59"/>
              <p:cNvSpPr/>
              <p:nvPr/>
            </p:nvSpPr>
            <p:spPr>
              <a:xfrm>
                <a:off x="6328522" y="3861182"/>
                <a:ext cx="1215969" cy="24913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水资源</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8" name="圆角矩形 60"/>
              <p:cNvSpPr/>
              <p:nvPr/>
            </p:nvSpPr>
            <p:spPr>
              <a:xfrm>
                <a:off x="7613039" y="3117883"/>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房地产</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199" name="圆角矩形 61"/>
              <p:cNvSpPr/>
              <p:nvPr/>
            </p:nvSpPr>
            <p:spPr>
              <a:xfrm>
                <a:off x="5044006" y="4234882"/>
                <a:ext cx="1217460" cy="249135"/>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煤炭</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0" name="圆角矩形 62"/>
              <p:cNvSpPr/>
              <p:nvPr/>
            </p:nvSpPr>
            <p:spPr>
              <a:xfrm>
                <a:off x="6328522" y="3117883"/>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交通运输</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2" name="圆角矩形 64"/>
              <p:cNvSpPr/>
              <p:nvPr/>
            </p:nvSpPr>
            <p:spPr>
              <a:xfrm>
                <a:off x="6328522" y="2380058"/>
                <a:ext cx="1215969"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rPr>
                  <a:t>区县</a:t>
                </a:r>
                <a:r>
                  <a:rPr lang="zh-CN" altLang="en-US" sz="1400" b="0" dirty="0">
                    <a:solidFill>
                      <a:srgbClr val="000000"/>
                    </a:solidFill>
                    <a:latin typeface="微软雅黑" panose="020B0503020204020204" charset="-122"/>
                    <a:ea typeface="微软雅黑" panose="020B0503020204020204" charset="-122"/>
                  </a:rPr>
                  <a:t>经济</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3" name="圆角矩形 65"/>
              <p:cNvSpPr/>
              <p:nvPr/>
            </p:nvSpPr>
            <p:spPr>
              <a:xfrm>
                <a:off x="6328522" y="4249941"/>
                <a:ext cx="1215969" cy="24229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黑色金属</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4" name="圆角矩形 66"/>
              <p:cNvSpPr/>
              <p:nvPr/>
            </p:nvSpPr>
            <p:spPr>
              <a:xfrm>
                <a:off x="7613039" y="4236249"/>
                <a:ext cx="1215969" cy="262824"/>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有色金属</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5" name="圆角矩形 67"/>
              <p:cNvSpPr/>
              <p:nvPr/>
            </p:nvSpPr>
            <p:spPr>
              <a:xfrm>
                <a:off x="7613039" y="3862552"/>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机械</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6" name="圆角矩形 68"/>
              <p:cNvSpPr/>
              <p:nvPr/>
            </p:nvSpPr>
            <p:spPr>
              <a:xfrm>
                <a:off x="5032134" y="1961444"/>
                <a:ext cx="3987664" cy="299783"/>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经济类</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7" name="圆角矩形 69"/>
              <p:cNvSpPr/>
              <p:nvPr/>
            </p:nvSpPr>
            <p:spPr>
              <a:xfrm>
                <a:off x="6328522" y="3490213"/>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交运设备</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08" name="圆角矩形 70"/>
              <p:cNvSpPr/>
              <p:nvPr/>
            </p:nvSpPr>
            <p:spPr>
              <a:xfrm>
                <a:off x="2704458" y="3905516"/>
                <a:ext cx="2136887" cy="212176"/>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商品期货高频数据</a:t>
                </a:r>
              </a:p>
            </p:txBody>
          </p:sp>
          <p:sp>
            <p:nvSpPr>
              <p:cNvPr id="209" name="圆角矩形 71"/>
              <p:cNvSpPr/>
              <p:nvPr/>
            </p:nvSpPr>
            <p:spPr>
              <a:xfrm>
                <a:off x="5044006" y="3863920"/>
                <a:ext cx="1217460" cy="24639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海洋经济</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10" name="圆角矩形 72"/>
              <p:cNvSpPr/>
              <p:nvPr/>
            </p:nvSpPr>
            <p:spPr>
              <a:xfrm>
                <a:off x="2707438" y="6343296"/>
                <a:ext cx="2133907" cy="264192"/>
              </a:xfrm>
              <a:prstGeom prst="round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国际期货高频数据</a:t>
                </a:r>
              </a:p>
            </p:txBody>
          </p:sp>
          <p:sp>
            <p:nvSpPr>
              <p:cNvPr id="211" name="圆角矩形 73"/>
              <p:cNvSpPr/>
              <p:nvPr/>
            </p:nvSpPr>
            <p:spPr>
              <a:xfrm>
                <a:off x="7613039" y="3490213"/>
                <a:ext cx="1215969"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商业贸易</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12" name="圆角矩形 74"/>
              <p:cNvSpPr/>
              <p:nvPr/>
            </p:nvSpPr>
            <p:spPr>
              <a:xfrm>
                <a:off x="6328522" y="4608727"/>
                <a:ext cx="1215969" cy="24776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en-US" altLang="zh-CN" sz="1400" b="0" dirty="0">
                    <a:solidFill>
                      <a:srgbClr val="000000"/>
                    </a:solidFill>
                    <a:latin typeface="微软雅黑" panose="020B0503020204020204" charset="-122"/>
                    <a:ea typeface="微软雅黑" panose="020B0503020204020204" charset="-122"/>
                  </a:rPr>
                  <a:t>……</a:t>
                </a:r>
                <a:endParaRPr lang="zh-CN" altLang="en-US" sz="1400" b="0" dirty="0">
                  <a:solidFill>
                    <a:srgbClr val="000000"/>
                  </a:solidFill>
                  <a:latin typeface="微软雅黑" panose="020B0503020204020204" charset="-122"/>
                  <a:ea typeface="微软雅黑" panose="020B0503020204020204" charset="-122"/>
                </a:endParaRPr>
              </a:p>
            </p:txBody>
          </p:sp>
          <p:sp>
            <p:nvSpPr>
              <p:cNvPr id="213" name="圆角矩形 75"/>
              <p:cNvSpPr/>
              <p:nvPr/>
            </p:nvSpPr>
            <p:spPr>
              <a:xfrm>
                <a:off x="5044006" y="3490213"/>
                <a:ext cx="1217460" cy="24776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建筑建材</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23" name="圆角矩形 85"/>
              <p:cNvSpPr/>
              <p:nvPr/>
            </p:nvSpPr>
            <p:spPr>
              <a:xfrm>
                <a:off x="7299976" y="2760248"/>
                <a:ext cx="1526646" cy="264551"/>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国际经济金融</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24" name="圆角矩形 86"/>
              <p:cNvSpPr/>
              <p:nvPr/>
            </p:nvSpPr>
            <p:spPr>
              <a:xfrm>
                <a:off x="853588" y="5658018"/>
                <a:ext cx="1701557" cy="209526"/>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en-US" altLang="zh-TW" sz="1400" b="0" dirty="0">
                    <a:solidFill>
                      <a:srgbClr val="000000"/>
                    </a:solidFill>
                    <a:latin typeface="微软雅黑" panose="020B0503020204020204" charset="-122"/>
                    <a:ea typeface="微软雅黑" panose="020B0503020204020204" charset="-122"/>
                  </a:rPr>
                  <a:t>FF</a:t>
                </a:r>
                <a:r>
                  <a:rPr lang="zh-CN" altLang="en-US" sz="1400" b="0" dirty="0">
                    <a:solidFill>
                      <a:srgbClr val="000000"/>
                    </a:solidFill>
                    <a:latin typeface="微软雅黑" panose="020B0503020204020204" charset="-122"/>
                    <a:ea typeface="微软雅黑" panose="020B0503020204020204" charset="-122"/>
                  </a:rPr>
                  <a:t>因子</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225" name="圆角矩形 87"/>
              <p:cNvSpPr/>
              <p:nvPr/>
            </p:nvSpPr>
            <p:spPr>
              <a:xfrm>
                <a:off x="853588" y="6426467"/>
                <a:ext cx="1701557" cy="235366"/>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200" b="0" dirty="0">
                    <a:solidFill>
                      <a:srgbClr val="000000"/>
                    </a:solidFill>
                    <a:latin typeface="微软雅黑" panose="020B0503020204020204" charset="-122"/>
                    <a:ea typeface="微软雅黑" panose="020B0503020204020204" charset="-122"/>
                  </a:rPr>
                  <a:t>私募股权和风险投资</a:t>
                </a:r>
                <a:r>
                  <a:rPr lang="zh-TW" altLang="en-US" sz="1200" b="0" dirty="0">
                    <a:solidFill>
                      <a:srgbClr val="000000"/>
                    </a:solidFill>
                    <a:latin typeface="微软雅黑" panose="020B0503020204020204" charset="-122"/>
                    <a:ea typeface="微软雅黑" panose="020B0503020204020204" charset="-122"/>
                  </a:rPr>
                  <a:t>数据</a:t>
                </a:r>
                <a:r>
                  <a:rPr lang="zh-CN" altLang="en-US" sz="1200" b="0" dirty="0">
                    <a:solidFill>
                      <a:srgbClr val="000000"/>
                    </a:solidFill>
                    <a:latin typeface="微软雅黑" panose="020B0503020204020204" charset="-122"/>
                    <a:ea typeface="微软雅黑" panose="020B0503020204020204" charset="-122"/>
                  </a:rPr>
                  <a:t>库</a:t>
                </a:r>
              </a:p>
            </p:txBody>
          </p:sp>
          <p:sp>
            <p:nvSpPr>
              <p:cNvPr id="226" name="圆角矩形 88"/>
              <p:cNvSpPr/>
              <p:nvPr/>
            </p:nvSpPr>
            <p:spPr>
              <a:xfrm>
                <a:off x="846599" y="4863171"/>
                <a:ext cx="1701557" cy="223008"/>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期权数据</a:t>
                </a:r>
                <a:r>
                  <a:rPr lang="zh-TW" altLang="en-US" sz="1400" b="0" dirty="0">
                    <a:solidFill>
                      <a:srgbClr val="000000"/>
                    </a:solidFill>
                    <a:latin typeface="微软雅黑" panose="020B0503020204020204" charset="-122"/>
                    <a:ea typeface="微软雅黑" panose="020B0503020204020204" charset="-122"/>
                  </a:rPr>
                  <a:t>库</a:t>
                </a:r>
                <a:endParaRPr lang="zh-CN" altLang="en-US" sz="1400" b="0" dirty="0">
                  <a:solidFill>
                    <a:srgbClr val="000000"/>
                  </a:solidFill>
                  <a:latin typeface="微软雅黑" panose="020B0503020204020204" charset="-122"/>
                  <a:ea typeface="微软雅黑" panose="020B0503020204020204" charset="-122"/>
                </a:endParaRPr>
              </a:p>
            </p:txBody>
          </p:sp>
        </p:grpSp>
        <p:sp>
          <p:nvSpPr>
            <p:cNvPr id="2" name="圆角矩形 10"/>
            <p:cNvSpPr/>
            <p:nvPr/>
          </p:nvSpPr>
          <p:spPr>
            <a:xfrm>
              <a:off x="1969" y="2812"/>
              <a:ext cx="1433" cy="35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外汇</a:t>
              </a:r>
            </a:p>
          </p:txBody>
        </p:sp>
        <p:sp>
          <p:nvSpPr>
            <p:cNvPr id="3" name="圆角矩形 12"/>
            <p:cNvSpPr/>
            <p:nvPr/>
          </p:nvSpPr>
          <p:spPr>
            <a:xfrm>
              <a:off x="3579" y="2811"/>
              <a:ext cx="1418" cy="35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期货</a:t>
              </a:r>
            </a:p>
          </p:txBody>
        </p:sp>
      </p:grpSp>
      <p:sp>
        <p:nvSpPr>
          <p:cNvPr id="5" name="圆角矩形 10"/>
          <p:cNvSpPr/>
          <p:nvPr/>
        </p:nvSpPr>
        <p:spPr>
          <a:xfrm>
            <a:off x="1433253" y="2142901"/>
            <a:ext cx="909955" cy="22606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基金</a:t>
            </a:r>
          </a:p>
        </p:txBody>
      </p:sp>
      <p:sp>
        <p:nvSpPr>
          <p:cNvPr id="6" name="圆角矩形 12"/>
          <p:cNvSpPr/>
          <p:nvPr/>
        </p:nvSpPr>
        <p:spPr>
          <a:xfrm>
            <a:off x="2455603" y="2142266"/>
            <a:ext cx="900429" cy="22606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黄金</a:t>
            </a:r>
          </a:p>
        </p:txBody>
      </p:sp>
      <p:sp>
        <p:nvSpPr>
          <p:cNvPr id="8" name="圆角矩形 10"/>
          <p:cNvSpPr/>
          <p:nvPr/>
        </p:nvSpPr>
        <p:spPr>
          <a:xfrm>
            <a:off x="1433253" y="2420396"/>
            <a:ext cx="909955" cy="22606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研究报告</a:t>
            </a:r>
          </a:p>
        </p:txBody>
      </p:sp>
      <p:sp>
        <p:nvSpPr>
          <p:cNvPr id="9" name="圆角矩形 12"/>
          <p:cNvSpPr/>
          <p:nvPr/>
        </p:nvSpPr>
        <p:spPr>
          <a:xfrm>
            <a:off x="2455603" y="2419761"/>
            <a:ext cx="900429" cy="22606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融资融券</a:t>
            </a:r>
          </a:p>
        </p:txBody>
      </p:sp>
      <p:sp>
        <p:nvSpPr>
          <p:cNvPr id="10" name="圆角矩形 10"/>
          <p:cNvSpPr/>
          <p:nvPr/>
        </p:nvSpPr>
        <p:spPr>
          <a:xfrm>
            <a:off x="1441508" y="2691541"/>
            <a:ext cx="909955" cy="22606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金融统计</a:t>
            </a:r>
          </a:p>
        </p:txBody>
      </p:sp>
      <p:sp>
        <p:nvSpPr>
          <p:cNvPr id="11" name="圆角矩形 12"/>
          <p:cNvSpPr/>
          <p:nvPr/>
        </p:nvSpPr>
        <p:spPr>
          <a:xfrm>
            <a:off x="2463858" y="2690906"/>
            <a:ext cx="900429" cy="22606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宏观统计</a:t>
            </a:r>
          </a:p>
        </p:txBody>
      </p:sp>
      <p:sp>
        <p:nvSpPr>
          <p:cNvPr id="15" name="圆角矩形 23"/>
          <p:cNvSpPr/>
          <p:nvPr/>
        </p:nvSpPr>
        <p:spPr>
          <a:xfrm>
            <a:off x="1376045" y="3559504"/>
            <a:ext cx="2009775" cy="258445"/>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美股数据</a:t>
            </a:r>
            <a:r>
              <a:rPr lang="zh-TW" altLang="en-US" sz="1400" b="0" dirty="0">
                <a:solidFill>
                  <a:srgbClr val="000000"/>
                </a:solidFill>
                <a:latin typeface="微软雅黑" panose="020B0503020204020204" charset="-122"/>
                <a:ea typeface="微软雅黑" panose="020B0503020204020204" charset="-122"/>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4" name="圆角矩形 76">
            <a:extLst>
              <a:ext uri="{FF2B5EF4-FFF2-40B4-BE49-F238E27FC236}">
                <a16:creationId xmlns:a16="http://schemas.microsoft.com/office/drawing/2014/main" id="{A3E1B50D-472E-AAE3-A0FF-AAA26593B700}"/>
              </a:ext>
            </a:extLst>
          </p:cNvPr>
          <p:cNvSpPr/>
          <p:nvPr/>
        </p:nvSpPr>
        <p:spPr>
          <a:xfrm>
            <a:off x="6338904" y="5050228"/>
            <a:ext cx="1814520" cy="270792"/>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中国企业大数据平台</a:t>
            </a:r>
          </a:p>
        </p:txBody>
      </p:sp>
      <p:sp>
        <p:nvSpPr>
          <p:cNvPr id="14" name="圆角矩形 78">
            <a:extLst>
              <a:ext uri="{FF2B5EF4-FFF2-40B4-BE49-F238E27FC236}">
                <a16:creationId xmlns:a16="http://schemas.microsoft.com/office/drawing/2014/main" id="{E642D87A-2D8E-4430-E6C1-86EDD8E00DC7}"/>
              </a:ext>
            </a:extLst>
          </p:cNvPr>
          <p:cNvSpPr/>
          <p:nvPr/>
        </p:nvSpPr>
        <p:spPr>
          <a:xfrm>
            <a:off x="9898092" y="5042491"/>
            <a:ext cx="1437989" cy="29861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海关系列数据库</a:t>
            </a:r>
            <a:endParaRPr lang="zh-CN" altLang="en-US" sz="1400" b="0" dirty="0">
              <a:solidFill>
                <a:srgbClr val="000000"/>
              </a:solidFill>
              <a:latin typeface="微软雅黑" panose="020B0503020204020204" charset="-122"/>
              <a:ea typeface="微软雅黑" panose="020B0503020204020204" charset="-122"/>
            </a:endParaRPr>
          </a:p>
        </p:txBody>
      </p:sp>
      <p:sp>
        <p:nvSpPr>
          <p:cNvPr id="16" name="圆角矩形 79">
            <a:extLst>
              <a:ext uri="{FF2B5EF4-FFF2-40B4-BE49-F238E27FC236}">
                <a16:creationId xmlns:a16="http://schemas.microsoft.com/office/drawing/2014/main" id="{3621F5D5-3251-C645-0899-E46A975BF35A}"/>
              </a:ext>
            </a:extLst>
          </p:cNvPr>
          <p:cNvSpPr/>
          <p:nvPr/>
        </p:nvSpPr>
        <p:spPr>
          <a:xfrm>
            <a:off x="9072332" y="5410732"/>
            <a:ext cx="2083348" cy="278528"/>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“一带一路”数据库</a:t>
            </a:r>
            <a:endParaRPr lang="zh-CN" altLang="en-US" sz="1400" b="0" dirty="0">
              <a:solidFill>
                <a:srgbClr val="000000"/>
              </a:solidFill>
              <a:latin typeface="微软雅黑" panose="020B0503020204020204" charset="-122"/>
              <a:ea typeface="微软雅黑" panose="020B0503020204020204" charset="-122"/>
            </a:endParaRPr>
          </a:p>
        </p:txBody>
      </p:sp>
      <p:sp>
        <p:nvSpPr>
          <p:cNvPr id="17" name="圆角矩形 80">
            <a:extLst>
              <a:ext uri="{FF2B5EF4-FFF2-40B4-BE49-F238E27FC236}">
                <a16:creationId xmlns:a16="http://schemas.microsoft.com/office/drawing/2014/main" id="{A002D618-09C0-E8BA-7509-2097FCCC177E}"/>
              </a:ext>
            </a:extLst>
          </p:cNvPr>
          <p:cNvSpPr/>
          <p:nvPr/>
        </p:nvSpPr>
        <p:spPr>
          <a:xfrm>
            <a:off x="6338904" y="5398353"/>
            <a:ext cx="2453884" cy="29242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道琼斯全球财经资讯平台</a:t>
            </a:r>
          </a:p>
        </p:txBody>
      </p:sp>
      <p:sp>
        <p:nvSpPr>
          <p:cNvPr id="18" name="圆角矩形 81">
            <a:extLst>
              <a:ext uri="{FF2B5EF4-FFF2-40B4-BE49-F238E27FC236}">
                <a16:creationId xmlns:a16="http://schemas.microsoft.com/office/drawing/2014/main" id="{B17206B8-52C2-4F1B-29B9-D7957576B760}"/>
              </a:ext>
            </a:extLst>
          </p:cNvPr>
          <p:cNvSpPr/>
          <p:nvPr/>
        </p:nvSpPr>
        <p:spPr>
          <a:xfrm>
            <a:off x="8222005" y="5042491"/>
            <a:ext cx="1607506" cy="278528"/>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非上市公司数据库</a:t>
            </a:r>
            <a:endParaRPr lang="zh-CN" altLang="en-US" sz="1400" b="0" dirty="0">
              <a:solidFill>
                <a:srgbClr val="000000"/>
              </a:solidFill>
              <a:latin typeface="微软雅黑" panose="020B0503020204020204" charset="-122"/>
              <a:ea typeface="微软雅黑" panose="020B0503020204020204" charset="-122"/>
            </a:endParaRPr>
          </a:p>
        </p:txBody>
      </p:sp>
      <p:sp>
        <p:nvSpPr>
          <p:cNvPr id="19" name="圆角矩形 83">
            <a:extLst>
              <a:ext uri="{FF2B5EF4-FFF2-40B4-BE49-F238E27FC236}">
                <a16:creationId xmlns:a16="http://schemas.microsoft.com/office/drawing/2014/main" id="{ACCCABBE-A858-514E-EE49-1EB90731BA1D}"/>
              </a:ext>
            </a:extLst>
          </p:cNvPr>
          <p:cNvSpPr/>
          <p:nvPr/>
        </p:nvSpPr>
        <p:spPr>
          <a:xfrm>
            <a:off x="6338904" y="5749577"/>
            <a:ext cx="1596397" cy="29242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商品流通</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34" name="圆角矩形 68">
            <a:extLst>
              <a:ext uri="{FF2B5EF4-FFF2-40B4-BE49-F238E27FC236}">
                <a16:creationId xmlns:a16="http://schemas.microsoft.com/office/drawing/2014/main" id="{61C0C162-8BE0-BB13-3B71-4664AFC53AE5}"/>
              </a:ext>
            </a:extLst>
          </p:cNvPr>
          <p:cNvSpPr/>
          <p:nvPr/>
        </p:nvSpPr>
        <p:spPr>
          <a:xfrm>
            <a:off x="6324882" y="4570817"/>
            <a:ext cx="4709985" cy="338843"/>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rPr>
              <a:t>特色</a:t>
            </a:r>
            <a:r>
              <a:rPr lang="zh-CN" altLang="en-US" sz="1400" b="0" dirty="0">
                <a:solidFill>
                  <a:srgbClr val="000000"/>
                </a:solidFill>
                <a:latin typeface="微软雅黑" panose="020B0503020204020204" charset="-122"/>
                <a:ea typeface="微软雅黑" panose="020B0503020204020204" charset="-122"/>
              </a:rPr>
              <a:t>类</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35" name="圆角矩形 77">
            <a:extLst>
              <a:ext uri="{FF2B5EF4-FFF2-40B4-BE49-F238E27FC236}">
                <a16:creationId xmlns:a16="http://schemas.microsoft.com/office/drawing/2014/main" id="{2E8870E6-45D2-0AB9-1AE0-A8D40BFCB29D}"/>
              </a:ext>
            </a:extLst>
          </p:cNvPr>
          <p:cNvSpPr/>
          <p:nvPr/>
        </p:nvSpPr>
        <p:spPr>
          <a:xfrm>
            <a:off x="9558366" y="5745064"/>
            <a:ext cx="1437989" cy="293974"/>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投资事件</a:t>
            </a:r>
            <a:r>
              <a:rPr lang="zh-TW" altLang="en-US" sz="1400" dirty="0">
                <a:solidFill>
                  <a:srgbClr val="000000"/>
                </a:solidFill>
                <a:latin typeface="微软雅黑" panose="020B0503020204020204" charset="-122"/>
                <a:ea typeface="微软雅黑" panose="020B0503020204020204" charset="-122"/>
                <a:sym typeface="+mn-ea"/>
              </a:rPr>
              <a:t>数据</a:t>
            </a:r>
            <a:r>
              <a:rPr lang="zh-CN" altLang="en-US" sz="1400" dirty="0">
                <a:solidFill>
                  <a:srgbClr val="000000"/>
                </a:solidFill>
                <a:latin typeface="微软雅黑" panose="020B0503020204020204" charset="-122"/>
                <a:ea typeface="微软雅黑" panose="020B0503020204020204" charset="-122"/>
                <a:sym typeface="+mn-ea"/>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36" name="圆角矩形 79">
            <a:extLst>
              <a:ext uri="{FF2B5EF4-FFF2-40B4-BE49-F238E27FC236}">
                <a16:creationId xmlns:a16="http://schemas.microsoft.com/office/drawing/2014/main" id="{064F731A-9E17-16A8-D030-5FB42FE1887D}"/>
              </a:ext>
            </a:extLst>
          </p:cNvPr>
          <p:cNvSpPr/>
          <p:nvPr/>
        </p:nvSpPr>
        <p:spPr>
          <a:xfrm>
            <a:off x="8042935" y="5757442"/>
            <a:ext cx="1436228" cy="28159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工业污染数据库</a:t>
            </a:r>
            <a:endParaRPr lang="zh-CN" altLang="en-US" sz="1400" b="0" dirty="0">
              <a:solidFill>
                <a:srgbClr val="000000"/>
              </a:solidFill>
              <a:latin typeface="微软雅黑" panose="020B0503020204020204" charset="-122"/>
              <a:ea typeface="微软雅黑" panose="020B0503020204020204" charset="-122"/>
            </a:endParaRPr>
          </a:p>
        </p:txBody>
      </p:sp>
      <p:sp>
        <p:nvSpPr>
          <p:cNvPr id="37" name="圆角矩形 83">
            <a:extLst>
              <a:ext uri="{FF2B5EF4-FFF2-40B4-BE49-F238E27FC236}">
                <a16:creationId xmlns:a16="http://schemas.microsoft.com/office/drawing/2014/main" id="{A3D68233-C9DE-2F4C-C475-7903BB2F5A65}"/>
              </a:ext>
            </a:extLst>
          </p:cNvPr>
          <p:cNvSpPr/>
          <p:nvPr/>
        </p:nvSpPr>
        <p:spPr>
          <a:xfrm>
            <a:off x="6342714" y="6119147"/>
            <a:ext cx="1596397" cy="292427"/>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b="0" dirty="0">
                <a:solidFill>
                  <a:srgbClr val="000000"/>
                </a:solidFill>
                <a:latin typeface="微软雅黑" panose="020B0503020204020204" charset="-122"/>
                <a:ea typeface="微软雅黑" panose="020B0503020204020204" charset="-122"/>
              </a:rPr>
              <a:t>经济普查</a:t>
            </a:r>
            <a:r>
              <a:rPr lang="zh-TW" altLang="en-US" sz="1400" b="0" dirty="0">
                <a:solidFill>
                  <a:srgbClr val="000000"/>
                </a:solidFill>
                <a:latin typeface="微软雅黑" panose="020B0503020204020204" charset="-122"/>
                <a:ea typeface="微软雅黑" panose="020B0503020204020204" charset="-122"/>
              </a:rPr>
              <a:t>数据</a:t>
            </a:r>
            <a:r>
              <a:rPr lang="zh-CN" altLang="en-US" sz="1400" b="0" dirty="0">
                <a:solidFill>
                  <a:srgbClr val="000000"/>
                </a:solidFill>
                <a:latin typeface="微软雅黑" panose="020B0503020204020204" charset="-122"/>
                <a:ea typeface="微软雅黑" panose="020B0503020204020204" charset="-122"/>
              </a:rPr>
              <a:t>库</a:t>
            </a:r>
          </a:p>
        </p:txBody>
      </p:sp>
      <p:sp>
        <p:nvSpPr>
          <p:cNvPr id="38" name="圆角矩形 77">
            <a:extLst>
              <a:ext uri="{FF2B5EF4-FFF2-40B4-BE49-F238E27FC236}">
                <a16:creationId xmlns:a16="http://schemas.microsoft.com/office/drawing/2014/main" id="{CC10767C-9FAA-70C2-4E83-2CD275834540}"/>
              </a:ext>
            </a:extLst>
          </p:cNvPr>
          <p:cNvSpPr/>
          <p:nvPr/>
        </p:nvSpPr>
        <p:spPr>
          <a:xfrm>
            <a:off x="9750774" y="6114634"/>
            <a:ext cx="1249391" cy="304804"/>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泛亚</a:t>
            </a:r>
            <a:r>
              <a:rPr lang="zh-TW" altLang="en-US" sz="1400" dirty="0">
                <a:solidFill>
                  <a:srgbClr val="000000"/>
                </a:solidFill>
                <a:latin typeface="微软雅黑" panose="020B0503020204020204" charset="-122"/>
                <a:ea typeface="微软雅黑" panose="020B0503020204020204" charset="-122"/>
                <a:sym typeface="+mn-ea"/>
              </a:rPr>
              <a:t>数据</a:t>
            </a:r>
            <a:r>
              <a:rPr lang="zh-CN" altLang="en-US" sz="1400" dirty="0">
                <a:solidFill>
                  <a:srgbClr val="000000"/>
                </a:solidFill>
                <a:latin typeface="微软雅黑" panose="020B0503020204020204" charset="-122"/>
                <a:ea typeface="微软雅黑" panose="020B0503020204020204" charset="-122"/>
                <a:sym typeface="+mn-ea"/>
              </a:rPr>
              <a:t>库</a:t>
            </a:r>
            <a:endParaRPr lang="zh-CN" altLang="en-US" sz="1400" b="0" dirty="0">
              <a:solidFill>
                <a:srgbClr val="000000"/>
              </a:solidFill>
              <a:latin typeface="微软雅黑" panose="020B0503020204020204" charset="-122"/>
              <a:ea typeface="微软雅黑" panose="020B0503020204020204" charset="-122"/>
            </a:endParaRPr>
          </a:p>
        </p:txBody>
      </p:sp>
      <p:sp>
        <p:nvSpPr>
          <p:cNvPr id="39" name="圆角矩形 79">
            <a:extLst>
              <a:ext uri="{FF2B5EF4-FFF2-40B4-BE49-F238E27FC236}">
                <a16:creationId xmlns:a16="http://schemas.microsoft.com/office/drawing/2014/main" id="{8528CFBC-8FEF-FA97-F9B8-357E82756271}"/>
              </a:ext>
            </a:extLst>
          </p:cNvPr>
          <p:cNvSpPr/>
          <p:nvPr/>
        </p:nvSpPr>
        <p:spPr>
          <a:xfrm>
            <a:off x="8046744" y="6127012"/>
            <a:ext cx="1596397" cy="292426"/>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zh-CN" altLang="en-US" sz="1400" dirty="0">
                <a:solidFill>
                  <a:srgbClr val="000000"/>
                </a:solidFill>
                <a:latin typeface="微软雅黑" panose="020B0503020204020204" charset="-122"/>
                <a:ea typeface="微软雅黑" panose="020B0503020204020204" charset="-122"/>
                <a:sym typeface="+mn-ea"/>
              </a:rPr>
              <a:t>大别山经济数据库</a:t>
            </a:r>
            <a:endParaRPr lang="zh-CN" altLang="en-US" sz="1400" b="0" dirty="0">
              <a:solidFill>
                <a:srgbClr val="000000"/>
              </a:solidFill>
              <a:latin typeface="微软雅黑" panose="020B0503020204020204" charset="-122"/>
              <a:ea typeface="微软雅黑" panose="020B0503020204020204" charset="-122"/>
            </a:endParaRPr>
          </a:p>
        </p:txBody>
      </p:sp>
      <p:sp>
        <p:nvSpPr>
          <p:cNvPr id="13" name="矩形 12">
            <a:extLst>
              <a:ext uri="{FF2B5EF4-FFF2-40B4-BE49-F238E27FC236}">
                <a16:creationId xmlns:a16="http://schemas.microsoft.com/office/drawing/2014/main" id="{59C1A350-7C9A-B77C-BA3F-C9F1BDECD51B}"/>
              </a:ext>
            </a:extLst>
          </p:cNvPr>
          <p:cNvSpPr/>
          <p:nvPr/>
        </p:nvSpPr>
        <p:spPr>
          <a:xfrm>
            <a:off x="1347857" y="1069802"/>
            <a:ext cx="2124686" cy="21538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2" name="矩形 21">
            <a:extLst>
              <a:ext uri="{FF2B5EF4-FFF2-40B4-BE49-F238E27FC236}">
                <a16:creationId xmlns:a16="http://schemas.microsoft.com/office/drawing/2014/main" id="{3DE92DE9-518C-092E-053B-95F8413684A9}"/>
              </a:ext>
            </a:extLst>
          </p:cNvPr>
          <p:cNvSpPr/>
          <p:nvPr/>
        </p:nvSpPr>
        <p:spPr>
          <a:xfrm>
            <a:off x="6272186" y="4970800"/>
            <a:ext cx="1949819" cy="4011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altLang="en-US" sz="2800" b="1" dirty="0" err="1">
                <a:solidFill>
                  <a:prstClr val="black">
                    <a:lumMod val="65000"/>
                    <a:lumOff val="35000"/>
                  </a:prstClr>
                </a:solidFill>
              </a:rPr>
              <a:t>锐思（</a:t>
            </a:r>
            <a:r>
              <a:rPr lang="en-US" altLang="en-US" sz="2800" b="1" dirty="0" err="1">
                <a:solidFill>
                  <a:prstClr val="black">
                    <a:lumMod val="65000"/>
                    <a:lumOff val="35000"/>
                  </a:prstClr>
                </a:solidFill>
              </a:rPr>
              <a:t>RESSET</a:t>
            </a:r>
            <a:r>
              <a:rPr altLang="en-US" sz="2800" b="1" dirty="0" err="1">
                <a:solidFill>
                  <a:prstClr val="black">
                    <a:lumMod val="65000"/>
                    <a:lumOff val="35000"/>
                  </a:prstClr>
                </a:solidFill>
              </a:rPr>
              <a:t>）数据库</a:t>
            </a:r>
            <a:r>
              <a:rPr lang="zh-CN" altLang="en-US" sz="2800" b="1" dirty="0">
                <a:solidFill>
                  <a:prstClr val="black">
                    <a:lumMod val="65000"/>
                    <a:lumOff val="35000"/>
                  </a:prstClr>
                </a:solidFill>
              </a:rPr>
              <a:t>整体介绍</a:t>
            </a:r>
            <a:endParaRPr lang="zh-CN" altLang="en-US" sz="2800" b="1" dirty="0"/>
          </a:p>
        </p:txBody>
      </p:sp>
      <p:sp>
        <p:nvSpPr>
          <p:cNvPr id="6" name="内容占位符 2"/>
          <p:cNvSpPr txBox="1"/>
          <p:nvPr/>
        </p:nvSpPr>
        <p:spPr>
          <a:xfrm>
            <a:off x="821376" y="1601845"/>
            <a:ext cx="5918086" cy="3023918"/>
          </a:xfrm>
          <a:prstGeom prst="rect">
            <a:avLst/>
          </a:prstGeom>
        </p:spPr>
        <p:txBody>
          <a:bodyPr/>
          <a:lstStyle/>
          <a:p>
            <a:pPr marL="383540" lvl="0" indent="-383540" algn="just" defTabSz="1022985">
              <a:lnSpc>
                <a:spcPct val="150000"/>
              </a:lnSpc>
              <a:spcBef>
                <a:spcPct val="20000"/>
              </a:spcBef>
              <a:buFont typeface="Wingdings" panose="05000000000000000000" pitchFamily="2" charset="2"/>
              <a:buChar char="n"/>
              <a:defRPr/>
            </a:pPr>
            <a:r>
              <a:rPr lang="zh-CN" altLang="en-US" sz="2000" b="1" dirty="0">
                <a:solidFill>
                  <a:srgbClr val="0070C0"/>
                </a:solidFill>
                <a:latin typeface="+mn-ea"/>
              </a:rPr>
              <a:t>以</a:t>
            </a:r>
            <a:r>
              <a:rPr lang="zh-CN" altLang="en-US" sz="2000" b="1" dirty="0">
                <a:solidFill>
                  <a:srgbClr val="C00000"/>
                </a:solidFill>
                <a:latin typeface="+mn-ea"/>
              </a:rPr>
              <a:t>实证研究</a:t>
            </a:r>
            <a:r>
              <a:rPr lang="zh-CN" altLang="en-US" sz="2000" b="1" dirty="0">
                <a:solidFill>
                  <a:srgbClr val="0070C0"/>
                </a:solidFill>
                <a:latin typeface="+mn-ea"/>
              </a:rPr>
              <a:t>为导向的数据服务平台，包含金融研究类、高频类、经济类和特色类四大系列产品。</a:t>
            </a:r>
            <a:endParaRPr lang="en-US" altLang="zh-CN" sz="2000" b="1" dirty="0">
              <a:solidFill>
                <a:srgbClr val="0070C0"/>
              </a:solidFill>
              <a:latin typeface="+mn-ea"/>
            </a:endParaRPr>
          </a:p>
          <a:p>
            <a:pPr marL="342900" marR="0" lvl="0" indent="-342900" algn="just" defTabSz="1022985" rtl="0" eaLnBrk="1" fontAlgn="auto" latinLnBrk="0" hangingPunct="1">
              <a:lnSpc>
                <a:spcPct val="150000"/>
              </a:lnSpc>
              <a:spcBef>
                <a:spcPct val="20000"/>
              </a:spcBef>
              <a:spcAft>
                <a:spcPts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mn-ea"/>
              </a:rPr>
              <a:t>借鉴</a:t>
            </a:r>
            <a:r>
              <a:rPr kumimoji="0" lang="en-US" altLang="zh-CN" sz="2000" b="1" i="0" u="none" strike="noStrike" kern="1200" cap="none" spc="0" normalizeH="0" baseline="0" noProof="0" dirty="0" err="1">
                <a:ln>
                  <a:noFill/>
                </a:ln>
                <a:solidFill>
                  <a:srgbClr val="C00000"/>
                </a:solidFill>
                <a:effectLst/>
                <a:uLnTx/>
                <a:uFillTx/>
                <a:latin typeface="+mn-ea"/>
              </a:rPr>
              <a:t>CRSP,Compustat</a:t>
            </a:r>
            <a:r>
              <a:rPr kumimoji="0" lang="zh-CN" altLang="en-US" sz="2000" b="1" i="0" u="none" strike="noStrike" kern="1200" cap="none" spc="0" normalizeH="0" baseline="0" noProof="0" dirty="0">
                <a:ln>
                  <a:noFill/>
                </a:ln>
                <a:solidFill>
                  <a:srgbClr val="0070C0"/>
                </a:solidFill>
                <a:effectLst/>
                <a:uLnTx/>
                <a:uFillTx/>
                <a:latin typeface="+mn-ea"/>
              </a:rPr>
              <a:t>等国际知名数据库的设计标准。</a:t>
            </a:r>
            <a:endParaRPr lang="en-US" altLang="zh-CN" sz="2000" b="1" dirty="0">
              <a:solidFill>
                <a:srgbClr val="0070C0"/>
              </a:solidFill>
              <a:latin typeface="+mn-ea"/>
            </a:endParaRPr>
          </a:p>
          <a:p>
            <a:pPr marL="342900" marR="0" lvl="0" indent="-342900" algn="just" defTabSz="1022985" rtl="0" eaLnBrk="1" fontAlgn="auto" latinLnBrk="0" hangingPunct="1">
              <a:lnSpc>
                <a:spcPct val="150000"/>
              </a:lnSpc>
              <a:spcBef>
                <a:spcPct val="20000"/>
              </a:spcBef>
              <a:spcAft>
                <a:spcPts val="0"/>
              </a:spcAft>
              <a:buClrTx/>
              <a:buSzTx/>
              <a:buFont typeface="Wingdings" panose="05000000000000000000" pitchFamily="2" charset="2"/>
              <a:buChar char="n"/>
              <a:defRPr/>
            </a:pPr>
            <a:r>
              <a:rPr lang="zh-CN" altLang="en-US" sz="2000" b="1" dirty="0">
                <a:solidFill>
                  <a:srgbClr val="0070C0"/>
                </a:solidFill>
                <a:latin typeface="+mn-ea"/>
              </a:rPr>
              <a:t>高校用户</a:t>
            </a:r>
            <a:r>
              <a:rPr lang="zh-CN" altLang="en-US" sz="2000" b="1" dirty="0">
                <a:solidFill>
                  <a:srgbClr val="C00000"/>
                </a:solidFill>
                <a:latin typeface="+mn-ea"/>
              </a:rPr>
              <a:t>超</a:t>
            </a:r>
            <a:r>
              <a:rPr lang="en-US" altLang="zh-CN" sz="2000" b="1" dirty="0">
                <a:solidFill>
                  <a:srgbClr val="C00000"/>
                </a:solidFill>
                <a:latin typeface="+mn-ea"/>
              </a:rPr>
              <a:t>300</a:t>
            </a:r>
            <a:r>
              <a:rPr lang="zh-CN" altLang="en-US" sz="2000" b="1" dirty="0">
                <a:solidFill>
                  <a:srgbClr val="C00000"/>
                </a:solidFill>
                <a:latin typeface="+mn-ea"/>
              </a:rPr>
              <a:t>所</a:t>
            </a:r>
            <a:r>
              <a:rPr lang="zh-CN" altLang="en-US" sz="2000" b="1" dirty="0">
                <a:solidFill>
                  <a:srgbClr val="0070C0"/>
                </a:solidFill>
                <a:latin typeface="+mn-ea"/>
              </a:rPr>
              <a:t>，财经类院校覆盖率</a:t>
            </a:r>
            <a:r>
              <a:rPr lang="zh-CN" altLang="en-US" sz="2000" b="1" dirty="0">
                <a:solidFill>
                  <a:srgbClr val="C00000"/>
                </a:solidFill>
                <a:latin typeface="+mn-ea"/>
              </a:rPr>
              <a:t>超</a:t>
            </a:r>
            <a:r>
              <a:rPr lang="en-US" altLang="zh-CN" sz="2000" b="1" dirty="0">
                <a:solidFill>
                  <a:srgbClr val="C00000"/>
                </a:solidFill>
                <a:latin typeface="+mn-ea"/>
              </a:rPr>
              <a:t>95%</a:t>
            </a:r>
            <a:r>
              <a:rPr lang="zh-CN" altLang="en-US" sz="2000" b="1" dirty="0">
                <a:solidFill>
                  <a:srgbClr val="0070C0"/>
                </a:solidFill>
                <a:latin typeface="+mn-ea"/>
              </a:rPr>
              <a:t>，个人注册用户</a:t>
            </a:r>
            <a:r>
              <a:rPr lang="zh-CN" altLang="en-US" sz="2000" b="1" dirty="0">
                <a:solidFill>
                  <a:srgbClr val="C00000"/>
                </a:solidFill>
                <a:latin typeface="+mn-ea"/>
              </a:rPr>
              <a:t>超</a:t>
            </a:r>
            <a:r>
              <a:rPr lang="en-US" altLang="zh-CN" sz="2000" b="1" dirty="0">
                <a:solidFill>
                  <a:srgbClr val="C00000"/>
                </a:solidFill>
                <a:latin typeface="+mn-ea"/>
              </a:rPr>
              <a:t>100000</a:t>
            </a:r>
            <a:r>
              <a:rPr lang="zh-CN" altLang="en-US" sz="2000" b="1" dirty="0">
                <a:solidFill>
                  <a:srgbClr val="C00000"/>
                </a:solidFill>
                <a:latin typeface="+mn-ea"/>
              </a:rPr>
              <a:t>名。</a:t>
            </a:r>
            <a:endParaRPr lang="en-US" altLang="zh-CN" sz="2000" b="1" dirty="0">
              <a:solidFill>
                <a:srgbClr val="C00000"/>
              </a:solidFill>
              <a:latin typeface="+mn-ea"/>
            </a:endParaRPr>
          </a:p>
          <a:p>
            <a:pPr marL="342900" marR="0" lvl="0" indent="-342900" algn="just" defTabSz="1022985" rtl="0" eaLnBrk="1" fontAlgn="auto" latinLnBrk="0" hangingPunct="1">
              <a:lnSpc>
                <a:spcPct val="150000"/>
              </a:lnSpc>
              <a:spcBef>
                <a:spcPct val="20000"/>
              </a:spcBef>
              <a:spcAft>
                <a:spcPts val="0"/>
              </a:spcAft>
              <a:buClrTx/>
              <a:buSzTx/>
              <a:buFont typeface="Wingdings" panose="05000000000000000000" pitchFamily="2" charset="2"/>
              <a:buChar char="n"/>
              <a:defRPr/>
            </a:pPr>
            <a:r>
              <a:rPr lang="zh-CN" altLang="en-US" sz="2000" b="1" dirty="0">
                <a:solidFill>
                  <a:srgbClr val="0070C0"/>
                </a:solidFill>
                <a:latin typeface="+mn-ea"/>
              </a:rPr>
              <a:t>每年</a:t>
            </a:r>
            <a:r>
              <a:rPr lang="zh-CN" altLang="en-US" sz="2000" b="1" dirty="0">
                <a:solidFill>
                  <a:srgbClr val="C00000"/>
                </a:solidFill>
                <a:latin typeface="+mn-ea"/>
              </a:rPr>
              <a:t>上千篇</a:t>
            </a:r>
            <a:r>
              <a:rPr lang="zh-CN" altLang="en-US" sz="2000" b="1" dirty="0">
                <a:solidFill>
                  <a:srgbClr val="0070C0"/>
                </a:solidFill>
                <a:latin typeface="+mn-ea"/>
              </a:rPr>
              <a:t>的期刊、论文引用量。</a:t>
            </a:r>
            <a:endParaRPr kumimoji="0" lang="zh-CN" altLang="en-US" sz="2000" b="1" i="0" u="none" strike="noStrike" kern="1200" cap="none" spc="0" normalizeH="0" baseline="0" noProof="0" dirty="0">
              <a:ln>
                <a:noFill/>
              </a:ln>
              <a:solidFill>
                <a:srgbClr val="0070C0"/>
              </a:solidFill>
              <a:effectLst/>
              <a:uLnTx/>
              <a:uFillTx/>
              <a:latin typeface="+mn-ea"/>
            </a:endParaRPr>
          </a:p>
        </p:txBody>
      </p:sp>
      <p:sp>
        <p:nvSpPr>
          <p:cNvPr id="9" name="Rectangle 4"/>
          <p:cNvSpPr>
            <a:spLocks noChangeArrowheads="1"/>
          </p:cNvSpPr>
          <p:nvPr/>
        </p:nvSpPr>
        <p:spPr bwMode="auto">
          <a:xfrm>
            <a:off x="8136794" y="5194591"/>
            <a:ext cx="2412516" cy="307777"/>
          </a:xfrm>
          <a:prstGeom prst="rect">
            <a:avLst/>
          </a:prstGeom>
          <a:noFill/>
          <a:ln w="9525" algn="ctr">
            <a:noFill/>
            <a:miter lim="800000"/>
          </a:ln>
        </p:spPr>
        <p:txBody>
          <a:bodyPr wrap="square">
            <a:spAutoFit/>
          </a:bodyPr>
          <a:lstStyle/>
          <a:p>
            <a:pPr marL="355600" indent="-355600" eaLnBrk="0" hangingPunct="0">
              <a:spcBef>
                <a:spcPct val="45000"/>
              </a:spcBef>
            </a:pPr>
            <a:r>
              <a:rPr lang="en-US" altLang="zh-CN" sz="1400" b="1" i="1" dirty="0">
                <a:solidFill>
                  <a:schemeClr val="tx1">
                    <a:lumMod val="75000"/>
                    <a:lumOff val="25000"/>
                  </a:schemeClr>
                </a:solidFill>
                <a:latin typeface="+mn-ea"/>
              </a:rPr>
              <a:t>http://www.resset.com/</a:t>
            </a:r>
          </a:p>
        </p:txBody>
      </p:sp>
      <p:pic>
        <p:nvPicPr>
          <p:cNvPr id="2" name="图片 1"/>
          <p:cNvPicPr>
            <a:picLocks noChangeAspect="1"/>
          </p:cNvPicPr>
          <p:nvPr/>
        </p:nvPicPr>
        <p:blipFill>
          <a:blip r:embed="rId4"/>
          <a:stretch>
            <a:fillRect/>
          </a:stretch>
        </p:blipFill>
        <p:spPr>
          <a:xfrm>
            <a:off x="7095787" y="2138767"/>
            <a:ext cx="4494530" cy="2268855"/>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183220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9840,&quot;width&quot;:18036}"/>
</p:tagLst>
</file>

<file path=ppt/tags/tag1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1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0.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2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0.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3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0.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3485,&quot;width&quot;:18540}"/>
</p:tagLst>
</file>

<file path=ppt/tags/tag4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4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ags/tag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Text"/>
  <p:tag name="MH" val="20160803114315"/>
  <p:tag name="MH_LIBRARY" val="GRAPHIC"/>
</p:tagLst>
</file>

<file path=ppt/theme/theme1.xml><?xml version="1.0" encoding="utf-8"?>
<a:theme xmlns:a="http://schemas.openxmlformats.org/drawingml/2006/main" name="3_Office 主题​​">
  <a:themeElements>
    <a:clrScheme name="自定义 9">
      <a:dk1>
        <a:srgbClr val="000000"/>
      </a:dk1>
      <a:lt1>
        <a:srgbClr val="FFFFFF"/>
      </a:lt1>
      <a:dk2>
        <a:srgbClr val="5E5E5E"/>
      </a:dk2>
      <a:lt2>
        <a:srgbClr val="DDDDDD"/>
      </a:lt2>
      <a:accent1>
        <a:srgbClr val="0070C0"/>
      </a:accent1>
      <a:accent2>
        <a:srgbClr val="A5A5A5"/>
      </a:accent2>
      <a:accent3>
        <a:srgbClr val="F69200"/>
      </a:accent3>
      <a:accent4>
        <a:srgbClr val="92D050"/>
      </a:accent4>
      <a:accent5>
        <a:srgbClr val="FF0000"/>
      </a:accent5>
      <a:accent6>
        <a:srgbClr val="C00000"/>
      </a:accent6>
      <a:hlink>
        <a:srgbClr val="0070C0"/>
      </a:hlink>
      <a:folHlink>
        <a:srgbClr val="7030A0"/>
      </a:folHlink>
    </a:clrScheme>
    <a:fontScheme name="微软雅黑和Aria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3450</TotalTime>
  <Words>5244</Words>
  <Application>Microsoft Office PowerPoint</Application>
  <PresentationFormat>宽屏</PresentationFormat>
  <Paragraphs>759</Paragraphs>
  <Slides>64</Slides>
  <Notes>54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64</vt:i4>
      </vt:variant>
    </vt:vector>
  </HeadingPairs>
  <TitlesOfParts>
    <vt:vector size="76" baseType="lpstr">
      <vt:lpstr>等线</vt:lpstr>
      <vt:lpstr>仿宋</vt:lpstr>
      <vt:lpstr>思源宋体 CN Heavy</vt:lpstr>
      <vt:lpstr>思源宋体 CN SemiBold</vt:lpstr>
      <vt:lpstr>宋体</vt:lpstr>
      <vt:lpstr>微软雅黑</vt:lpstr>
      <vt:lpstr>Arial</vt:lpstr>
      <vt:lpstr>Calibri</vt:lpstr>
      <vt:lpstr>Impact</vt:lpstr>
      <vt:lpstr>Times New Roman</vt:lpstr>
      <vt:lpstr>Wingdings</vt:lpstr>
      <vt:lpstr>3_Office 主题​​</vt:lpstr>
      <vt:lpstr>PowerPoint 演示文稿</vt:lpstr>
      <vt:lpstr>PowerPoint 演示文稿</vt:lpstr>
      <vt:lpstr>PowerPoint 演示文稿</vt:lpstr>
      <vt:lpstr>锐思公司介绍</vt:lpstr>
      <vt:lpstr>锐思公司荣誉</vt:lpstr>
      <vt:lpstr>锐思公司荣誉</vt:lpstr>
      <vt:lpstr>锐思三大产品系列</vt:lpstr>
      <vt:lpstr>锐思（RESSET）数据库产品体系</vt:lpstr>
      <vt:lpstr>锐思（RESSET）数据库整体介绍</vt:lpstr>
      <vt:lpstr>实证研究数据与资讯类数据的区别</vt:lpstr>
      <vt:lpstr>锐思（RESSET）数据库特色</vt:lpstr>
      <vt:lpstr>PowerPoint 演示文稿</vt:lpstr>
      <vt:lpstr>RESSET金融研究数据库-概况</vt:lpstr>
      <vt:lpstr>优势：数据全面，冗余度低</vt:lpstr>
      <vt:lpstr>优势：衍生指标丰富，开放模型算法</vt:lpstr>
      <vt:lpstr>优势：数据专业合并，方便应用</vt:lpstr>
      <vt:lpstr>金融研究数据库-检索主页</vt:lpstr>
      <vt:lpstr>如何找到您需要的数据？</vt:lpstr>
      <vt:lpstr>高级搜索功能</vt:lpstr>
      <vt:lpstr>数据词典查阅</vt:lpstr>
      <vt:lpstr>金融研究数据库-三种查询方式</vt:lpstr>
      <vt:lpstr>丰富的数据输出格式</vt:lpstr>
      <vt:lpstr>锐思金融研究数据库-数据来源标注</vt:lpstr>
      <vt:lpstr>锐思金融研究数据库应用案例——实证论文写作</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锐思金融研究数据库：研究领域</vt:lpstr>
      <vt:lpstr>锐思金融研究数据库：数据引用情况示例</vt:lpstr>
      <vt:lpstr>PowerPoint 演示文稿</vt:lpstr>
      <vt:lpstr>RESSET企业大数据平台</vt:lpstr>
      <vt:lpstr>RESSET企业大数据平台</vt:lpstr>
      <vt:lpstr>RESSET企业大数据平台的优势</vt:lpstr>
      <vt:lpstr>RESSET企业大数据平台的特色</vt:lpstr>
      <vt:lpstr>平台特色功能-多条件组合筛选查询</vt:lpstr>
      <vt:lpstr>平台特色功能-独立查询下载</vt:lpstr>
      <vt:lpstr>平台特色功能-跨表查询（市场主体关联）</vt:lpstr>
      <vt:lpstr>平台特色功能-企业基础信用报告</vt:lpstr>
      <vt:lpstr>新功能上线：批量查询导出</vt:lpstr>
      <vt:lpstr>新功能上线：批量查询导出</vt:lpstr>
      <vt:lpstr>政策性指导助力中小企业发展</vt:lpstr>
      <vt:lpstr>企业级数据研究领域</vt:lpstr>
      <vt:lpstr>PowerPoint 演示文稿</vt:lpstr>
      <vt:lpstr>PowerPoint 演示文稿</vt:lpstr>
      <vt:lpstr>RESSET财经文本智能分析平台</vt:lpstr>
      <vt:lpstr>RESSET财经文本智能分析平台</vt:lpstr>
      <vt:lpstr>RESSET财经文本智能分析平台-解决方案</vt:lpstr>
      <vt:lpstr>RESSET财经文本智能分析平台优势</vt:lpstr>
      <vt:lpstr>RESSET财经文本智能分析平台特色</vt:lpstr>
      <vt:lpstr>RESSET金融大语言模型应用平台</vt:lpstr>
      <vt:lpstr>全面赋能搜、读、算、写四大场景</vt:lpstr>
      <vt:lpstr>功能模块：全域搜索——以“ESG”为例</vt:lpstr>
      <vt:lpstr>功能模块：智能阅读</vt:lpstr>
      <vt:lpstr>功能模块：估值测算</vt:lpstr>
      <vt:lpstr>功能模块：AI写作</vt:lpstr>
      <vt:lpstr>平台优势与特色</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RESSET</dc:creator>
  <cp:lastModifiedBy>1773198383@qq.com</cp:lastModifiedBy>
  <cp:revision>1233</cp:revision>
  <dcterms:created xsi:type="dcterms:W3CDTF">2017-12-05T05:43:00Z</dcterms:created>
  <dcterms:modified xsi:type="dcterms:W3CDTF">2024-10-09T01:09:58Z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6497299E08AF42398ECBCAE992A80A94</vt:lpwstr>
  </property>
</Properties>
</file>