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54" r:id="rId2"/>
  </p:sldMasterIdLst>
  <p:notesMasterIdLst>
    <p:notesMasterId r:id="rId41"/>
  </p:notesMasterIdLst>
  <p:sldIdLst>
    <p:sldId id="749" r:id="rId3"/>
    <p:sldId id="441" r:id="rId4"/>
    <p:sldId id="552" r:id="rId5"/>
    <p:sldId id="684" r:id="rId6"/>
    <p:sldId id="440" r:id="rId7"/>
    <p:sldId id="442" r:id="rId8"/>
    <p:sldId id="543" r:id="rId9"/>
    <p:sldId id="770" r:id="rId10"/>
    <p:sldId id="771" r:id="rId11"/>
    <p:sldId id="772" r:id="rId12"/>
    <p:sldId id="773" r:id="rId13"/>
    <p:sldId id="774" r:id="rId14"/>
    <p:sldId id="775" r:id="rId15"/>
    <p:sldId id="776" r:id="rId16"/>
    <p:sldId id="777" r:id="rId17"/>
    <p:sldId id="778" r:id="rId18"/>
    <p:sldId id="779" r:id="rId19"/>
    <p:sldId id="780" r:id="rId20"/>
    <p:sldId id="781" r:id="rId21"/>
    <p:sldId id="695" r:id="rId22"/>
    <p:sldId id="750" r:id="rId23"/>
    <p:sldId id="751" r:id="rId24"/>
    <p:sldId id="785" r:id="rId25"/>
    <p:sldId id="786" r:id="rId26"/>
    <p:sldId id="787" r:id="rId27"/>
    <p:sldId id="788" r:id="rId28"/>
    <p:sldId id="789" r:id="rId29"/>
    <p:sldId id="790" r:id="rId30"/>
    <p:sldId id="791" r:id="rId31"/>
    <p:sldId id="792" r:id="rId32"/>
    <p:sldId id="793" r:id="rId33"/>
    <p:sldId id="794" r:id="rId34"/>
    <p:sldId id="795" r:id="rId35"/>
    <p:sldId id="797" r:id="rId36"/>
    <p:sldId id="798" r:id="rId37"/>
    <p:sldId id="799" r:id="rId38"/>
    <p:sldId id="291" r:id="rId39"/>
    <p:sldId id="475" r:id="rId40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目录" id="{E12176C0-72F1-42A3-B417-1966C9B4B346}">
          <p14:sldIdLst>
            <p14:sldId id="749"/>
            <p14:sldId id="441"/>
            <p14:sldId id="552"/>
            <p14:sldId id="684"/>
          </p14:sldIdLst>
        </p14:section>
        <p14:section name="Emerald资源介绍" id="{388BEABA-18BF-49A6-9D8B-8867A6EFB383}">
          <p14:sldIdLst>
            <p14:sldId id="440"/>
            <p14:sldId id="442"/>
            <p14:sldId id="543"/>
            <p14:sldId id="770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</p14:sldIdLst>
        </p14:section>
        <p14:section name="数据库平台使用" id="{0116F3D0-67BB-42D2-BEED-C2586D1AE629}">
          <p14:sldIdLst>
            <p14:sldId id="695"/>
            <p14:sldId id="750"/>
            <p14:sldId id="751"/>
            <p14:sldId id="785"/>
            <p14:sldId id="786"/>
            <p14:sldId id="787"/>
            <p14:sldId id="788"/>
            <p14:sldId id="789"/>
            <p14:sldId id="790"/>
            <p14:sldId id="791"/>
            <p14:sldId id="792"/>
            <p14:sldId id="793"/>
            <p14:sldId id="794"/>
            <p14:sldId id="795"/>
            <p14:sldId id="797"/>
            <p14:sldId id="798"/>
            <p14:sldId id="799"/>
            <p14:sldId id="291"/>
          </p14:sldIdLst>
        </p14:section>
        <p14:section name="结语" id="{5E85FE08-AC81-4E95-B88F-21395093FCE0}">
          <p14:sldIdLst>
            <p14:sldId id="4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o Xu" initials="JX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6E75"/>
    <a:srgbClr val="C5580F"/>
    <a:srgbClr val="FFF2CC"/>
    <a:srgbClr val="DB527C"/>
    <a:srgbClr val="ED460F"/>
    <a:srgbClr val="32B8C7"/>
    <a:srgbClr val="67BDB2"/>
    <a:srgbClr val="45A196"/>
    <a:srgbClr val="2EABB8"/>
    <a:srgbClr val="60B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度样式 1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47" autoAdjust="0"/>
    <p:restoredTop sz="87587" autoAdjust="0"/>
  </p:normalViewPr>
  <p:slideViewPr>
    <p:cSldViewPr snapToGrid="0">
      <p:cViewPr varScale="1">
        <p:scale>
          <a:sx n="77" d="100"/>
          <a:sy n="77" d="100"/>
        </p:scale>
        <p:origin x="567" y="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Emerald\Publishing\7.%20Product\Journal\&#24635;&#34920;\Emerald%202019%20&#26399;&#21002;&#24635;&#20917;2019010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emeraldpublishing-my.sharepoint.com/personal/jjiao_emerald_com/Documents/SSCI&#22270;&#24773;&#24635;&#20917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emeraldpublishing-my.sharepoint.com/personal/jjiao_emerald_com/Documents/SSCI&#22270;&#24773;&#24635;&#2091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632874015748031"/>
          <c:y val="2.7219262762594201E-2"/>
          <c:w val="0.52311570428696408"/>
          <c:h val="0.9494095365015444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7BDB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CN" dirty="0"/>
                      <a:t>8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BC4-4EE8-93DE-93E5D095010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zh-CN" dirty="0"/>
                      <a:t>11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7E5-4EA0-9729-065E268AFA7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zh-CN"/>
                      <a:t>15</a:t>
                    </a:r>
                    <a:endParaRPr lang="en-US" altLang="zh-CN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7E5-4EA0-9729-065E268AFA7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zh-CN" dirty="0"/>
                      <a:t>20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7E5-4EA0-9729-065E268AFA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zh-CN" dirty="0"/>
                      <a:t>27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7E5-4EA0-9729-065E268AFA73}"/>
                </c:ext>
              </c:extLst>
            </c:dLbl>
            <c:dLbl>
              <c:idx val="8"/>
              <c:layout>
                <c:manualLayout>
                  <c:x val="-0.23817979002624701"/>
                  <c:y val="2.2995665226570698E-3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dirty="0"/>
                      <a:t>24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7E5-4EA0-9729-065E268AFA7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altLang="zh-CN"/>
                      <a:t>41</a:t>
                    </a:r>
                    <a:endParaRPr lang="en-US" altLang="zh-CN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7E5-4EA0-9729-065E268AFA7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altLang="zh-CN" dirty="0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7E5-4EA0-9729-065E268AFA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lang="zh-CN" sz="1200" b="1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旅游管理</c:v>
                </c:pt>
                <c:pt idx="1">
                  <c:v>信息与知识管理</c:v>
                </c:pt>
                <c:pt idx="2">
                  <c:v>公共政策与环境管理</c:v>
                </c:pt>
                <c:pt idx="3">
                  <c:v>图书馆研究</c:v>
                </c:pt>
                <c:pt idx="4">
                  <c:v>运营物流与质量管理</c:v>
                </c:pt>
                <c:pt idx="5">
                  <c:v>房地产管理与建筑环境</c:v>
                </c:pt>
                <c:pt idx="6">
                  <c:v>教育管理</c:v>
                </c:pt>
                <c:pt idx="7">
                  <c:v>市场营销</c:v>
                </c:pt>
                <c:pt idx="8">
                  <c:v>人力资源与组织研究</c:v>
                </c:pt>
                <c:pt idx="9">
                  <c:v>健康与社会关怀</c:v>
                </c:pt>
                <c:pt idx="10">
                  <c:v>会计金融与经济学</c:v>
                </c:pt>
                <c:pt idx="11">
                  <c:v>商业管理与战略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16</c:v>
                </c:pt>
                <c:pt idx="5">
                  <c:v>18</c:v>
                </c:pt>
                <c:pt idx="6">
                  <c:v>22</c:v>
                </c:pt>
                <c:pt idx="7">
                  <c:v>23</c:v>
                </c:pt>
                <c:pt idx="8">
                  <c:v>27</c:v>
                </c:pt>
                <c:pt idx="9">
                  <c:v>32</c:v>
                </c:pt>
                <c:pt idx="10">
                  <c:v>40</c:v>
                </c:pt>
                <c:pt idx="1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7E5-4EA0-9729-065E268AF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00132207"/>
        <c:axId val="1195004959"/>
      </c:barChart>
      <c:catAx>
        <c:axId val="1200132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195004959"/>
        <c:crosses val="autoZero"/>
        <c:auto val="1"/>
        <c:lblAlgn val="ctr"/>
        <c:lblOffset val="100"/>
        <c:noMultiLvlLbl val="0"/>
      </c:catAx>
      <c:valAx>
        <c:axId val="11950049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13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altLang="zh-CN" sz="1400" b="0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en-US" altLang="zh-CN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SSCI收录</a:t>
            </a:r>
          </a:p>
        </c:rich>
      </c:tx>
      <c:layout>
        <c:manualLayout>
          <c:xMode val="edge"/>
          <c:yMode val="edge"/>
          <c:x val="0.4766059536926826"/>
          <c:y val="3.0762873232981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en-US" altLang="zh-CN" sz="1400" b="0" i="0" u="none" strike="noStrike" kern="1200" spc="0" baseline="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2880086478149132"/>
          <c:y val="0.13313105734902031"/>
          <c:w val="0.49629748223668835"/>
          <c:h val="0.7350584298469551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6A-4A63-8411-358E9DFB72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6A-4A63-8411-358E9DFB72C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6A-4A63-8411-358E9DFB72C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46A-4A63-8411-358E9DFB72C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46A-4A63-8411-358E9DFB72C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46A-4A63-8411-358E9DFB72C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46A-4A63-8411-358E9DFB72C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46A-4A63-8411-358E9DFB72C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46A-4A63-8411-358E9DFB72C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46A-4A63-8411-358E9DFB72CF}"/>
              </c:ext>
            </c:extLst>
          </c:dPt>
          <c:dLbls>
            <c:dLbl>
              <c:idx val="0"/>
              <c:layout>
                <c:manualLayout>
                  <c:x val="0.10277777777777777"/>
                  <c:y val="-6.4814814814814811E-2"/>
                </c:manualLayout>
              </c:layout>
              <c:tx>
                <c:rich>
                  <a:bodyPr/>
                  <a:lstStyle/>
                  <a:p>
                    <a:fld id="{4EEA4307-ED53-4515-B6D2-F994F2503A3D}" type="CATEGORYNAME">
                      <a:rPr lang="en-US" altLang="zh-CN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/>
                      <a:t>[类别名称]</a:t>
                    </a:fld>
                    <a:r>
                      <a:rPr lang="en-US" altLang="zh-CN" baseline="0" dirty="0"/>
                      <a:t>, </a:t>
                    </a:r>
                    <a:fld id="{E3334C73-D73C-4C38-A95A-14ADFC04C6D8}" type="VALUE">
                      <a:rPr lang="en-US" altLang="zh-CN" baseline="0"/>
                      <a:pPr/>
                      <a:t>[值]</a:t>
                    </a:fld>
                    <a:endParaRPr lang="en-US" altLang="zh-CN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46A-4A63-8411-358E9DFB72CF}"/>
                </c:ext>
              </c:extLst>
            </c:dLbl>
            <c:dLbl>
              <c:idx val="1"/>
              <c:layout>
                <c:manualLayout>
                  <c:x val="0.18333333333333324"/>
                  <c:y val="-6.481481481481481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6A-4A63-8411-358E9DFB72CF}"/>
                </c:ext>
              </c:extLst>
            </c:dLbl>
            <c:dLbl>
              <c:idx val="2"/>
              <c:layout>
                <c:manualLayout>
                  <c:x val="0.17777777777777767"/>
                  <c:y val="2.31481481481480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6A-4A63-8411-358E9DFB72CF}"/>
                </c:ext>
              </c:extLst>
            </c:dLbl>
            <c:dLbl>
              <c:idx val="3"/>
              <c:layout>
                <c:manualLayout>
                  <c:x val="6.9500577968050051E-2"/>
                  <c:y val="7.29499283172648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46A-4A63-8411-358E9DFB72CF}"/>
                </c:ext>
              </c:extLst>
            </c:dLbl>
            <c:dLbl>
              <c:idx val="4"/>
              <c:layout>
                <c:manualLayout>
                  <c:x val="2.7777777777777728E-2"/>
                  <c:y val="0.111111111111110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46A-4A63-8411-358E9DFB72CF}"/>
                </c:ext>
              </c:extLst>
            </c:dLbl>
            <c:dLbl>
              <c:idx val="5"/>
              <c:layout>
                <c:manualLayout>
                  <c:x val="-0.05"/>
                  <c:y val="0.1018518518518516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46A-4A63-8411-358E9DFB72CF}"/>
                </c:ext>
              </c:extLst>
            </c:dLbl>
            <c:dLbl>
              <c:idx val="6"/>
              <c:layout>
                <c:manualLayout>
                  <c:x val="-9.0605857810253571E-2"/>
                  <c:y val="9.25461337562369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46A-4A63-8411-358E9DFB72CF}"/>
                </c:ext>
              </c:extLst>
            </c:dLbl>
            <c:dLbl>
              <c:idx val="7"/>
              <c:layout>
                <c:manualLayout>
                  <c:x val="-0.16818742175017051"/>
                  <c:y val="8.886216759295387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46A-4A63-8411-358E9DFB72CF}"/>
                </c:ext>
              </c:extLst>
            </c:dLbl>
            <c:dLbl>
              <c:idx val="8"/>
              <c:layout>
                <c:manualLayout>
                  <c:x val="-0.13055555555555559"/>
                  <c:y val="4.166666666666658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46A-4A63-8411-358E9DFB72CF}"/>
                </c:ext>
              </c:extLst>
            </c:dLbl>
            <c:dLbl>
              <c:idx val="9"/>
              <c:layout>
                <c:manualLayout>
                  <c:x val="-0.1166666666666667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46A-4A63-8411-358E9DFB72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Sheet5!$A$2:$A$11</c:f>
              <c:strCache>
                <c:ptCount val="10"/>
                <c:pt idx="0">
                  <c:v>Elsevier </c:v>
                </c:pt>
                <c:pt idx="1">
                  <c:v>Emerald </c:v>
                </c:pt>
                <c:pt idx="2">
                  <c:v>TAYLOR &amp; FRANCIS INC</c:v>
                </c:pt>
                <c:pt idx="3">
                  <c:v>SAGE</c:v>
                </c:pt>
                <c:pt idx="4">
                  <c:v>AMER ASSOC</c:v>
                </c:pt>
                <c:pt idx="5">
                  <c:v>SPRINGER</c:v>
                </c:pt>
                <c:pt idx="6">
                  <c:v>WILEY</c:v>
                </c:pt>
                <c:pt idx="7">
                  <c:v>OXFORD UNIV PRESS</c:v>
                </c:pt>
                <c:pt idx="8">
                  <c:v>DE GRUYTER </c:v>
                </c:pt>
                <c:pt idx="9">
                  <c:v>others</c:v>
                </c:pt>
              </c:strCache>
            </c:strRef>
          </c:cat>
          <c:val>
            <c:numRef>
              <c:f>Sheet5!$B$2:$B$11</c:f>
              <c:numCache>
                <c:formatCode>General</c:formatCode>
                <c:ptCount val="10"/>
                <c:pt idx="0">
                  <c:v>12</c:v>
                </c:pt>
                <c:pt idx="1">
                  <c:v>10</c:v>
                </c:pt>
                <c:pt idx="2">
                  <c:v>10</c:v>
                </c:pt>
                <c:pt idx="3">
                  <c:v>7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46A-4A63-8411-358E9DFB72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收录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endParaRPr lang="zh-CN" altLang="en-US" dirty="0"/>
          </a:p>
        </c:rich>
      </c:tx>
      <c:layout>
        <c:manualLayout>
          <c:xMode val="edge"/>
          <c:yMode val="edge"/>
          <c:x val="0.39762237213761531"/>
          <c:y val="2.0298294357233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210396690990938"/>
          <c:y val="0.13941678365268076"/>
          <c:w val="0.4983837139182235"/>
          <c:h val="0.77186155604273832"/>
        </c:manualLayout>
      </c:layout>
      <c:doughnut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B-495D-BC37-0AD10A9152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3B-495D-BC37-0AD10A9152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3B-495D-BC37-0AD10A9152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3B-495D-BC37-0AD10A91520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E3B-495D-BC37-0AD10A91520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E3B-495D-BC37-0AD10A91520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E3B-495D-BC37-0AD10A91520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E3B-495D-BC37-0AD10A915207}"/>
              </c:ext>
            </c:extLst>
          </c:dPt>
          <c:dLbls>
            <c:dLbl>
              <c:idx val="0"/>
              <c:layout>
                <c:manualLayout>
                  <c:x val="8.9824557432814062E-2"/>
                  <c:y val="-9.555407429865707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3B-495D-BC37-0AD10A915207}"/>
                </c:ext>
              </c:extLst>
            </c:dLbl>
            <c:dLbl>
              <c:idx val="1"/>
              <c:layout>
                <c:manualLayout>
                  <c:x val="9.2070171368634421E-2"/>
                  <c:y val="-3.8929437677230651E-2"/>
                </c:manualLayout>
              </c:layout>
              <c:tx>
                <c:rich>
                  <a:bodyPr/>
                  <a:lstStyle/>
                  <a:p>
                    <a:fld id="{DE9F77DA-8158-4FED-A8B6-FD4D7A64E524}" type="CATEGORYNAME">
                      <a:rPr lang="en-US" altLang="zh-CN" smtClean="0"/>
                      <a:pPr/>
                      <a:t>[类别名称]</a:t>
                    </a:fld>
                    <a:r>
                      <a:rPr lang="en-US" altLang="zh-CN" dirty="0"/>
                      <a:t>, </a:t>
                    </a:r>
                    <a:r>
                      <a:rPr lang="en-US" altLang="zh-CN" baseline="0" dirty="0"/>
                      <a:t>20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E3B-495D-BC37-0AD10A915207}"/>
                </c:ext>
              </c:extLst>
            </c:dLbl>
            <c:dLbl>
              <c:idx val="2"/>
              <c:layout>
                <c:manualLayout>
                  <c:x val="0.12350876647011928"/>
                  <c:y val="-1.2976329322079908E-16"/>
                </c:manualLayout>
              </c:layout>
              <c:tx>
                <c:rich>
                  <a:bodyPr/>
                  <a:lstStyle/>
                  <a:p>
                    <a:fld id="{FCD5F6B8-0BF3-4110-9372-16D55A432484}" type="CATEGORYNAME">
                      <a:rPr lang="en-US" altLang="zh-CN"/>
                      <a:pPr/>
                      <a:t>[类别名称]</a:t>
                    </a:fld>
                    <a:r>
                      <a:rPr lang="en-US" altLang="zh-CN" baseline="0" dirty="0"/>
                      <a:t>, 12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E3B-495D-BC37-0AD10A915207}"/>
                </c:ext>
              </c:extLst>
            </c:dLbl>
            <c:dLbl>
              <c:idx val="3"/>
              <c:layout>
                <c:manualLayout>
                  <c:x val="0.15270174763578406"/>
                  <c:y val="5.66246366214264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3B-495D-BC37-0AD10A915207}"/>
                </c:ext>
              </c:extLst>
            </c:dLbl>
            <c:dLbl>
              <c:idx val="4"/>
              <c:layout>
                <c:manualLayout>
                  <c:x val="0.16392981731488582"/>
                  <c:y val="9.90931140874960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E3B-495D-BC37-0AD10A915207}"/>
                </c:ext>
              </c:extLst>
            </c:dLbl>
            <c:dLbl>
              <c:idx val="5"/>
              <c:layout>
                <c:manualLayout>
                  <c:x val="4.0421050844766368E-2"/>
                  <c:y val="0.1061711936651745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E3B-495D-BC37-0AD10A915207}"/>
                </c:ext>
              </c:extLst>
            </c:dLbl>
            <c:dLbl>
              <c:idx val="6"/>
              <c:layout>
                <c:manualLayout>
                  <c:x val="-4.9403506588047784E-2"/>
                  <c:y val="8.847599472097862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E3B-495D-BC37-0AD10A915207}"/>
                </c:ext>
              </c:extLst>
            </c:dLbl>
            <c:dLbl>
              <c:idx val="7"/>
              <c:layout>
                <c:manualLayout>
                  <c:x val="-0.13698245008504159"/>
                  <c:y val="3.539039788839085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E3B-495D-BC37-0AD10A915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 w="9525"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Sheet5!$A$15:$A$22</c:f>
              <c:strCache>
                <c:ptCount val="8"/>
                <c:pt idx="0">
                  <c:v>Emerald</c:v>
                </c:pt>
                <c:pt idx="1">
                  <c:v>T&amp;F</c:v>
                </c:pt>
                <c:pt idx="2">
                  <c:v>Elsevier</c:v>
                </c:pt>
                <c:pt idx="3">
                  <c:v>SAGE</c:v>
                </c:pt>
                <c:pt idx="4">
                  <c:v>Springer</c:v>
                </c:pt>
                <c:pt idx="5">
                  <c:v>IGI global</c:v>
                </c:pt>
                <c:pt idx="6">
                  <c:v>Willey</c:v>
                </c:pt>
                <c:pt idx="7">
                  <c:v>others</c:v>
                </c:pt>
              </c:strCache>
            </c:strRef>
          </c:cat>
          <c:val>
            <c:numRef>
              <c:f>Sheet5!$B$15:$B$22</c:f>
              <c:numCache>
                <c:formatCode>General</c:formatCode>
                <c:ptCount val="8"/>
                <c:pt idx="0">
                  <c:v>22</c:v>
                </c:pt>
                <c:pt idx="1">
                  <c:v>19</c:v>
                </c:pt>
                <c:pt idx="2">
                  <c:v>13</c:v>
                </c:pt>
                <c:pt idx="3">
                  <c:v>8</c:v>
                </c:pt>
                <c:pt idx="4">
                  <c:v>7</c:v>
                </c:pt>
                <c:pt idx="5">
                  <c:v>7</c:v>
                </c:pt>
                <c:pt idx="6">
                  <c:v>4</c:v>
                </c:pt>
                <c:pt idx="7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E3B-495D-BC37-0AD10A9152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0.37059</cdr:x>
      <cdr:y>0.89332</cdr:y>
    </cdr:from>
    <cdr:to>
      <cdr:x>0.65466</cdr:x>
      <cdr:y>1</cdr:y>
    </cdr:to>
    <cdr:sp macro="" textlink="">
      <cdr:nvSpPr>
        <cdr:cNvPr id="2" name="文本框 1">
          <a:extLst xmlns:a="http://schemas.openxmlformats.org/drawingml/2006/main">
            <a:ext uri="{FF2B5EF4-FFF2-40B4-BE49-F238E27FC236}">
              <a16:creationId xmlns:a16="http://schemas.microsoft.com/office/drawing/2014/main" id="{CBA3151F-B30F-34C6-87A7-8786616CF843}"/>
            </a:ext>
          </a:extLst>
        </cdr:cNvPr>
        <cdr:cNvSpPr txBox="1"/>
      </cdr:nvSpPr>
      <cdr:spPr>
        <a:xfrm xmlns:a="http://schemas.openxmlformats.org/drawingml/2006/main">
          <a:off x="2414192" y="4055124"/>
          <a:ext cx="1850572" cy="4404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CN" alt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8F52E-6041-4D7B-A6D1-3AC8F6BD6A97}" type="datetimeFigureOut">
              <a:rPr lang="zh-CN" altLang="en-US" smtClean="0"/>
              <a:t>2026/4/2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8F003-5DD9-497A-AD81-475E865C91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011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77B35-7C4B-1990-E909-C4762A0A6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C460BB6-8A1A-06E6-6FE2-90C9D15DE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D2EAC29-12DE-C9B2-E4E7-E133C9826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60FB9D-359E-77A0-5882-A38649DCA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389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776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389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虽然不是很大的出版社，但图情对我们是很重要的学科领域。</a:t>
            </a:r>
            <a:endParaRPr lang="en-US" altLang="zh-CN" dirty="0"/>
          </a:p>
          <a:p>
            <a:r>
              <a:rPr lang="zh-CN" altLang="en-US" dirty="0"/>
              <a:t>高质量期刊还是比较多的，在行业领域也比较有优势。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D8F003-5DD9-497A-AD81-475E865C91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54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近年来，为顺应开放获取的国际出版趋势，积极探索和全球范围内学术机构的创刊合作，目前共计创办</a:t>
            </a:r>
            <a:r>
              <a:rPr lang="en-US" altLang="zh-CN" dirty="0"/>
              <a:t>80+</a:t>
            </a:r>
            <a:r>
              <a:rPr lang="zh-CN" altLang="en-US" dirty="0"/>
              <a:t>本开放获取期刊 期刊内容均可免费访问，在中国地区 我们也和</a:t>
            </a:r>
            <a:r>
              <a:rPr lang="en-US" altLang="zh-CN" dirty="0"/>
              <a:t>10</a:t>
            </a:r>
            <a:r>
              <a:rPr lang="zh-CN" altLang="en-US" dirty="0"/>
              <a:t>家机构合作创办了</a:t>
            </a:r>
            <a:r>
              <a:rPr lang="en-US" altLang="zh-CN" dirty="0"/>
              <a:t>8</a:t>
            </a:r>
            <a:r>
              <a:rPr lang="zh-CN" altLang="en-US" dirty="0"/>
              <a:t>本期刊 欢迎大家了解与积极投稿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buFont typeface="+mj-lt"/>
              <a:buAutoNum type="arabicPeriod"/>
            </a:pP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免费获取资源除了期刊 还有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emerald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全文期刊回溯库。所有高校都可免费申请使用。回溯库中的期刊都可以从第一卷第一期开始，最早可回溯至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1898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年，资源内容也是很丰富的。也欢迎大家来关注了解一下我们的全文期刊回溯库。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8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除了前面提到的期刊资源，我们另一部分非常重要的就是图书资源</a:t>
            </a:r>
            <a:endParaRPr lang="en-US" altLang="zh-CN" dirty="0"/>
          </a:p>
          <a:p>
            <a:r>
              <a:rPr lang="en-US" altLang="zh-CN" dirty="0"/>
              <a:t>Emerald</a:t>
            </a:r>
            <a:r>
              <a:rPr lang="zh-CN" altLang="en-US" dirty="0"/>
              <a:t>共有</a:t>
            </a:r>
            <a:endParaRPr lang="en-US" altLang="zh-CN" dirty="0"/>
          </a:p>
          <a:p>
            <a:r>
              <a:rPr lang="zh-CN" altLang="en-US" dirty="0"/>
              <a:t>四本就是获奖图书中的一部分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我们目前有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3600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多册的图书实现了电子化，大家也可以了解一下。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671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marL="342900" lvl="0" indent="-342900" algn="just">
              <a:buFont typeface="+mj-lt"/>
              <a:buAutoNum type="arabicPeriod"/>
            </a:pP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最后我们还有一部分学科资源是案例集，独家推出了新兴市场案例集，主要聚焦亚非拉等新兴市场国家地情况，包含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1400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多个案例，富有非常丰富的教学注释。出版的案例期刊包含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500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多个案例，是美国案例协会官方期刊。也和世界顶尖的管理学院合作出版了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1200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多个商学院地授权案例。以上就是</a:t>
            </a:r>
            <a:r>
              <a:rPr lang="en-US" altLang="zh-CN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emeral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资源方面的介绍。</a:t>
            </a:r>
          </a:p>
          <a:p>
            <a:pPr>
              <a:spcBef>
                <a:spcPct val="0"/>
              </a:spcBef>
            </a:pPr>
            <a:endParaRPr lang="en-US" altLang="zh-CN" dirty="0"/>
          </a:p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317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437B0A-B571-4C89-B474-44223ECBCE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了解了</a:t>
            </a:r>
            <a:r>
              <a:rPr lang="en-US" altLang="zh-CN" dirty="0"/>
              <a:t>Emerald</a:t>
            </a:r>
            <a:r>
              <a:rPr lang="zh-CN" altLang="en-US" dirty="0"/>
              <a:t>的资源之后，我们来看一下如何在</a:t>
            </a:r>
            <a:r>
              <a:rPr lang="en-US" altLang="zh-CN" dirty="0"/>
              <a:t>Emerald</a:t>
            </a:r>
            <a:r>
              <a:rPr lang="zh-CN" altLang="en-US" dirty="0"/>
              <a:t>的数据库平台获取到这些资源。下面就是</a:t>
            </a:r>
            <a:r>
              <a:rPr lang="en-US" altLang="zh-CN" dirty="0"/>
              <a:t>Emerald</a:t>
            </a:r>
            <a:r>
              <a:rPr lang="zh-CN" altLang="en-US" dirty="0"/>
              <a:t>数据库的链接，在机构</a:t>
            </a:r>
            <a:r>
              <a:rPr lang="en-US" altLang="zh-CN" dirty="0"/>
              <a:t>IP</a:t>
            </a:r>
            <a:r>
              <a:rPr lang="zh-CN" altLang="en-US" dirty="0"/>
              <a:t>范围内输入之后，就可以进入这样一个主页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D8F003-5DD9-497A-AD81-475E865C91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buFont typeface="+mj-lt"/>
              <a:buAutoNum type="arabicPeriod"/>
            </a:pP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在正式开始之前，先向大家简单介绍一下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Emerald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出版社。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Emerald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成立于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1967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年，是由英国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Bradford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大学的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50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名学者共同创立的。在创立之初我们就专注于学术出版，学科主要涉及管理学、工程学、图请学及其他人文社会科学。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446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949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这样就是注册成功的页面，会直接跳转到登录状态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D8F003-5DD9-497A-AD81-475E865C91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全部内容，如果有疑问的话，可以通过邮箱来联系我们，非常感谢大家的聆听。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buFont typeface="+mj-lt"/>
              <a:buAutoNum type="arabicPeriod"/>
            </a:pP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经过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60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年的发展，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Emerald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已经成为世界上重要的人文社科出版社之一，我们的客户和作者群遍布全球，覆盖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times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高等教育排名前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200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的大学和金融时报百强商学院。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</a:ln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anchor="t"/>
          <a:lstStyle/>
          <a:p>
            <a:r>
              <a:rPr lang="zh-CN" altLang="en-US" dirty="0"/>
              <a:t>今天的正式分享将分为以下</a:t>
            </a:r>
            <a:r>
              <a:rPr lang="en-US" altLang="zh-CN" dirty="0"/>
              <a:t>2</a:t>
            </a:r>
            <a:r>
              <a:rPr lang="zh-CN" altLang="en-US" dirty="0"/>
              <a:t>个模块，</a:t>
            </a:r>
            <a:r>
              <a:rPr lang="en-US" altLang="zh-CN" dirty="0"/>
              <a:t>Emerald</a:t>
            </a:r>
            <a:r>
              <a:rPr lang="zh-CN" altLang="en-US" dirty="0"/>
              <a:t>资源介绍，数据库平台使用</a:t>
            </a:r>
            <a:endParaRPr lang="en-US" altLang="zh-CN" dirty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FC21A20-A65E-42C0-87BE-DF142EB62431}" type="slidenum">
              <a:rPr kumimoji="0" lang="en-GB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4</a:t>
            </a:fld>
            <a:endParaRPr kumimoji="0" lang="en-GB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首先，我们来了解一些</a:t>
            </a:r>
            <a:r>
              <a:rPr lang="en-US" altLang="zh-CN" dirty="0"/>
              <a:t>Emerald</a:t>
            </a:r>
            <a:r>
              <a:rPr lang="zh-CN" altLang="en-US" dirty="0"/>
              <a:t>有哪些学术资源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137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Emerald</a:t>
            </a:r>
            <a:r>
              <a:rPr lang="zh-CN" altLang="en-US" dirty="0"/>
              <a:t>资源主要分为期刊、图书和案例集三大类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期刊方面，</a:t>
            </a:r>
            <a:r>
              <a:rPr lang="en-US" altLang="zh-CN" dirty="0"/>
              <a:t>Emerald</a:t>
            </a:r>
            <a:r>
              <a:rPr lang="zh-CN" altLang="en-US" dirty="0"/>
              <a:t>在管理学领域共有</a:t>
            </a:r>
            <a:r>
              <a:rPr lang="en-US" altLang="zh-CN" dirty="0"/>
              <a:t>284</a:t>
            </a:r>
            <a:r>
              <a:rPr lang="zh-CN" altLang="en-US" dirty="0"/>
              <a:t>种期刊，是该研究领域单一出版量最大的出版社之一</a:t>
            </a:r>
            <a:endParaRPr lang="en-US" altLang="zh-CN" dirty="0"/>
          </a:p>
          <a:p>
            <a:r>
              <a:rPr lang="zh-CN" altLang="en-US" dirty="0"/>
              <a:t>范围涵盖了管理学五大分支学科，另外还涉及一些跨学科和交叉领域的期刊 如教育管理 环境管理等等</a:t>
            </a:r>
            <a:endParaRPr lang="en-US" altLang="zh-CN" dirty="0"/>
          </a:p>
          <a:p>
            <a:r>
              <a:rPr lang="zh-CN" altLang="en-US" dirty="0"/>
              <a:t>管理学期刊分为左边这</a:t>
            </a:r>
            <a:r>
              <a:rPr lang="en-US" altLang="zh-CN" dirty="0"/>
              <a:t>12</a:t>
            </a:r>
            <a:r>
              <a:rPr lang="zh-CN" altLang="en-US" dirty="0"/>
              <a:t>个学科合集，其中运营物流与质量管理、市场营销、信息知识管理等都是我们的优势学科合集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8F003-5DD9-497A-AD81-475E865C91C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938D0-731F-1AC5-7781-C59C3CC46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49A210-E744-765B-B4CD-23289B281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B0649CF-290F-84EA-BDA2-FCEF463B1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93916D-D78C-7549-FCA1-90913F708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969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B62A5-889E-0C44-7428-BE8A84762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C0D7001-92DB-BA33-A7BB-67ECFCD9E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C2E680D-8E7C-86B3-AAAA-A53A48B6F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0942CD-53CB-2B26-22DF-9662D8F05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650DF-69ED-4A59-8E8A-B8D600F980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89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0">
                <a:solidFill>
                  <a:srgbClr val="066E75"/>
                </a:solidFill>
                <a:latin typeface="造字工房言宋（非商用）常规体" pitchFamily="2" charset="-122"/>
                <a:ea typeface="造字工房言宋（非商用）常规体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A9C9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2147489"/>
            <a:ext cx="10515600" cy="2852737"/>
          </a:xfrm>
        </p:spPr>
        <p:txBody>
          <a:bodyPr anchor="b">
            <a:normAutofit/>
          </a:bodyPr>
          <a:lstStyle>
            <a:lvl1pPr>
              <a:defRPr sz="6000" b="1">
                <a:solidFill>
                  <a:srgbClr val="066E7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502721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3460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66E7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313896"/>
            <a:ext cx="10515600" cy="4863068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A9C9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+mn-ea"/>
              <a:cs typeface="+mn-cs"/>
            </a:endParaRPr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+mn-ea"/>
              <a:cs typeface="+mn-cs"/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263851-9D81-4FD8-B5C6-127BFDC8F602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‹#›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5DCF1-535F-B640-82FC-30A92388BB2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2295-EAF6-204E-B952-E48BF672004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4.jpeg"/><Relationship Id="rId5" Type="http://schemas.openxmlformats.org/officeDocument/2006/relationships/image" Target="../media/image59.jpeg"/><Relationship Id="rId10" Type="http://schemas.openxmlformats.org/officeDocument/2006/relationships/hyperlink" Target="http://image.baidu.com/search/detail?ct=503316480&amp;z=0&amp;tn=baiduimagedetail&amp;ipn=d&amp;word=OPEN&amp;step_word=&amp;ie=utf-8&amp;in=&amp;cl=2&amp;lm=-1&amp;st=-1&amp;hd=0&amp;latest=0&amp;copyright=0&amp;cs=396098747,2362056952&amp;os=845398283,4099142728&amp;simid=0,0&amp;pn=1&amp;rn=1&amp;di=110&amp;ln=1066&amp;fr=&amp;fmq=1567558453985_R&amp;ic=0&amp;s=undefined&amp;se=&amp;sme=&amp;tab=0&amp;width=&amp;height=&amp;face=undefined&amp;is=0,0&amp;istype=2&amp;ist=&amp;jit=&amp;bdtype=0&amp;spn=0&amp;pi=0&amp;gsm=0&amp;objurl=http://pic2.cxtuku.com/00/00/63/b245ef23ac10.jpg&amp;rpstart=0&amp;rpnum=0&amp;adpicid=0&amp;force=undefined" TargetMode="External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jpe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png"/><Relationship Id="rId9" Type="http://schemas.openxmlformats.org/officeDocument/2006/relationships/image" Target="../media/image7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4.png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Emerald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资源介绍与平台使用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刘铁  </a:t>
            </a:r>
            <a:r>
              <a:rPr lang="en-US" altLang="zh-CN" dirty="0"/>
              <a:t>bm4@emeraldinsight.com.cn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429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BCD78-A49A-3D61-9F90-D607DCA03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6BA4FD-7D6F-0A53-E8E7-55B08035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8408"/>
            <a:ext cx="4061696" cy="1106424"/>
          </a:xfrm>
        </p:spPr>
        <p:txBody>
          <a:bodyPr>
            <a:normAutofit/>
          </a:bodyPr>
          <a:lstStyle/>
          <a:p>
            <a:r>
              <a:rPr lang="en-GB" altLang="zh-CN" sz="2400" b="1" dirty="0"/>
              <a:t>Marketing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312DB1-203B-ACD3-F04F-5C8ABAAF0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152"/>
            <a:ext cx="3683187" cy="342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>
                <a:solidFill>
                  <a:srgbClr val="066E75"/>
                </a:solidFill>
                <a:latin typeface="微软雅黑" panose="020B0503020204020204" pitchFamily="34" charset="-122"/>
              </a:rPr>
              <a:t>市场营销合集</a:t>
            </a:r>
            <a:r>
              <a:rPr lang="zh-CN" altLang="en-US" sz="1800" dirty="0"/>
              <a:t>同时具备了学术质量和现实意义，其中</a:t>
            </a:r>
            <a:r>
              <a:rPr lang="en-US" altLang="zh-CN" sz="1800" dirty="0"/>
              <a:t>91%</a:t>
            </a:r>
            <a:r>
              <a:rPr lang="zh-CN" altLang="en-US" sz="1800" dirty="0"/>
              <a:t>的期刊被</a:t>
            </a:r>
            <a:r>
              <a:rPr lang="en-US" altLang="zh-CN" sz="1800" dirty="0"/>
              <a:t>Scopus</a:t>
            </a:r>
            <a:r>
              <a:rPr lang="zh-CN" altLang="en-US" sz="1800" dirty="0"/>
              <a:t>收录，</a:t>
            </a:r>
            <a:r>
              <a:rPr lang="en-US" altLang="zh-CN" sz="1800" dirty="0"/>
              <a:t>12</a:t>
            </a:r>
            <a:r>
              <a:rPr lang="zh-CN" altLang="en-US" sz="1800" dirty="0"/>
              <a:t>本期刊被</a:t>
            </a:r>
            <a:r>
              <a:rPr lang="en-US" altLang="zh-CN" sz="1800" dirty="0"/>
              <a:t>SSCI</a:t>
            </a:r>
            <a:r>
              <a:rPr lang="zh-CN" altLang="en-US" sz="1800" dirty="0"/>
              <a:t>收录，具有很强的主题针对性（</a:t>
            </a:r>
            <a:r>
              <a:rPr lang="en-US" altLang="zh-CN" sz="1800" dirty="0" err="1"/>
              <a:t>eg.</a:t>
            </a:r>
            <a:r>
              <a:rPr lang="en-US" altLang="zh-CN" sz="1800" dirty="0"/>
              <a:t> </a:t>
            </a:r>
            <a:r>
              <a:rPr lang="zh-CN" altLang="en-US" sz="1800" dirty="0"/>
              <a:t>体育营销，公益营销，时尚营销）。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6" name="表格 3">
            <a:extLst>
              <a:ext uri="{FF2B5EF4-FFF2-40B4-BE49-F238E27FC236}">
                <a16:creationId xmlns:a16="http://schemas.microsoft.com/office/drawing/2014/main" id="{67D33287-5E36-0E7B-FB83-F8E649DCA94B}"/>
              </a:ext>
            </a:extLst>
          </p:cNvPr>
          <p:cNvGraphicFramePr>
            <a:graphicFrameLocks noGrp="1"/>
          </p:cNvGraphicFramePr>
          <p:nvPr/>
        </p:nvGraphicFramePr>
        <p:xfrm>
          <a:off x="5604654" y="3551206"/>
          <a:ext cx="5913178" cy="2553067"/>
        </p:xfrm>
        <a:graphic>
          <a:graphicData uri="http://schemas.openxmlformats.org/drawingml/2006/table">
            <a:tbl>
              <a:tblPr firstRow="1" bandRow="1">
                <a:noFill/>
                <a:tableStyleId>{C083E6E3-FA7D-4D7B-A595-EF9225AFEA82}</a:tableStyleId>
              </a:tblPr>
              <a:tblGrid>
                <a:gridCol w="4534761">
                  <a:extLst>
                    <a:ext uri="{9D8B030D-6E8A-4147-A177-3AD203B41FA5}">
                      <a16:colId xmlns:a16="http://schemas.microsoft.com/office/drawing/2014/main" val="858790347"/>
                    </a:ext>
                  </a:extLst>
                </a:gridCol>
                <a:gridCol w="453425">
                  <a:extLst>
                    <a:ext uri="{9D8B030D-6E8A-4147-A177-3AD203B41FA5}">
                      <a16:colId xmlns:a16="http://schemas.microsoft.com/office/drawing/2014/main" val="406122768"/>
                    </a:ext>
                  </a:extLst>
                </a:gridCol>
                <a:gridCol w="439138">
                  <a:extLst>
                    <a:ext uri="{9D8B030D-6E8A-4147-A177-3AD203B41FA5}">
                      <a16:colId xmlns:a16="http://schemas.microsoft.com/office/drawing/2014/main" val="3137995624"/>
                    </a:ext>
                  </a:extLst>
                </a:gridCol>
                <a:gridCol w="485854">
                  <a:extLst>
                    <a:ext uri="{9D8B030D-6E8A-4147-A177-3AD203B41FA5}">
                      <a16:colId xmlns:a16="http://schemas.microsoft.com/office/drawing/2014/main" val="1384669450"/>
                    </a:ext>
                  </a:extLst>
                </a:gridCol>
              </a:tblGrid>
              <a:tr h="47846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期刊名称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收录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分区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IF</a:t>
                      </a:r>
                      <a:endParaRPr lang="en-US" altLang="zh-CN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21077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Research in Interactive Marketing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11.6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082467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International Journal of Bank Marketing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6.9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672278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Product &amp; Brand Management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5.7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16544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International Marketing Review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Q2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4.6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24966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Journal of Services Marketing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Q2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4.5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437721"/>
                  </a:ext>
                </a:extLst>
              </a:tr>
            </a:tbl>
          </a:graphicData>
        </a:graphic>
      </p:graphicFrame>
      <p:pic>
        <p:nvPicPr>
          <p:cNvPr id="9" name="Picture 8" descr="A blue and yellow chameleon on a plant&#10;&#10;AI-generated content may be incorrect.">
            <a:extLst>
              <a:ext uri="{FF2B5EF4-FFF2-40B4-BE49-F238E27FC236}">
                <a16:creationId xmlns:a16="http://schemas.microsoft.com/office/drawing/2014/main" id="{A1679362-815C-3F65-D4FA-91B4F8228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54" y="633619"/>
            <a:ext cx="1531002" cy="20968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5" descr="图片包含 动物, 哺乳动物, 水栖哺乳动物&#10;&#10;描述已自动生成">
            <a:extLst>
              <a:ext uri="{FF2B5EF4-FFF2-40B4-BE49-F238E27FC236}">
                <a16:creationId xmlns:a16="http://schemas.microsoft.com/office/drawing/2014/main" id="{4EC19E53-08D6-5CA7-EFD1-37DDA9EB3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651" y="633619"/>
            <a:ext cx="1550721" cy="20968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9" descr="图片包含 就坐&#10;&#10;描述已自动生成">
            <a:extLst>
              <a:ext uri="{FF2B5EF4-FFF2-40B4-BE49-F238E27FC236}">
                <a16:creationId xmlns:a16="http://schemas.microsoft.com/office/drawing/2014/main" id="{57689DFA-7737-2BA3-ECA2-492AABBF5E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67" y="633619"/>
            <a:ext cx="1617580" cy="20968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5139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978408"/>
            <a:ext cx="3683187" cy="1106424"/>
          </a:xfrm>
        </p:spPr>
        <p:txBody>
          <a:bodyPr>
            <a:normAutofit fontScale="90000"/>
          </a:bodyPr>
          <a:lstStyle/>
          <a:p>
            <a:r>
              <a:rPr lang="en-GB" altLang="zh-CN" sz="2800" b="1" dirty="0"/>
              <a:t>Library &amp; Information Sciences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9654" y="2359152"/>
            <a:ext cx="4210025" cy="35204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>
                <a:solidFill>
                  <a:srgbClr val="066E75"/>
                </a:solidFill>
              </a:rPr>
              <a:t>图书馆学期刊合集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包含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16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种高质量期刊，涉及许多细分的主题性期刊。合集中有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6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本期刊被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SSCI/SCIE/EI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收录。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zh-CN" altLang="en-US" sz="2000" dirty="0"/>
          </a:p>
        </p:txBody>
      </p:sp>
      <p:pic>
        <p:nvPicPr>
          <p:cNvPr id="8" name="图片 7" descr="图片包含 建筑物&#10;&#10;描述已自动生成">
            <a:extLst>
              <a:ext uri="{FF2B5EF4-FFF2-40B4-BE49-F238E27FC236}">
                <a16:creationId xmlns:a16="http://schemas.microsoft.com/office/drawing/2014/main" id="{4FF3EFE5-CD97-9818-E3B7-12785E5E8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059" y="630936"/>
            <a:ext cx="1432870" cy="1978379"/>
          </a:xfrm>
          <a:prstGeom prst="rect">
            <a:avLst/>
          </a:prstGeom>
        </p:spPr>
      </p:pic>
      <p:pic>
        <p:nvPicPr>
          <p:cNvPr id="6" name="图片 5" descr="图示&#10;&#10;低可信度描述已自动生成">
            <a:extLst>
              <a:ext uri="{FF2B5EF4-FFF2-40B4-BE49-F238E27FC236}">
                <a16:creationId xmlns:a16="http://schemas.microsoft.com/office/drawing/2014/main" id="{D0C6CD2C-5C89-E358-23E3-41DD6EAC1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092" y="630936"/>
            <a:ext cx="1432437" cy="1977782"/>
          </a:xfrm>
          <a:prstGeom prst="rect">
            <a:avLst/>
          </a:prstGeom>
        </p:spPr>
      </p:pic>
      <p:pic>
        <p:nvPicPr>
          <p:cNvPr id="7" name="图片 6" descr="手机屏幕截图&#10;&#10;中度可信度描述已自动生成">
            <a:extLst>
              <a:ext uri="{FF2B5EF4-FFF2-40B4-BE49-F238E27FC236}">
                <a16:creationId xmlns:a16="http://schemas.microsoft.com/office/drawing/2014/main" id="{1A0A7FF1-5AB9-5F5E-62A7-08316568FD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909" y="630936"/>
            <a:ext cx="1432437" cy="1977782"/>
          </a:xfrm>
          <a:prstGeom prst="rect">
            <a:avLst/>
          </a:prstGeom>
        </p:spPr>
      </p:pic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5EDAFC74-8A22-B221-4B00-DCF8FACB67F9}"/>
              </a:ext>
            </a:extLst>
          </p:cNvPr>
          <p:cNvGraphicFramePr>
            <a:graphicFrameLocks noGrp="1"/>
          </p:cNvGraphicFramePr>
          <p:nvPr/>
        </p:nvGraphicFramePr>
        <p:xfrm>
          <a:off x="5533209" y="3280961"/>
          <a:ext cx="6308783" cy="2848583"/>
        </p:xfrm>
        <a:graphic>
          <a:graphicData uri="http://schemas.openxmlformats.org/drawingml/2006/table">
            <a:tbl>
              <a:tblPr firstRow="1" bandRow="1">
                <a:noFill/>
                <a:tableStyleId>{C083E6E3-FA7D-4D7B-A595-EF9225AFEA82}</a:tableStyleId>
              </a:tblPr>
              <a:tblGrid>
                <a:gridCol w="3548742">
                  <a:extLst>
                    <a:ext uri="{9D8B030D-6E8A-4147-A177-3AD203B41FA5}">
                      <a16:colId xmlns:a16="http://schemas.microsoft.com/office/drawing/2014/main" val="858790347"/>
                    </a:ext>
                  </a:extLst>
                </a:gridCol>
                <a:gridCol w="1556789">
                  <a:extLst>
                    <a:ext uri="{9D8B030D-6E8A-4147-A177-3AD203B41FA5}">
                      <a16:colId xmlns:a16="http://schemas.microsoft.com/office/drawing/2014/main" val="406122768"/>
                    </a:ext>
                  </a:extLst>
                </a:gridCol>
                <a:gridCol w="728212">
                  <a:extLst>
                    <a:ext uri="{9D8B030D-6E8A-4147-A177-3AD203B41FA5}">
                      <a16:colId xmlns:a16="http://schemas.microsoft.com/office/drawing/2014/main" val="3137995624"/>
                    </a:ext>
                  </a:extLst>
                </a:gridCol>
                <a:gridCol w="475040">
                  <a:extLst>
                    <a:ext uri="{9D8B030D-6E8A-4147-A177-3AD203B41FA5}">
                      <a16:colId xmlns:a16="http://schemas.microsoft.com/office/drawing/2014/main" val="1384669450"/>
                    </a:ext>
                  </a:extLst>
                </a:gridCol>
              </a:tblGrid>
              <a:tr h="46655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期刊名称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收录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分区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IF</a:t>
                      </a:r>
                      <a:endParaRPr lang="en-US" altLang="zh-CN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210773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Online Information Review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SSCI/SCIE/EI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3.5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672278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Aslib</a:t>
                      </a:r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Journal of Information Management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SSCI/SCIE/EI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165443"/>
                  </a:ext>
                </a:extLst>
              </a:tr>
              <a:tr h="359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Documentation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Q2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2.0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24966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The Electronic Library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Q2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879693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Data Technologies and Applications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SSCI/SCIE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Q2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9754710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</a:t>
                      </a:r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eference Services Review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Q3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1.0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40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201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978408"/>
            <a:ext cx="4061696" cy="1106424"/>
          </a:xfrm>
        </p:spPr>
        <p:txBody>
          <a:bodyPr>
            <a:normAutofit/>
          </a:bodyPr>
          <a:lstStyle/>
          <a:p>
            <a:r>
              <a:rPr lang="en-GB" altLang="zh-CN" sz="2400" b="1" dirty="0"/>
              <a:t>Information</a:t>
            </a:r>
            <a:r>
              <a:rPr lang="en-US" altLang="zh-CN" sz="2400" b="1" dirty="0"/>
              <a:t> &amp; Knowledge Management</a:t>
            </a:r>
            <a:endParaRPr lang="en-GB" altLang="zh-CN" sz="24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0780" y="2392688"/>
            <a:ext cx="3956538" cy="342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>
                <a:solidFill>
                  <a:srgbClr val="066E75"/>
                </a:solidFill>
                <a:latin typeface="微软雅黑" panose="020B0503020204020204" pitchFamily="34" charset="-122"/>
              </a:rPr>
              <a:t>信息与知识管理学科合集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12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种期刊均被</a:t>
            </a:r>
            <a:r>
              <a:rPr lang="en-GB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Scopus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收录，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9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种被</a:t>
            </a:r>
            <a:r>
              <a:rPr lang="en-GB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SSCI</a:t>
            </a:r>
            <a:r>
              <a:rPr lang="en-US" altLang="en-GB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/</a:t>
            </a:r>
            <a:r>
              <a:rPr lang="en-GB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SCI</a:t>
            </a:r>
            <a:r>
              <a:rPr lang="en-US" altLang="en-GB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E/EI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收录，包括世界著名的知识管理期刊</a:t>
            </a:r>
            <a:r>
              <a:rPr lang="en-GB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Journal of Knowledge Management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和“万维网”术语发源期刊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 </a:t>
            </a:r>
            <a:r>
              <a:rPr lang="en-GB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Internet Research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。</a:t>
            </a:r>
          </a:p>
        </p:txBody>
      </p:sp>
      <p:pic>
        <p:nvPicPr>
          <p:cNvPr id="7" name="图片 6" descr="图片包含 定居者&#10;&#10;描述已自动生成">
            <a:extLst>
              <a:ext uri="{FF2B5EF4-FFF2-40B4-BE49-F238E27FC236}">
                <a16:creationId xmlns:a16="http://schemas.microsoft.com/office/drawing/2014/main" id="{9079E81F-1062-614F-0090-323A3DE82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059" y="630936"/>
            <a:ext cx="1432870" cy="1978379"/>
          </a:xfrm>
          <a:prstGeom prst="rect">
            <a:avLst/>
          </a:prstGeom>
        </p:spPr>
      </p:pic>
      <p:pic>
        <p:nvPicPr>
          <p:cNvPr id="5" name="图片 4" descr="图片包含 电子产品&#10;&#10;描述已自动生成">
            <a:extLst>
              <a:ext uri="{FF2B5EF4-FFF2-40B4-BE49-F238E27FC236}">
                <a16:creationId xmlns:a16="http://schemas.microsoft.com/office/drawing/2014/main" id="{BB9D7DEE-175F-C7E6-081C-0A33873F5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092" y="630936"/>
            <a:ext cx="1432437" cy="1977782"/>
          </a:xfrm>
          <a:prstGeom prst="rect">
            <a:avLst/>
          </a:prstGeom>
        </p:spPr>
      </p:pic>
      <p:pic>
        <p:nvPicPr>
          <p:cNvPr id="8" name="图片 7" descr="文本&#10;&#10;低可信度描述已自动生成">
            <a:extLst>
              <a:ext uri="{FF2B5EF4-FFF2-40B4-BE49-F238E27FC236}">
                <a16:creationId xmlns:a16="http://schemas.microsoft.com/office/drawing/2014/main" id="{1FEAB621-64D0-48CD-7A00-C9CC695CB0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356" y="630936"/>
            <a:ext cx="1513543" cy="1977782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A0A299A-7B63-B9F7-0455-A0C3C8E8C555}"/>
              </a:ext>
            </a:extLst>
          </p:cNvPr>
          <p:cNvGraphicFramePr>
            <a:graphicFrameLocks noGrp="1"/>
          </p:cNvGraphicFramePr>
          <p:nvPr/>
        </p:nvGraphicFramePr>
        <p:xfrm>
          <a:off x="5359110" y="3101013"/>
          <a:ext cx="6452399" cy="2967987"/>
        </p:xfrm>
        <a:graphic>
          <a:graphicData uri="http://schemas.openxmlformats.org/drawingml/2006/table">
            <a:tbl>
              <a:tblPr firstRow="1" bandRow="1">
                <a:noFill/>
                <a:tableStyleId>{C083E6E3-FA7D-4D7B-A595-EF9225AFEA82}</a:tableStyleId>
              </a:tblPr>
              <a:tblGrid>
                <a:gridCol w="4070067">
                  <a:extLst>
                    <a:ext uri="{9D8B030D-6E8A-4147-A177-3AD203B41FA5}">
                      <a16:colId xmlns:a16="http://schemas.microsoft.com/office/drawing/2014/main" val="858790347"/>
                    </a:ext>
                  </a:extLst>
                </a:gridCol>
                <a:gridCol w="1151689">
                  <a:extLst>
                    <a:ext uri="{9D8B030D-6E8A-4147-A177-3AD203B41FA5}">
                      <a16:colId xmlns:a16="http://schemas.microsoft.com/office/drawing/2014/main" val="406122768"/>
                    </a:ext>
                  </a:extLst>
                </a:gridCol>
                <a:gridCol w="744789">
                  <a:extLst>
                    <a:ext uri="{9D8B030D-6E8A-4147-A177-3AD203B41FA5}">
                      <a16:colId xmlns:a16="http://schemas.microsoft.com/office/drawing/2014/main" val="3137995624"/>
                    </a:ext>
                  </a:extLst>
                </a:gridCol>
                <a:gridCol w="485854">
                  <a:extLst>
                    <a:ext uri="{9D8B030D-6E8A-4147-A177-3AD203B41FA5}">
                      <a16:colId xmlns:a16="http://schemas.microsoft.com/office/drawing/2014/main" val="1384669450"/>
                    </a:ext>
                  </a:extLst>
                </a:gridCol>
              </a:tblGrid>
              <a:tr h="47846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期刊名称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收录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分区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IF</a:t>
                      </a:r>
                      <a:endParaRPr lang="en-US" altLang="zh-CN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21077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Knowledge Management</a:t>
                      </a:r>
                      <a:endParaRPr lang="en-US" sz="1200" u="none" strike="noStrike" cap="none" spc="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9.5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082467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Enterprise Information Management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6.4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672278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Internet Research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SSCI/SCIE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6.8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16544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Intellectual Capital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SCIE/EI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6.8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24966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Information Technology &amp; People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5.6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40061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Industrial Management &amp; Data Systems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SCIE/EI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Q2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4.7</a:t>
                      </a:r>
                    </a:p>
                  </a:txBody>
                  <a:tcPr marL="0" marR="88300" marT="33642" marB="11214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58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2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内容占位符 5"/>
          <p:cNvGraphicFramePr/>
          <p:nvPr/>
        </p:nvGraphicFramePr>
        <p:xfrm>
          <a:off x="1052017" y="1997333"/>
          <a:ext cx="10515600" cy="4627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LIS</a:t>
            </a:r>
            <a:r>
              <a:rPr lang="zh-CN" altLang="en-US" b="1" dirty="0"/>
              <a:t>期刊出版社分布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35842" y="1163647"/>
            <a:ext cx="10515600" cy="8336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2000" dirty="0"/>
              <a:t>Web of Science </a:t>
            </a:r>
            <a:r>
              <a:rPr lang="zh-CN" altLang="en-US" sz="2000" dirty="0"/>
              <a:t>收录的</a:t>
            </a:r>
            <a:r>
              <a:rPr lang="en-GB" altLang="zh-CN" sz="2000" dirty="0"/>
              <a:t>INFORMATION SCIENCE &amp; LIBRARY SCIENCE</a:t>
            </a:r>
            <a:r>
              <a:rPr lang="zh-CN" altLang="en-US" sz="2000" dirty="0"/>
              <a:t>学科期刊共计</a:t>
            </a:r>
            <a:r>
              <a:rPr lang="en-US" altLang="zh-CN" sz="2000" dirty="0"/>
              <a:t>162</a:t>
            </a:r>
            <a:r>
              <a:rPr lang="zh-CN" altLang="en-US" sz="2000" dirty="0"/>
              <a:t>本，其中</a:t>
            </a:r>
            <a:r>
              <a:rPr lang="en-US" altLang="zh-CN" sz="2000" dirty="0"/>
              <a:t>Emerald</a:t>
            </a:r>
            <a:r>
              <a:rPr lang="zh-CN" altLang="en-US" sz="2000" dirty="0"/>
              <a:t>有</a:t>
            </a:r>
            <a:r>
              <a:rPr lang="en-US" altLang="zh-CN" sz="2000" dirty="0"/>
              <a:t>22</a:t>
            </a:r>
            <a:r>
              <a:rPr lang="zh-CN" altLang="en-US" sz="2000" dirty="0"/>
              <a:t>本，是该领域期刊数量最多的出版社之一</a:t>
            </a:r>
            <a:r>
              <a:rPr lang="zh-CN" altLang="en-US" sz="2000" dirty="0">
                <a:solidFill>
                  <a:srgbClr val="C5580F"/>
                </a:solidFill>
              </a:rPr>
              <a:t>（</a:t>
            </a:r>
            <a:r>
              <a:rPr lang="en-US" altLang="zh-CN" sz="2000" dirty="0">
                <a:solidFill>
                  <a:srgbClr val="C5580F"/>
                </a:solidFill>
              </a:rPr>
              <a:t>SSCI</a:t>
            </a:r>
            <a:r>
              <a:rPr lang="zh-CN" altLang="en-US" sz="2000" dirty="0">
                <a:solidFill>
                  <a:srgbClr val="C5580F"/>
                </a:solidFill>
              </a:rPr>
              <a:t>收录</a:t>
            </a:r>
            <a:r>
              <a:rPr lang="en-US" altLang="zh-CN" sz="2000" dirty="0">
                <a:solidFill>
                  <a:srgbClr val="C5580F"/>
                </a:solidFill>
              </a:rPr>
              <a:t>10</a:t>
            </a:r>
            <a:r>
              <a:rPr lang="zh-CN" altLang="en-US" sz="2000" dirty="0">
                <a:solidFill>
                  <a:srgbClr val="C5580F"/>
                </a:solidFill>
              </a:rPr>
              <a:t>本）</a:t>
            </a:r>
            <a:r>
              <a:rPr lang="zh-CN" altLang="en-US" sz="2000" dirty="0">
                <a:solidFill>
                  <a:schemeClr val="tx1"/>
                </a:solidFill>
              </a:rPr>
              <a:t>。</a:t>
            </a:r>
          </a:p>
        </p:txBody>
      </p:sp>
      <p:graphicFrame>
        <p:nvGraphicFramePr>
          <p:cNvPr id="2" name="图表 1">
            <a:extLst>
              <a:ext uri="{FF2B5EF4-FFF2-40B4-BE49-F238E27FC236}">
                <a16:creationId xmlns:a16="http://schemas.microsoft.com/office/drawing/2014/main" id="{C32D3E00-45B5-D177-69AF-38C69FA9E571}"/>
              </a:ext>
            </a:extLst>
          </p:cNvPr>
          <p:cNvGraphicFramePr>
            <a:graphicFrameLocks/>
          </p:cNvGraphicFramePr>
          <p:nvPr/>
        </p:nvGraphicFramePr>
        <p:xfrm>
          <a:off x="5212931" y="2165766"/>
          <a:ext cx="6514478" cy="4128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图表 2">
            <a:extLst>
              <a:ext uri="{FF2B5EF4-FFF2-40B4-BE49-F238E27FC236}">
                <a16:creationId xmlns:a16="http://schemas.microsoft.com/office/drawing/2014/main" id="{01206113-1D67-0A20-A70B-F584A85E4E08}"/>
              </a:ext>
            </a:extLst>
          </p:cNvPr>
          <p:cNvGraphicFramePr>
            <a:graphicFrameLocks/>
          </p:cNvGraphicFramePr>
          <p:nvPr/>
        </p:nvGraphicFramePr>
        <p:xfrm>
          <a:off x="464591" y="2165766"/>
          <a:ext cx="5813946" cy="3754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89794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5138" y="1960723"/>
            <a:ext cx="2973705" cy="431482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295"/>
              </a:spcBef>
            </a:pPr>
            <a:r>
              <a:rPr sz="2100" dirty="0">
                <a:solidFill>
                  <a:srgbClr val="252525"/>
                </a:solidFill>
                <a:latin typeface="微软雅黑"/>
                <a:cs typeface="微软雅黑"/>
              </a:rPr>
              <a:t>2</a:t>
            </a:r>
            <a:r>
              <a:rPr lang="en-US" sz="2100" dirty="0">
                <a:solidFill>
                  <a:srgbClr val="252525"/>
                </a:solidFill>
                <a:latin typeface="微软雅黑"/>
                <a:cs typeface="微软雅黑"/>
              </a:rPr>
              <a:t>7</a:t>
            </a:r>
            <a:r>
              <a:rPr sz="2100" spc="-10" dirty="0">
                <a:solidFill>
                  <a:srgbClr val="252525"/>
                </a:solidFill>
                <a:latin typeface="微软雅黑"/>
                <a:cs typeface="微软雅黑"/>
              </a:rPr>
              <a:t>种 工程学期刊</a:t>
            </a:r>
            <a:endParaRPr sz="2100" dirty="0">
              <a:latin typeface="微软雅黑"/>
              <a:cs typeface="微软雅黑"/>
            </a:endParaRPr>
          </a:p>
          <a:p>
            <a:pPr marL="26670">
              <a:lnSpc>
                <a:spcPct val="100000"/>
              </a:lnSpc>
              <a:spcBef>
                <a:spcPts val="1200"/>
              </a:spcBef>
            </a:pPr>
            <a:r>
              <a:rPr sz="2100" b="1" spc="-10" dirty="0">
                <a:solidFill>
                  <a:srgbClr val="C55A11"/>
                </a:solidFill>
                <a:latin typeface="微软雅黑"/>
                <a:cs typeface="微软雅黑"/>
              </a:rPr>
              <a:t>22</a:t>
            </a:r>
            <a:r>
              <a:rPr sz="2100" b="1" spc="20" dirty="0">
                <a:solidFill>
                  <a:srgbClr val="C55A11"/>
                </a:solidFill>
                <a:latin typeface="微软雅黑"/>
                <a:cs typeface="微软雅黑"/>
              </a:rPr>
              <a:t>种 </a:t>
            </a:r>
            <a:r>
              <a:rPr sz="2100" spc="-10" dirty="0">
                <a:solidFill>
                  <a:srgbClr val="252525"/>
                </a:solidFill>
                <a:latin typeface="微软雅黑"/>
                <a:cs typeface="微软雅黑"/>
              </a:rPr>
              <a:t>被SCI/EI</a:t>
            </a:r>
            <a:r>
              <a:rPr sz="2100" spc="-30" dirty="0">
                <a:solidFill>
                  <a:srgbClr val="252525"/>
                </a:solidFill>
                <a:latin typeface="微软雅黑"/>
                <a:cs typeface="微软雅黑"/>
              </a:rPr>
              <a:t>收录</a:t>
            </a:r>
            <a:endParaRPr sz="2100" dirty="0">
              <a:latin typeface="微软雅黑"/>
              <a:cs typeface="微软雅黑"/>
            </a:endParaRPr>
          </a:p>
          <a:p>
            <a:pPr marL="26670">
              <a:lnSpc>
                <a:spcPct val="100000"/>
              </a:lnSpc>
              <a:spcBef>
                <a:spcPts val="1205"/>
              </a:spcBef>
            </a:pPr>
            <a:r>
              <a:rPr sz="2100" spc="-5" dirty="0">
                <a:solidFill>
                  <a:srgbClr val="252525"/>
                </a:solidFill>
                <a:latin typeface="微软雅黑"/>
                <a:cs typeface="微软雅黑"/>
              </a:rPr>
              <a:t>广泛的中国读者和作者群</a:t>
            </a:r>
            <a:endParaRPr sz="210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305"/>
              </a:spcBef>
            </a:pPr>
            <a:r>
              <a:rPr sz="1800" spc="-10" dirty="0">
                <a:solidFill>
                  <a:srgbClr val="252525"/>
                </a:solidFill>
                <a:latin typeface="微软雅黑"/>
                <a:cs typeface="微软雅黑"/>
              </a:rPr>
              <a:t>学科包括：</a:t>
            </a:r>
            <a:endParaRPr sz="1800" dirty="0">
              <a:latin typeface="微软雅黑"/>
              <a:cs typeface="微软雅黑"/>
            </a:endParaRPr>
          </a:p>
          <a:p>
            <a:pPr marL="830580" marR="304165">
              <a:lnSpc>
                <a:spcPct val="120000"/>
              </a:lnSpc>
            </a:pPr>
            <a:r>
              <a:rPr sz="1800" spc="-10" dirty="0">
                <a:solidFill>
                  <a:srgbClr val="252525"/>
                </a:solidFill>
                <a:latin typeface="微软雅黑"/>
                <a:cs typeface="微软雅黑"/>
              </a:rPr>
              <a:t>材料科学与工程</a:t>
            </a:r>
            <a:r>
              <a:rPr sz="1800" spc="-50" dirty="0">
                <a:solidFill>
                  <a:srgbClr val="252525"/>
                </a:solidFill>
                <a:latin typeface="微软雅黑"/>
                <a:cs typeface="微软雅黑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微软雅黑"/>
                <a:cs typeface="微软雅黑"/>
              </a:rPr>
              <a:t>计算机科学与技术控制科学与工程</a:t>
            </a:r>
            <a:r>
              <a:rPr sz="1800" spc="-50" dirty="0">
                <a:solidFill>
                  <a:srgbClr val="252525"/>
                </a:solidFill>
                <a:latin typeface="微软雅黑"/>
                <a:cs typeface="微软雅黑"/>
              </a:rPr>
              <a:t> </a:t>
            </a:r>
            <a:r>
              <a:rPr sz="1800" spc="-10" dirty="0">
                <a:solidFill>
                  <a:srgbClr val="252525"/>
                </a:solidFill>
                <a:latin typeface="微软雅黑"/>
                <a:cs typeface="微软雅黑"/>
              </a:rPr>
              <a:t>电子科学与技术</a:t>
            </a:r>
            <a:r>
              <a:rPr sz="1800" spc="-50" dirty="0">
                <a:solidFill>
                  <a:srgbClr val="252525"/>
                </a:solidFill>
                <a:latin typeface="微软雅黑"/>
                <a:cs typeface="微软雅黑"/>
              </a:rPr>
              <a:t> </a:t>
            </a:r>
            <a:r>
              <a:rPr sz="1800" spc="-15" dirty="0">
                <a:solidFill>
                  <a:srgbClr val="252525"/>
                </a:solidFill>
                <a:latin typeface="微软雅黑"/>
                <a:cs typeface="微软雅黑"/>
              </a:rPr>
              <a:t>机械工程</a:t>
            </a:r>
            <a:endParaRPr sz="1800" dirty="0">
              <a:latin typeface="微软雅黑"/>
              <a:cs typeface="微软雅黑"/>
            </a:endParaRPr>
          </a:p>
          <a:p>
            <a:pPr marL="830580" marR="76835">
              <a:lnSpc>
                <a:spcPct val="120000"/>
              </a:lnSpc>
            </a:pPr>
            <a:r>
              <a:rPr sz="1800" spc="-10" dirty="0">
                <a:solidFill>
                  <a:srgbClr val="252525"/>
                </a:solidFill>
                <a:latin typeface="微软雅黑"/>
                <a:cs typeface="微软雅黑"/>
              </a:rPr>
              <a:t>航空宇航科学与技术信息与通信工程</a:t>
            </a:r>
            <a:endParaRPr sz="1800" dirty="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6038" y="546622"/>
            <a:ext cx="7796530" cy="104902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3600" dirty="0">
                <a:solidFill>
                  <a:srgbClr val="307179"/>
                </a:solidFill>
              </a:rPr>
              <a:t>Emerald</a:t>
            </a:r>
            <a:r>
              <a:rPr sz="3600" spc="235" dirty="0">
                <a:solidFill>
                  <a:srgbClr val="307179"/>
                </a:solidFill>
              </a:rPr>
              <a:t> 工程学期刊</a:t>
            </a:r>
            <a:endParaRPr sz="3600"/>
          </a:p>
          <a:p>
            <a:pPr marL="44450">
              <a:lnSpc>
                <a:spcPct val="100000"/>
              </a:lnSpc>
              <a:spcBef>
                <a:spcPts val="480"/>
              </a:spcBef>
            </a:pPr>
            <a:r>
              <a:rPr sz="2000" b="0" dirty="0">
                <a:solidFill>
                  <a:srgbClr val="7E7E7E"/>
                </a:solidFill>
                <a:latin typeface="微软雅黑"/>
                <a:cs typeface="微软雅黑"/>
              </a:rPr>
              <a:t>A</a:t>
            </a:r>
            <a:r>
              <a:rPr sz="2000" b="0" spc="-95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60" dirty="0">
                <a:solidFill>
                  <a:srgbClr val="7E7E7E"/>
                </a:solidFill>
                <a:latin typeface="微软雅黑"/>
                <a:cs typeface="微软雅黑"/>
              </a:rPr>
              <a:t>high-</a:t>
            </a:r>
            <a:r>
              <a:rPr sz="2000" b="0" spc="-50" dirty="0">
                <a:solidFill>
                  <a:srgbClr val="7E7E7E"/>
                </a:solidFill>
                <a:latin typeface="微软雅黑"/>
                <a:cs typeface="微软雅黑"/>
              </a:rPr>
              <a:t>quality</a:t>
            </a:r>
            <a:r>
              <a:rPr sz="2000" b="0" spc="-85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50" dirty="0">
                <a:solidFill>
                  <a:srgbClr val="7E7E7E"/>
                </a:solidFill>
                <a:latin typeface="微软雅黑"/>
                <a:cs typeface="微软雅黑"/>
              </a:rPr>
              <a:t>specialist</a:t>
            </a:r>
            <a:r>
              <a:rPr sz="2000" b="0" spc="-100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50" dirty="0">
                <a:solidFill>
                  <a:srgbClr val="7E7E7E"/>
                </a:solidFill>
                <a:latin typeface="微软雅黑"/>
                <a:cs typeface="微软雅黑"/>
              </a:rPr>
              <a:t>portfolio</a:t>
            </a:r>
            <a:r>
              <a:rPr sz="2000" b="0" spc="-90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45" dirty="0">
                <a:solidFill>
                  <a:srgbClr val="7E7E7E"/>
                </a:solidFill>
                <a:latin typeface="微软雅黑"/>
                <a:cs typeface="微软雅黑"/>
              </a:rPr>
              <a:t>closely</a:t>
            </a:r>
            <a:r>
              <a:rPr sz="2000" b="0" spc="-65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50" dirty="0">
                <a:solidFill>
                  <a:srgbClr val="7E7E7E"/>
                </a:solidFill>
                <a:latin typeface="微软雅黑"/>
                <a:cs typeface="微软雅黑"/>
              </a:rPr>
              <a:t>connected</a:t>
            </a:r>
            <a:r>
              <a:rPr sz="2000" b="0" spc="-125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10" dirty="0">
                <a:solidFill>
                  <a:srgbClr val="7E7E7E"/>
                </a:solidFill>
                <a:latin typeface="微软雅黑"/>
                <a:cs typeface="微软雅黑"/>
              </a:rPr>
              <a:t>to</a:t>
            </a:r>
            <a:r>
              <a:rPr sz="2000" b="0" spc="-70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40" dirty="0">
                <a:solidFill>
                  <a:srgbClr val="7E7E7E"/>
                </a:solidFill>
                <a:latin typeface="微软雅黑"/>
                <a:cs typeface="微软雅黑"/>
              </a:rPr>
              <a:t>the</a:t>
            </a:r>
            <a:r>
              <a:rPr sz="2000" b="0" spc="-80" dirty="0">
                <a:solidFill>
                  <a:srgbClr val="7E7E7E"/>
                </a:solidFill>
                <a:latin typeface="微软雅黑"/>
                <a:cs typeface="微软雅黑"/>
              </a:rPr>
              <a:t> </a:t>
            </a:r>
            <a:r>
              <a:rPr sz="2000" b="0" spc="-10" dirty="0">
                <a:solidFill>
                  <a:srgbClr val="7E7E7E"/>
                </a:solidFill>
                <a:latin typeface="微软雅黑"/>
                <a:cs typeface="微软雅黑"/>
              </a:rPr>
              <a:t>industry</a:t>
            </a:r>
            <a:endParaRPr sz="2000">
              <a:latin typeface="微软雅黑"/>
              <a:cs typeface="微软雅黑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13744" y="2071103"/>
            <a:ext cx="3426460" cy="4100195"/>
            <a:chOff x="5513744" y="2071103"/>
            <a:chExt cx="3426460" cy="4100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3744" y="2071103"/>
              <a:ext cx="1537892" cy="21107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4792" y="2138172"/>
              <a:ext cx="1420367" cy="19720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5312" y="2546604"/>
              <a:ext cx="1673351" cy="21396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6084" y="2631948"/>
              <a:ext cx="1516380" cy="19735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2512" y="3052572"/>
              <a:ext cx="1674876" cy="21320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63284" y="3137916"/>
              <a:ext cx="1517904" cy="19659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68668" y="3532632"/>
              <a:ext cx="1578864" cy="2133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47916" y="3617976"/>
              <a:ext cx="1424940" cy="19674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60920" y="4038600"/>
              <a:ext cx="1578864" cy="21320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40168" y="4123944"/>
              <a:ext cx="1424940" cy="1965960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5463" y="2147316"/>
            <a:ext cx="205740" cy="23926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5463" y="2607564"/>
            <a:ext cx="205740" cy="23926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5463" y="3089148"/>
            <a:ext cx="205740" cy="23926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5463" y="3686555"/>
            <a:ext cx="205740" cy="239268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11646407" y="6193535"/>
            <a:ext cx="546100" cy="0"/>
          </a:xfrm>
          <a:custGeom>
            <a:avLst/>
            <a:gdLst/>
            <a:ahLst/>
            <a:cxnLst/>
            <a:rect l="l" t="t" r="r" b="b"/>
            <a:pathLst>
              <a:path w="546100">
                <a:moveTo>
                  <a:pt x="0" y="0"/>
                </a:moveTo>
                <a:lnTo>
                  <a:pt x="546100" y="0"/>
                </a:lnTo>
              </a:path>
            </a:pathLst>
          </a:custGeom>
          <a:ln w="12700">
            <a:solidFill>
              <a:srgbClr val="3071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>
                <a:latin typeface="微软雅黑" panose="020B0503020204020204" pitchFamily="34" charset="-122"/>
              </a:rPr>
              <a:t>Emerald </a:t>
            </a:r>
            <a:r>
              <a:rPr lang="zh-CN" altLang="en-US" dirty="0">
                <a:latin typeface="微软雅黑" panose="020B0503020204020204" pitchFamily="34" charset="-122"/>
              </a:rPr>
              <a:t>开放获取期刊</a:t>
            </a:r>
            <a:br>
              <a:rPr lang="zh-CN" altLang="en-US" dirty="0">
                <a:latin typeface="微软雅黑" panose="020B0503020204020204" pitchFamily="34" charset="-122"/>
              </a:rPr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</a:rPr>
              <a:t>Full access to open research worldwide – 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</a:rPr>
              <a:t>80+ 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</a:rPr>
              <a:t>journals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rgbClr val="066E75"/>
                </a:solidFill>
              </a:rPr>
              <a:t>International Journal of Climate Change Strategies and Management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Asia Pacific Journal of Innovation and Entrepreneurship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Asian Association of Open Universities Journal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European Journal of Management and Business Economics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Higher Education Evaluation and Development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ISRA International Journal of Islamic Finance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Journal of Capital Market Studies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/>
              <a:t>International Hospitality Review</a:t>
            </a:r>
          </a:p>
          <a:p>
            <a:pPr marL="0" lvl="0" indent="0" fontAlgn="base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zh-CN" altLang="en-US" sz="1600" kern="0" dirty="0">
                <a:solidFill>
                  <a:schemeClr val="accent2"/>
                </a:solidFill>
              </a:rPr>
              <a:t>中国地区</a:t>
            </a:r>
            <a:endParaRPr lang="en-US" altLang="zh-CN" sz="1600" kern="0" dirty="0">
              <a:solidFill>
                <a:schemeClr val="accent2"/>
              </a:solidFill>
            </a:endParaRP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International Journal of Crowd Science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Journal of Intelligent and Connected Vehicles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China Political Economy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Marine Economics and Management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Forestry Economics Review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Journal of Industry-University Collaboration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Modern Supply Chain Research and Applications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"/>
              <a:defRPr/>
            </a:pPr>
            <a:r>
              <a:rPr lang="en-US" altLang="zh-CN" sz="1400" i="1" kern="0" dirty="0">
                <a:solidFill>
                  <a:schemeClr val="accent2"/>
                </a:solidFill>
              </a:rPr>
              <a:t>Smart and Resilient Transportation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367643" y="1504046"/>
            <a:ext cx="4854839" cy="4777175"/>
            <a:chOff x="6152321" y="1180971"/>
            <a:chExt cx="5167198" cy="5084537"/>
          </a:xfrm>
        </p:grpSpPr>
        <p:pic>
          <p:nvPicPr>
            <p:cNvPr id="16" name="Picture 2" descr="Image: Journal of Intelligent and Connected Vehicles.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1953" y="4694874"/>
              <a:ext cx="1203308" cy="157063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Image: International Journal of Crowd Science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2352" y="4694874"/>
              <a:ext cx="1213139" cy="157063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 descr="Image: Asian Association of Open Universities Journal.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415" y="4694874"/>
              <a:ext cx="1137447" cy="157063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0" descr="Image: Innovation &amp; Management Review.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5894" y="1180971"/>
              <a:ext cx="1203308" cy="169465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Image: Irish Journal of Occupational Therapy.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4982" y="1180971"/>
              <a:ext cx="1227763" cy="169465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92352" y="1180971"/>
              <a:ext cx="1227167" cy="16946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52321" y="4681123"/>
              <a:ext cx="1148679" cy="158438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" name="AutoShape 2" descr="data:image/jpeg;base64,/9j/4AAQSkZJRgABAQAAAQABAAD/2wBDAAgGBgcGBQgHBwcJCQgKDBQNDAsLDBkSEw8UHRofHh0aHBwgJC4nICIsIxwcKDcpLDAxNDQ0Hyc5PTgyPC4zNDL/2wBDAQkJCQwLDBgNDRgyIRwhMjIyMjIyMjIyMjIyMjIyMjIyMjIyMjIyMjIyMjIyMjIyMjIyMjIyMjIyMjIyMjIyMjL/wAARCAEv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pMj1oAQnrUbMEBY4CqMkmntycZrkviDrw0Tw7IEYedPlFGeee9TOShFyZvhqEsRVjSju2cvbePS3xGljdgLI/wCjr9Qetdp4u15NC8PT3aMvmlf3QJ6k185h3EglDHzAd2e+a6HxH4rn1+xs7WT7luBz6nFeZDGNRlffofc4jhyMq9JwXur4vkep/DXxGdZ0Y287g3MJO73yc13I7Zr5w8Ia6/h/xBBcbiYnOyQdj2Br6Lt5kuIUmjYMjDIINdWEq+0hZ7o+d4gy/wCqYlyivdlqieikyKMj1rrPBFooooAKKKKACiiigAooooAKKKKACiiigAooooAKKKKACiiigAooooAKKKKACiiigAooooAKKKKACiiigAooooAKKKKACiiigAooooAKKKKACiiigAooooAKKKKACiiigAooooAKKKKACiiigCpf3SWVpLcy58uJSzY9BXntx8YdLVT9mtJpM9GyMGu+1lDJo96gG4tA4x+Br49sL57NjDKd0YODntXNiJTivcPayahhas2sStD2i++MN+zhLS2iQsPl8yuP17xPqPiSZHv2TKdFQYFcvqrh7COeN8gP8rD6UafqS3KiKXCyjoc/erz5yqzhe59lhaOAwuJ5IwSfRl49aKD1oriPpBxzng89iK6vTPiJr2kW0dvA0LxoMDzASa5KlJ9KuFSUHeLOXE4OjiY8taN0ej2vxe1QH/SraFh/sCut8LfEiDxDqiacLSRJWGd3GBXhEkgjB/vYr0H4L23n+Ir6duTFCMfia7cPWqymk2fMZzleBoYeVSELNdj3MUvekpa9Y+ACiiigAooooAKKKKACiiigAooooAKKKKACiiigAooooAKKKKACiiigAooooAKKKKACiiigAooooAKKKKACiiigAooooAKKKKACiiigAooooAKKKKACiiigAooooAKKKKACiiigAooooAjmTzI2TsykH8q+LdSQRavfRDolzIo/BiK+1GPNfGviWHyPFGqx4xi7k/8AQiawrbHp5Z8cigJZDbtFuPlggke/rUe4hsrwRVy0QNYXjY5CqB/30DVInrXOux7k1JJNvc6Wwlkms0eU5JyAfUCrFQ2abLGFf9gH8+amJCjLEAeprzJ6ydj7fC3jQjzPoFFMjmimJCSKSOozz+VP71DTW5vGpCavF3KbElznrXsXwStdsOoXWPvkJn6V49Iu2Rh+Ne8/B2AR+DfOI+aSd/yFehhFeZ8jxFU5MK13dj0Wimeam8IWAYjO3vS7xXqXR8BcdRTUkVxlSCPUU7NO4BRRRQAUUUUAFFFFABRRRQAUUUUAFFFFABRRRQAUUUUAFFFFABRRRQAUUUUAFFFFABRRRQAUUUUAFFFFABRRRQAUUUUAFFFFABRRRQAUUUmaAFopM0ZoAWikzS0AFFFFABRRRQAUUhOKAc0AIwOfavkf4hwfZ/iDrSYwDcFh+IFfXBNfLXxgt/I+JV+P78ccn5isausT0Mulaq0czaNHHpFxuYb3OAPp/wDrrOUZbB71PAT5DCq+RuyK5EtWfSVZXjDyOilvI4V2QjcVGPbiqEs8kzZds+1RnrRnNc6ikerPETqJJvQpyErOSpKkHqDV+21eWPCTjzEHfuKz5f8AWt9TTM85rocVJWZ5UK9SjNypux0LTxT4libK454r6P8Ah7bjT/A1lu+UFTIc+/NfM2nJmzAA5Zz/AEr6OvLz7B4V03TYjtlkt0346qMCsfaww0Z1H0OLinHuGBjUqddSFNcZ/E4viSICfKUf7H/6+a6bxDqYsNLYxn97L8qY9+9efkfKAOMdKsXV5NeeV5zZ8pdq14FHOJxp1Iy3ex+UUc1nClUUt5bfPc6fwbqBe2lspGy8ZLrk9VP/ANeurWvMNMuzYalDcZO0NhwO6mvS4pRIoZehGQa93JsX7ehaT1R7WT4l1qHLJ6xJaKTNGTXsnrC0UlLQAUUUUAFFFFABRRRQAUUUUAFFFFABRRRQAUUUUAFFFFABRRRQAUUUUAFFFFABRRRQAUUUUAFFFFABRRSE4oAWim7qXNK4C0UmaWmAUlLSd6AGM4XliAKXPGa474m3c1j4Iubi3laOVXTay9R8wrD8B/EmLUlj0vWHWO8GFSUniT8fWuyngKtTDvEQV0nZmsaUpQ5kemCQb9uRnGcU+vHvHnivUPDnxFtrizk324s03wk/K/zN/wDWr0Pwx4qsfE9gtxaOBIP9ZEfvIfpTrYCrSoxr292Q5UZRipG/RTGbaMnj60B88jmuIxH0UzzBnGRn0oLHHagCrf6hBYqjTMF3nAqyhDKGByD0Nea+ONVa71RLWFgBb8nB65xXQ6F4iSTw88kjqJIExyevFebTx8ZV5U3sj06mXTjh4VVu/wCkb0WpW9xfSWqOPMj+8K+dfjdCY/iG8naW2jx+HFdxpmtSW+vm+LZWV/mGegrlvjrsl8RaVdxkFZbTr77qWHxixMJd0dX1J4TER7NHmVv/AKt6rd6tWoyr/Wq7DDEe9Ut2etP4Il3sPpSjrSD7q/SlHWsTvWxRk++fqabSsfmNNroR5ctzo9HjV2tlPAJJOfrXr9vvNvD5jszCMDLHJ6V5LpK4MIx0jH6//rr0PS9RERW2mb5BwjHt7V87msZT0R8hx5KTdGknsrm5RQOuDRXz1rH5wIwB9fwq9b63qVoFWO6OwDAVlBFUqQk5HBOfStqNepSf7t2NKVWpSd6creh0MPjK9jCiW3jl9SDtrb0XxNBrN1cW0cTpLbqpk7gZPAz61494k8UDTQ9pZ7XuhxJIOVi9R7t/KvRvhXo76f4Pju7jcbq/c3MjN1IP3c/h/Ovrsqni6mtZ6H1GV1MVUd6stDuVORzS0xQFGBTs17tz3BaKTNLTAKKKKACiimhs/SgB1FJnikyaAHUUgbJpaACiiigAooooAKKKKACiiigAooooAKKKKACiiigAooooAKKKKACqGq6iml2guJFLLuCnHvV+ub8Ztt0iIf3p1H8/8K5sXUdKjKa3SOfF1HSoSnHdI27a7hu4VlhcMrDIINUn1u3i1htPlIRsAqx6HPauI0vVbjSZVMR3RH70Z/pRrN0l9q0l1ETtZVx69K8WWdp0FOPxX1R48s6ToKcfiTV0elA5GacOlcXofiRoVFvfMdg+7IR/Or9z4ysYUZoVkmAGcquP516VHM8PUgpuVj0qeY4edNTcrHTUnesCDxdpcthDdNKUMqB/LIyykjODjuKqDxzp/wDaVtaShoVuCVWWXgZH+NbrGUHJRUtWa/XKF1FTV2ZXxdfb4Hljzy8qf+hZrwUZUhgSGHII6g16T8SfHOn6/a/2Xp2ZkSTLTdF49PWvNcmv0vIcPOlhLTVrs+jwdNxp6lq+1G71KWOW7laWRIxGC3XaKk0nWL/Q75bvT52ikHBHYj3qhmjNew6MHDka07HU4Jqxuaj4t8Qai7NLq10qtzsSQqB+VaP/AAsfxIulw2Ed0iJGu0yqP3hH1NclmjOBmueWAwzSTgtDN0Kb6HReH/FWp2/i/Tbm81O5mi88CQSylhtPHevoLUNZtbOyln89WO3gA18okhpMn19a9C0vVo9WsV2SuXjAWSJm5Uj+Yr4HjCp9W5Z0o76Co4GniKurt+pfllaaaSZzlmbOfalWR0Ro0Yqr/eA70ztt7Ud81+VuTvc+qUVblsIUDDHYDpWD46hvdZs9LS3t3mkty6nbzwcYrewKVTsORW2GxMsPPnRlWoRqxszyyPSNRtyyyWcq/VazZVZJpFcEEHkGvZfQV5X4lUJ4jv1HTzP6V7mCxjxEndWOTE0/ZwSIF+4v0FOHWmx8xp9KcOorpe50x+FFAnk/WkXlgKD1P1p8S7po1HdgK2PLWrOu0iLLMBzt2D9R/hXRtlgQOp4H1rD0RSJiSOpP6D/69dJZRebfwIem/J+g5r5/Fy98+I4zq3zBw6Rijp1Ty0SMdFUD9KfSZJBbsMkk9BWNd+KNOgnW2gkN3OTgiL7q/wDAjwfwrxIUalVvkR8LGnOo24o2qy/Ec09v4fvJ7aZopUQHcvXBIBx+dWrPULe/UtbyAkdY24dfwqPV4ftOi30XrA559hn+lOjBwrxUl1Q6Scaq5l1PNtH0t9a1ux0yL79zOEzjOFz8x+mM19VW0MdtbxwRLtjiUIo9ABgV4j8F9H+2a7eay4/d2cfkxkjjzH64+ijH/Aq9qubpLaMljg9hX3dGcKNJ1Jux91g6T5dOpOWUEAmncda5yC/kudSG5v3fpV3UdVWAGKJgXrmhnFCVKdVuyW3mei8PNSUTWDBuhpw6Vk6LM00Ls5y2a1CSD1rvwmIWIpKqupjUg4S5R1FYHifxVZ+FrBLq7JYyyCKKJfvOe/4Ac1QsPiJoN7xJPJav/dmjOPzGRXfDD1Zx54xbRzTr0oS5ZyszrqZXF3fxO0a11iWwQSXKRBd88BDLk9hzzVm9+IehQ6c89tc+fMB8sIRgSffIqlhK7taD1JliqKunJaGzrOt2eh2D3V5IAAPlUdWPoKs2V4L2wt7oLtE0ayAHtkZrwTW9ZvddvmubuTI/gQHhB6Yrq7vx4bfw5Z6bpuRcCEJLL2TjoPevSqZNUjCCWsnv5HnU82hKUm/hS0PQG8S2Q8RWuixt5lzMHLbeRHhSefyrbBrwzwRKy+NrCViWZmcMScnJUjP617kDXJmGEWFqKC10OvAYp4iDm+46ikB5pa4DuCiiigAooooAKKKKACiiigAooooAKKKKACiiigAoopjuqKWZgoHUmk2luA48Vy/jRwbGBCefNB/Q0ar4shh3Q2OJZOm8/dH4965O5uri9l824laQ9s9B9BXz+a5nR9lKjB3bPAzTMqPs5UYO7ZDjaaX2o7570V8e2fLWE2jvzRj0paBxRcLITkn1PvXLanMtzeS5BKAbU29sd/zroL64NtZTSKMtjC8dM965cccjv3r0MGmvfOzCqz5zl7lonuX8lkz0dRyQe/41XqTxXprQzDUoMqW/1u319aw4dVmTAkxIvvwa/dMlz2lWwsHPorM/S8vx0KlCNzYoqK3uEuULICNvBBqWvqIVI1IqUdUetGSkroKRhlSPWloqnroPcpnKsaliuJ7O5W4tnMcgGVI7+o96WdDncPxqIncnJPBx+Br5HiXB+0wrdttTDWLujvNI1uHVoscR3S/eizw3uvt7VpjPeuF8Mx+Z4hgJ6KrsfwFd3X41jaUKdS0ep7+CrSqU7yCiiiuGx2kFzceTtVeXYfkPWvM/ES41ucnq2GP416NqKnEUnodua8+8VIV1YNj70Yr2crspfI8/Ft21KMX+qX6U6mRH90tPP3T9K9VrU1g/cRQ7mp7Rd1zHjqGBqDsas6f/AMfQ+hNay0izhoq9WK8zttFT91G/cF/1x/hWnJqw0XFwIBNIwKIpbAzxkmqWkoY7eQehA/MZ/rVTXnzNBHnopJ/OvD5VOs1LY/OM9kq+a1b6q9iDUtb1DVm23dwfK6iFPlQfh3/Gm6Wn72STAwEx+dUevHrWtpyFbTcersTXTO0KdlocU0oQsi4jNG6vG7K69GU4Ircs/EQKNFqI+RlKmZRzgjHIrCqW0tft9/b2Z+7K+HPog5b9P51wyhGXxI5o0fbTUep6B4GgbSPCVrBExSd2aaf/AH2ORx7LtH4V0Ek807BpHJrB065CXpBztlwpz29K2u2K+fxmIqynK70ep+j4elGEFFLYcrsjZXg0hyWLMck0maDXFzu3L0Oi2tze8PMTHKCe9atzPHbQvPMwWKNSzMTwAK53TL5bMsGHDGuK+K/i7dHH4es2dROokuHAI+XsoPv3r9G4cr069CFBP3keJjouEnNrQ4fxj4jk8V+Ipbws32OP93aoeyZ+9j1PBqot2FsVkKgysNo+o7ms72447iiv0LDz9jHlgfPVqUazTmS20vlXSO2euCT15961sjfx+dYh561r2svnWqE9RweK78DV3gzzsxpaKoiYj0H45pB1zRRXpnkXNbwzKIfFGmSE4H2hQfxOK9+XnvxXzWGKMGUkMOQRXaeH/iJf6Zsh1HN1a5xvzl1H1718/nGX1a8lUp62Wx7OV46FBOE9mexA5NLWZpWt2Gs2wnsblJQeqg4ZfqK0M+9fLSjKLtJWZ9LGcZK8XdD6KavU06pKCiiigAooooAKKKKACiiigAooooAKKKKAGselcn43stYm0wXWlN5zQZaSyJwJl9FI/i+uQa66mSEDHHPas6lNVIuLM6lNVIuMtmeEad4t0y+by5C1nLnBjnGMHuM1JqGsT6PIJLqA3NhIfkuID932I6VufEz4ffbBLr+jxA3IXdc26j/WqP4l/wBofrXmHh28xqVvaSs8lncsIZYiSA27gcdsE9a+arZXTpSbtofOV8thSk3bQ9AsdY0/Uh/ot0jt/cb5W/I1eHTmvNNf0GXRbrcpZrVj+5m6EH0Pv/Oun8GahJd6bPDNM0kkDjbuOSEI45+oNeXicDCNP21J6HnV8JFU/a03odLRSZxVK+1ax01wt5P5eRknaWCj3wDivNhTlN2irnDGLk7RLjqjoyMAVYEEe1crdW7Wlw0LHIzlW9VrXj8R6JKdqalDn/b3J/MCi+fT7+3xFf2TSrym24Qn6Yz3rsowq03aUXY6aUakHaS0OemhS4heCQZRxgjFeb6jYvp17JbyDgH5T6ivTCCGwRgisTxNpX2+y+0QqWnh5GB95e9fU5Hj/q9b2c/hke/leM9jU5JbM5XR3/eyx+2ce9atYNhJsvY2zgFsHt1rTvLjbujX/gVfruXYmMcM79D7jD1EqZFd3jqT5DYC98daqf2rdjqVP1UUvXmqkilXNcWIr1b86k1cxnOe6ZeGrykYeOM/gatRMsihuzDGKxK0tPcGMqeqnP4VFOtKu3SqO91YqnUbdpM6nwdHu1O5cj/VQEZ9yR/TNdZc3UNpHunk28cL1Jri9F1CTT3vEhVfMmVG3kZKgZ3fqamkd5JDJIzO56sxya/J8xwjWKlGfTQ9zDYhU6Sity/e+IbtV821RERDna4yW+v/ANarFh4qsrnEd0Day+rHKH8e341iOu+N17MCKxeo5/GpjhqU42aM5YurCV7npN0BLZMysGUfMrLyD/kVwXjBcXtsR/FGf50lhf3VhKBBM6oxAZBypGeeKseMkw1u45AytVhqHsKyV7p3NpYhV4NmDD/ql/Gnn7p+lRwHMI+tPb7jfSvQe51w/h3KParumjNwx9Fql2rU0aPzZ9o6swX86uo7QZy4X+Kn2O4s1xASO7D9Bt/pWHq779TkH9wBf0rfsv8Aj1iJ7gn9a5e4fzbmWT+85/8ArV49DWcpM/Kqs/aYqpPzf5kR6V0EaeVEkf8AdUCsa0j827iU9N2T9BzW3kkkmqrvRIyrPoA5OBW54atsyXF7t4QeRGSe55b+lYJYIpY/wjNdpp1r9j0u2t8fvCu+T/ebn/AVwYmfJTfmelktD2mI53tEv2lu1zcqoyFX5mb0H/163wc1BZWwtrcKf9YQC59/SrPXoM183Wnzysuh9rFWEpe1JSGsVuUOxVXUNPtNTs2t722jmhHOX/hPqG/hNc94j8af2LqEmnWtn5tzGql5JWwi7gGAwOTwRXCal4g1XWP+Py8kKZ4ij+VB+A4P417eAy3EuUakZcva25y1q0LcrVyXxHpOn6Te+Xp+qx3ik8xjlo/qeh/nWPR8qkKqgDqcetKqs8iooyzHAHvX7Dl8K0KEY1pXkfL1nFzfJsSQQNcS7BwMZZvQVrBQqhV4UcCoIhb2kO1p4VJ5YtIoJND6jYRn5r2D/gLbv5V9DhlTpRvJq54GNnUrTtFOyLFFQ295b3RIgl3++0j+YqbG0HNdkZxkrp3POlCUXaSsGCeB1qK4ure2VjcTKuB0JyT+FU9buHtdPURyMkkkm3cvUDGT/SpPA3gW88bakTueHTIm/wBIue7f7Ck9T7152NzFUHyo9LBZf7eKnJ6HSeAbbVvEWtefpDSWVjbuPPvGyN3/AEzUfxfjxXvUQwNpYtgdT3qtpWm2WkWEOn2MCQ20CBURRjH+fWr+K+RxWJliJ80j6XD4eFCPLBDV606iiuY3CiiigAooooAKKKKACiiigAooooAKKKQ0ALSGm8U1ZFZ2UMCy9QDyKNxNiseOK8f+Jfw+eOSXxJoURMqkSXNsi53Ec71/LkV6+zBAWd1VR1JPFIcN0OR3xWdSmpxsyKlONSPLI8fm+x6pphaXDWlxEJDk9FIznPrXKeFgLHxJc2qSFre4jIjZurFTkZ/DNdV4/sLnTtSSyt4kt9OmTeHUjHHVcdsYz75rlbSeO0uYmVNyIwOT1PUE5+hNeRguHsXWo1bL3df6R8k6TpSnRb3Op1LUI9OtfM4Mh4jT1Pr9K42WQ3EkjzHe0mS5PU1PcSyXt0by6ON2dkQP3R6H0qKbMhLKqhwOQOAR/jRh+G8VSwjxDWvbqThaaTaW5g3VqbWXHJQ/cJqAgHtW7LElxEUJ3KeQw6g9qxZongkMb9RXPTnfR7npU530Zv6Ve/a4PIkOZ4RgE9XQf1FXxjOSM/1rkYZXgmSZGw6H5cV1cFwl5bJcRjCtwy/3G9K5cRT5Xzx2OWtT5HdbHCeI9MOn6gZIv9RKdw9jVFH3rnv3r0DU7BNSsXgcAMM7CexrzoB7W5eKQYZTtbIxX3fD2Z+3pKEn7yPqMqxntafLJ6onxUU65XPpUpx2pMZFfUSSlGx7LVylU9pJ5c6nseDUTqVcj0pP4q4ItwlfsYp2dzobd/LuImP97aw9Qf8A69ax6/SsGGTzIgw6kfrW3E/mRI/94V8vxRhlDEqqtpI9WhK6sOFY8q7JnX0Y1sd8fhWbfLi6J7MAa+eovWxVZaXKrHAz6c1r+LBvsLST1I/UA1kEZB9CK19dPm+F7WQ9SU/ka1btOD8ysK9JI5u2OYvxqST7j/So7b/Vn60+T/Vt9K6X8R6lP+F8imOprZ0DiUN6Pn8hWLXQ6FDujLenP6gf1pV37jOKMuSE5vpF/kdef9FsmP8AzyjY/pXIr0GfxrqNXfZpk/YsQo/E81zHpXmYZe62flWH1u2X9KTMjyH+Fdo+pOf5VpVU02PbZBj1di34dKt9azrO8zOo7yLOm2n23VLeBh+73b5D6KvJ/kB+Nb+ua7Po3kSWyQtdSuTiZSyqvrgEVX8MWx8q5vTnLv5Ef0U5Y/ntH/ATXOa9fC/1md1OY4j5SD2H/wBeuZRVWtZ6qK/E+ryql7LC83WWpel8ceI5fu3kcOf+ecC/1BqAeIvEV7KkJ1i6Jc4+TbHgf8BArHJ7duta2kW+yNrhgMt8qew7mumVOlTjzKK+5Hem29zu/DmtPKRYXkpeUf6qZzy/sT610sabnC+pxXmByGDKSCDxjg+1dXb+Iw/h3UJpn23lrbsQR/GcYVh+JFeFicI5yUoddzqjUtHU851e9Go65qF6DlZp3ZD/ALAOF/QCqTZA+vSkQFUwcbgOf8KQkHk8D3r9DyTAKUvayWi2PFxle3uISi7uDYwGNDi5mXkjrGn+Jp5kSzt/tUgyd2IU/vt3/AViu7SyNJIxZmOSfU19VOfIrLc81RuMCqOiip7e3M74HCDqabDE08uxQcjknHStREWKMIg4FYwg3uVJ2HKBHtMfy7fu+1a9tOs8X/TQferIqS289ruKG0RpbiRgqIgyWPpivQoV/YvyOHFYf28fM6bRPA954z1m2EvmQ6VbDfPMOCxJxsT3+Xk9q960vTbPR7CHT7C3WC2hXaiIMAVR8JaXJo3huxspuJlUtIM5wzEsRn6mt2vncdiXXrSl0voephKPsqMYvcQUtFFcZ0hRRRQAUUUUAFFFFABRRRQAUUUh6UAGaNwpmfm70uQKAH5pDyKYDuHpTlIyOaAEK8YrzH4k2Vxp1/a6zZSSwNIDFK0LFTkcgkg/X8q9Q61j+KNK/tnw/dWagGVl3R5/vDkf4fjXVgqqpV4ylt1OXGUnVouK3PJbfx1rkNs1tNKl3FIpBFwgJx9Rj9azLLXNU0x82N/PCg6RhyVH4Hj9Kzs44P3h1+tHUCvto4PD6tRVmfIyxNbROT0LF9fXOo3b3N7M08rfxHnHsPQVXY+wzRSEnpjiuhU4xXKloY88nLme4o9Kb3GDhuxpeRTWIwM4z6VjiIXhZI68DJRqa9QdcjzF6E8r6e9Vrq2F1COQJF+6f6GrKsTJhFLOONoGasDStTYLLFpd9JGx6JbO2D+Ar85zvKvZT+sUNuqPRqU2nzROUIIJVgQQcEHtV7S74WV1hyfIk+WQeno1aF/4e1d1MyaLqu/oR9hk5H/fNYtzb3VkT9ssrq2x/wA9oGT+Yrw+RzjZovlco2aOuK4bHX39RXJ+LNKyBqESgdpMfzrV0LU4riMWRkUyJkxYOSR3X8K05Y45o2imTKOMFSKxwteeBxCl0OfD1ZYWspHmkL7kweq1J9aXULNtK1J7ds4BypPdaAd2MZJPQDvX6phMRGtSU0z7ijVVSCkivOvG4VBz261ddTyrI4PoVIqk2AxGD+VZ1uXmumKbXc0NPkO1kz0ORW9YyZR48cK24ewNcrbSiOdTzg8YxXQ2pdLmMmOTawKkhD+FeXndOOIwHMnrBnVhqiT3NPrz61R1FT+7f6irhyDjZJx/sGquoSItod5KkNkbhivhqcZKWx3VJRcdzOP3RjvWvd/vfByd9jD9Dj+tYqSxyfccH8a2osSeErpB/CTz+INbzVmn2YsK/ea8jmrb7jfWpZeIm+lRWv3XHvUsoJgYhWI9QM10te8enCSVG7KOM5Fdb4bi+VA3cDP8/wClcntIPRvyNdpoMRijhLK/Of4T0x/9essXf2dkeRj6qhgazW7jb7y3rz4tII/77lj+AH9TWFg4469q0temBu4o/mwiZxtPUn/6wqja4kvIlKvjdk/Ie3NclGDVNaH5zSi40zcRBHEkY6IoWhmKqSoy38I9T2FG/JJ2vyT/AAGr+iW/2zVoQY2aOHMzgoedvQfmR+Vckk1eTRFGk6tVR7s27x10Hw5sUjfDF5an+9K3U/mSa4FQQAOc+9dF4xvmlvYLEK5MQ8yTCkgueg/AfzrniCGYMHUg8hhinhqco0+aW8tT7Z2jaEdkrD4omnnSJerGujCCNFjUYVBgVQ0m3ZYGutjMWJRCFJAA61oHP9xx/wAANRXcm7IqFluwrL1S5O4WyHgHL4P3vY1cu7tbW3Z9jmQ8Iu09fWudeQ5LkSFm5PyH/CurLMDKvVSMsRWUI3A5xjP1NPQKQzyNsijGXb09qjTMjKio4Zum5SB9ap6hdrK32aHd5ERydwwXb1PtX6PCMKMFCOyPBbc5XZDeXTXdwZHXaqgCOMdEUVCqs77VB3evpS4ZmCry5BAHr7mrloRCGVWBBHzZH3q2wuEnipHZh8LKtpEsxQrbxBB1/iJ6k0/pSBXaLzEilki6ZVCSvtwORUtvb3N7cpbWltNLM7BVUIep9T2/GnUh7GThLoc1WlOE+VoS3gmvLqO1tYmmuJW2RxoMljXufgPwBB4ZhF7egTanIvJPIhH91f8AGn+AvBNl4dtRdylLjVJBiWbtGP7q+nue9ddPf2ltKqTXMaO5wqlgCT7CvGxWJlUfJA6KVFrVllevNPpisGAI5p9cBsFFFFABSZGaDTQR2NADsilzTDjNLSuA6igdKKYBRRRQAUh6UtHagBjHA56V5lrPxQGkeKHtjB5timA7L1B9a7bxNqi6PoN1dbgGVDsGepr5snme5uJZ5CS0jFm/E1w4vEOnZRPp+HsohjFOdVabL1PoaXxhpj+HpNWtbhZE2ZUdDn0IrmPCnxUtb64+xauotZmOI3H3W/HtXjkLSwJJCsrCMkfLnio5o1dT/eHSsJY6XMrHr0+F6KozjN6vY+sY5o5EEiMGUjIIORVLWNWt9I0ue+uGxHEpOO7HsBXgXhP4ian4ckWGZ2urI8Mj8sg9q2fFfjKPxVNFFaM8VpGu5Uk4MjHqa9nLYxxlVQvY+JzvB18spubV10ZhXVw15dT3LKqtNIzlV4Ayc8e1RGlOSfukY4pK/RIJRXKuh+cSbbuwpc4wPXpRitnwroja/riWhBEC/POR2X0/HpU1qsaVNzlsiqVOVSajHdlrw14Ov/EB87iCzzgyt1b6D+tel6Z4D0PTo1JtPtMoHLzndn8On6V0FvBFbQJDCgSNBhQBwBU46V8Vi8yrYiW9l2R9bhcuo0Urq77kMMCQRrHFEkaAYCqMAVIF46c07NJvUdSBxnrXnPU9BJLYQrxxS7T6UuRjNG4e9KyAzNR8PaRqp3X+l2dzIBgSSwqWX6NjI/CuQ1r4aQMjzaPKYZBlhBId0ZPoO4r0OmnOOKxq4enVVpIxq0KdVWmj5h8WaDcPDJDNA8N7bHO1u69+e4rn/AkuPG2iq2QftaDH49K+kfHHhkavpTXNvGDfQDch/vL3U+teBabp32H4j6DPEhEM19Gcf3W3cit8rxEsM5YaT0adjPBzeGk8PJ6Pb/I+qAOcYp2DSKctT6DrGEHtRs74FPJxSA5oEIF9hSFT2xTs0ZpWQGTqfhnRNZBXUdJs7gkfeeIbvwbqK4LxD8KLO30m/Hh9ZI3kVmW3dy43beACeRXqeeabtz+NROlGas0bUq86UuaLPi5YZbe5mt543jmjYq8bjlSOoNe8/A4B9AvtwyRPxn0xWP8AGvwrFaXcHiO1QL5xEFyqjgnkhv6flWz8C+fD9/xwLj+lYQjy1bHt4iv7XAcyPV9vHQU3y8DAUD2AqWiuux88MwRjApdtAcEDt9adSsA3aPQUjLn+EU+ihpAMIr5w8Wwvc/EHWLePO57ojPoMDNfR7MBXi/8AZXmeP/EF9KpwLoqmf90VyYqHNFRRrSdnqd98P7JbHQJbdf4Lg/8AoCV1YArn/B5J066z/wA/Rx/3wldEK6IU1GKRm3d3G49BRg0pOKAQwyKtK2whMHNeE/HHQ/s2tWGtxRny7pPImIHG9eV/TNe8Vy3j/Rv7b8I3tuBmWNDNEQMkMoP/ANcVvh2lUV3oHKpe6z5iQeQp+YGRh8zensK6Xwl4dfVbjz5Rtt09R1qt4Z8OXGt3CvKrJaxt+8OOSR2r1a3tYbS3SG3jEaqMACvpsdmEMLT9jQ3O+dSNKKhA7fwpEIvDluq84Zxn1+dq2tpzWT4Y40C3H+0//oZrZr5Rtt3e5wtt6sYRhTgYrxjwpozav8U9SvpgzJZTMwz0yeAK9pPQ1geHdCXSFvZSoE9zcvKx9ieK7MLifY06i6yVi4T5UzdA5HoKfmm9KO1cRmLkUbhUE9zBbQGaaRY415LMcYrzvxF8SM77XRwCehnb+lYVsRCiryZvQw1Su7QR2eueJNO0O3L3Mw3n7qLySayfDXix9WnljuYxCR8ygnt715KZ3u7lrm9meQ5ydxyWPpSvfT7mMbNEp6hTzivEnmdR1E4rRHvQyimqTjJ+8z1PXvHlrZXH2PT/APSLhfvkfdUfWui0XURqmmx3I6sOfY14lZQeTCXbmSQ5bI6D0rvvAWpnzJLF2wMZUZrTCZlKpieWWzM8ZlUKWF5obrc9BHSloHSivePngooooAqXWpWlku64nSMepNYV74/8PWiti/jkYfwoea4vx74GvUMmpaZNNInV4WcnH0ryor8zBlIcdQRzXn18VOm7WPrsqyHC4ymqntL90jvfHvjm38SWsVnZJIiI+XYnhq4I9KTpQa82pVlUlzSPtsFgqWDpKlS2DdRnnNJRWZ2WI2gUsSpwPTFLHG6OCCpGeR0zT6bLMlvC0shAUdPc1rTqVFJOD1OPEYehKD9qtOtxLq+v7GEMLqOWMnhZU+cew9RVYa3fvkpOoP8Asxj+tY11dyXUxkfPsPSnWlwkU26aITIQVK7iDz6HsfSvqMNm1eMVGrJs/LsxyPBzqSnhYJLsap1XUC3N0TgnA2qASPoK9z+Dyx3mhXWqKmJJpfKYYxjb2/M14RJbK0T3FpIZrZeWyMPF/vj+vT6V9AfBWPb8Ordsj5riY/X5q7cRi5To2UrpnhLBxp1U5Rs0ehgdM04DApBS15Z1GRr/AIhs/D1mJ7slmY4jiX7zn2rgtT+JmsrayyaZotvK6cqkk53MPoBik+IguH8SI7KxtordVQjkKxJLZ9MjH5VygPIbBB9aAM+D9ovXIpmF1oVm4HBQSshB9+DXReHf2htOvb5LfXNJbT0dgqzRSeYqe7cAj8K4fxZ4STW1a+sV2aiB+8RRxOPX2b+deWFWRmVwVZcghhyD7+lAH3rHMsqI6EMrgFWByCPWn4riPhHeT6j8LtAuLh90iwvCD/sxyMij/vlRXcUANYfLXluveGo7Lx1pV7FHm1lvVcgD7knP869TPSsBrqOTxC9jcBSVZZIiR7fzrGrS57W3RjVpKol3RvL16U6kWlrVGxh+LtXu9A8N3eqWVmLya2TeIC+3eM884POK8U/4aUvF/wCZYgyf+ns//E17d4nbborkqGHmJkHuNw4r4+8c6AfD3i29s1BFuzedAcYBjbkfl0pgepj9pW7JGfDMOM84uz/8TXdeCvjRofi7Uo9La1nsL2UHylkIKSNjJAI7/Wvk6tbw1eNZ+J9InUZMN7DJjOM4ccUAfcw+YA4xnsaXHFC8qD680tAHJ/EexW+8B6tGwBKQmRfqORXK/Aog+Fb31+0/0Fd/4lj87w3qMeMg27jH4V598CP+RXvh6XX9BWLX7xM74Sbwcl5o9YooorY4Dwv4ofFvxJ4N8bTaTpsWntbLDHIpmhZm+Yc8hh3rjf8Ahofxp/zw0n/wHf8A+Lqt8e+fihcf9esP8q8w/wA9aAPWP+Gh/Gn/ADw0n/wHf/4uj/hobxn/AM8NJ/8AAd//AIuvJ/8APWgDNAHrlv8AH7xvdXEdvFa6U8sjBUUWz5JJ/wB+vVEF2V8y/MJvpQHuTCpVPMxyACSeOnWvHvg/4b+06vc67dRnydPISEEdZm/+JGT9SK9i7knkk8n1pWQHV+Dx/wAS66/6+T/6AldFXPeD/wDkHXX/AF9H/wBASuhpgMk7flWZoOtw61YyzxgqYp5IHUnoytj/AArVIya8w8Caj9h8ceIdGZxsnneeEHqWB+b9CKAPUOtMaMMCDyD2NOX7opaAPOdQ0yPStTubaGMRxO3moAMZzz+nSoK6jxbabreG9A5iba5/2T/9euXptt6sLnZeFj/xJV9pXx+dbdYXhRs6ORj7szj+v9a3aQCHoawNB8S22sz3tsmFuLSYxumecZ4Nb7fdP0r51bxBP4c+I17exEiPz2WVDwGXNelgMC8XGpGO6V0b0aTqXSPoYPkZ55rmPEHj3RtDulsGuY5L9/uwqw4PoT2ryzxd8XNR1MyWOiI1jbKdsk7f61vpj7o/WvNtpZmeVmZnOSzHJY+ua8KvWcLwWjOihhNU6mx6treq6trUjve3KQwLz5YYhV+tYVokN8JDZ3CS+WdrY4xXJXmq31/DHDcTs8cYwF6A+5x1NR2V7Ppt0txbkbhwynow9DXizw05puUrs96GJpU2owjZHcjT5DyZVH0FSJYKHVmcnBzjHFPsL+DUrRbm3OVPDpnlG7g1YBzXjzlUi+WR7EIwlG62Dk5z3q3pl21jqEVyp+4eQO4qrnAoGc1nGbjLmW5c4KcXF7M9TtPGelzIvmuYW7h614NWsrn/AFNwj/Q14o5BHzdO9aWi6TfapciO2Z44ehcHGK93D5vWk1FxufP4nJaEIualZHsgdSMg5+lFZunaTFYWMdvvkkKjlix5NFe+pSavY+bcYp2TNAhSpUjI7g15n4/8BW0trcavZYikiUu6gcMB1r07+dc942nEHhPUDnBeJl/SlWhGUHzHZlmJrUcTB0na7SPm/OQKXccYpo6Clr59n6+ttQoopcdfbr7U0rg5JbgKwtTeeS4IcfIvAArd6VmaihE+/s4yK3oOzPKzWm6lJGKeD0xSA4q48Sv7VXeFk+ldqkmfLzoyiLDcy20iSwOY5EOQymvpr4MzfaPh1bSGNIybiXIRcAnd1x2r5gPFfTfwS/5Jta/9fE3/AKFXTRbvY8fMorkT63PRKWiiug8U4PxDhtdu0YbkZVDKehG2uO1HR2twZ7YM8X8SdSldjr//ACH7r6J/6DWeDg5HBoA4tScAg/QiuZ8VeEY9dVr2yUR6iB86DAE/H/oX869C1LR/MJmsgN55aIdGHqKw+7D5gw6joRQB6B8FgU+FOjRsCGQzqynqD5z8GvQK5jwAB/whtm2BkyTk4GOfNeunoAQ8iuQvR/xW0Of7yY/75NdhXIXv/I7Q/wC8n/oJoA64daWkFLQBieK/+QE//XRP/QhXh3xd0P7f4dg1mJC01g3ly4PJibofoG/mK9+1bT/7TsGtfMMeWVtwGehzXO3Xgpb2xu7Ka83RXMLRODF2I/xwfwoA+MmADYBz71qeGrVrzxRpFupwZr2FM4zjLgZr2eP9mp/OBl8TBo/RbTBx9S1dr4O+Cmg+E9Vi1T7VdXt5DnyjNtCI2MbgAOv1oA9MUYUD04paQDApaAMrxE/l+HtRYdrdz+lee/ApceGL8/8AT1/QV23ja4Ft4N1iTIyLZgv1PArjPgaCPDeor6XZH6Vm/jR2Qf8Assl5o9UooorQ4zi/EXws8L+KdYfVdVt55Lp0VGKTFRhRgcCsr/hRXgX/AJ8bn/wIavSM0tAHm3/CivAv/Pjc/wDgQ1H/AAonwL/z43P/AIENXpNFAHK2fgnRPD/h9bGwgkWC2V3QNISdx5JPv/gK5tCSik9xmvRb/wD5B9x/1zP8q85jx5a47Dsc0Add4P8A+Qddf9fR/wDQEroa57wf/wAg66/6+j/6AldDQAhr5/1K+k0bx/d6igw9pflyB1KnAb9DX0Aa+fPFYB8Za4COt0R+G0UAfQEEqTwRyxkMjqGUjoQakri/hlrB1DwlHaSNm409zbNk8lRyh+m0gfVTXaCgCte2q3lpLbsBh1I5rzvayFkf76Ha31FemFc5561xHiK0+y6uXH+ruBuH1HBoA2fCZ/4lMmP+e7Z/St+ud8Hk/wBnXQ9Lpv8A0BP8a6KgAPSvkLxFNfSeMNYVJW2peSdeQBu96+va+TPEzY8WawO32uT+dP65UwqbpuzZ14SN5MzDI7YEsnmsqhQSAMD8KbyTknJoyaTPft6149ScqknKT1Z6drC5xR+H41LFbST4Krhf7zf55q9DaRQ8n52H8R/wrFzUS403IXQpb201GN7dMpKwWSNj8rjt+Iz1rviACQOlcvo0Xm6pET0jBkP4dP1xXTZ4968jHT5pLQ9vAQ5YPUWjNLsfA+U89OOv+fam89xiuFxaO5NPY1/D+inWr/ymfZEvLcda9UsNOt9OtxDboFUd/WuA8BSBNVkTPLjOPoK9JHXFfU5PRpqj7S2p8hndao67pt6DgKKUdKK9k8QZn1xmuI+KVwYPCJx1eUL+ddsc1j+JfDdj4p0o6ff+Z5W7eDG5Ug44NRUjzRsdODrRoV4VZapO58vXWoQ2qlVIkkx0XoKdaTmSyWedlQMSc9hXceIPgTqdrvn0G/S9TqsE4CPj/e6H9K821fR9Z0OQWmsWNxZsCQokU7T9GHB/A150sIkrH2dLiF1Kjnf0RLd6uBlLUY/2z1rLW4mWXzBIwf1zUXy9jSg44xxVRpxirI562Lq15c02a0GtEYWdA3+0vB/KpryWG5hR4nBIOCM8/lWFnB4pQSDkHBqXRje6OiGY1uR056ovnrSVWS4YdeanWVJBwcH0pOLRUasZjZIFYZHB/SvpD4Kgp8OLZSMYuJf/AEKvnTtX0T8F5lk8AxxhstHcSZHpzmujDS96zPIzqklRUo9z0YE4FLTAeM0+u0+YOD8Qca/d5BA2oQcdeMVnVN47e70rXIdRQbrOeMROGOFDqSRk9sg/pVGzvoL9QYmIk7xN94f40AWO/X3xVHUNLS9HmpiO49ez/Wr1NcgDHJJ4CgjJoA6nwGkkXg+zjlTa6yTAj/tq9dNWfpFq1lpdtA3DqpLDPdiSf1NaFABXIXv/ACO0P+8n/oJrrzXCnUIbvx40CsBLDMEIPfCmgDuRS0lLQAEZpNoznvQTimh1I6j86AHBQBxRik3r/eH50m8c/Mv50APoqneapY2Chry9trdTwDNKqAn2ya5bVfiJp8KyRaWr31wB95VIjX3JPX8OPegCl8T9UVNHXSUIMtw3mSAdVRTn9SAKz/giMeHtTH/T638q5O+uZ9QluLu7l864m5d+3sBgkYHbFdb8EePD+qf9frfyrN/Gjqg/9nl6o9RooorQ5Twv4o/FvxL4O8azaRpsdg1qsMci+dCzNlhzyGFcZ/w0L40/546T/wCA7f8AxdV/j5/yVC4/69Yf5V5hQB6v/wANC+NP+eOk/wDgO3/xdKv7QnjQkDytJH/bu3/xdeT1a02wutU1K3sbOIy3M7hI0A6k0Ae8eCPiZ428Z380Vwumw6ZAubmZLZs88BBlvvGuvAAXjj2FZ3h/QrfwxoUGkW21vLG+eUDBllP3j9B0HtWiKAOs8H/8g66/6+j/AOgJXQ1z3g//AJB11/19H/0BK6GgBDXz54qOfGmue10f/QRX0Ga+ffFiFPGutg/xXO4fQqKANb4b6qNM8XfZ3bEOox+Sf+ui5KfzYf8AAq9sHIFfM4mltpI7mFiJoXWVD7g8V9F6VqEeraTa38LDZcRBxj+Ekcj8DkUAXqw/E1qbjTGmXG6Bt/Tt3rcpkkayIyOMqwII9QaAMDwh/wAg+6x3uSf/ABxK6KsDwxA1rDf2rEl4btlyRjI2rg/lW/QAV8l+J+PFmsH/AKe5P519aGvl3xBaRL4r1Z2y7NdOfmHA5rjxklGKbO/AR5pNHOxW8k3Kgbf7zcCr8VlFEcsPMf1PQfSrFAHpXkSqt7HtRpKO4Hmj3PpUUtzFDwzgt/dXmqcl/K3EYEY/M0lTchupFHTaRcWtjFc3d1OkS/LGuTye5wPyqtfeL2IKadBt/wCmsvJ/Bf8AGuYJLNuYkt6mkJwOvWqWFp83NLVieMqcvJDRE091dXVwLi4uZXmXlWLfd+g6D8K6DTPFbpiHUV8xe0yD5h/vDvXNIDLMsMStJKxwscalmJ9gO/tXZaJ8KvFeslWms106BufMuj82P9wc5+uK6JYZVlytHPHFyovm5juPBF3HL4htpIJUlidW+ZTntXrYO5R2rgPB/wALbDwteJetf3VzdjPO/Yn/AHyOv4136jHA4FduCwzw8HC+h5uYYpYmpzrsPooHSiu04AxSbR6UtFACbR6VBd2dteW7w3MEc0TjDJIoYH6g1YpDyKATtseZeIfgt4b1bMmn79MmJz+5+ZCf90nj8MV5Z4i+EXibQg8sMUd/aKf9ZCfmx7r1r6eI5rN1i4EVmyqfnY4wK48ZVhQpOpLoduHxNZSUU7nxxJFJA5SWJ43H8LqVP60+K0nnjkkhgkkWP7xRSQPrX0dqmiaZrMW2/soZjj7zL8wP1qtoPhnTvDsVxHZI4SdtzK/OPbmvm/8AWGj7O/K79j2vadz5zIApfevf9Y8C6DrAZns1gmPJlg+Vvqa4DVvhRqtu7yaZLFdwjkK7hXP9D+ldmGznC1tG+V+ZSmcIk7LwTke9ezfArXo/tN/o7sAXxNGp79jj9K8evdOvNMmMN9aTW8g7SoVz7j1qbRdYutA1i11SybE9u+4A9GHcH6ivWpuN1JE4nmq0nA+ywQVGOnapB0rnPCnivTvFulR3thIN+MSwEjfE3owrol+6K7U09j5qUXF2e5FcWlvdwtDcQxyxv95HXINczL8PfD7MrxRXFsV6GGdv65rrKKZJgjwpp4HMlw3uZB/QVdtNE06zfzIbZd/95iWP61o0UAGKKKQ9OuKAGXEqQW8k0jbURSzH0ArxjR7s3vjezvSfnnvC+ehIOcfpiun8eeKEdG0WykDknF06Nwo/ufU9/auT8PceJ9KHb7QP5GgD2+lpBS0AYHjK2tr3w1cWl5EJbecrHIhOMgkA818heMfC8/hbX5rFyzQH57eVv40PT8a+wfFf/IBk/wCuif8AoQryzxv4WXxZ4ekhjUHUbXMlq2OW9Y/x7e4oA+cGGGIpKdIjRysjqyupwysMEHvTaAPR/hrdxy6ff6e6oXicXCcDJBG1uf8Avmu3IBGCMj0NeSeCNR/s/wAUWm5tsU5MEhz2bj9DzXrZUqSD1B5oAbISVbnk12XwTGPD+p/9frfyrjsHFdl8FM/2Bqf/AF+t/KofxI6YfwJeqPT6KKKs5jz7xT8I/D3jDXn1jVJr9biSNIysEqqo2j3U1j/8M8+C/wDnvq3/AIEJ/wDEV6xgZ6UtAHkx/Z58GY4n1b/wIT/4itXw38HfDHhnUm1DT3vjcFCitNIrbAepHy8GvRKTA9KAMD/hErAD/X3X/fY/wrntVs47DUntoi7IqKcucnJr0GuF8RD/AIqCf/rmn8qANnwf/wAg66/6+j/6AldDXPeD/wDkHXX/AF9H/wBASuhoAQ14F4z/AOR21b/rqP8A0EV76a8I8dgDx1qOBjIQ/pQBzx56+mK9U+FOrefpF1pMjZe0k3R/7jc/oc15XW54M1Q6R4uspWbbDcH7PJ/wLofzx+dAHvo6UUDoKKAIkt4o5ZZUTDykFzk8kDA/SpaKKAEPSvmbxH/yMuqE8AXLnk+9fTRr5O8VSO/izVlZiQLuQDJ6c1w42HNFHoZfLllJkUt9FHwmZG9uBVOW7llyCwVfReKgOB1PSpYbaecbo4iyf3yQqn8T1rhUIxR6kfa1XaCuRD2H5UEgdT+Aq2lgdwMr5XuE/wAauxCOHPkRrGD3xk/nSdSKPUw2SYmrrNcqJfD3g/WvFE7R6dbqFQjfJM4QAHvjqelem6J8EbGArLrmoy3Td4YBsT6Z6n9K5j4faudN8VQmWXbDLlX3Hqe1fQKEMAw5B7iu7CKFSN+p4udYapgq3s07prcztF8O6PoMBi0rToLVehKL8zfVjyfxNauB6ULS13JJbHhNt6sTAowKWimIKKKKACg9KKD0oAbWXfaqbVtojP17VqY96huLaOeMq6g5rjxdOvOk1RlaRpTlFS95XRzk2r3UowDtHtxVF5JJDl2Zvqav32lyWzFky0f8qz+ce1fnePeLjNxxDdz2qHs2rwQnbFFFFeabhgZoz83eijI6UICveWtndwOl9BDLbhSW85QVA9ea8P17T9Ku9UmbSIfs9sDtQbiQ2O/tmvQfHupX21NKtYJRAyCSaReS4yQFA6445rgeny4wR1Br6vKac6VLnct+lziq15KVomZp9xrXhy+F7pV3LBIPvGNuGHow6EV6Zovx6uYFWHXdJMrAYMtq2Cfqp6fnXC/y9KimtYZ1w8YPuOK96njHHcznOFT+ItT3Sy+Mng26dUk1CW1JXJa5hZVB9N3StEfFDwT0HibT8/8AXQ/4V82S6QVU+TJwf+WbDIP51j3ekIDmWEwsejR8j8q9CnioTOeWEvrTdz6s/wCFo+CP+hmsP++z/hUc3xV8DxRFv+Eks2x2RiTXyJLpc8eWjxMg7ockD3HUVQIwa6E09jllCUXaSPrRfjf4OuJ/s9pczyzk4VWjMak/7x4rM1fxrrWqL5cZFjbnnELEsw7fN2/D86+Xx1rpND8Zano5EZcXNqDzBMcgD/ZPUGmSesIixrtRcAenvVzSbqGw1qyvLjIhgk3uVBJAwewrB0XxFpevoBaTeVcdWtZmw49dp/jH+cVqHchPUMD9MUAegD4x+B1zu1jacnKtG2Qad/wubwL/ANBpf+/bV4/4i8JWWvqZ0xbahjiXGEk/3x2+teV6npd3pF21rewNFIOmejD1B7igD6k1f4qeDdWs1srXWEMsk0YGVIH3h1pxUxsO2MYI/Qj9K+Tl69cV7F8NfH63Sw+HtanKy5CWdzI3B9I29/Q/hQBR+LfhIRXA8T2UO2K4bbexqPuS/wB/js388+teVN1r6uubWG6tp7G9hZ4JlaOZCOoOeB7+/tXzd4r8Nz+F9em06Y74x88Mo6SRnof8aAMSKRopUkU/MjBh9Qc17vbXa39lb3iHIniWQn3I5/XNeDE5JNeq+AL37X4aa3Y/vLaXZ1ydjcg/TtQB1A/pWj8PPGvh/wAIaXeW2s6iLaae5aREKE/L0zWcDya8q8asDe2qDqsbE/ixqH8SN4v91L5H0v8A8Ll8C/8AQaX/AL9tS/8AC5vAv/QaX/v21fH1FWYH2D/wubwL/wBBpf8Av21H/C5vAv8A0Gl/79tXx9RQB9g/8Lm8C/8AQaX/AL9tR/wubwL/ANBpf+/bV8fU+NWdwqgkngAck/SgD68b4y+Bsca0PoI25qG41CDXrpdR08SPBcRr5RdCpPBHQ15b4I+GsOk2517xUIomjUypbT4EcKjnfL7+ij8ay/HPxSm1Ay6d4fdreyOVe6PEsw9AP4V9qAPX9L+JHhLw6Luxv9YhWfz9xVMuB8ijqOO1X/8Ahc3gX/oNL/37avkFuhzjn3rW0jw3qGr/ADRRiO3zzPJwv4epoA+pj8Y/A78LrIJ7ARtzXnnirUrTWPE1zqNhK0ttMiFWZCpyByMGuW0rQbDRwDFH5s46zSDOfoO1aM8sVvCZ7mZLeL/npIcZ+nc0ALTJwq2zSSSLCmf9YW24I6HP1rmNS8b28AaPS4jI/Tz5fuj6L/jXJX+qXupSmS7uGk9B/CPoBxQB9TaZ8Z/CD6Vam+1ZI7vylEyKjYDgc4PcZq5/wuXwL/0GV/79tXx+etSJG0jBUUux6BQSTQB9ef8AC5fAv/QZX/vhqP8AhcvgXH/IaX/vhq+UI9LlIzMUh9n+9+X+NW47K0iw20ysO78D8h/jUOcUdNPCVanQ+pB8Y/BLcJqrP/uxMa+e/EGqQXniHU7q1ZnhmuHeNyOoJ9KxTIcbVwq46LwKZmuepNT0PUw2CVJ3buX7PUDFdCSRUKkYOVzj3Fb7SNN+8Ll89CTXIYycVtaTcSYMDqSP4fUVxV6aa5kfUZRiVSn7JrRmnRR3orhPq0OQsrBlYqR3Bre03xlrulSbob+WQDosrFhWAKu6bpd5q14ltZQs7seSOgFaQc0/dOTF06EoN10mvM9C0n4u3olWO/sxKx4AhGCa9V0y/bULJLkwSQ7xkI/WuR8I/D2z0OJbq8VZ709Sei12yYOQCAvYCvaw8aqV6jPzHNquCnVthIWS69CVelLSLkLz1pa6DyAooooAKKKKACkNLRQAyQfI30rjLvAu5PTNdnIR5bc9q4y5Be8cAZOeMV8lxRbkgehgNG2RUVlQeILG61waTaP9pmVGaWSI7kjx2z3NXru5trG1e6vJkgt0+879/Yep9hXyUsPUjJRa1ex6SqRepPRkV5zqvj+9mul/slFt7dD96ZAXl+oPQfrV/T/iLA2E1WxaM9pbb5l/FSc/lXY8pxCjzW+XUy+sQvZmn4vt8wWt2o5RjG59jyP1H61ykiJKMSxq/wBRmu5kutP8RaRcxafeQXJMZYKrYdSORlTyK4bDYG4EGuzCOcafLJWaM52buinLpdrIPk3xn2bIqnLpM6ZMbJIPY4P5VsUV3RrzRk4JnNyQyxHEkbr/AMB4pmAR0rpy3GDgj0NQy2NrNyYlDeq8VtHErqhODWxykunQSsGA2MP4lrOutHMnLosw/vfdb8/8a6+XRgOYZ8/7Mn/1qqy2N1F9+FnUfxR/MK7KWLa+Fj5pWtJXRwFzo7IW8pjn+5IMH8D3rNmt5YGKyoyn3r0V4o5W2yIpPoRz+VU5dKikBVDgf3WGRXoU8en8ZjKjTltocEhKuGGcg54OK7DRfH99ZbYNSU3tsOAxOJVH+9/F9DVK70BV5VTH/uZZf8RWPc6bc2/JTevXchyP/rfjXdCrCezOadCcT2fTdTsNYg87T7hZBnmMnDqfcHml1DTrLV7RrW/i82POVI+9GfVT2/rXiNrPPazrNBK8Mich1JBFd3ovxEPy2+tRb16faY1+Yf7w7/zrQyMLxH4SvNCcyp/pFkT8s6Dp7MOxrnQAeua94gntb6zM1tNFd2ci4Yrhl5/hPofY81w3iTwDxLe6IpYKN0lnnLqPVfUe3WgDsfhz49Gu28Wi6rIP7TjG23uG/wCW6gcKf9oDoe/Fbnjvwr/wlegtFCoOqWgL2px8zjHzIfr29/rXztHI8EyyKWSVGyCMgqR/Wvevh946TxRa/Yr2RU1q3XcMcfaFX+If7Q7jvQB4FKrLK6urK4JDBuoPeuu+HN99n8QSWbsRHdxEBfV1+Zf0DfnXRfFrwkLW7/4SPT4sW9y228RRxHL/AH/YP/PPrXm9heNp+oW15Hy8EqyAHvg9PxoA9zxtOPSvKPGo/wCJxGncRAn9a9YZo5CrxMGikUOjA53KRkH9a8n8drt8RAf9ME/rR1NIv3GvQ5iiiigzCilwR2PFaGh6Nf6/q8GnadbPPcSnAVRwB6k9gO5oArWVpcX15Ha2kLzTynakaDJY17NoHhrRvhnpqa94mlSTVmBMEC8mM+iDu3qegqs13oPwispLSAxap4sljxMwwY7Y/wB0ntzzjqe+OBXl2q6pqfiLUzdX08t1dynAXqfoo/pQBseM/HWo+L7hRIfs+nxMTDZo3yj/AGmP8Te/btjvz9jp11qMwhtYWkcnnA4H1Paum0jwRIxWbViYlPS3U/Of97+79OtdNNdaV4ftPKeSO1QdIUAMjfh1/E0AZWkeDrSzCy6gRc3HaJfuL9fWt69u4LGASXtwkMQGAuf0C1x2peN5pA0emxC3TtI/Mh/oK5a5uJrqYyTSvK56s5yaAOu1LxxjMelwBSP+W0oyfwX/ABrk7u8ub+cz3U8k0h/ic54p9vp9zMoYR7U67nO0fr1/CraadbxjMkhlP91BtH5mpckjanh6lT4UZQUlsAE/SrkWl3EihmAjU93OK00ZYRiFFjyOw5P40AMxzgk+tYyrdj0KWWN/EyCOwtYThw07eudq1YEmxdkarEvcR8Z+vrTlt3P3iAKkFsgPJJrGVW+56lHARj8MfvKuQTT1jZu1WlRF6KKd+FZOZ3RwvdldbYnqcVIsCr71JRUuTNlRhEFAHQCtHTo8b5CMH7oNZ4Bzx1rXi2W1qnnOEyM89T9KyqN20PQwUYqpzS0SJqKz5tZhTKwozkd24FQQay/mETqCp/ujpWSw82rnfLNsNGfLe5r9jXt/woii/wCEeaQIu7dycc14ejpLHujcMuO3avb/AISOW0CdT2cVtglarZnl8TS5sBeL0uj0QUtIKWvZPzYKKKKACiiigAorH/t5f+fc/wDff/1qU65hdxtW2nvu/wDrUAa9B6Vkf230/wBFbnp83X9KX+2XJI+xyZHUZ6fpQBpSKWjYDrivIfF+neNL1pbez0mSLTySD5EytJKPfHT6CvSxrLHOLRzg4Pzf/WobWWUZNo4HqW/+tXJXwlOu05rY0hUlDY8L0SDWPCd/Le3nh++3mEoieV1Y+pHSsbWdWv8AVbv7RqzSKyn5I3Qqkf8Aug/zr6KGtFjxascc8N/9aoZtRtZz++0+OT/fAP8AMVzPLIc/P1LVd2sfNiyxn7rKeccHORTya98utN8O3xzc+H7SQ+pUD+QrGufBHhG5YN/Y8kPYCC5ZB+QqXgJdGUqy6njijbIsiNtkU5DKcEflUyXt1GfluZMf7R3V6PcfDbRJG/cXOoQL2USqw/Mrmsm4+GU+8m21dAnYSwbj+YYfyrKWCqPdXKVaJy0eq3C4Dqj49iKnXWEz+8gZf905FbL/AA61dOVubaQD3ZSaqP4J1qM/NbFgO6FT/wCzZ/SsJYCf8pSrLuQpqVo//LQp/vKRU6yxScrIjD/eqnJ4cvoc+bBcIO5MDY/Oqv8AZqhj/pChh/s4NYvAS7FKsjZKkdRijkfWsyOxmj/1d4y/7v8A+urCreJ/y9Kw/wBuPP8AWs3ganQpVYliSKKYfvYkf/eHP51Ul0m3bmNnjP5j9atxsw/1m1j6rx/PNSgxN/EwPuM0lh8RHZBzwZhyaVcqcoUlX26/kaz5rJFc+ZG0T/3guCPxrrxFG33bhPx4/nUn2UsvLKynvjIrWLrx3iHNFbM83u9BhuMsFBPXepwx/wAaw7nQZ4cmL5x6MMGvWpNEtpeq7T6oMVTk8N7sgToQegdP6130sXVjo0RJQlujymx1DUNDuxPaTzWsw6kcBvqO4rvdD+IFpdlItUUWc4PyzxAiMn6fw1auvCayqRKAw913D8OeKwrnwCrHNvd7PUFMj+eRXpU8Qp76HNKlb4TpfEHhSx8Qw/a4mjivG5W5j5SY/wC1jjPPWvM7i11Pw3qqb/NtLyBg8UqcHI6FSOtdXpem614dk3W1/wDuc4aNo90bfrXVyNpPiOx+xanGsbnpjjafVGPT6GtzJ6G54S8Uaf8AEDQ7jTtRjQXrReXd244Eq/8APRPToDjsfrXifirw7c+GdfuNOnViqtuhkI4kjPQ11LeDtU8L6pFqNjqLKI33RTCPp7Nz/wDrrtvENlbfETwzGyBIdZs/mGO/94Adweo9DQBkeDb06h4Tsixy9sWt3P8Au8r+AXArhfH+P+EkUA5xbxg/lXW+B9PfTnvLJ7gOswEijbjDLkevoTWX4u8PNe660ouQn7tRjZn+tLqNbNHntKAdwx1rpD4Rcf8AL4v/AH7/APr1oaf4DNx+/ub8Q2MZ/eSeXyf9lcnlv5d6YjH8N+Gr/wATagbe1UJHGN1xcS8Rwr3Zia6y/wDF+meD9Nm0PwW7NNKu281gjEkh7rH/AHV96t6hZXWr2S6H4f8A+JdoqctCBlpm7vM+fmPoOgFQaf4Y0fQm33UwvrodlX5V+n/16AOV0rwvqGsMJ5P3MDnJll+83rgdTXUBtA8JwsqshucctjdK3tjooo1J9W1RnjtrsW0BGNscfOPds1iDwUxO6bUASeoCZP55pNpFRhKT0RDqfjW+uNyWK/ZIjxkHLn8e34VgJb3N25kw7ljku5/mTXYw+FI4cmJ1J7NImT/Opj4blb794D/wD/69ZyqW2O6lgub43Y5OPTI0/wCPibJH8MfP61ahWKDHkQIrD+Mjc369K6MeGVX/AJeAf+Af/XqQeHiBxcKPon/16wlUm9j1KOEw0N2c4Y5ZW3OzEnuxzTxbY+8a6A6CR1ul/wC+f/r006GM8XQ/74/+vWTU2d0Z4WPUxRFGP4Qafjjjgelax0QjpOPxT/69MbQ5D0uFH/bP/wCvS9nM0+uYeOzMug8da0v7ClY4F1k9gIz/AI1NH4M1K5x5SzvnusDEfnTVGRDzKj0ZjFlBwWAppmjHf8q6mP4Z6/KuVgYD/aCr+harcXwj1uQAvdW8Xs3P8qpUGYSzWn3OIN0o6IfxphuWPRQPwr0mH4NXhwZtahX1C25P65rWtfg5pKgG71G8lPcR7VB/Q1aoMwlmsP5jx7zpDzux9Ka7luWY59zXv1v8L/BcG3zNOupmHd7tufwHFbVp4Q8HWeNnhu3YjoZDuP61fsGc0s0i97nzIrKTgHJ9BV2DSdTuiBb6fdS56bYWOf0r6qg/se2UJDolqgHQBF/wq4mrQxcR2aqPRSB/SqVHuYPM30ifM+n+CvGgcNBoF8FY91wDXu/wv0XU9G0i7Gq2jW00kgOxmB4x14rpP7cUHi3/APHv/rUv9ur/AM+5/wC+/wD61VGjGMuZbmVXM69Si6L+FmyDkZpaxhrwx/x7n/vv/wCtS/28v/Puf++//rVqeebFFY/9vL/z7n/vv/61H9vL/wA+5/77/wDrUAbFFY/9vL/z7n/vv/61FAGKOSK3sDPlkttQx4BAxnI6VgDg5q3Ne+cOYlDcfMCe1AGoxAuIDnAzJ0+tTNIhYkP1YdSaxf7QcOjKiqEBCr9etPbU3bGYkyGDdT1FAF6GTCk7mAa5fuRSXLg212g3YVVOSxPOfQnis8X7bSGjRsuZMnPBNE1+8sbp5aLvwGIzzigDb8wiRlD/ADEhQu7GOBzWLqLOZwH/AIRj726l/tOfzvM+XqOMVWnne4fe5GfYUAR1csrIXgcb9rKRxjqKp1JDPJAWMbY3LtNAGg2lRIUzcHEjbUIHUY60raQqKzNPwgJbA6elZ5uJSkSluIvu+1Oa8nbzcv8A6373vQBeXSEdFZZ+HUFcjrVcaaXvjbqx2j+MjFQrdzKIgH/1X3eKcb+5JjJk5TO0getAEi2UT3KRrOSrg7W29x61OulWT/aI7g+b5a5IK8Djr71U+3XHmiXcNwGBx0pRqFyJC4ZdxXaflHIpWAhbwdpVxHGXtYMPEZPliC46ccfWq974C0M2wmigkt1EYJ8qRiSfxJq8uo3Kxqgf5Qu0cdqP7RuTwXBG3ZjHBFLkXYd2YN38NbNEmMOoXK+WgcblDZJz9PSqFt8PWkEkkuolIoxzmLn8s11zaldMhVnBBGDxSf2jc+Y0m8ZYYPAxUulF9A5mcnZ/Dm4lkn8+/iWNX2Rsik7j7jt1p9r8OZWiUzXxhmMzRYVMggZwc574rp4765jZ2WQ5c5OeeaVL+5QKA4OG3DIzzS9jDsPmZw+v+Gp9D02C6ju3ud8rQuvlfdIyOPb5TXOi+dOHUD2OVNesTXc08YjdgVDFuB3PX+dU2toH+/DG31UGspYaL2KVRnmy3yE5KkfQ5p5ltpfvbT/vDH613UmhaXKcvYwk+u2qcnhHSXztikjJ/uyGsnhH0K9occ1pDIMo+P1/+vVC50RXywTHHVP6g12z+CrbH7q8nU+4B/pmq7eEbyMfur9G9ipH9TTVOrD4WHNF7nHW82o6YDHgXNuRgxPzx7Z//VToGWO7W/0WVoblPvWznBx3A9R7V1Enh3V41/5YSe27JP5gVm3Gh3jMFuNHIYn5XhuE/qc1tCpPaSIcV0M+6MT30Gu2aFEaTbdQ94pDwfwNZfiAbdanHpj+VdL/AMI3q+HlhhLhhteOZ0zIv1B/LPIxWVP4a1m7vXke2CYwCXkU9Bjsa2Uk9hcrvYyrS2DFXlDMO0S/ef6+g96tzyxyOhum84oNsdrBwiD0Jrbg8GarMpA8oL3DSbQfrjJq5D4EvSNslzbRL2CKW/wob7Fxpr7TscrLcXdwghBW2gA4ii4H41EltGoB2bj3L8j8q72LwDDj99fzE/8ATNQP55q3F4G0pP8AWNPL/vPj+VS1Jm0XQj5nnZxjBfj0HApN8a9CB9BXqUXhXRYlx9gjf3fmrkWk6fAP3VnAv0QUvZt7mn1uMdIo8lVJn+5BM/0Q1Zi0rVJv9XYTH6rXrixrGMIiqPYYpeaapoh42bPLovCWuzDP2dUH+04FW4/AmqSD95PCn1Yn+VejYNAFNQRm8TNnDxfD3IBl1Eg9wkef61ch8A6ev+tuJ5PoQK62iq5UQ6031MCLwbocYw1oZD6tI39DV2HQNKgx5en24x3KAn9a0cUuKLIjnl3I44Y4l2xxog9FUCnYOKdRQTcac+tSwKHuI1bkFgCPxplKjFHV16qcimBqSWUIe5dFzGsbYGfusDUkdhbFY4mQl5Iy/mZ6Vmi7mHnYb/W538dact/cJD5Qk+XGOnI/GgBbO1869jjkBCsSfritH+zbZ5oSqlVbdlc9cVlm8nPlfP8A6rhMDp/nFOa+uXlWQyfMvTAoA0Rp1u80TBCqNEXKZ7jH+NH9n2/mGTYdnk+Zsz3rON9cmZZfM+dRgccYo+3XPneb5nzYx04xQBpDTbdbmU4yixhghbjJz/hUAt4Yr1opbfOSAMMdoqot/cLM0vmfMwwcjjFKuoXKyNIJPmbrkcUAW4re2F7LC1u7AN1JwFWprXTYHlZ2UvExOznjFZyajcIXIYEucsSoOaal7Ok5lV8Mfbj8qAL9rZRGHDxK029hh2I6duKypBiVxt24JGPSp4r+4iQor8E55FViSSSeSaACiiigD//Z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317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603" y="3154790"/>
            <a:ext cx="4986722" cy="1592213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国家图书馆"/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882" y="268449"/>
            <a:ext cx="3266114" cy="371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685862"/>
            <a:ext cx="10515600" cy="753460"/>
          </a:xfrm>
        </p:spPr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全文期刊回溯库</a:t>
            </a:r>
            <a:r>
              <a:rPr lang="zh-CN" altLang="en-US" sz="2200" dirty="0"/>
              <a:t>（</a:t>
            </a:r>
            <a:r>
              <a:rPr lang="en-US" altLang="zh-CN" sz="2200" dirty="0"/>
              <a:t>1898-2000</a:t>
            </a:r>
            <a:r>
              <a:rPr lang="zh-CN" altLang="en-US" sz="2200" dirty="0"/>
              <a:t>）</a:t>
            </a:r>
            <a:br>
              <a:rPr lang="zh-CN" altLang="en-US" sz="2200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Preserving over 100 years of management research online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87360" y="1937675"/>
            <a:ext cx="4466439" cy="386750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en-US" altLang="zh-CN" dirty="0"/>
              <a:t>2010</a:t>
            </a:r>
            <a:r>
              <a:rPr lang="zh-CN" altLang="en-US" dirty="0"/>
              <a:t>年由</a:t>
            </a:r>
            <a:r>
              <a:rPr lang="zh-CN" altLang="en-US" b="1" dirty="0">
                <a:solidFill>
                  <a:schemeClr val="accent2"/>
                </a:solidFill>
              </a:rPr>
              <a:t>国家图书馆</a:t>
            </a:r>
            <a:r>
              <a:rPr lang="zh-CN" altLang="en-US" dirty="0"/>
              <a:t>正式引进全国在线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dirty="0"/>
              <a:t>目前已有近</a:t>
            </a:r>
            <a:r>
              <a:rPr lang="en-US" altLang="zh-CN" b="1" dirty="0">
                <a:solidFill>
                  <a:schemeClr val="accent2"/>
                </a:solidFill>
              </a:rPr>
              <a:t>1000</a:t>
            </a:r>
            <a:r>
              <a:rPr lang="zh-CN" altLang="en-US" b="1" dirty="0">
                <a:solidFill>
                  <a:schemeClr val="accent2"/>
                </a:solidFill>
              </a:rPr>
              <a:t>家</a:t>
            </a:r>
            <a:r>
              <a:rPr lang="zh-CN" altLang="en-US" dirty="0"/>
              <a:t>用户</a:t>
            </a:r>
            <a:endParaRPr lang="en-US" altLang="zh-CN" dirty="0"/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b="1" dirty="0">
                <a:solidFill>
                  <a:schemeClr val="accent2"/>
                </a:solidFill>
              </a:rPr>
              <a:t>免费注册</a:t>
            </a:r>
            <a:r>
              <a:rPr lang="zh-CN" altLang="en-US" dirty="0"/>
              <a:t>申请使用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dirty="0"/>
              <a:t>近</a:t>
            </a:r>
            <a:r>
              <a:rPr lang="en-US" altLang="zh-CN" dirty="0"/>
              <a:t>180</a:t>
            </a:r>
            <a:r>
              <a:rPr lang="zh-CN" altLang="en-US" dirty="0"/>
              <a:t>种期刊，</a:t>
            </a:r>
            <a:r>
              <a:rPr lang="en-US" altLang="zh-CN" dirty="0"/>
              <a:t>11</a:t>
            </a:r>
            <a:r>
              <a:rPr lang="zh-CN" altLang="en-US" dirty="0"/>
              <a:t>万篇文章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zh-CN" altLang="en-US" dirty="0"/>
              <a:t>所有期刊从第一卷第一期开始，最早可回溯至</a:t>
            </a:r>
            <a:r>
              <a:rPr lang="en-US" altLang="zh-CN" b="1" dirty="0">
                <a:solidFill>
                  <a:schemeClr val="accent2"/>
                </a:solidFill>
              </a:rPr>
              <a:t>1898</a:t>
            </a:r>
            <a:r>
              <a:rPr lang="zh-CN" altLang="en-US" b="1" dirty="0">
                <a:solidFill>
                  <a:schemeClr val="accent2"/>
                </a:solidFill>
              </a:rPr>
              <a:t>年</a:t>
            </a:r>
            <a:endParaRPr lang="en-US" altLang="zh-CN" b="1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Aft>
                <a:spcPts val="2400"/>
              </a:spcAft>
            </a:pPr>
            <a:endParaRPr lang="zh-CN" altLang="en-US" dirty="0"/>
          </a:p>
        </p:txBody>
      </p:sp>
      <p:pic>
        <p:nvPicPr>
          <p:cNvPr id="1026" name="Picture 2" descr="https://timgsa.baidu.com/timg?image&amp;quality=80&amp;size=b9999_10000&amp;sec=1566997379343&amp;di=aa299c6c0c436ac77f659f1a870de5d8&amp;imgtype=0&amp;src=http%3A%2F%2Fs6.sinaimg.cn%2Fmw690%2F001Nic9vzy7pNR2Vhzv55%266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37675"/>
            <a:ext cx="5919002" cy="394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英文图书</a:t>
            </a:r>
            <a:br>
              <a:rPr lang="en-US" altLang="zh-CN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High quality, cutting-edge research across a range of subjects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12016"/>
            <a:ext cx="10515600" cy="48630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sz="2000" dirty="0">
                <a:solidFill>
                  <a:schemeClr val="accent2"/>
                </a:solidFill>
              </a:rPr>
              <a:t>5000</a:t>
            </a:r>
            <a:r>
              <a:rPr lang="zh-CN" altLang="en-US" sz="2000" dirty="0">
                <a:solidFill>
                  <a:schemeClr val="accent2"/>
                </a:solidFill>
              </a:rPr>
              <a:t>册</a:t>
            </a:r>
            <a:r>
              <a:rPr lang="en-US" altLang="zh-CN" sz="2000" dirty="0">
                <a:solidFill>
                  <a:schemeClr val="accent2"/>
                </a:solidFill>
              </a:rPr>
              <a:t>+</a:t>
            </a:r>
            <a:r>
              <a:rPr lang="zh-CN" altLang="en-US" sz="2000" dirty="0">
                <a:solidFill>
                  <a:srgbClr val="404040"/>
                </a:solidFill>
              </a:rPr>
              <a:t>图书，包含系列书、专著、参考书、手册等</a:t>
            </a:r>
            <a:endParaRPr lang="en-US" altLang="zh-CN" sz="2000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sz="2000" dirty="0">
                <a:solidFill>
                  <a:schemeClr val="accent2"/>
                </a:solidFill>
              </a:rPr>
              <a:t>200+</a:t>
            </a:r>
            <a:r>
              <a:rPr lang="zh-CN" altLang="en-US" sz="2000" dirty="0">
                <a:solidFill>
                  <a:schemeClr val="accent2"/>
                </a:solidFill>
              </a:rPr>
              <a:t>主题领域</a:t>
            </a:r>
            <a:r>
              <a:rPr lang="zh-CN" altLang="en-US" sz="2000" dirty="0">
                <a:solidFill>
                  <a:srgbClr val="404040"/>
                </a:solidFill>
              </a:rPr>
              <a:t>，涉及管理学、经济学、社会学、教育学等</a:t>
            </a:r>
            <a:endParaRPr lang="en-US" altLang="zh-CN" sz="2000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sz="2000" dirty="0">
                <a:solidFill>
                  <a:srgbClr val="404040"/>
                </a:solidFill>
              </a:rPr>
              <a:t>The British Book Awards</a:t>
            </a:r>
            <a:r>
              <a:rPr lang="zh-CN" altLang="en-US" sz="2000" dirty="0">
                <a:solidFill>
                  <a:schemeClr val="accent2"/>
                </a:solidFill>
              </a:rPr>
              <a:t>学术教育专业领域</a:t>
            </a:r>
            <a:r>
              <a:rPr lang="zh-CN" altLang="en-US" sz="2000" dirty="0">
                <a:solidFill>
                  <a:srgbClr val="404040"/>
                </a:solidFill>
              </a:rPr>
              <a:t>最佳出版社</a:t>
            </a:r>
            <a:endParaRPr lang="en-US" altLang="zh-CN" sz="2000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CN" sz="2000" dirty="0">
                <a:solidFill>
                  <a:srgbClr val="404040"/>
                </a:solidFill>
              </a:rPr>
              <a:t>The IPG Independent Publishing Awards</a:t>
            </a:r>
            <a:r>
              <a:rPr lang="zh-CN" altLang="en-US" sz="2000" dirty="0">
                <a:solidFill>
                  <a:srgbClr val="404040"/>
                </a:solidFill>
              </a:rPr>
              <a:t>年度独立出版社</a:t>
            </a:r>
            <a:endParaRPr lang="en-US" altLang="zh-CN" sz="2000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en-US" altLang="zh-CN" dirty="0">
              <a:solidFill>
                <a:srgbClr val="40404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zh-CN" altLang="en-US" sz="2400" dirty="0"/>
          </a:p>
        </p:txBody>
      </p:sp>
      <p:pic>
        <p:nvPicPr>
          <p:cNvPr id="12" name="图片 11" descr="http://www.emeraldgrouppublishing.com/img/logos/british_book_award_sideb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0" t="20929" r="10067" b="15057"/>
          <a:stretch>
            <a:fillRect/>
          </a:stretch>
        </p:blipFill>
        <p:spPr bwMode="auto">
          <a:xfrm>
            <a:off x="9201380" y="1512016"/>
            <a:ext cx="1626352" cy="1626352"/>
          </a:xfrm>
          <a:custGeom>
            <a:avLst/>
            <a:gdLst>
              <a:gd name="connsiteX0" fmla="*/ 1006767 w 2013534"/>
              <a:gd name="connsiteY0" fmla="*/ 0 h 2013534"/>
              <a:gd name="connsiteX1" fmla="*/ 2013534 w 2013534"/>
              <a:gd name="connsiteY1" fmla="*/ 1006767 h 2013534"/>
              <a:gd name="connsiteX2" fmla="*/ 1006767 w 2013534"/>
              <a:gd name="connsiteY2" fmla="*/ 2013534 h 2013534"/>
              <a:gd name="connsiteX3" fmla="*/ 0 w 2013534"/>
              <a:gd name="connsiteY3" fmla="*/ 1006767 h 2013534"/>
              <a:gd name="connsiteX4" fmla="*/ 1006767 w 2013534"/>
              <a:gd name="connsiteY4" fmla="*/ 0 h 2013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3534" h="2013534">
                <a:moveTo>
                  <a:pt x="1006767" y="0"/>
                </a:moveTo>
                <a:cubicBezTo>
                  <a:pt x="1562789" y="0"/>
                  <a:pt x="2013534" y="450745"/>
                  <a:pt x="2013534" y="1006767"/>
                </a:cubicBezTo>
                <a:cubicBezTo>
                  <a:pt x="2013534" y="1562789"/>
                  <a:pt x="1562789" y="2013534"/>
                  <a:pt x="1006767" y="2013534"/>
                </a:cubicBezTo>
                <a:cubicBezTo>
                  <a:pt x="450745" y="2013534"/>
                  <a:pt x="0" y="1562789"/>
                  <a:pt x="0" y="1006767"/>
                </a:cubicBezTo>
                <a:cubicBezTo>
                  <a:pt x="0" y="450745"/>
                  <a:pt x="450745" y="0"/>
                  <a:pt x="100676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object 4">
            <a:extLst>
              <a:ext uri="{FF2B5EF4-FFF2-40B4-BE49-F238E27FC236}">
                <a16:creationId xmlns:a16="http://schemas.microsoft.com/office/drawing/2014/main" id="{73E31AA7-A505-1DBB-942A-6B671AF953FB}"/>
              </a:ext>
            </a:extLst>
          </p:cNvPr>
          <p:cNvGrpSpPr/>
          <p:nvPr/>
        </p:nvGrpSpPr>
        <p:grpSpPr>
          <a:xfrm>
            <a:off x="973371" y="4052854"/>
            <a:ext cx="3176270" cy="1686560"/>
            <a:chOff x="1446174" y="4178358"/>
            <a:chExt cx="3176270" cy="168656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79205AC9-7305-0BA3-556B-483AFCF4092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6174" y="4178358"/>
              <a:ext cx="3176219" cy="1686467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190220DB-5CCA-B616-84FD-F7FA39CF472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0868" y="4288536"/>
              <a:ext cx="2915411" cy="1424939"/>
            </a:xfrm>
            <a:prstGeom prst="rect">
              <a:avLst/>
            </a:prstGeom>
          </p:spPr>
        </p:pic>
      </p:grpSp>
      <p:grpSp>
        <p:nvGrpSpPr>
          <p:cNvPr id="9" name="object 7">
            <a:extLst>
              <a:ext uri="{FF2B5EF4-FFF2-40B4-BE49-F238E27FC236}">
                <a16:creationId xmlns:a16="http://schemas.microsoft.com/office/drawing/2014/main" id="{572375D0-DF46-8AF4-EC16-8F913171DCD8}"/>
              </a:ext>
            </a:extLst>
          </p:cNvPr>
          <p:cNvGrpSpPr/>
          <p:nvPr/>
        </p:nvGrpSpPr>
        <p:grpSpPr>
          <a:xfrm>
            <a:off x="7996619" y="4082607"/>
            <a:ext cx="1742439" cy="1656714"/>
            <a:chOff x="7528089" y="4193724"/>
            <a:chExt cx="1742439" cy="1656714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E83CF811-513D-2B36-DEF5-8B8524D113B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28089" y="4193724"/>
              <a:ext cx="1742110" cy="1656498"/>
            </a:xfrm>
            <a:prstGeom prst="rect">
              <a:avLst/>
            </a:prstGeom>
          </p:spPr>
        </p:pic>
        <p:pic>
          <p:nvPicPr>
            <p:cNvPr id="14" name="object 9">
              <a:extLst>
                <a:ext uri="{FF2B5EF4-FFF2-40B4-BE49-F238E27FC236}">
                  <a16:creationId xmlns:a16="http://schemas.microsoft.com/office/drawing/2014/main" id="{3D48E501-C3BA-A09C-316E-BEC2542585E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7911" y="4288536"/>
              <a:ext cx="1508759" cy="1423416"/>
            </a:xfrm>
            <a:prstGeom prst="rect">
              <a:avLst/>
            </a:prstGeom>
          </p:spPr>
        </p:pic>
      </p:grpSp>
      <p:grpSp>
        <p:nvGrpSpPr>
          <p:cNvPr id="15" name="object 10">
            <a:extLst>
              <a:ext uri="{FF2B5EF4-FFF2-40B4-BE49-F238E27FC236}">
                <a16:creationId xmlns:a16="http://schemas.microsoft.com/office/drawing/2014/main" id="{E704DDDE-4797-3E3A-F368-078E6CE11C97}"/>
              </a:ext>
            </a:extLst>
          </p:cNvPr>
          <p:cNvGrpSpPr/>
          <p:nvPr/>
        </p:nvGrpSpPr>
        <p:grpSpPr>
          <a:xfrm>
            <a:off x="4795520" y="4034317"/>
            <a:ext cx="2555240" cy="1680845"/>
            <a:chOff x="4791364" y="4181562"/>
            <a:chExt cx="2555240" cy="1680845"/>
          </a:xfrm>
        </p:grpSpPr>
        <p:pic>
          <p:nvPicPr>
            <p:cNvPr id="16" name="object 11">
              <a:extLst>
                <a:ext uri="{FF2B5EF4-FFF2-40B4-BE49-F238E27FC236}">
                  <a16:creationId xmlns:a16="http://schemas.microsoft.com/office/drawing/2014/main" id="{F13F285D-1D1F-C629-12FB-FD0567FB22A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91364" y="4181562"/>
              <a:ext cx="2555169" cy="1680796"/>
            </a:xfrm>
            <a:prstGeom prst="rect">
              <a:avLst/>
            </a:prstGeom>
          </p:spPr>
        </p:pic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340F1308-4096-7F5C-7AFD-F848DDCD89A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53000" y="4288536"/>
              <a:ext cx="2298192" cy="1423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2281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31AD50-FD7D-C921-13E3-7676FE50E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电子图书</a:t>
            </a:r>
            <a:br>
              <a:rPr lang="en-US" altLang="zh-CN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Covering topics that resonate with the real world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1063BB1-DCA8-D259-4AD3-9CF4DB47116C}"/>
              </a:ext>
            </a:extLst>
          </p:cNvPr>
          <p:cNvSpPr txBox="1"/>
          <p:nvPr/>
        </p:nvSpPr>
        <p:spPr>
          <a:xfrm>
            <a:off x="762002" y="1560285"/>
            <a:ext cx="4444998" cy="4043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100" b="1" dirty="0">
                <a:solidFill>
                  <a:srgbClr val="C558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41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00+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册电子图书，其中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80%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以上为</a:t>
            </a: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BKCI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收录，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90%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以上为</a:t>
            </a:r>
            <a:r>
              <a:rPr kumimoji="0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Scopus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收录</a:t>
            </a:r>
            <a:endParaRPr kumimoji="0" lang="en-US" altLang="zh-CN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电子书最早可追溯至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1991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年，作者来自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140+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国家和地区</a:t>
            </a:r>
            <a:endParaRPr kumimoji="0" lang="en-US" altLang="zh-CN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拥有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大学科合集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10</a:t>
            </a: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个细分学科合集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EC302E-7174-3BEF-7063-E5B840361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0" y="1560285"/>
            <a:ext cx="4343400" cy="42966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866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2" b="35123"/>
          <a:stretch>
            <a:fillRect/>
          </a:stretch>
        </p:blipFill>
        <p:spPr bwMode="auto">
          <a:xfrm>
            <a:off x="770683" y="4008887"/>
            <a:ext cx="2446229" cy="13812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3600" y="678767"/>
            <a:ext cx="10515600" cy="75346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altLang="zh-CN" sz="3200" dirty="0"/>
              <a:t>Emerald </a:t>
            </a:r>
            <a:r>
              <a:rPr lang="zh-CN" altLang="en-US" sz="3200" dirty="0"/>
              <a:t>案例集（</a:t>
            </a:r>
            <a:r>
              <a:rPr lang="en-US" altLang="zh-CN" dirty="0"/>
              <a:t>33</a:t>
            </a:r>
            <a:r>
              <a:rPr lang="en-US" altLang="zh-CN" sz="3200" dirty="0"/>
              <a:t>00+</a:t>
            </a:r>
            <a:r>
              <a:rPr lang="zh-CN" altLang="en-US" sz="3200" dirty="0"/>
              <a:t>）</a:t>
            </a:r>
            <a:br>
              <a:rPr lang="en-US" altLang="zh-CN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Authentic business scenarios for the classroom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24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21" y="2012116"/>
            <a:ext cx="4125843" cy="138126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84" y="2012116"/>
            <a:ext cx="2445042" cy="13812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文本框 15"/>
          <p:cNvSpPr txBox="1">
            <a:spLocks noChangeArrowheads="1"/>
          </p:cNvSpPr>
          <p:nvPr/>
        </p:nvSpPr>
        <p:spPr bwMode="auto">
          <a:xfrm>
            <a:off x="3421673" y="1912103"/>
            <a:ext cx="215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新兴市场案例集</a:t>
            </a:r>
          </a:p>
        </p:txBody>
      </p:sp>
      <p:sp>
        <p:nvSpPr>
          <p:cNvPr id="30728" name="文本框 16"/>
          <p:cNvSpPr txBox="1">
            <a:spLocks noChangeArrowheads="1"/>
          </p:cNvSpPr>
          <p:nvPr/>
        </p:nvSpPr>
        <p:spPr bwMode="auto">
          <a:xfrm>
            <a:off x="3421673" y="3922439"/>
            <a:ext cx="13128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案例期刊</a:t>
            </a:r>
          </a:p>
        </p:txBody>
      </p:sp>
      <p:sp>
        <p:nvSpPr>
          <p:cNvPr id="30729" name="文本框 17"/>
          <p:cNvSpPr txBox="1">
            <a:spLocks noChangeArrowheads="1"/>
          </p:cNvSpPr>
          <p:nvPr/>
        </p:nvSpPr>
        <p:spPr bwMode="auto">
          <a:xfrm>
            <a:off x="8061958" y="3922439"/>
            <a:ext cx="21595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商学院授权案例</a:t>
            </a:r>
          </a:p>
        </p:txBody>
      </p:sp>
      <p:sp>
        <p:nvSpPr>
          <p:cNvPr id="30730" name="文本框 2"/>
          <p:cNvSpPr txBox="1">
            <a:spLocks noChangeArrowheads="1"/>
          </p:cNvSpPr>
          <p:nvPr/>
        </p:nvSpPr>
        <p:spPr bwMode="auto">
          <a:xfrm>
            <a:off x="3421673" y="2434225"/>
            <a:ext cx="29436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15</a:t>
            </a:r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0+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</a:t>
            </a: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endParaRPr lang="en-US" altLang="zh-CN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亚、非、拉等新兴市场国家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包含案例和教学注释</a:t>
            </a:r>
          </a:p>
        </p:txBody>
      </p:sp>
      <p:sp>
        <p:nvSpPr>
          <p:cNvPr id="30731" name="文本框 11"/>
          <p:cNvSpPr txBox="1">
            <a:spLocks noChangeArrowheads="1"/>
          </p:cNvSpPr>
          <p:nvPr/>
        </p:nvSpPr>
        <p:spPr bwMode="auto">
          <a:xfrm>
            <a:off x="3421673" y="4441251"/>
            <a:ext cx="294367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55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0+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欧洲、亚洲、北美、南美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美国案例协会官方期刊</a:t>
            </a:r>
          </a:p>
        </p:txBody>
      </p:sp>
      <p:sp>
        <p:nvSpPr>
          <p:cNvPr id="30732" name="文本框 20"/>
          <p:cNvSpPr txBox="1">
            <a:spLocks noChangeArrowheads="1"/>
          </p:cNvSpPr>
          <p:nvPr/>
        </p:nvSpPr>
        <p:spPr bwMode="auto">
          <a:xfrm>
            <a:off x="6570107" y="4441946"/>
            <a:ext cx="535519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00+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案例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达顿商学院、凯洛格商学院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复旦大学管理学院，美国供应链管理专业协会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……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6581272" y="2012116"/>
            <a:ext cx="0" cy="337803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29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/>
              <a:t>Emerald Overview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68314"/>
            <a:ext cx="10515600" cy="470864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altLang="zh-CN" sz="2200" dirty="0"/>
              <a:t>1967</a:t>
            </a:r>
            <a:r>
              <a:rPr lang="zh-CN" altLang="en-US" dirty="0"/>
              <a:t>年，英国</a:t>
            </a:r>
            <a:r>
              <a:rPr lang="en-GB" altLang="zh-CN" sz="2200" dirty="0"/>
              <a:t>University of Bradford</a:t>
            </a:r>
            <a:r>
              <a:rPr lang="zh-CN" altLang="en-US" sz="2200" dirty="0"/>
              <a:t>的</a:t>
            </a:r>
            <a:r>
              <a:rPr lang="en-GB" altLang="zh-CN" sz="2200" dirty="0"/>
              <a:t>50</a:t>
            </a:r>
            <a:r>
              <a:rPr lang="zh-CN" altLang="en-US" sz="2200" dirty="0"/>
              <a:t>名学者创立</a:t>
            </a:r>
          </a:p>
          <a:p>
            <a:pPr>
              <a:spcAft>
                <a:spcPts val="600"/>
              </a:spcAft>
            </a:pPr>
            <a:r>
              <a:rPr lang="zh-CN" altLang="en-US" sz="2200" dirty="0"/>
              <a:t>学科主要涉及</a:t>
            </a:r>
            <a:r>
              <a:rPr lang="zh-CN" altLang="en-US" b="1" dirty="0">
                <a:solidFill>
                  <a:srgbClr val="066E75"/>
                </a:solidFill>
              </a:rPr>
              <a:t>管理学、图情学、工程学</a:t>
            </a:r>
            <a:r>
              <a:rPr lang="zh-CN" altLang="en-US" dirty="0"/>
              <a:t>等</a:t>
            </a:r>
            <a:endParaRPr lang="zh-CN" altLang="en-US" sz="2200" dirty="0"/>
          </a:p>
        </p:txBody>
      </p:sp>
      <p:grpSp>
        <p:nvGrpSpPr>
          <p:cNvPr id="17" name="组合 16"/>
          <p:cNvGrpSpPr/>
          <p:nvPr/>
        </p:nvGrpSpPr>
        <p:grpSpPr>
          <a:xfrm>
            <a:off x="1" y="2975652"/>
            <a:ext cx="12192000" cy="2688503"/>
            <a:chOff x="765196" y="2900216"/>
            <a:chExt cx="10911223" cy="2406074"/>
          </a:xfrm>
        </p:grpSpPr>
        <p:pic>
          <p:nvPicPr>
            <p:cNvPr id="12" name="图片 11" descr="图片包含 人员, 男士, 餐桌&#10;&#10;描述已自动生成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196" y="2900217"/>
              <a:ext cx="3701651" cy="2406073"/>
            </a:xfrm>
            <a:prstGeom prst="rect">
              <a:avLst/>
            </a:prstGeom>
          </p:spPr>
        </p:pic>
        <p:pic>
          <p:nvPicPr>
            <p:cNvPr id="14" name="图片 13" descr="图片包含 图书馆, 书架, 书籍, 就坐&#10;&#10;描述已自动生成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8199" y="2900216"/>
              <a:ext cx="3609110" cy="2406073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7309" y="2900216"/>
              <a:ext cx="3609110" cy="2406073"/>
            </a:xfrm>
            <a:prstGeom prst="rect">
              <a:avLst/>
            </a:prstGeom>
          </p:spPr>
        </p:pic>
      </p:grpSp>
      <p:pic>
        <p:nvPicPr>
          <p:cNvPr id="2052" name="Picture 4" descr="See the source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349" y="904627"/>
            <a:ext cx="4056755" cy="202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t="932" r="6317" b="1"/>
          <a:stretch>
            <a:fillRect/>
          </a:stretch>
        </p:blipFill>
        <p:spPr>
          <a:xfrm>
            <a:off x="831850" y="1116000"/>
            <a:ext cx="4330318" cy="2594889"/>
          </a:xfrm>
          <a:prstGeom prst="roundRect">
            <a:avLst/>
          </a:prstGeom>
          <a:ln w="3175">
            <a:noFill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数据库平台使用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www.emerald.com/insight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6AA3BEB-A77D-9097-5D83-730289F41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9D2E9A9-7D9C-2D74-3DBE-FB63FEC19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510E7DD-A044-AF5D-4B22-929FD807D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0236"/>
            <a:ext cx="12192001" cy="692610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387C3E7-8D9D-A286-260A-539AA11EA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0568" y="191069"/>
            <a:ext cx="1167522" cy="339243"/>
          </a:xfrm>
          <a:prstGeom prst="rect">
            <a:avLst/>
          </a:prstGeom>
          <a:noFill/>
          <a:ln w="762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E02C0AF-627E-CFC0-9867-8CDB67622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058" y="641445"/>
            <a:ext cx="960530" cy="341194"/>
          </a:xfrm>
          <a:prstGeom prst="rect">
            <a:avLst/>
          </a:prstGeom>
          <a:noFill/>
          <a:ln w="762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C7C5661-F34B-A4E7-574C-7D857D57D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9530" y="4219433"/>
            <a:ext cx="960530" cy="341194"/>
          </a:xfrm>
          <a:prstGeom prst="rect">
            <a:avLst/>
          </a:prstGeom>
          <a:noFill/>
          <a:ln w="762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5EA4AFD-3A99-B5E4-C9AF-54D595E6B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17045"/>
            <a:ext cx="12191999" cy="691205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D56E849-268F-CB52-53B1-C2909A1EB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752" y="2784143"/>
            <a:ext cx="11468489" cy="464267"/>
          </a:xfrm>
          <a:prstGeom prst="rect">
            <a:avLst/>
          </a:prstGeom>
          <a:noFill/>
          <a:ln w="762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4F646C7-52BB-A26D-B42C-85F78D9FA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64" y="4629108"/>
            <a:ext cx="11468489" cy="464267"/>
          </a:xfrm>
          <a:prstGeom prst="rect">
            <a:avLst/>
          </a:prstGeom>
          <a:noFill/>
          <a:ln w="762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73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F34A8-F5B0-A0FF-4A72-78064CEF9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7F892CC-A587-A66E-3A34-347864B8F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768"/>
            <a:ext cx="12192000" cy="669646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E1727CE-ACFC-2C4E-7D73-E7C483BC7D8D}"/>
              </a:ext>
            </a:extLst>
          </p:cNvPr>
          <p:cNvSpPr/>
          <p:nvPr/>
        </p:nvSpPr>
        <p:spPr>
          <a:xfrm>
            <a:off x="0" y="0"/>
            <a:ext cx="12204112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E8B82917-7E35-961B-80CA-714964CAE9E2}"/>
              </a:ext>
            </a:extLst>
          </p:cNvPr>
          <p:cNvCxnSpPr>
            <a:cxnSpLocks/>
          </p:cNvCxnSpPr>
          <p:nvPr/>
        </p:nvCxnSpPr>
        <p:spPr>
          <a:xfrm>
            <a:off x="10004953" y="506655"/>
            <a:ext cx="0" cy="584608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3E4F0CC-A0DB-85C2-FBCB-1FFD8F621B41}"/>
              </a:ext>
            </a:extLst>
          </p:cNvPr>
          <p:cNvGrpSpPr/>
          <p:nvPr/>
        </p:nvGrpSpPr>
        <p:grpSpPr>
          <a:xfrm>
            <a:off x="8805367" y="1195093"/>
            <a:ext cx="2399171" cy="945194"/>
            <a:chOff x="6448968" y="931838"/>
            <a:chExt cx="3263467" cy="881713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09D1A880-56F1-CCA1-BC2B-D47CB493689A}"/>
                </a:ext>
              </a:extLst>
            </p:cNvPr>
            <p:cNvSpPr/>
            <p:nvPr/>
          </p:nvSpPr>
          <p:spPr>
            <a:xfrm>
              <a:off x="6448968" y="931838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C4947B21-E1F8-BD26-D73F-C8E4364F7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1017095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在授权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IP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范围内登陆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Emerald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主页，获得机构订购资源的访问权限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D1B8605D-9FE3-3565-15F7-045E66CC6588}"/>
              </a:ext>
            </a:extLst>
          </p:cNvPr>
          <p:cNvCxnSpPr>
            <a:cxnSpLocks/>
          </p:cNvCxnSpPr>
          <p:nvPr/>
        </p:nvCxnSpPr>
        <p:spPr>
          <a:xfrm>
            <a:off x="11627624" y="506655"/>
            <a:ext cx="0" cy="584608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AA33F68-507F-3A72-E100-1B9E42F5264C}"/>
              </a:ext>
            </a:extLst>
          </p:cNvPr>
          <p:cNvGrpSpPr/>
          <p:nvPr/>
        </p:nvGrpSpPr>
        <p:grpSpPr>
          <a:xfrm>
            <a:off x="11266682" y="1195093"/>
            <a:ext cx="786632" cy="906041"/>
            <a:chOff x="6448968" y="894041"/>
            <a:chExt cx="3263467" cy="1123268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3DEB494B-60FD-5648-D0BF-26C576ACF2FC}"/>
                </a:ext>
              </a:extLst>
            </p:cNvPr>
            <p:cNvSpPr/>
            <p:nvPr/>
          </p:nvSpPr>
          <p:spPr>
            <a:xfrm>
              <a:off x="6448968" y="894041"/>
              <a:ext cx="3263467" cy="1123268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5C92094-630D-5F40-2654-B42A71F30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1004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注册</a:t>
              </a:r>
              <a:r>
                <a:rPr lang="zh-CN" altLang="en-US" sz="16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个人账号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45C4CFA0-4938-A292-A747-F20CB649D0F2}"/>
              </a:ext>
            </a:extLst>
          </p:cNvPr>
          <p:cNvCxnSpPr>
            <a:cxnSpLocks/>
          </p:cNvCxnSpPr>
          <p:nvPr/>
        </p:nvCxnSpPr>
        <p:spPr>
          <a:xfrm>
            <a:off x="5910659" y="2788550"/>
            <a:ext cx="0" cy="334825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C5EEA570-5C9F-14FE-246D-E912943EE8EE}"/>
              </a:ext>
            </a:extLst>
          </p:cNvPr>
          <p:cNvGrpSpPr/>
          <p:nvPr/>
        </p:nvGrpSpPr>
        <p:grpSpPr>
          <a:xfrm>
            <a:off x="5182936" y="3205409"/>
            <a:ext cx="1455445" cy="447180"/>
            <a:chOff x="6448968" y="894042"/>
            <a:chExt cx="3263467" cy="881713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D9150F99-0C83-A390-0903-7F7AB30E1452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E02C1DE-4E8F-3A0B-E1F7-1DEC6C8F9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资源检索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6815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8AF9CE0-B426-4DD2-A332-5529FCA1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3646" y="2027677"/>
            <a:ext cx="1072989" cy="27922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zh-CN" dirty="0"/>
              <a:t>Emerald</a:t>
            </a:r>
            <a:r>
              <a:rPr lang="zh-CN" altLang="it-IT" dirty="0">
                <a:latin typeface="黑体" panose="02010609060101010101" pitchFamily="49" charset="-122"/>
                <a:ea typeface="黑体" panose="02010609060101010101" pitchFamily="49" charset="-122"/>
              </a:rPr>
              <a:t>平台</a:t>
            </a:r>
            <a:r>
              <a:rPr lang="zh-CN" altLang="it-IT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主要</a:t>
            </a:r>
            <a:r>
              <a:rPr lang="zh-CN" altLang="it-IT" dirty="0">
                <a:latin typeface="黑体" panose="02010609060101010101" pitchFamily="49" charset="-122"/>
                <a:ea typeface="黑体" panose="02010609060101010101" pitchFamily="49" charset="-122"/>
              </a:rPr>
              <a:t>功能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38200" y="5233082"/>
            <a:ext cx="10515600" cy="1339273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在使用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Emerald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平台上遇到任何问题随时联系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Email: ops@emeraldinsight.com.cn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QQ: 2565962796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Tel: 010-82250212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8C69448-A753-40C4-AE0A-B33E360D7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54" y="1834096"/>
            <a:ext cx="2977137" cy="297713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08263A-7607-46EA-B059-4B811E7D3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067" y="1834096"/>
            <a:ext cx="2977137" cy="29771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AF89AE-48E5-4CB0-8638-59F9DA89E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800" y="2103883"/>
            <a:ext cx="1072989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00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A1D5D-79B3-E1D1-BE43-A31D294FC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33CBD5E-65B9-A021-0B59-92E831B21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4EE3599-1F82-B5CF-7FA0-B7E2683A746F}"/>
              </a:ext>
            </a:extLst>
          </p:cNvPr>
          <p:cNvSpPr/>
          <p:nvPr/>
        </p:nvSpPr>
        <p:spPr>
          <a:xfrm>
            <a:off x="-12112" y="0"/>
            <a:ext cx="12204112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C65DD41-5319-E074-F226-0C26FF6B3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818" y="2288745"/>
            <a:ext cx="4887999" cy="390476"/>
          </a:xfrm>
          <a:prstGeom prst="rect">
            <a:avLst/>
          </a:prstGeom>
        </p:spPr>
      </p:pic>
      <p:grpSp>
        <p:nvGrpSpPr>
          <p:cNvPr id="2" name="组合 8">
            <a:extLst>
              <a:ext uri="{FF2B5EF4-FFF2-40B4-BE49-F238E27FC236}">
                <a16:creationId xmlns:a16="http://schemas.microsoft.com/office/drawing/2014/main" id="{67F70BDB-8E96-3BE5-4831-81EE6683261B}"/>
              </a:ext>
            </a:extLst>
          </p:cNvPr>
          <p:cNvGrpSpPr/>
          <p:nvPr/>
        </p:nvGrpSpPr>
        <p:grpSpPr>
          <a:xfrm>
            <a:off x="4505158" y="2836862"/>
            <a:ext cx="2737650" cy="753460"/>
            <a:chOff x="6448968" y="894042"/>
            <a:chExt cx="3263467" cy="881713"/>
          </a:xfrm>
        </p:grpSpPr>
        <p:sp>
          <p:nvSpPr>
            <p:cNvPr id="4" name="矩形: 圆角 9">
              <a:extLst>
                <a:ext uri="{FF2B5EF4-FFF2-40B4-BE49-F238E27FC236}">
                  <a16:creationId xmlns:a16="http://schemas.microsoft.com/office/drawing/2014/main" id="{8B2DEF80-5A77-E514-D4BB-AB3170953407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10">
              <a:extLst>
                <a:ext uri="{FF2B5EF4-FFF2-40B4-BE49-F238E27FC236}">
                  <a16:creationId xmlns:a16="http://schemas.microsoft.com/office/drawing/2014/main" id="{9A408C68-DDCE-D10D-3169-EC6A8B6FC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检索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-Search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6485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55595-730A-2EB7-0A28-D9F7671F6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earch results&#10;&#10;AI-generated content may be incorrect.">
            <a:extLst>
              <a:ext uri="{FF2B5EF4-FFF2-40B4-BE49-F238E27FC236}">
                <a16:creationId xmlns:a16="http://schemas.microsoft.com/office/drawing/2014/main" id="{6BAD1288-CD71-EFCC-6EB0-AE2E092D3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42" y="1154577"/>
            <a:ext cx="7457572" cy="5100163"/>
          </a:xfrm>
          <a:prstGeom prst="rect">
            <a:avLst/>
          </a:prstGeom>
        </p:spPr>
      </p:pic>
      <p:sp>
        <p:nvSpPr>
          <p:cNvPr id="57" name="标题 1">
            <a:extLst>
              <a:ext uri="{FF2B5EF4-FFF2-40B4-BE49-F238E27FC236}">
                <a16:creationId xmlns:a16="http://schemas.microsoft.com/office/drawing/2014/main" id="{5F05B79D-6D11-0D08-BC00-541584BE2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18" y="338368"/>
            <a:ext cx="10515600" cy="699597"/>
          </a:xfrm>
        </p:spPr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更新检索 </a:t>
            </a:r>
            <a:r>
              <a:rPr lang="en-US" altLang="zh-CN" dirty="0"/>
              <a:t>– Update Search</a:t>
            </a:r>
            <a:endParaRPr lang="zh-CN" altLang="en-US" dirty="0"/>
          </a:p>
        </p:txBody>
      </p:sp>
      <p:sp>
        <p:nvSpPr>
          <p:cNvPr id="58" name="矩形 16">
            <a:extLst>
              <a:ext uri="{FF2B5EF4-FFF2-40B4-BE49-F238E27FC236}">
                <a16:creationId xmlns:a16="http://schemas.microsoft.com/office/drawing/2014/main" id="{465F3828-3688-18C5-2FF3-6A9CE16508AC}"/>
              </a:ext>
            </a:extLst>
          </p:cNvPr>
          <p:cNvSpPr/>
          <p:nvPr/>
        </p:nvSpPr>
        <p:spPr>
          <a:xfrm>
            <a:off x="258600" y="1678031"/>
            <a:ext cx="1345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精确筛选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9" name="矩形 22">
            <a:extLst>
              <a:ext uri="{FF2B5EF4-FFF2-40B4-BE49-F238E27FC236}">
                <a16:creationId xmlns:a16="http://schemas.microsoft.com/office/drawing/2014/main" id="{232A5EC9-7CEC-7BAE-1040-DA88D3D0F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94" y="1603942"/>
            <a:ext cx="1598685" cy="4527231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0" name="矩形 22">
            <a:extLst>
              <a:ext uri="{FF2B5EF4-FFF2-40B4-BE49-F238E27FC236}">
                <a16:creationId xmlns:a16="http://schemas.microsoft.com/office/drawing/2014/main" id="{EE37A6C9-0A6E-79E8-258D-7BDADFF4A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1613" y="1772870"/>
            <a:ext cx="5543301" cy="4358303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" name="矩形 16">
            <a:extLst>
              <a:ext uri="{FF2B5EF4-FFF2-40B4-BE49-F238E27FC236}">
                <a16:creationId xmlns:a16="http://schemas.microsoft.com/office/drawing/2014/main" id="{360471A3-A588-58C3-1535-F7DC270428B9}"/>
              </a:ext>
            </a:extLst>
          </p:cNvPr>
          <p:cNvSpPr/>
          <p:nvPr/>
        </p:nvSpPr>
        <p:spPr>
          <a:xfrm>
            <a:off x="6619765" y="1286926"/>
            <a:ext cx="1345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检索结果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3" name="矩形 29">
            <a:extLst>
              <a:ext uri="{FF2B5EF4-FFF2-40B4-BE49-F238E27FC236}">
                <a16:creationId xmlns:a16="http://schemas.microsoft.com/office/drawing/2014/main" id="{6B13B66E-D54E-138F-2790-77D057779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251" y="1788608"/>
            <a:ext cx="1822663" cy="322490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4" name="文本框 19">
            <a:extLst>
              <a:ext uri="{FF2B5EF4-FFF2-40B4-BE49-F238E27FC236}">
                <a16:creationId xmlns:a16="http://schemas.microsoft.com/office/drawing/2014/main" id="{F28D4DC9-EDEE-7DEC-5E09-9B9EAFF96CD7}"/>
              </a:ext>
            </a:extLst>
          </p:cNvPr>
          <p:cNvSpPr txBox="1"/>
          <p:nvPr/>
        </p:nvSpPr>
        <p:spPr>
          <a:xfrm>
            <a:off x="10108451" y="1779613"/>
            <a:ext cx="160978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根据相关性与时间顺序排序</a:t>
            </a:r>
          </a:p>
        </p:txBody>
      </p:sp>
      <p:sp>
        <p:nvSpPr>
          <p:cNvPr id="4" name="文本框 19">
            <a:extLst>
              <a:ext uri="{FF2B5EF4-FFF2-40B4-BE49-F238E27FC236}">
                <a16:creationId xmlns:a16="http://schemas.microsoft.com/office/drawing/2014/main" id="{4F7E274F-19D6-EDE2-BF1A-B2925D635CF4}"/>
              </a:ext>
            </a:extLst>
          </p:cNvPr>
          <p:cNvSpPr txBox="1"/>
          <p:nvPr/>
        </p:nvSpPr>
        <p:spPr>
          <a:xfrm>
            <a:off x="183869" y="2778028"/>
            <a:ext cx="1943473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直接检索的结果将按照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Journal-Journal Articles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的顺序进行呈现</a:t>
            </a:r>
          </a:p>
        </p:txBody>
      </p:sp>
    </p:spTree>
    <p:extLst>
      <p:ext uri="{BB962C8B-B14F-4D97-AF65-F5344CB8AC3E}">
        <p14:creationId xmlns:p14="http://schemas.microsoft.com/office/powerpoint/2010/main" val="1342797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F381F-901D-0E08-DA7E-41FA7102F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C1F9FEA-3B53-C0CD-1489-AAFD4FF76C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168" y="1528989"/>
            <a:ext cx="2040284" cy="41615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122ED4D-1A93-11FE-96DF-8C4CF7AD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18" y="338368"/>
            <a:ext cx="10515600" cy="699597"/>
          </a:xfrm>
        </p:spPr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更新检索 </a:t>
            </a:r>
            <a:r>
              <a:rPr lang="en-US" altLang="zh-CN" dirty="0"/>
              <a:t>– Update Search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6314480-CFE6-26CC-0596-65EBE89B9F7E}"/>
              </a:ext>
            </a:extLst>
          </p:cNvPr>
          <p:cNvSpPr txBox="1"/>
          <p:nvPr/>
        </p:nvSpPr>
        <p:spPr>
          <a:xfrm>
            <a:off x="70156" y="3792270"/>
            <a:ext cx="111137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筛选条件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0" name="文本框 17">
            <a:extLst>
              <a:ext uri="{FF2B5EF4-FFF2-40B4-BE49-F238E27FC236}">
                <a16:creationId xmlns:a16="http://schemas.microsoft.com/office/drawing/2014/main" id="{8ACB6D95-8B5D-FA14-3B42-B66CC5CD35B5}"/>
              </a:ext>
            </a:extLst>
          </p:cNvPr>
          <p:cNvSpPr txBox="1"/>
          <p:nvPr/>
        </p:nvSpPr>
        <p:spPr>
          <a:xfrm>
            <a:off x="34452" y="2664535"/>
            <a:ext cx="1788716" cy="719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点击添加检索项</a:t>
            </a:r>
            <a:endParaRPr lang="en-US" altLang="zh-CN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可添加至</a:t>
            </a:r>
            <a:r>
              <a:rPr lang="en-US" altLang="zh-CN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</a:p>
        </p:txBody>
      </p:sp>
      <p:pic>
        <p:nvPicPr>
          <p:cNvPr id="15" name="Picture 14" descr="A screenshot of a phone&#10;&#10;AI-generated content may be incorrect.">
            <a:extLst>
              <a:ext uri="{FF2B5EF4-FFF2-40B4-BE49-F238E27FC236}">
                <a16:creationId xmlns:a16="http://schemas.microsoft.com/office/drawing/2014/main" id="{52048093-758B-C7E7-BDBE-5D6D1180B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989" y="1521393"/>
            <a:ext cx="1577703" cy="41691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1" name="矩形 22">
            <a:extLst>
              <a:ext uri="{FF2B5EF4-FFF2-40B4-BE49-F238E27FC236}">
                <a16:creationId xmlns:a16="http://schemas.microsoft.com/office/drawing/2014/main" id="{E18E59C1-AD7A-B809-A19C-899F822DB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220" y="3351377"/>
            <a:ext cx="1221596" cy="2234305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" name="矩形 29">
            <a:extLst>
              <a:ext uri="{FF2B5EF4-FFF2-40B4-BE49-F238E27FC236}">
                <a16:creationId xmlns:a16="http://schemas.microsoft.com/office/drawing/2014/main" id="{74D374CC-08EF-94C5-DAFF-84B1971DD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856" y="2860353"/>
            <a:ext cx="579998" cy="227372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" name="矩形 29">
            <a:extLst>
              <a:ext uri="{FF2B5EF4-FFF2-40B4-BE49-F238E27FC236}">
                <a16:creationId xmlns:a16="http://schemas.microsoft.com/office/drawing/2014/main" id="{C7F16022-E892-B701-6B1F-061118C63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16" y="2092773"/>
            <a:ext cx="766280" cy="191985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DAC2AF1-52AF-A219-95CF-3A9BECD79427}"/>
              </a:ext>
            </a:extLst>
          </p:cNvPr>
          <p:cNvGrpSpPr/>
          <p:nvPr/>
        </p:nvGrpSpPr>
        <p:grpSpPr>
          <a:xfrm>
            <a:off x="6116135" y="2376038"/>
            <a:ext cx="5751090" cy="3314526"/>
            <a:chOff x="1465179" y="1903517"/>
            <a:chExt cx="8407171" cy="365851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5" name="Picture 54" descr="A screenshot of a survey&#10;&#10;AI-generated content may be incorrect.">
              <a:extLst>
                <a:ext uri="{FF2B5EF4-FFF2-40B4-BE49-F238E27FC236}">
                  <a16:creationId xmlns:a16="http://schemas.microsoft.com/office/drawing/2014/main" id="{DB39613B-D390-8104-C1AE-E6D05BC94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5179" y="1906662"/>
              <a:ext cx="2137694" cy="3649842"/>
            </a:xfrm>
            <a:prstGeom prst="rect">
              <a:avLst/>
            </a:prstGeom>
          </p:spPr>
        </p:pic>
        <p:pic>
          <p:nvPicPr>
            <p:cNvPr id="56" name="Picture 55" descr="A screenshot of a survey&#10;&#10;AI-generated content may be incorrect.">
              <a:extLst>
                <a:ext uri="{FF2B5EF4-FFF2-40B4-BE49-F238E27FC236}">
                  <a16:creationId xmlns:a16="http://schemas.microsoft.com/office/drawing/2014/main" id="{1A69206D-5593-49D6-59AE-0CE78244B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9802" y="1906662"/>
              <a:ext cx="1802875" cy="3652986"/>
            </a:xfrm>
            <a:prstGeom prst="rect">
              <a:avLst/>
            </a:prstGeom>
          </p:spPr>
        </p:pic>
        <p:pic>
          <p:nvPicPr>
            <p:cNvPr id="57" name="Picture 56" descr="A screenshot of a survey&#10;&#10;AI-generated content may be incorrect.">
              <a:extLst>
                <a:ext uri="{FF2B5EF4-FFF2-40B4-BE49-F238E27FC236}">
                  <a16:creationId xmlns:a16="http://schemas.microsoft.com/office/drawing/2014/main" id="{CCBA0A3A-FE1F-4D86-04EC-F72EDB914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5921" y="1906662"/>
              <a:ext cx="1929904" cy="3649842"/>
            </a:xfrm>
            <a:prstGeom prst="rect">
              <a:avLst/>
            </a:prstGeom>
          </p:spPr>
        </p:pic>
        <p:pic>
          <p:nvPicPr>
            <p:cNvPr id="58" name="Picture 57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1C8E31D9-3A74-D68D-6006-6326D2723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1780" y="1903517"/>
              <a:ext cx="1802875" cy="3652987"/>
            </a:xfrm>
            <a:prstGeom prst="rect">
              <a:avLst/>
            </a:prstGeom>
          </p:spPr>
        </p:pic>
        <p:pic>
          <p:nvPicPr>
            <p:cNvPr id="59" name="Picture 58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ED1C0570-865C-2C9D-5813-1F7103FE2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4655" y="1903517"/>
              <a:ext cx="2137695" cy="3658510"/>
            </a:xfrm>
            <a:prstGeom prst="rect">
              <a:avLst/>
            </a:prstGeom>
          </p:spPr>
        </p:pic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66F55D27-7C7A-C4F6-D3B4-9DEAAAC8D729}"/>
              </a:ext>
            </a:extLst>
          </p:cNvPr>
          <p:cNvSpPr/>
          <p:nvPr/>
        </p:nvSpPr>
        <p:spPr>
          <a:xfrm>
            <a:off x="49395" y="1727556"/>
            <a:ext cx="1345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选择检索词出现的范围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4" name="矩形 29">
            <a:extLst>
              <a:ext uri="{FF2B5EF4-FFF2-40B4-BE49-F238E27FC236}">
                <a16:creationId xmlns:a16="http://schemas.microsoft.com/office/drawing/2014/main" id="{620A95E1-D6BE-6269-CFF0-06AACFE18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9854" y="1513957"/>
            <a:ext cx="880260" cy="213590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5" name="矩形 29">
            <a:extLst>
              <a:ext uri="{FF2B5EF4-FFF2-40B4-BE49-F238E27FC236}">
                <a16:creationId xmlns:a16="http://schemas.microsoft.com/office/drawing/2014/main" id="{E752414C-1B98-D797-A02D-965282548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6135" y="2347996"/>
            <a:ext cx="4879286" cy="213590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6" name="文本框 17">
            <a:extLst>
              <a:ext uri="{FF2B5EF4-FFF2-40B4-BE49-F238E27FC236}">
                <a16:creationId xmlns:a16="http://schemas.microsoft.com/office/drawing/2014/main" id="{C5FDDF9C-376B-194F-5FDA-518CBEC4AC8B}"/>
              </a:ext>
            </a:extLst>
          </p:cNvPr>
          <p:cNvSpPr txBox="1"/>
          <p:nvPr/>
        </p:nvSpPr>
        <p:spPr>
          <a:xfrm>
            <a:off x="6042329" y="1469594"/>
            <a:ext cx="5751090" cy="719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检索页面左侧对结果进行二次筛选：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资源类型、所属期刊、学科、出版时间、权限范围等</a:t>
            </a:r>
          </a:p>
        </p:txBody>
      </p:sp>
      <p:cxnSp>
        <p:nvCxnSpPr>
          <p:cNvPr id="3" name="直接箭头连接符 18">
            <a:extLst>
              <a:ext uri="{FF2B5EF4-FFF2-40B4-BE49-F238E27FC236}">
                <a16:creationId xmlns:a16="http://schemas.microsoft.com/office/drawing/2014/main" id="{0D36EED6-9B99-0E53-48EF-20C95F0ECC45}"/>
              </a:ext>
            </a:extLst>
          </p:cNvPr>
          <p:cNvCxnSpPr>
            <a:cxnSpLocks/>
          </p:cNvCxnSpPr>
          <p:nvPr/>
        </p:nvCxnSpPr>
        <p:spPr>
          <a:xfrm>
            <a:off x="2703696" y="2188765"/>
            <a:ext cx="153615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直接箭头连接符 18">
            <a:extLst>
              <a:ext uri="{FF2B5EF4-FFF2-40B4-BE49-F238E27FC236}">
                <a16:creationId xmlns:a16="http://schemas.microsoft.com/office/drawing/2014/main" id="{77BD3CD3-5AE4-B064-159A-A0C6FE48F7D7}"/>
              </a:ext>
            </a:extLst>
          </p:cNvPr>
          <p:cNvCxnSpPr>
            <a:cxnSpLocks/>
          </p:cNvCxnSpPr>
          <p:nvPr/>
        </p:nvCxnSpPr>
        <p:spPr>
          <a:xfrm>
            <a:off x="3095373" y="3585424"/>
            <a:ext cx="294695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919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FC857-AD56-6CEC-04C6-6F6B158DB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web page&#10;&#10;AI-generated content may be incorrect.">
            <a:extLst>
              <a:ext uri="{FF2B5EF4-FFF2-40B4-BE49-F238E27FC236}">
                <a16:creationId xmlns:a16="http://schemas.microsoft.com/office/drawing/2014/main" id="{0BD2E31B-56A3-B887-FA1A-DFD0EA8E86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66" y="960988"/>
            <a:ext cx="5716546" cy="5316695"/>
          </a:xfrm>
          <a:prstGeom prst="rect">
            <a:avLst/>
          </a:prstGeom>
          <a:effectLst/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539E8A0-0A44-A24E-AA4E-C90B9E19E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6" y="207246"/>
            <a:ext cx="2373811" cy="69959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检索结果</a:t>
            </a:r>
            <a:endParaRPr lang="zh-CN" altLang="en-US" dirty="0"/>
          </a:p>
        </p:txBody>
      </p:sp>
      <p:sp>
        <p:nvSpPr>
          <p:cNvPr id="5" name="矩形 29">
            <a:extLst>
              <a:ext uri="{FF2B5EF4-FFF2-40B4-BE49-F238E27FC236}">
                <a16:creationId xmlns:a16="http://schemas.microsoft.com/office/drawing/2014/main" id="{2C96FAC0-423C-A5CD-CF15-888F8908F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49" y="1212527"/>
            <a:ext cx="4790364" cy="275890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16">
            <a:extLst>
              <a:ext uri="{FF2B5EF4-FFF2-40B4-BE49-F238E27FC236}">
                <a16:creationId xmlns:a16="http://schemas.microsoft.com/office/drawing/2014/main" id="{FC946479-3751-EF2B-6A0E-1872DA9022B8}"/>
              </a:ext>
            </a:extLst>
          </p:cNvPr>
          <p:cNvSpPr/>
          <p:nvPr/>
        </p:nvSpPr>
        <p:spPr>
          <a:xfrm>
            <a:off x="6226612" y="1148053"/>
            <a:ext cx="1101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检索条件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矩形 16">
            <a:extLst>
              <a:ext uri="{FF2B5EF4-FFF2-40B4-BE49-F238E27FC236}">
                <a16:creationId xmlns:a16="http://schemas.microsoft.com/office/drawing/2014/main" id="{ECD5C5AD-4B3B-DA56-78DF-B7CAAB938383}"/>
              </a:ext>
            </a:extLst>
          </p:cNvPr>
          <p:cNvSpPr/>
          <p:nvPr/>
        </p:nvSpPr>
        <p:spPr>
          <a:xfrm>
            <a:off x="1823796" y="1951635"/>
            <a:ext cx="1101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资源类型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矩形 29">
            <a:extLst>
              <a:ext uri="{FF2B5EF4-FFF2-40B4-BE49-F238E27FC236}">
                <a16:creationId xmlns:a16="http://schemas.microsoft.com/office/drawing/2014/main" id="{FE23F101-6891-B234-C19A-978AA8942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49" y="2004013"/>
            <a:ext cx="1162964" cy="275890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29">
            <a:extLst>
              <a:ext uri="{FF2B5EF4-FFF2-40B4-BE49-F238E27FC236}">
                <a16:creationId xmlns:a16="http://schemas.microsoft.com/office/drawing/2014/main" id="{E9AB2D17-1DE2-D999-7038-27CE770F4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480" y="2243421"/>
            <a:ext cx="372132" cy="235906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矩形 16">
            <a:extLst>
              <a:ext uri="{FF2B5EF4-FFF2-40B4-BE49-F238E27FC236}">
                <a16:creationId xmlns:a16="http://schemas.microsoft.com/office/drawing/2014/main" id="{A01FF900-301F-99E0-B206-3F636BA5FFFD}"/>
              </a:ext>
            </a:extLst>
          </p:cNvPr>
          <p:cNvSpPr/>
          <p:nvPr/>
        </p:nvSpPr>
        <p:spPr>
          <a:xfrm>
            <a:off x="6226612" y="2173400"/>
            <a:ext cx="1101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访问权限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D6F345-E427-AE2B-A0AE-3190116A8FFC}"/>
              </a:ext>
            </a:extLst>
          </p:cNvPr>
          <p:cNvGrpSpPr/>
          <p:nvPr/>
        </p:nvGrpSpPr>
        <p:grpSpPr>
          <a:xfrm>
            <a:off x="585449" y="3729858"/>
            <a:ext cx="11195176" cy="2629937"/>
            <a:chOff x="585449" y="3729858"/>
            <a:chExt cx="11195176" cy="2629937"/>
          </a:xfrm>
        </p:grpSpPr>
        <p:sp>
          <p:nvSpPr>
            <p:cNvPr id="13" name="矩形 29">
              <a:extLst>
                <a:ext uri="{FF2B5EF4-FFF2-40B4-BE49-F238E27FC236}">
                  <a16:creationId xmlns:a16="http://schemas.microsoft.com/office/drawing/2014/main" id="{3E261ED6-6DA3-6EA9-5721-AAD0EE1D9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449" y="4176440"/>
              <a:ext cx="786399" cy="275890"/>
            </a:xfrm>
            <a:prstGeom prst="rect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14" name="直接箭头连接符 18">
              <a:extLst>
                <a:ext uri="{FF2B5EF4-FFF2-40B4-BE49-F238E27FC236}">
                  <a16:creationId xmlns:a16="http://schemas.microsoft.com/office/drawing/2014/main" id="{D3AF328C-5F89-A0F5-499F-A5DF8B4DB0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71848" y="4452330"/>
              <a:ext cx="6174464" cy="213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21" name="Picture 20" descr="A 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07A78369-7DC7-50BD-F4DE-D74D6B12F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5438" y="3729858"/>
              <a:ext cx="4045187" cy="262993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文本框 32">
              <a:extLst>
                <a:ext uri="{FF2B5EF4-FFF2-40B4-BE49-F238E27FC236}">
                  <a16:creationId xmlns:a16="http://schemas.microsoft.com/office/drawing/2014/main" id="{FCCDFF02-6979-06AE-4E09-0AC33CD77581}"/>
                </a:ext>
              </a:extLst>
            </p:cNvPr>
            <p:cNvSpPr txBox="1"/>
            <p:nvPr/>
          </p:nvSpPr>
          <p:spPr>
            <a:xfrm>
              <a:off x="6301995" y="4575902"/>
              <a:ext cx="1121956" cy="3416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noProof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完整摘要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4" name="矩形 29">
            <a:extLst>
              <a:ext uri="{FF2B5EF4-FFF2-40B4-BE49-F238E27FC236}">
                <a16:creationId xmlns:a16="http://schemas.microsoft.com/office/drawing/2014/main" id="{3C8FD62D-2D68-DA31-7C44-7B6163913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49" y="2717802"/>
            <a:ext cx="1524705" cy="133358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5" name="直接箭头连接符 18">
            <a:extLst>
              <a:ext uri="{FF2B5EF4-FFF2-40B4-BE49-F238E27FC236}">
                <a16:creationId xmlns:a16="http://schemas.microsoft.com/office/drawing/2014/main" id="{30FF3650-16A1-AD9E-90A8-16FD5B1E8F51}"/>
              </a:ext>
            </a:extLst>
          </p:cNvPr>
          <p:cNvCxnSpPr>
            <a:cxnSpLocks/>
          </p:cNvCxnSpPr>
          <p:nvPr/>
        </p:nvCxnSpPr>
        <p:spPr>
          <a:xfrm flipV="1">
            <a:off x="2110154" y="2755217"/>
            <a:ext cx="5526593" cy="2286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8" name="Picture 27" descr="A screenshot of a web page&#10;&#10;AI-generated content may be incorrect.">
            <a:extLst>
              <a:ext uri="{FF2B5EF4-FFF2-40B4-BE49-F238E27FC236}">
                <a16:creationId xmlns:a16="http://schemas.microsoft.com/office/drawing/2014/main" id="{720071A3-ECE6-2641-C93E-58B44CF520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438" y="960988"/>
            <a:ext cx="4045887" cy="26454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1" name="文本框 31">
            <a:extLst>
              <a:ext uri="{FF2B5EF4-FFF2-40B4-BE49-F238E27FC236}">
                <a16:creationId xmlns:a16="http://schemas.microsoft.com/office/drawing/2014/main" id="{BA699CD6-C423-D0DC-50E3-601766A33AC4}"/>
              </a:ext>
            </a:extLst>
          </p:cNvPr>
          <p:cNvSpPr txBox="1"/>
          <p:nvPr/>
        </p:nvSpPr>
        <p:spPr>
          <a:xfrm>
            <a:off x="5924527" y="2919630"/>
            <a:ext cx="1810911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作者在</a:t>
            </a:r>
            <a:r>
              <a:rPr lang="en-US" altLang="zh-CN" noProof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Emerald</a:t>
            </a: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出版的所有内容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63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A4B1-A7AE-EF16-15C2-0FB1B549C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screenshot of a news article&#10;&#10;AI-generated content may be incorrect.">
            <a:extLst>
              <a:ext uri="{FF2B5EF4-FFF2-40B4-BE49-F238E27FC236}">
                <a16:creationId xmlns:a16="http://schemas.microsoft.com/office/drawing/2014/main" id="{8FEEAC44-9FD4-51EE-E568-5F8B465B59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30" y="908351"/>
            <a:ext cx="6918941" cy="504129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8349E8C-C9A9-6B56-7982-C4A2F6435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77" y="115192"/>
            <a:ext cx="2373811" cy="69959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文章页面</a:t>
            </a:r>
            <a:endParaRPr lang="zh-CN" altLang="en-US" dirty="0"/>
          </a:p>
        </p:txBody>
      </p:sp>
      <p:sp>
        <p:nvSpPr>
          <p:cNvPr id="9" name="文本框 18">
            <a:extLst>
              <a:ext uri="{FF2B5EF4-FFF2-40B4-BE49-F238E27FC236}">
                <a16:creationId xmlns:a16="http://schemas.microsoft.com/office/drawing/2014/main" id="{55AC91DD-012B-B5A3-6190-070195FCAAB0}"/>
              </a:ext>
            </a:extLst>
          </p:cNvPr>
          <p:cNvSpPr txBox="1"/>
          <p:nvPr/>
        </p:nvSpPr>
        <p:spPr>
          <a:xfrm>
            <a:off x="67617" y="1667456"/>
            <a:ext cx="1567567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点击文章各部分进行跳读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29">
            <a:extLst>
              <a:ext uri="{FF2B5EF4-FFF2-40B4-BE49-F238E27FC236}">
                <a16:creationId xmlns:a16="http://schemas.microsoft.com/office/drawing/2014/main" id="{49CBC29F-492A-C462-2EB1-09DE22823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84" y="1668964"/>
            <a:ext cx="1569241" cy="4280684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6" name="Picture 25" descr="A close-up of a logo&#10;&#10;AI-generated content may be incorrect.">
            <a:extLst>
              <a:ext uri="{FF2B5EF4-FFF2-40B4-BE49-F238E27FC236}">
                <a16:creationId xmlns:a16="http://schemas.microsoft.com/office/drawing/2014/main" id="{3781B527-C6E1-16E0-A444-633F51C60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762" y="3157693"/>
            <a:ext cx="1314196" cy="243370"/>
          </a:xfrm>
          <a:prstGeom prst="rect">
            <a:avLst/>
          </a:prstGeom>
          <a:ln w="19050">
            <a:solidFill>
              <a:srgbClr val="ED7D31"/>
            </a:solidFill>
          </a:ln>
        </p:spPr>
      </p:pic>
      <p:sp>
        <p:nvSpPr>
          <p:cNvPr id="37" name="矩形 29">
            <a:extLst>
              <a:ext uri="{FF2B5EF4-FFF2-40B4-BE49-F238E27FC236}">
                <a16:creationId xmlns:a16="http://schemas.microsoft.com/office/drawing/2014/main" id="{36D7BCC9-0D79-C7FE-23CE-BC243CED1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6762" y="2896076"/>
            <a:ext cx="605265" cy="243370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9" name="文本框 18">
            <a:extLst>
              <a:ext uri="{FF2B5EF4-FFF2-40B4-BE49-F238E27FC236}">
                <a16:creationId xmlns:a16="http://schemas.microsoft.com/office/drawing/2014/main" id="{825AC8D2-F031-0968-66FD-D7734C56700D}"/>
              </a:ext>
            </a:extLst>
          </p:cNvPr>
          <p:cNvSpPr txBox="1"/>
          <p:nvPr/>
        </p:nvSpPr>
        <p:spPr>
          <a:xfrm>
            <a:off x="6848012" y="3495374"/>
            <a:ext cx="1008191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获取许可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1" name="Picture 40" descr="A screenshot of a phone&#10;&#10;AI-generated content may be incorrect.">
            <a:extLst>
              <a:ext uri="{FF2B5EF4-FFF2-40B4-BE49-F238E27FC236}">
                <a16:creationId xmlns:a16="http://schemas.microsoft.com/office/drawing/2014/main" id="{832D4CF5-9066-A234-216F-A25F4805B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900" y="908351"/>
            <a:ext cx="1480596" cy="1914864"/>
          </a:xfrm>
          <a:prstGeom prst="rect">
            <a:avLst/>
          </a:prstGeom>
          <a:ln w="19050">
            <a:solidFill>
              <a:srgbClr val="ED7D31"/>
            </a:solidFill>
          </a:ln>
        </p:spPr>
      </p:pic>
      <p:sp>
        <p:nvSpPr>
          <p:cNvPr id="44" name="矩形 29">
            <a:extLst>
              <a:ext uri="{FF2B5EF4-FFF2-40B4-BE49-F238E27FC236}">
                <a16:creationId xmlns:a16="http://schemas.microsoft.com/office/drawing/2014/main" id="{1A422B22-A61E-6203-82D7-18131417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8048" y="2551101"/>
            <a:ext cx="813558" cy="205283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45" name="直接箭头连接符 18">
            <a:extLst>
              <a:ext uri="{FF2B5EF4-FFF2-40B4-BE49-F238E27FC236}">
                <a16:creationId xmlns:a16="http://schemas.microsoft.com/office/drawing/2014/main" id="{6ADB6F9F-287B-7345-4414-8D4FB256EA0C}"/>
              </a:ext>
            </a:extLst>
          </p:cNvPr>
          <p:cNvCxnSpPr>
            <a:cxnSpLocks/>
          </p:cNvCxnSpPr>
          <p:nvPr/>
        </p:nvCxnSpPr>
        <p:spPr>
          <a:xfrm>
            <a:off x="6171606" y="2650804"/>
            <a:ext cx="273207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文本框 18">
            <a:extLst>
              <a:ext uri="{FF2B5EF4-FFF2-40B4-BE49-F238E27FC236}">
                <a16:creationId xmlns:a16="http://schemas.microsoft.com/office/drawing/2014/main" id="{30597077-0208-EFB8-0294-1941E7CE9681}"/>
              </a:ext>
            </a:extLst>
          </p:cNvPr>
          <p:cNvSpPr txBox="1"/>
          <p:nvPr/>
        </p:nvSpPr>
        <p:spPr>
          <a:xfrm>
            <a:off x="10454496" y="1570317"/>
            <a:ext cx="1370127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查看文章接收时间线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7" name="矩形 29">
            <a:extLst>
              <a:ext uri="{FF2B5EF4-FFF2-40B4-BE49-F238E27FC236}">
                <a16:creationId xmlns:a16="http://schemas.microsoft.com/office/drawing/2014/main" id="{06582C64-32BE-B7C0-041F-F4EFB272E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1074" y="2897369"/>
            <a:ext cx="813558" cy="205283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7" name="文本框 18">
            <a:extLst>
              <a:ext uri="{FF2B5EF4-FFF2-40B4-BE49-F238E27FC236}">
                <a16:creationId xmlns:a16="http://schemas.microsoft.com/office/drawing/2014/main" id="{B6028DB2-2D4A-05CE-AB7F-373438C7B4F4}"/>
              </a:ext>
            </a:extLst>
          </p:cNvPr>
          <p:cNvSpPr txBox="1"/>
          <p:nvPr/>
        </p:nvSpPr>
        <p:spPr>
          <a:xfrm>
            <a:off x="3536624" y="3168208"/>
            <a:ext cx="1061239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分屏阅读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9" name="矩形 29">
            <a:extLst>
              <a:ext uri="{FF2B5EF4-FFF2-40B4-BE49-F238E27FC236}">
                <a16:creationId xmlns:a16="http://schemas.microsoft.com/office/drawing/2014/main" id="{B5C94DE4-53CF-C660-44E7-BE30DD62A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6740" y="2896077"/>
            <a:ext cx="563061" cy="224326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81" name="直接箭头连接符 18">
            <a:extLst>
              <a:ext uri="{FF2B5EF4-FFF2-40B4-BE49-F238E27FC236}">
                <a16:creationId xmlns:a16="http://schemas.microsoft.com/office/drawing/2014/main" id="{4934BD88-77D5-7140-4607-DFA52F4AE490}"/>
              </a:ext>
            </a:extLst>
          </p:cNvPr>
          <p:cNvCxnSpPr>
            <a:cxnSpLocks/>
          </p:cNvCxnSpPr>
          <p:nvPr/>
        </p:nvCxnSpPr>
        <p:spPr>
          <a:xfrm>
            <a:off x="8401100" y="3016756"/>
            <a:ext cx="50257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4" name="Picture 83" descr="A close-up of words&#10;&#10;AI-generated content may be incorrect.">
            <a:extLst>
              <a:ext uri="{FF2B5EF4-FFF2-40B4-BE49-F238E27FC236}">
                <a16:creationId xmlns:a16="http://schemas.microsoft.com/office/drawing/2014/main" id="{B1E89480-FA25-69DB-6458-99B1341530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900" y="3016716"/>
            <a:ext cx="2657296" cy="768694"/>
          </a:xfrm>
          <a:prstGeom prst="rect">
            <a:avLst/>
          </a:prstGeom>
          <a:ln w="19050">
            <a:solidFill>
              <a:srgbClr val="ED7D31"/>
            </a:solidFill>
          </a:ln>
        </p:spPr>
      </p:pic>
      <p:sp>
        <p:nvSpPr>
          <p:cNvPr id="13" name="文本框 3">
            <a:extLst>
              <a:ext uri="{FF2B5EF4-FFF2-40B4-BE49-F238E27FC236}">
                <a16:creationId xmlns:a16="http://schemas.microsoft.com/office/drawing/2014/main" id="{13FC35BD-9FE8-8CDA-113D-E29C74D1677E}"/>
              </a:ext>
            </a:extLst>
          </p:cNvPr>
          <p:cNvSpPr txBox="1"/>
          <p:nvPr/>
        </p:nvSpPr>
        <p:spPr>
          <a:xfrm>
            <a:off x="8903679" y="3941867"/>
            <a:ext cx="2910853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导出引文，导入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EndNote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Mendeley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等文献管理软件</a:t>
            </a:r>
          </a:p>
        </p:txBody>
      </p:sp>
      <p:pic>
        <p:nvPicPr>
          <p:cNvPr id="19" name="Picture 18" descr="A screenshot of a text&#10;&#10;AI-generated content may be incorrect.">
            <a:extLst>
              <a:ext uri="{FF2B5EF4-FFF2-40B4-BE49-F238E27FC236}">
                <a16:creationId xmlns:a16="http://schemas.microsoft.com/office/drawing/2014/main" id="{E0B7E37B-A877-DD7E-795F-F8BA09DAD0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72" y="3778894"/>
            <a:ext cx="5119399" cy="2170753"/>
          </a:xfrm>
          <a:prstGeom prst="rect">
            <a:avLst/>
          </a:prstGeom>
        </p:spPr>
      </p:pic>
      <p:sp>
        <p:nvSpPr>
          <p:cNvPr id="20" name="矩形 22">
            <a:extLst>
              <a:ext uri="{FF2B5EF4-FFF2-40B4-BE49-F238E27FC236}">
                <a16:creationId xmlns:a16="http://schemas.microsoft.com/office/drawing/2014/main" id="{E464023D-1E62-A2DE-BD42-C696CF2C0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7422" y="5091670"/>
            <a:ext cx="1715696" cy="166935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1" name="直接箭头连接符 18">
            <a:extLst>
              <a:ext uri="{FF2B5EF4-FFF2-40B4-BE49-F238E27FC236}">
                <a16:creationId xmlns:a16="http://schemas.microsoft.com/office/drawing/2014/main" id="{4F652D79-73FD-9753-663F-BF21F1ABC877}"/>
              </a:ext>
            </a:extLst>
          </p:cNvPr>
          <p:cNvCxnSpPr>
            <a:cxnSpLocks/>
          </p:cNvCxnSpPr>
          <p:nvPr/>
        </p:nvCxnSpPr>
        <p:spPr>
          <a:xfrm>
            <a:off x="6123118" y="5201260"/>
            <a:ext cx="27069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4" name="Picture 23" descr="A close-up of a text&#10;&#10;AI-generated content may be incorrect.">
            <a:extLst>
              <a:ext uri="{FF2B5EF4-FFF2-40B4-BE49-F238E27FC236}">
                <a16:creationId xmlns:a16="http://schemas.microsoft.com/office/drawing/2014/main" id="{AD9A96B7-C4DF-C46F-3201-1864CF66D0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900" y="4696753"/>
            <a:ext cx="2657296" cy="644294"/>
          </a:xfrm>
          <a:prstGeom prst="rect">
            <a:avLst/>
          </a:prstGeom>
          <a:ln w="19050">
            <a:solidFill>
              <a:srgbClr val="ED7D31"/>
            </a:solidFill>
          </a:ln>
        </p:spPr>
      </p:pic>
      <p:sp>
        <p:nvSpPr>
          <p:cNvPr id="25" name="文本框 6">
            <a:extLst>
              <a:ext uri="{FF2B5EF4-FFF2-40B4-BE49-F238E27FC236}">
                <a16:creationId xmlns:a16="http://schemas.microsoft.com/office/drawing/2014/main" id="{92406000-C365-7DEA-6558-0AB47097CE70}"/>
              </a:ext>
            </a:extLst>
          </p:cNvPr>
          <p:cNvSpPr txBox="1"/>
          <p:nvPr/>
        </p:nvSpPr>
        <p:spPr>
          <a:xfrm>
            <a:off x="8903679" y="5395213"/>
            <a:ext cx="230346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点击文献，查看详情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9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57" grpId="0" animBg="1"/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68210"/>
            <a:ext cx="10515600" cy="753460"/>
          </a:xfrm>
        </p:spPr>
        <p:txBody>
          <a:bodyPr/>
          <a:lstStyle/>
          <a:p>
            <a:r>
              <a:rPr lang="en-GB" altLang="zh-CN" dirty="0"/>
              <a:t>Influence &amp; Impact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97466"/>
            <a:ext cx="10515600" cy="4863068"/>
          </a:xfrm>
        </p:spPr>
        <p:txBody>
          <a:bodyPr/>
          <a:lstStyle/>
          <a:p>
            <a:endParaRPr lang="en-US" altLang="zh-CN" dirty="0"/>
          </a:p>
          <a:p>
            <a:r>
              <a:rPr lang="zh-CN" altLang="en-US" dirty="0"/>
              <a:t>世界主要的学术出版社之一</a:t>
            </a:r>
            <a:endParaRPr lang="en-US" altLang="zh-CN" dirty="0"/>
          </a:p>
          <a:p>
            <a:r>
              <a:rPr lang="zh-CN" altLang="en-US" dirty="0"/>
              <a:t>客户和作者群覆盖：泰晤士高等教育</a:t>
            </a:r>
            <a:r>
              <a:rPr lang="en-US" altLang="zh-CN" b="1" dirty="0">
                <a:solidFill>
                  <a:srgbClr val="C5580F"/>
                </a:solidFill>
              </a:rPr>
              <a:t>TOP 200</a:t>
            </a:r>
            <a:r>
              <a:rPr lang="zh-CN" altLang="en-US" dirty="0"/>
              <a:t>高校 金融时报</a:t>
            </a:r>
            <a:r>
              <a:rPr lang="en-US" altLang="zh-CN" b="1" dirty="0">
                <a:solidFill>
                  <a:srgbClr val="C5580F"/>
                </a:solidFill>
              </a:rPr>
              <a:t>TOP 100 </a:t>
            </a:r>
            <a:r>
              <a:rPr lang="zh-CN" altLang="en-US" dirty="0"/>
              <a:t>商学院</a:t>
            </a:r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1026" name="Picture 2" descr="http://www.nucba.ac.jp/archives/059/201904/large-5ca2b35e982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22" y="2199333"/>
            <a:ext cx="3889549" cy="204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522" y="4169907"/>
            <a:ext cx="3889549" cy="152660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98141" y="2500340"/>
            <a:ext cx="2700000" cy="1440000"/>
          </a:xfrm>
          <a:prstGeom prst="rect">
            <a:avLst/>
          </a:prstGeom>
          <a:solidFill>
            <a:srgbClr val="4CB2A5"/>
          </a:solidFill>
        </p:spPr>
        <p:txBody>
          <a:bodyPr wrap="square" lIns="144000" tIns="108000" rIns="144000" bIns="108000" rtlCol="0" anchor="ctr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of the </a:t>
            </a:r>
            <a:r>
              <a:rPr lang="en-US" altLang="zh-CN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 200 universities worldwide are Emerald customers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98141" y="4256510"/>
            <a:ext cx="2700000" cy="1440000"/>
          </a:xfrm>
          <a:prstGeom prst="rect">
            <a:avLst/>
          </a:prstGeom>
          <a:noFill/>
          <a:ln>
            <a:solidFill>
              <a:srgbClr val="066E75"/>
            </a:solidFill>
          </a:ln>
        </p:spPr>
        <p:txBody>
          <a:bodyPr wrap="square" lIns="144000" tIns="108000" rIns="144000" bIns="108000" rtlCol="0" anchor="ctr">
            <a:spAutoFit/>
          </a:bodyPr>
          <a:lstStyle>
            <a:defPPr>
              <a:defRPr lang="zh-CN"/>
            </a:defPPr>
            <a:lvl1pPr>
              <a:defRPr>
                <a:solidFill>
                  <a:srgbClr val="066E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All of the FT top 100 business schools worldwide are Emerald customers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8265732" y="2500340"/>
            <a:ext cx="2700000" cy="1440000"/>
          </a:xfrm>
          <a:prstGeom prst="rect">
            <a:avLst/>
          </a:prstGeom>
          <a:noFill/>
          <a:ln>
            <a:solidFill>
              <a:srgbClr val="066E75"/>
            </a:solidFill>
          </a:ln>
        </p:spPr>
        <p:txBody>
          <a:bodyPr wrap="square" lIns="144000" tIns="108000" rIns="144000" bIns="108000" rtlCol="0" anchor="ctr">
            <a:spAutoFit/>
          </a:bodyPr>
          <a:lstStyle/>
          <a:p>
            <a:r>
              <a:rPr lang="en-US" altLang="zh-CN" dirty="0">
                <a:solidFill>
                  <a:srgbClr val="066E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authors all of the </a:t>
            </a:r>
            <a:r>
              <a:rPr lang="en-US" altLang="zh-CN" dirty="0" err="1">
                <a:solidFill>
                  <a:srgbClr val="066E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dirty="0">
                <a:solidFill>
                  <a:srgbClr val="066E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 200 universities worldwide</a:t>
            </a:r>
            <a:endParaRPr lang="zh-CN" altLang="en-US" dirty="0">
              <a:solidFill>
                <a:srgbClr val="066E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265732" y="4256510"/>
            <a:ext cx="2700000" cy="1440000"/>
          </a:xfrm>
          <a:prstGeom prst="rect">
            <a:avLst/>
          </a:prstGeom>
          <a:solidFill>
            <a:srgbClr val="4CB2A5"/>
          </a:solidFill>
        </p:spPr>
        <p:txBody>
          <a:bodyPr wrap="square" lIns="144000" tIns="108000" rIns="144000" bIns="108000" rtlCol="0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We have authors from all of the FT top 100 business schools worldwide</a:t>
            </a:r>
            <a:endParaRPr lang="zh-CN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CEC28-AA17-C910-B2BF-3C724686E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48006D9-23F0-9BBC-0717-F78B2DA2C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98" y="1139382"/>
            <a:ext cx="9393568" cy="493144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C5AEB4A-14E3-0795-F5AB-264EE424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6" y="207246"/>
            <a:ext cx="5160441" cy="69959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文章页面：分屏阅读</a:t>
            </a:r>
            <a:endParaRPr lang="zh-CN" altLang="en-US" dirty="0"/>
          </a:p>
        </p:txBody>
      </p:sp>
      <p:sp>
        <p:nvSpPr>
          <p:cNvPr id="5" name="矩形 22">
            <a:extLst>
              <a:ext uri="{FF2B5EF4-FFF2-40B4-BE49-F238E27FC236}">
                <a16:creationId xmlns:a16="http://schemas.microsoft.com/office/drawing/2014/main" id="{C73B0951-856D-CE16-50BB-021C70DA6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8836" y="1690892"/>
            <a:ext cx="3568318" cy="650514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19">
            <a:extLst>
              <a:ext uri="{FF2B5EF4-FFF2-40B4-BE49-F238E27FC236}">
                <a16:creationId xmlns:a16="http://schemas.microsoft.com/office/drawing/2014/main" id="{922C3775-37AF-C84E-3F3F-B9E84333BD72}"/>
              </a:ext>
            </a:extLst>
          </p:cNvPr>
          <p:cNvSpPr txBox="1"/>
          <p:nvPr/>
        </p:nvSpPr>
        <p:spPr>
          <a:xfrm>
            <a:off x="9866653" y="1607872"/>
            <a:ext cx="2171925" cy="146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左侧显示文章正文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右侧可分屏查看文章图表、目录、参考文献、相关阅读资料</a:t>
            </a:r>
          </a:p>
        </p:txBody>
      </p:sp>
    </p:spTree>
    <p:extLst>
      <p:ext uri="{BB962C8B-B14F-4D97-AF65-F5344CB8AC3E}">
        <p14:creationId xmlns:p14="http://schemas.microsoft.com/office/powerpoint/2010/main" val="3545063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CDA8F-49AD-710E-11AD-A791C5984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A421C4-E6AF-40D9-D23E-D36A52B81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6" y="207246"/>
            <a:ext cx="2373811" cy="69959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期刊主页</a:t>
            </a:r>
            <a:endParaRPr lang="zh-CN" altLang="en-US" dirty="0"/>
          </a:p>
        </p:txBody>
      </p:sp>
      <p:pic>
        <p:nvPicPr>
          <p:cNvPr id="9" name="Picture 8" descr="A green and white background with black text&#10;&#10;AI-generated content may be incorrect.">
            <a:extLst>
              <a:ext uri="{FF2B5EF4-FFF2-40B4-BE49-F238E27FC236}">
                <a16:creationId xmlns:a16="http://schemas.microsoft.com/office/drawing/2014/main" id="{55B3FB55-1508-A372-DE42-62D549A99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2" y="927596"/>
            <a:ext cx="10211823" cy="14610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22">
            <a:extLst>
              <a:ext uri="{FF2B5EF4-FFF2-40B4-BE49-F238E27FC236}">
                <a16:creationId xmlns:a16="http://schemas.microsoft.com/office/drawing/2014/main" id="{475C8BD5-EA3A-5BF6-33C9-C32BC2C85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4704" y="1071769"/>
            <a:ext cx="978929" cy="330629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椭圆 7">
            <a:extLst>
              <a:ext uri="{FF2B5EF4-FFF2-40B4-BE49-F238E27FC236}">
                <a16:creationId xmlns:a16="http://schemas.microsoft.com/office/drawing/2014/main" id="{783ABB35-2E64-82B5-F1B7-71FA7F15BE4C}"/>
              </a:ext>
            </a:extLst>
          </p:cNvPr>
          <p:cNvSpPr/>
          <p:nvPr/>
        </p:nvSpPr>
        <p:spPr>
          <a:xfrm>
            <a:off x="6962950" y="607934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" name="Picture 20" descr="A screenshot of a news article&#10;&#10;AI-generated content may be incorrect.">
            <a:extLst>
              <a:ext uri="{FF2B5EF4-FFF2-40B4-BE49-F238E27FC236}">
                <a16:creationId xmlns:a16="http://schemas.microsoft.com/office/drawing/2014/main" id="{8AFB43F7-8352-8E1E-1F8A-20CDF6387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2" y="2515367"/>
            <a:ext cx="5228650" cy="34150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椭圆 7">
            <a:extLst>
              <a:ext uri="{FF2B5EF4-FFF2-40B4-BE49-F238E27FC236}">
                <a16:creationId xmlns:a16="http://schemas.microsoft.com/office/drawing/2014/main" id="{13FCA717-7FD9-4BB0-0AB7-B15A954D775C}"/>
              </a:ext>
            </a:extLst>
          </p:cNvPr>
          <p:cNvSpPr/>
          <p:nvPr/>
        </p:nvSpPr>
        <p:spPr>
          <a:xfrm>
            <a:off x="898657" y="6021182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19">
            <a:extLst>
              <a:ext uri="{FF2B5EF4-FFF2-40B4-BE49-F238E27FC236}">
                <a16:creationId xmlns:a16="http://schemas.microsoft.com/office/drawing/2014/main" id="{D4ACC2C3-52DF-C49E-4A0E-5B166E048500}"/>
              </a:ext>
            </a:extLst>
          </p:cNvPr>
          <p:cNvSpPr txBox="1"/>
          <p:nvPr/>
        </p:nvSpPr>
        <p:spPr>
          <a:xfrm>
            <a:off x="1340694" y="6021182"/>
            <a:ext cx="363770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Journal Home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访问期刊主页</a:t>
            </a:r>
          </a:p>
        </p:txBody>
      </p:sp>
      <p:sp>
        <p:nvSpPr>
          <p:cNvPr id="24" name="矩形 22">
            <a:extLst>
              <a:ext uri="{FF2B5EF4-FFF2-40B4-BE49-F238E27FC236}">
                <a16:creationId xmlns:a16="http://schemas.microsoft.com/office/drawing/2014/main" id="{A129AE8A-CD6B-F427-AD3B-DD546698D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188" y="1071768"/>
            <a:ext cx="614412" cy="330629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椭圆 7">
            <a:extLst>
              <a:ext uri="{FF2B5EF4-FFF2-40B4-BE49-F238E27FC236}">
                <a16:creationId xmlns:a16="http://schemas.microsoft.com/office/drawing/2014/main" id="{DA696F84-E424-66EB-7F01-915286820186}"/>
              </a:ext>
            </a:extLst>
          </p:cNvPr>
          <p:cNvSpPr/>
          <p:nvPr/>
        </p:nvSpPr>
        <p:spPr>
          <a:xfrm>
            <a:off x="7771176" y="607933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椭圆 7">
            <a:extLst>
              <a:ext uri="{FF2B5EF4-FFF2-40B4-BE49-F238E27FC236}">
                <a16:creationId xmlns:a16="http://schemas.microsoft.com/office/drawing/2014/main" id="{ED1CA5C7-858F-6B02-BE47-648F2F594265}"/>
              </a:ext>
            </a:extLst>
          </p:cNvPr>
          <p:cNvSpPr/>
          <p:nvPr/>
        </p:nvSpPr>
        <p:spPr>
          <a:xfrm>
            <a:off x="6096000" y="6021181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8" name="Picture 27" descr="A screenshot of a web page&#10;&#10;AI-generated content may be incorrect.">
            <a:extLst>
              <a:ext uri="{FF2B5EF4-FFF2-40B4-BE49-F238E27FC236}">
                <a16:creationId xmlns:a16="http://schemas.microsoft.com/office/drawing/2014/main" id="{ECFFEAEA-D9D7-F1AA-C523-74C03DDB8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996" y="2532797"/>
            <a:ext cx="4792929" cy="33976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文本框 19">
            <a:extLst>
              <a:ext uri="{FF2B5EF4-FFF2-40B4-BE49-F238E27FC236}">
                <a16:creationId xmlns:a16="http://schemas.microsoft.com/office/drawing/2014/main" id="{5A45664F-ED99-5E82-9316-956A9D59487C}"/>
              </a:ext>
            </a:extLst>
          </p:cNvPr>
          <p:cNvSpPr txBox="1"/>
          <p:nvPr/>
        </p:nvSpPr>
        <p:spPr>
          <a:xfrm>
            <a:off x="6464792" y="6021182"/>
            <a:ext cx="340851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Issues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访问期刊全部期次</a:t>
            </a:r>
          </a:p>
        </p:txBody>
      </p:sp>
      <p:sp>
        <p:nvSpPr>
          <p:cNvPr id="30" name="文本框 19">
            <a:extLst>
              <a:ext uri="{FF2B5EF4-FFF2-40B4-BE49-F238E27FC236}">
                <a16:creationId xmlns:a16="http://schemas.microsoft.com/office/drawing/2014/main" id="{90E11500-643F-2829-E34D-301274ED1C38}"/>
              </a:ext>
            </a:extLst>
          </p:cNvPr>
          <p:cNvSpPr txBox="1"/>
          <p:nvPr/>
        </p:nvSpPr>
        <p:spPr>
          <a:xfrm>
            <a:off x="10888706" y="2551110"/>
            <a:ext cx="1342384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选择出版年份和期次</a:t>
            </a:r>
          </a:p>
        </p:txBody>
      </p:sp>
      <p:sp>
        <p:nvSpPr>
          <p:cNvPr id="31" name="矩形 22">
            <a:extLst>
              <a:ext uri="{FF2B5EF4-FFF2-40B4-BE49-F238E27FC236}">
                <a16:creationId xmlns:a16="http://schemas.microsoft.com/office/drawing/2014/main" id="{DD21AE1A-D439-289E-E1F9-6AD694097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519" y="2551110"/>
            <a:ext cx="2875441" cy="290282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32" name="直接箭头连接符 18">
            <a:extLst>
              <a:ext uri="{FF2B5EF4-FFF2-40B4-BE49-F238E27FC236}">
                <a16:creationId xmlns:a16="http://schemas.microsoft.com/office/drawing/2014/main" id="{6B1954D8-EA7B-F799-E17A-898E2E211A6A}"/>
              </a:ext>
            </a:extLst>
          </p:cNvPr>
          <p:cNvCxnSpPr>
            <a:cxnSpLocks/>
          </p:cNvCxnSpPr>
          <p:nvPr/>
        </p:nvCxnSpPr>
        <p:spPr>
          <a:xfrm>
            <a:off x="10217960" y="2728813"/>
            <a:ext cx="71801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523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B9FFA-E81E-7154-7936-06EE809E7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5CEE0D-16D7-5A77-7EDA-4B300DB62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6" y="207246"/>
            <a:ext cx="2373811" cy="69959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期刊主页</a:t>
            </a:r>
            <a:endParaRPr lang="zh-CN" altLang="en-US" dirty="0"/>
          </a:p>
        </p:txBody>
      </p:sp>
      <p:pic>
        <p:nvPicPr>
          <p:cNvPr id="9" name="Picture 8" descr="A green and white background with black text&#10;&#10;AI-generated content may be incorrect.">
            <a:extLst>
              <a:ext uri="{FF2B5EF4-FFF2-40B4-BE49-F238E27FC236}">
                <a16:creationId xmlns:a16="http://schemas.microsoft.com/office/drawing/2014/main" id="{7D0DF7FC-F7B2-5445-8347-ABF63041D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2" y="927596"/>
            <a:ext cx="10211823" cy="14610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22">
            <a:extLst>
              <a:ext uri="{FF2B5EF4-FFF2-40B4-BE49-F238E27FC236}">
                <a16:creationId xmlns:a16="http://schemas.microsoft.com/office/drawing/2014/main" id="{2AC8F2BF-F6D0-F899-BEF2-637D7EBA9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1071767"/>
            <a:ext cx="1405353" cy="330629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" name="文本框 19">
            <a:extLst>
              <a:ext uri="{FF2B5EF4-FFF2-40B4-BE49-F238E27FC236}">
                <a16:creationId xmlns:a16="http://schemas.microsoft.com/office/drawing/2014/main" id="{8439DA22-A86D-D2EC-346D-E74E0B7DA05A}"/>
              </a:ext>
            </a:extLst>
          </p:cNvPr>
          <p:cNvSpPr txBox="1"/>
          <p:nvPr/>
        </p:nvSpPr>
        <p:spPr>
          <a:xfrm>
            <a:off x="6713218" y="3374553"/>
            <a:ext cx="450667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About this Journal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查看期刊基本信息</a:t>
            </a:r>
          </a:p>
        </p:txBody>
      </p:sp>
      <p:cxnSp>
        <p:nvCxnSpPr>
          <p:cNvPr id="37" name="直接箭头连接符 18">
            <a:extLst>
              <a:ext uri="{FF2B5EF4-FFF2-40B4-BE49-F238E27FC236}">
                <a16:creationId xmlns:a16="http://schemas.microsoft.com/office/drawing/2014/main" id="{FC6490C5-5A13-451D-7332-625C546CA6B4}"/>
              </a:ext>
            </a:extLst>
          </p:cNvPr>
          <p:cNvCxnSpPr>
            <a:cxnSpLocks/>
          </p:cNvCxnSpPr>
          <p:nvPr/>
        </p:nvCxnSpPr>
        <p:spPr>
          <a:xfrm>
            <a:off x="6029644" y="4584271"/>
            <a:ext cx="58020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B598CDA-34F2-30BC-8C4F-8A14BF9A2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2" y="2532797"/>
            <a:ext cx="5397542" cy="38300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 22">
            <a:extLst>
              <a:ext uri="{FF2B5EF4-FFF2-40B4-BE49-F238E27FC236}">
                <a16:creationId xmlns:a16="http://schemas.microsoft.com/office/drawing/2014/main" id="{71D3769D-4504-CF70-5671-FDDBD1343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572" y="4394030"/>
            <a:ext cx="4438114" cy="362073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id="{0E42395E-69AF-7745-3A48-7D211235A96B}"/>
              </a:ext>
            </a:extLst>
          </p:cNvPr>
          <p:cNvSpPr txBox="1"/>
          <p:nvPr/>
        </p:nvSpPr>
        <p:spPr>
          <a:xfrm>
            <a:off x="6747501" y="4288805"/>
            <a:ext cx="4438114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查看期刊</a:t>
            </a:r>
            <a:r>
              <a:rPr lang="en-US" altLang="zh-CN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Aims and scope</a:t>
            </a: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，作者投稿指南，收录情况，编委团队等信息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22">
            <a:extLst>
              <a:ext uri="{FF2B5EF4-FFF2-40B4-BE49-F238E27FC236}">
                <a16:creationId xmlns:a16="http://schemas.microsoft.com/office/drawing/2014/main" id="{06E9A99A-7A07-816B-3703-BB5468B1F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046" y="6174207"/>
            <a:ext cx="1112525" cy="188603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6" name="直接箭头连接符 18">
            <a:extLst>
              <a:ext uri="{FF2B5EF4-FFF2-40B4-BE49-F238E27FC236}">
                <a16:creationId xmlns:a16="http://schemas.microsoft.com/office/drawing/2014/main" id="{EC156422-B873-8C88-4520-94ADCDF13C58}"/>
              </a:ext>
            </a:extLst>
          </p:cNvPr>
          <p:cNvCxnSpPr>
            <a:cxnSpLocks/>
          </p:cNvCxnSpPr>
          <p:nvPr/>
        </p:nvCxnSpPr>
        <p:spPr>
          <a:xfrm>
            <a:off x="6029644" y="6174207"/>
            <a:ext cx="58020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文本框 19">
            <a:extLst>
              <a:ext uri="{FF2B5EF4-FFF2-40B4-BE49-F238E27FC236}">
                <a16:creationId xmlns:a16="http://schemas.microsoft.com/office/drawing/2014/main" id="{22EFB572-34E9-1506-2288-D3CF6BF340E7}"/>
              </a:ext>
            </a:extLst>
          </p:cNvPr>
          <p:cNvSpPr txBox="1"/>
          <p:nvPr/>
        </p:nvSpPr>
        <p:spPr>
          <a:xfrm>
            <a:off x="9552587" y="5832575"/>
            <a:ext cx="2168916" cy="7191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文本框 19">
            <a:extLst>
              <a:ext uri="{FF2B5EF4-FFF2-40B4-BE49-F238E27FC236}">
                <a16:creationId xmlns:a16="http://schemas.microsoft.com/office/drawing/2014/main" id="{97ABC50E-A03F-CECE-7F14-36E6128437DA}"/>
              </a:ext>
            </a:extLst>
          </p:cNvPr>
          <p:cNvSpPr txBox="1"/>
          <p:nvPr/>
        </p:nvSpPr>
        <p:spPr>
          <a:xfrm>
            <a:off x="6713218" y="6003391"/>
            <a:ext cx="4192587" cy="3416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Table of contents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可返回期刊主页</a:t>
            </a:r>
          </a:p>
        </p:txBody>
      </p:sp>
      <p:sp>
        <p:nvSpPr>
          <p:cNvPr id="20" name="矩形 22">
            <a:extLst>
              <a:ext uri="{FF2B5EF4-FFF2-40B4-BE49-F238E27FC236}">
                <a16:creationId xmlns:a16="http://schemas.microsoft.com/office/drawing/2014/main" id="{BC8609FA-5D69-4BE0-F9E1-222D30D82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103" y="4394030"/>
            <a:ext cx="873512" cy="362078"/>
          </a:xfrm>
          <a:prstGeom prst="rect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13F8BE93-02B2-E9FC-4504-7C5FFBA8AF87}"/>
              </a:ext>
            </a:extLst>
          </p:cNvPr>
          <p:cNvCxnSpPr>
            <a:cxnSpLocks/>
          </p:cNvCxnSpPr>
          <p:nvPr/>
        </p:nvCxnSpPr>
        <p:spPr>
          <a:xfrm>
            <a:off x="1068859" y="4833261"/>
            <a:ext cx="5541815" cy="545978"/>
          </a:xfrm>
          <a:prstGeom prst="bentConnector3">
            <a:avLst>
              <a:gd name="adj1" fmla="val 279"/>
            </a:avLst>
          </a:prstGeom>
          <a:ln w="19050">
            <a:solidFill>
              <a:srgbClr val="ED7D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19">
            <a:extLst>
              <a:ext uri="{FF2B5EF4-FFF2-40B4-BE49-F238E27FC236}">
                <a16:creationId xmlns:a16="http://schemas.microsoft.com/office/drawing/2014/main" id="{5D224129-F706-0A1F-B61F-3D84BEE31176}"/>
              </a:ext>
            </a:extLst>
          </p:cNvPr>
          <p:cNvSpPr txBox="1"/>
          <p:nvPr/>
        </p:nvSpPr>
        <p:spPr>
          <a:xfrm>
            <a:off x="6747501" y="5141009"/>
            <a:ext cx="4438114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向期刊投稿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40" name="直接箭头连接符 18">
            <a:extLst>
              <a:ext uri="{FF2B5EF4-FFF2-40B4-BE49-F238E27FC236}">
                <a16:creationId xmlns:a16="http://schemas.microsoft.com/office/drawing/2014/main" id="{3BB61C47-571C-1F60-AB19-B9EA71A21F1E}"/>
              </a:ext>
            </a:extLst>
          </p:cNvPr>
          <p:cNvCxnSpPr>
            <a:cxnSpLocks/>
          </p:cNvCxnSpPr>
          <p:nvPr/>
        </p:nvCxnSpPr>
        <p:spPr>
          <a:xfrm>
            <a:off x="8611112" y="1403605"/>
            <a:ext cx="0" cy="178759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720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27122-F392-80B3-3EC2-6181BC13F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5849BD2-930C-B560-1C2B-295B14604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1"/>
            <a:ext cx="12192000" cy="669646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BF8BDBE-99EF-33F8-2101-6A64D93CA633}"/>
              </a:ext>
            </a:extLst>
          </p:cNvPr>
          <p:cNvSpPr/>
          <p:nvPr/>
        </p:nvSpPr>
        <p:spPr>
          <a:xfrm>
            <a:off x="0" y="0"/>
            <a:ext cx="12204112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2" name="组合 8">
            <a:extLst>
              <a:ext uri="{FF2B5EF4-FFF2-40B4-BE49-F238E27FC236}">
                <a16:creationId xmlns:a16="http://schemas.microsoft.com/office/drawing/2014/main" id="{DBA07010-402D-157F-3133-3FB90E7E76B6}"/>
              </a:ext>
            </a:extLst>
          </p:cNvPr>
          <p:cNvGrpSpPr/>
          <p:nvPr/>
        </p:nvGrpSpPr>
        <p:grpSpPr>
          <a:xfrm>
            <a:off x="4505158" y="2836862"/>
            <a:ext cx="2737650" cy="753460"/>
            <a:chOff x="6448968" y="894042"/>
            <a:chExt cx="3263467" cy="881713"/>
          </a:xfrm>
        </p:grpSpPr>
        <p:sp>
          <p:nvSpPr>
            <p:cNvPr id="4" name="矩形: 圆角 9">
              <a:extLst>
                <a:ext uri="{FF2B5EF4-FFF2-40B4-BE49-F238E27FC236}">
                  <a16:creationId xmlns:a16="http://schemas.microsoft.com/office/drawing/2014/main" id="{356ECD2F-BB32-34DC-059B-B2984C7442CE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" name="矩形 10">
              <a:extLst>
                <a:ext uri="{FF2B5EF4-FFF2-40B4-BE49-F238E27FC236}">
                  <a16:creationId xmlns:a16="http://schemas.microsoft.com/office/drawing/2014/main" id="{C448CC0C-6ABD-DFD4-3F4A-4A7BB1C349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982034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3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浏览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-Explore</a:t>
              </a:r>
            </a:p>
          </p:txBody>
        </p:sp>
      </p:grpSp>
      <p:pic>
        <p:nvPicPr>
          <p:cNvPr id="7" name="Picture 6" descr="A close-up of a screen&#10;&#10;AI-generated content may be incorrect.">
            <a:extLst>
              <a:ext uri="{FF2B5EF4-FFF2-40B4-BE49-F238E27FC236}">
                <a16:creationId xmlns:a16="http://schemas.microsoft.com/office/drawing/2014/main" id="{F3B4C236-0EF0-1BF8-DBB0-113BFA8A3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52" y="3896940"/>
            <a:ext cx="11330384" cy="2576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087423-5E51-F16A-D7F8-8660D9849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13"/>
            <a:ext cx="7462486" cy="3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469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BF7C1-DD6A-0DD5-B713-3E8669C53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DCB80DE-0BD7-E688-74DD-DE6334C77C32}"/>
              </a:ext>
            </a:extLst>
          </p:cNvPr>
          <p:cNvGrpSpPr/>
          <p:nvPr/>
        </p:nvGrpSpPr>
        <p:grpSpPr>
          <a:xfrm>
            <a:off x="0" y="36822"/>
            <a:ext cx="12192000" cy="6784355"/>
            <a:chOff x="2209289" y="350792"/>
            <a:chExt cx="6456032" cy="4844463"/>
          </a:xfrm>
        </p:grpSpPr>
        <p:pic>
          <p:nvPicPr>
            <p:cNvPr id="9" name="Picture 8" descr="A close-up of a white screen&#10;&#10;AI-generated content may be incorrect.">
              <a:extLst>
                <a:ext uri="{FF2B5EF4-FFF2-40B4-BE49-F238E27FC236}">
                  <a16:creationId xmlns:a16="http://schemas.microsoft.com/office/drawing/2014/main" id="{8EBB78F6-F9A4-DF8C-49B4-4B5162EFE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289" y="3994282"/>
              <a:ext cx="6456032" cy="1200973"/>
            </a:xfrm>
            <a:prstGeom prst="rect">
              <a:avLst/>
            </a:prstGeom>
          </p:spPr>
        </p:pic>
        <p:pic>
          <p:nvPicPr>
            <p:cNvPr id="11" name="Picture 10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5901AA33-3DB8-921D-4CE6-EE0F981D0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289" y="350792"/>
              <a:ext cx="6456032" cy="3676621"/>
            </a:xfrm>
            <a:prstGeom prst="rect">
              <a:avLst/>
            </a:prstGeom>
          </p:spPr>
        </p:pic>
      </p:grpSp>
      <p:sp>
        <p:nvSpPr>
          <p:cNvPr id="2" name="矩形 7">
            <a:extLst>
              <a:ext uri="{FF2B5EF4-FFF2-40B4-BE49-F238E27FC236}">
                <a16:creationId xmlns:a16="http://schemas.microsoft.com/office/drawing/2014/main" id="{96E506A1-F5B6-DEC6-DB2E-728FC772D6F8}"/>
              </a:ext>
            </a:extLst>
          </p:cNvPr>
          <p:cNvSpPr/>
          <p:nvPr/>
        </p:nvSpPr>
        <p:spPr>
          <a:xfrm>
            <a:off x="0" y="0"/>
            <a:ext cx="1220411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4" name="组合 15">
            <a:extLst>
              <a:ext uri="{FF2B5EF4-FFF2-40B4-BE49-F238E27FC236}">
                <a16:creationId xmlns:a16="http://schemas.microsoft.com/office/drawing/2014/main" id="{0BE51576-9FE7-754D-E154-567C5C9E4884}"/>
              </a:ext>
            </a:extLst>
          </p:cNvPr>
          <p:cNvGrpSpPr/>
          <p:nvPr/>
        </p:nvGrpSpPr>
        <p:grpSpPr>
          <a:xfrm>
            <a:off x="2859221" y="5266233"/>
            <a:ext cx="1138036" cy="455030"/>
            <a:chOff x="6448968" y="894042"/>
            <a:chExt cx="3263467" cy="881713"/>
          </a:xfrm>
        </p:grpSpPr>
        <p:sp>
          <p:nvSpPr>
            <p:cNvPr id="5" name="矩形: 圆角 16">
              <a:extLst>
                <a:ext uri="{FF2B5EF4-FFF2-40B4-BE49-F238E27FC236}">
                  <a16:creationId xmlns:a16="http://schemas.microsoft.com/office/drawing/2014/main" id="{BB2A0102-D5DF-EFE5-846C-08C6EC186F74}"/>
                </a:ext>
              </a:extLst>
            </p:cNvPr>
            <p:cNvSpPr/>
            <p:nvPr/>
          </p:nvSpPr>
          <p:spPr>
            <a:xfrm>
              <a:off x="6448968" y="894042"/>
              <a:ext cx="3263467" cy="881713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17">
              <a:extLst>
                <a:ext uri="{FF2B5EF4-FFF2-40B4-BE49-F238E27FC236}">
                  <a16:creationId xmlns:a16="http://schemas.microsoft.com/office/drawing/2014/main" id="{74D38B10-84C1-D34B-CE0D-0700FF8AE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8968" y="1017095"/>
              <a:ext cx="3263467" cy="71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辅助资源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A689A4F-E083-395D-4D0E-ABC6633D03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720" y="5185690"/>
            <a:ext cx="1198396" cy="1497995"/>
          </a:xfrm>
          <a:prstGeom prst="rect">
            <a:avLst/>
          </a:prstGeom>
        </p:spPr>
      </p:pic>
      <p:sp>
        <p:nvSpPr>
          <p:cNvPr id="10" name="矩形: 圆角 10">
            <a:extLst>
              <a:ext uri="{FF2B5EF4-FFF2-40B4-BE49-F238E27FC236}">
                <a16:creationId xmlns:a16="http://schemas.microsoft.com/office/drawing/2014/main" id="{525EFA72-9AEF-162C-E500-C4CE3558A50B}"/>
              </a:ext>
            </a:extLst>
          </p:cNvPr>
          <p:cNvSpPr/>
          <p:nvPr/>
        </p:nvSpPr>
        <p:spPr>
          <a:xfrm>
            <a:off x="963493" y="1144187"/>
            <a:ext cx="2938398" cy="1549760"/>
          </a:xfrm>
          <a:prstGeom prst="roundRect">
            <a:avLst/>
          </a:prstGeom>
          <a:solidFill>
            <a:srgbClr val="077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矩形: 圆角 12">
            <a:extLst>
              <a:ext uri="{FF2B5EF4-FFF2-40B4-BE49-F238E27FC236}">
                <a16:creationId xmlns:a16="http://schemas.microsoft.com/office/drawing/2014/main" id="{5D3A4FA4-7A4E-8412-14C3-74EA009DAAB7}"/>
              </a:ext>
            </a:extLst>
          </p:cNvPr>
          <p:cNvSpPr/>
          <p:nvPr/>
        </p:nvSpPr>
        <p:spPr>
          <a:xfrm>
            <a:off x="4502361" y="1138982"/>
            <a:ext cx="2938398" cy="154976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矩形: 圆角 22">
            <a:extLst>
              <a:ext uri="{FF2B5EF4-FFF2-40B4-BE49-F238E27FC236}">
                <a16:creationId xmlns:a16="http://schemas.microsoft.com/office/drawing/2014/main" id="{86C07CE7-877E-854C-8716-A85CEEBB33B4}"/>
              </a:ext>
            </a:extLst>
          </p:cNvPr>
          <p:cNvSpPr/>
          <p:nvPr/>
        </p:nvSpPr>
        <p:spPr>
          <a:xfrm>
            <a:off x="8066228" y="1158845"/>
            <a:ext cx="2938398" cy="151003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文本框 24">
            <a:extLst>
              <a:ext uri="{FF2B5EF4-FFF2-40B4-BE49-F238E27FC236}">
                <a16:creationId xmlns:a16="http://schemas.microsoft.com/office/drawing/2014/main" id="{BC32B23C-83BE-CD6C-E8C0-C9F114A826EC}"/>
              </a:ext>
            </a:extLst>
          </p:cNvPr>
          <p:cNvSpPr txBox="1"/>
          <p:nvPr/>
        </p:nvSpPr>
        <p:spPr>
          <a:xfrm>
            <a:off x="1065847" y="1575295"/>
            <a:ext cx="2705794" cy="661720"/>
          </a:xfrm>
          <a:prstGeom prst="rect">
            <a:avLst/>
          </a:prstGeom>
          <a:solidFill>
            <a:srgbClr val="077E8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Authors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作者指南、征稿信息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26">
            <a:extLst>
              <a:ext uri="{FF2B5EF4-FFF2-40B4-BE49-F238E27FC236}">
                <a16:creationId xmlns:a16="http://schemas.microsoft.com/office/drawing/2014/main" id="{CDD0B504-440A-65F1-6F0E-AAE10113B359}"/>
              </a:ext>
            </a:extLst>
          </p:cNvPr>
          <p:cNvSpPr txBox="1"/>
          <p:nvPr/>
        </p:nvSpPr>
        <p:spPr>
          <a:xfrm>
            <a:off x="4604715" y="1575295"/>
            <a:ext cx="2705794" cy="6617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Editors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期刊运营、宣传推广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文本框 28">
            <a:extLst>
              <a:ext uri="{FF2B5EF4-FFF2-40B4-BE49-F238E27FC236}">
                <a16:creationId xmlns:a16="http://schemas.microsoft.com/office/drawing/2014/main" id="{8E741FAD-DDAF-F61D-6F3D-5B320A32C90E}"/>
              </a:ext>
            </a:extLst>
          </p:cNvPr>
          <p:cNvSpPr txBox="1"/>
          <p:nvPr/>
        </p:nvSpPr>
        <p:spPr>
          <a:xfrm>
            <a:off x="8143583" y="1575295"/>
            <a:ext cx="2705794" cy="66172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Reviewers</a:t>
            </a:r>
          </a:p>
          <a:p>
            <a:pPr lvl="0" algn="ctr">
              <a:spcAft>
                <a:spcPts val="600"/>
              </a:spcAft>
              <a:defRPr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同行评审流程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、成为审稿人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矩形: 圆角 10">
            <a:extLst>
              <a:ext uri="{FF2B5EF4-FFF2-40B4-BE49-F238E27FC236}">
                <a16:creationId xmlns:a16="http://schemas.microsoft.com/office/drawing/2014/main" id="{4DEB1AF0-D0A2-B527-7E82-E3857C6A47CB}"/>
              </a:ext>
            </a:extLst>
          </p:cNvPr>
          <p:cNvSpPr/>
          <p:nvPr/>
        </p:nvSpPr>
        <p:spPr>
          <a:xfrm>
            <a:off x="988492" y="3014268"/>
            <a:ext cx="2938398" cy="1549760"/>
          </a:xfrm>
          <a:prstGeom prst="roundRect">
            <a:avLst/>
          </a:prstGeom>
          <a:solidFill>
            <a:srgbClr val="077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25">
            <a:extLst>
              <a:ext uri="{FF2B5EF4-FFF2-40B4-BE49-F238E27FC236}">
                <a16:creationId xmlns:a16="http://schemas.microsoft.com/office/drawing/2014/main" id="{BBF448F9-418A-7486-D204-D65ACDD6ADC3}"/>
              </a:ext>
            </a:extLst>
          </p:cNvPr>
          <p:cNvSpPr txBox="1"/>
          <p:nvPr/>
        </p:nvSpPr>
        <p:spPr>
          <a:xfrm>
            <a:off x="1090846" y="3479905"/>
            <a:ext cx="2705794" cy="661720"/>
          </a:xfrm>
          <a:prstGeom prst="rect">
            <a:avLst/>
          </a:prstGeom>
          <a:solidFill>
            <a:srgbClr val="077E8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Librarians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MARC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数据、客户支持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矩形: 圆角 12">
            <a:extLst>
              <a:ext uri="{FF2B5EF4-FFF2-40B4-BE49-F238E27FC236}">
                <a16:creationId xmlns:a16="http://schemas.microsoft.com/office/drawing/2014/main" id="{6609C890-45E4-1C59-0C9A-D683A003D48C}"/>
              </a:ext>
            </a:extLst>
          </p:cNvPr>
          <p:cNvSpPr/>
          <p:nvPr/>
        </p:nvSpPr>
        <p:spPr>
          <a:xfrm>
            <a:off x="4527360" y="3035885"/>
            <a:ext cx="2938398" cy="154976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7">
            <a:extLst>
              <a:ext uri="{FF2B5EF4-FFF2-40B4-BE49-F238E27FC236}">
                <a16:creationId xmlns:a16="http://schemas.microsoft.com/office/drawing/2014/main" id="{C3271DE1-72A4-7513-86B4-481B6C8FE8EE}"/>
              </a:ext>
            </a:extLst>
          </p:cNvPr>
          <p:cNvSpPr txBox="1"/>
          <p:nvPr/>
        </p:nvSpPr>
        <p:spPr>
          <a:xfrm>
            <a:off x="4629714" y="3479905"/>
            <a:ext cx="2705794" cy="6617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For Researchers</a:t>
            </a:r>
          </a:p>
          <a:p>
            <a:pPr lvl="0" algn="ctr">
              <a:spcAft>
                <a:spcPts val="600"/>
              </a:spcAft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论文写作指南、研究技巧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矩形: 圆角 22">
            <a:extLst>
              <a:ext uri="{FF2B5EF4-FFF2-40B4-BE49-F238E27FC236}">
                <a16:creationId xmlns:a16="http://schemas.microsoft.com/office/drawing/2014/main" id="{A2080655-957A-E321-E4E3-538108B05175}"/>
              </a:ext>
            </a:extLst>
          </p:cNvPr>
          <p:cNvSpPr/>
          <p:nvPr/>
        </p:nvSpPr>
        <p:spPr>
          <a:xfrm>
            <a:off x="8066227" y="3053994"/>
            <a:ext cx="2938398" cy="151003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文本框 29">
            <a:extLst>
              <a:ext uri="{FF2B5EF4-FFF2-40B4-BE49-F238E27FC236}">
                <a16:creationId xmlns:a16="http://schemas.microsoft.com/office/drawing/2014/main" id="{C8C48459-D201-2DDF-8FC7-349B0156112D}"/>
              </a:ext>
            </a:extLst>
          </p:cNvPr>
          <p:cNvSpPr txBox="1"/>
          <p:nvPr/>
        </p:nvSpPr>
        <p:spPr>
          <a:xfrm>
            <a:off x="8066227" y="3458288"/>
            <a:ext cx="2938399" cy="66172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Publishing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期刊、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图书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、案例出版合作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31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0F6F3-3806-3298-B36F-40DB14F07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859F5D-3587-4AAE-2458-60B04B79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25" y="409411"/>
            <a:ext cx="2555513" cy="800888"/>
          </a:xfrm>
        </p:spPr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远程访问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2B899F5-84D8-C393-D8CC-79C48541CD30}"/>
              </a:ext>
            </a:extLst>
          </p:cNvPr>
          <p:cNvSpPr/>
          <p:nvPr/>
        </p:nvSpPr>
        <p:spPr>
          <a:xfrm>
            <a:off x="5144641" y="1409631"/>
            <a:ext cx="6680034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① 点击右上角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Register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，选择注册，填写姓名、邮箱等信息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② 完成填写注册之后，邮箱收到一封激活邮件，点击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Activate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箭头: 右 2">
            <a:extLst>
              <a:ext uri="{FF2B5EF4-FFF2-40B4-BE49-F238E27FC236}">
                <a16:creationId xmlns:a16="http://schemas.microsoft.com/office/drawing/2014/main" id="{17865238-A1B2-6CE8-8A63-86D0369D6ECE}"/>
              </a:ext>
            </a:extLst>
          </p:cNvPr>
          <p:cNvSpPr/>
          <p:nvPr/>
        </p:nvSpPr>
        <p:spPr>
          <a:xfrm>
            <a:off x="5289347" y="3323122"/>
            <a:ext cx="330973" cy="21175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68CC5B-8839-98CF-C48A-08AC6DB2B835}"/>
              </a:ext>
            </a:extLst>
          </p:cNvPr>
          <p:cNvGrpSpPr/>
          <p:nvPr/>
        </p:nvGrpSpPr>
        <p:grpSpPr>
          <a:xfrm>
            <a:off x="263533" y="1359857"/>
            <a:ext cx="4881108" cy="4688288"/>
            <a:chOff x="202687" y="1257571"/>
            <a:chExt cx="5752381" cy="5695238"/>
          </a:xfrm>
        </p:grpSpPr>
        <p:pic>
          <p:nvPicPr>
            <p:cNvPr id="10" name="Picture 9" descr="A screenshot of a login form&#10;&#10;AI-generated content may be incorrect.">
              <a:extLst>
                <a:ext uri="{FF2B5EF4-FFF2-40B4-BE49-F238E27FC236}">
                  <a16:creationId xmlns:a16="http://schemas.microsoft.com/office/drawing/2014/main" id="{E5B81B7C-9714-614A-670D-A81D2C2C4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7" y="1257571"/>
              <a:ext cx="5752381" cy="4342857"/>
            </a:xfrm>
            <a:prstGeom prst="rect">
              <a:avLst/>
            </a:prstGeom>
          </p:spPr>
        </p:pic>
        <p:pic>
          <p:nvPicPr>
            <p:cNvPr id="12" name="Picture 11" descr="A white rectangular object with a white stripe&#10;&#10;AI-generated content may be incorrect.">
              <a:extLst>
                <a:ext uri="{FF2B5EF4-FFF2-40B4-BE49-F238E27FC236}">
                  <a16:creationId xmlns:a16="http://schemas.microsoft.com/office/drawing/2014/main" id="{FA60454C-456B-C22D-CFA6-22F599A32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7" y="5600428"/>
              <a:ext cx="5752381" cy="1352381"/>
            </a:xfrm>
            <a:prstGeom prst="rect">
              <a:avLst/>
            </a:prstGeom>
          </p:spPr>
        </p:pic>
      </p:grpSp>
      <p:sp>
        <p:nvSpPr>
          <p:cNvPr id="8" name="椭圆 7">
            <a:extLst>
              <a:ext uri="{FF2B5EF4-FFF2-40B4-BE49-F238E27FC236}">
                <a16:creationId xmlns:a16="http://schemas.microsoft.com/office/drawing/2014/main" id="{80123A9F-3DAF-1D16-6796-5A5E59CB852A}"/>
              </a:ext>
            </a:extLst>
          </p:cNvPr>
          <p:cNvSpPr/>
          <p:nvPr/>
        </p:nvSpPr>
        <p:spPr>
          <a:xfrm>
            <a:off x="921632" y="5699115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 4">
            <a:extLst>
              <a:ext uri="{FF2B5EF4-FFF2-40B4-BE49-F238E27FC236}">
                <a16:creationId xmlns:a16="http://schemas.microsoft.com/office/drawing/2014/main" id="{AB8895DB-0C6C-1B41-8574-A74B0EE48A9B}"/>
              </a:ext>
            </a:extLst>
          </p:cNvPr>
          <p:cNvSpPr/>
          <p:nvPr/>
        </p:nvSpPr>
        <p:spPr>
          <a:xfrm>
            <a:off x="5211161" y="5263703"/>
            <a:ext cx="6984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Note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在机构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范围内登录个人账号后即获得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90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天远程访问权限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686F5B-B8B9-BF5D-E9DF-A387629992F7}"/>
              </a:ext>
            </a:extLst>
          </p:cNvPr>
          <p:cNvGrpSpPr/>
          <p:nvPr/>
        </p:nvGrpSpPr>
        <p:grpSpPr>
          <a:xfrm>
            <a:off x="5852240" y="2772085"/>
            <a:ext cx="5972435" cy="1625065"/>
            <a:chOff x="5852240" y="2772143"/>
            <a:chExt cx="5972435" cy="1625065"/>
          </a:xfrm>
        </p:grpSpPr>
        <p:pic>
          <p:nvPicPr>
            <p:cNvPr id="11" name="Picture 10" descr="A close up of a sign&#10;&#10;AI-generated content may be incorrect.">
              <a:extLst>
                <a:ext uri="{FF2B5EF4-FFF2-40B4-BE49-F238E27FC236}">
                  <a16:creationId xmlns:a16="http://schemas.microsoft.com/office/drawing/2014/main" id="{3FE60142-C76F-32C3-E3E7-F5D0BA689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240" y="2772143"/>
              <a:ext cx="3859117" cy="800218"/>
            </a:xfrm>
            <a:prstGeom prst="rect">
              <a:avLst/>
            </a:prstGeom>
          </p:spPr>
        </p:pic>
        <p:pic>
          <p:nvPicPr>
            <p:cNvPr id="15" name="Picture 14" descr="A black text on a white background&#10;&#10;AI-generated content may be incorrect.">
              <a:extLst>
                <a:ext uri="{FF2B5EF4-FFF2-40B4-BE49-F238E27FC236}">
                  <a16:creationId xmlns:a16="http://schemas.microsoft.com/office/drawing/2014/main" id="{C1410058-0510-B4CF-9EB2-0F815C123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240" y="3534878"/>
              <a:ext cx="5972435" cy="862330"/>
            </a:xfrm>
            <a:prstGeom prst="rect">
              <a:avLst/>
            </a:prstGeom>
          </p:spPr>
        </p:pic>
      </p:grpSp>
      <p:sp>
        <p:nvSpPr>
          <p:cNvPr id="9" name="椭圆 8">
            <a:extLst>
              <a:ext uri="{FF2B5EF4-FFF2-40B4-BE49-F238E27FC236}">
                <a16:creationId xmlns:a16="http://schemas.microsoft.com/office/drawing/2014/main" id="{A317C20F-40D9-CAB3-8873-C10D6768166F}"/>
              </a:ext>
            </a:extLst>
          </p:cNvPr>
          <p:cNvSpPr/>
          <p:nvPr/>
        </p:nvSpPr>
        <p:spPr>
          <a:xfrm>
            <a:off x="5944782" y="4470336"/>
            <a:ext cx="302436" cy="2989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2960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30100"/>
            <a:ext cx="1009011" cy="529068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sym typeface="+mn-ea"/>
              </a:rPr>
              <a:t>登录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71787"/>
            <a:ext cx="7676256" cy="430635"/>
          </a:xfrm>
        </p:spPr>
        <p:txBody>
          <a:bodyPr/>
          <a:lstStyle/>
          <a:p>
            <a:r>
              <a:rPr lang="zh-CN" altLang="en-US" dirty="0"/>
              <a:t>激活邮箱后，直接跳转登陆状态，显示您的账户和机构名称</a:t>
            </a:r>
          </a:p>
        </p:txBody>
      </p:sp>
      <p:sp>
        <p:nvSpPr>
          <p:cNvPr id="10" name="箭头: 下 9"/>
          <p:cNvSpPr/>
          <p:nvPr/>
        </p:nvSpPr>
        <p:spPr>
          <a:xfrm>
            <a:off x="9909245" y="1291785"/>
            <a:ext cx="154921" cy="215942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2EF5DB-4F9E-B7BF-C661-AB881F473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95" y="1515041"/>
            <a:ext cx="10302809" cy="51250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19">
            <a:extLst>
              <a:ext uri="{FF2B5EF4-FFF2-40B4-BE49-F238E27FC236}">
                <a16:creationId xmlns:a16="http://schemas.microsoft.com/office/drawing/2014/main" id="{F23FF462-6F73-905D-2BBB-1A66C5ED461D}"/>
              </a:ext>
            </a:extLst>
          </p:cNvPr>
          <p:cNvSpPr txBox="1"/>
          <p:nvPr/>
        </p:nvSpPr>
        <p:spPr>
          <a:xfrm>
            <a:off x="9485231" y="980519"/>
            <a:ext cx="1002948" cy="313932"/>
          </a:xfrm>
          <a:prstGeom prst="rect">
            <a:avLst/>
          </a:prstGeom>
          <a:solidFill>
            <a:schemeClr val="bg1"/>
          </a:solidFill>
          <a:ln w="19050">
            <a:solidFill>
              <a:srgbClr val="ED7D3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机构名称</a:t>
            </a:r>
          </a:p>
        </p:txBody>
      </p:sp>
      <p:sp>
        <p:nvSpPr>
          <p:cNvPr id="11" name="文本框 19">
            <a:extLst>
              <a:ext uri="{FF2B5EF4-FFF2-40B4-BE49-F238E27FC236}">
                <a16:creationId xmlns:a16="http://schemas.microsoft.com/office/drawing/2014/main" id="{2B57FB70-6520-F951-9A9D-E2AD0D43689E}"/>
              </a:ext>
            </a:extLst>
          </p:cNvPr>
          <p:cNvSpPr txBox="1"/>
          <p:nvPr/>
        </p:nvSpPr>
        <p:spPr>
          <a:xfrm>
            <a:off x="10488179" y="980519"/>
            <a:ext cx="1002948" cy="313932"/>
          </a:xfrm>
          <a:prstGeom prst="rect">
            <a:avLst/>
          </a:prstGeom>
          <a:solidFill>
            <a:schemeClr val="bg1"/>
          </a:solidFill>
          <a:ln w="19050">
            <a:solidFill>
              <a:srgbClr val="ED7D3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个人账号</a:t>
            </a:r>
          </a:p>
        </p:txBody>
      </p:sp>
      <p:sp>
        <p:nvSpPr>
          <p:cNvPr id="4" name="箭头: 下 9">
            <a:extLst>
              <a:ext uri="{FF2B5EF4-FFF2-40B4-BE49-F238E27FC236}">
                <a16:creationId xmlns:a16="http://schemas.microsoft.com/office/drawing/2014/main" id="{3A785DFC-7B37-4008-BEB6-F9CC031FA113}"/>
              </a:ext>
            </a:extLst>
          </p:cNvPr>
          <p:cNvSpPr/>
          <p:nvPr/>
        </p:nvSpPr>
        <p:spPr>
          <a:xfrm>
            <a:off x="10792184" y="1299100"/>
            <a:ext cx="154921" cy="215942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484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05E40EAC-E213-4207-AF7A-AAC3C6BFA2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EC1607-E139-48F5-BE8F-1C51AC6CE30D}"/>
              </a:ext>
            </a:extLst>
          </p:cNvPr>
          <p:cNvSpPr txBox="1"/>
          <p:nvPr/>
        </p:nvSpPr>
        <p:spPr>
          <a:xfrm>
            <a:off x="464235" y="1364566"/>
            <a:ext cx="77653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</a:p>
          <a:p>
            <a:r>
              <a:rPr lang="en-US" sz="8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lang="en-GB" sz="8800" b="1" dirty="0">
              <a:solidFill>
                <a:schemeClr val="accent3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542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 txBox="1"/>
          <p:nvPr/>
        </p:nvSpPr>
        <p:spPr>
          <a:xfrm>
            <a:off x="6429080" y="2801635"/>
            <a:ext cx="5762920" cy="1167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</a:p>
          <a:p>
            <a:pPr>
              <a:spcAft>
                <a:spcPts val="1200"/>
              </a:spcAft>
              <a:defRPr/>
            </a:pPr>
            <a:r>
              <a:rPr lang="zh-CN" altLang="en-US" sz="2400" dirty="0">
                <a:solidFill>
                  <a:srgbClr val="007178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刘铁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bm4</a:t>
            </a:r>
            <a:r>
              <a:rPr kumimoji="0" lang="en-GB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717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@emeraldinsight.com.cn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t="932" r="6317" b="1"/>
          <a:stretch>
            <a:fillRect/>
          </a:stretch>
        </p:blipFill>
        <p:spPr>
          <a:xfrm>
            <a:off x="6908658" y="1860031"/>
            <a:ext cx="3424351" cy="2052000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7" r="15172"/>
          <a:stretch>
            <a:fillRect/>
          </a:stretch>
        </p:blipFill>
        <p:spPr>
          <a:xfrm>
            <a:off x="1696514" y="1860031"/>
            <a:ext cx="3424353" cy="2052000"/>
          </a:xfrm>
          <a:prstGeom prst="rect">
            <a:avLst/>
          </a:prstGeom>
          <a:effectLst/>
        </p:spPr>
      </p:pic>
      <p:sp>
        <p:nvSpPr>
          <p:cNvPr id="23" name="矩形 22"/>
          <p:cNvSpPr/>
          <p:nvPr/>
        </p:nvSpPr>
        <p:spPr>
          <a:xfrm>
            <a:off x="1695428" y="3912032"/>
            <a:ext cx="3424353" cy="395782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Emerald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资源介绍</a:t>
            </a:r>
          </a:p>
        </p:txBody>
      </p:sp>
      <p:sp>
        <p:nvSpPr>
          <p:cNvPr id="169" name="矩形 168"/>
          <p:cNvSpPr/>
          <p:nvPr/>
        </p:nvSpPr>
        <p:spPr>
          <a:xfrm>
            <a:off x="6908658" y="3912031"/>
            <a:ext cx="3424330" cy="395783"/>
          </a:xfrm>
          <a:prstGeom prst="rect">
            <a:avLst/>
          </a:prstGeom>
          <a:solidFill>
            <a:srgbClr val="70AD4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数据库平台使用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Emerald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资源介绍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Nurturing Fresh Thinking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7" r="15172"/>
          <a:stretch>
            <a:fillRect/>
          </a:stretch>
        </p:blipFill>
        <p:spPr>
          <a:xfrm>
            <a:off x="831851" y="1116000"/>
            <a:ext cx="4479452" cy="2684255"/>
          </a:xfrm>
          <a:prstGeom prst="roundRect">
            <a:avLst/>
          </a:prstGeom>
          <a:ln w="3175">
            <a:noFill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/>
              <a:t>Emerald Resources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724926" y="5588000"/>
            <a:ext cx="1959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学术期刊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380+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558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037058" y="5588000"/>
            <a:ext cx="2117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图书 </a:t>
            </a:r>
            <a:r>
              <a:rPr lang="en-US" altLang="zh-CN" sz="2000" b="1" dirty="0">
                <a:solidFill>
                  <a:srgbClr val="C5580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00+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558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28671" y="5588000"/>
            <a:ext cx="2117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商业案例 </a:t>
            </a:r>
            <a:r>
              <a:rPr lang="en-US" altLang="zh-CN" sz="2000" b="1" dirty="0">
                <a:solidFill>
                  <a:srgbClr val="C5580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558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00+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558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359630" y="1930074"/>
            <a:ext cx="2689783" cy="3134587"/>
            <a:chOff x="1316216" y="1924747"/>
            <a:chExt cx="2689783" cy="313458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6895" y="1930074"/>
              <a:ext cx="1300799" cy="1793027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4521" y="1924747"/>
              <a:ext cx="1300799" cy="1796027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6895" y="2606488"/>
              <a:ext cx="1300799" cy="1796027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16216" y="3264808"/>
              <a:ext cx="1298626" cy="1793027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04521" y="2600224"/>
              <a:ext cx="1301478" cy="1796964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04520" y="3263307"/>
              <a:ext cx="1300799" cy="1796027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5" name="组合 34"/>
          <p:cNvGrpSpPr/>
          <p:nvPr/>
        </p:nvGrpSpPr>
        <p:grpSpPr>
          <a:xfrm>
            <a:off x="4599767" y="1734414"/>
            <a:ext cx="2992464" cy="3503472"/>
            <a:chOff x="4475648" y="1652515"/>
            <a:chExt cx="2992464" cy="350347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4" name="图片 33" descr="图片包含 建筑物&#10;&#10;描述已自动生成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712" y="1652515"/>
              <a:ext cx="1958400" cy="2880000"/>
            </a:xfrm>
            <a:prstGeom prst="rect">
              <a:avLst/>
            </a:prstGeom>
            <a:scene3d>
              <a:camera prst="isometricLeftDown"/>
              <a:lightRig rig="threePt" dir="t"/>
            </a:scene3d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767" y="1742058"/>
              <a:ext cx="1912192" cy="2880000"/>
            </a:xfrm>
            <a:prstGeom prst="rect">
              <a:avLst/>
            </a:prstGeom>
            <a:scene3d>
              <a:camera prst="isometricLeftDown"/>
              <a:lightRig rig="threePt" dir="t"/>
            </a:scene3d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7071" y="1986925"/>
              <a:ext cx="1934741" cy="2880000"/>
            </a:xfrm>
            <a:prstGeom prst="rect">
              <a:avLst/>
            </a:prstGeom>
            <a:scene3d>
              <a:camera prst="isometricLeftDown"/>
              <a:lightRig rig="threePt" dir="t"/>
            </a:scene3d>
          </p:spPr>
        </p:pic>
        <p:pic>
          <p:nvPicPr>
            <p:cNvPr id="32" name="图片 31" descr="图片包含 文字&#10;&#10;描述已自动生成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356" y="2071706"/>
              <a:ext cx="1843200" cy="2880000"/>
            </a:xfrm>
            <a:prstGeom prst="rect">
              <a:avLst/>
            </a:prstGeom>
            <a:scene3d>
              <a:camera prst="isometricLeftDown"/>
              <a:lightRig rig="threePt" dir="t"/>
            </a:scene3d>
          </p:spPr>
        </p:pic>
        <p:pic>
          <p:nvPicPr>
            <p:cNvPr id="26" name="图片 25" descr="图片包含 文字&#10;&#10;描述已自动生成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648" y="2275987"/>
              <a:ext cx="1982301" cy="2880000"/>
            </a:xfrm>
            <a:prstGeom prst="rect">
              <a:avLst/>
            </a:prstGeom>
            <a:scene3d>
              <a:camera prst="isometricLeftDown"/>
              <a:lightRig rig="threePt" dir="t"/>
            </a:scene3d>
          </p:spPr>
        </p:pic>
      </p:grpSp>
      <p:pic>
        <p:nvPicPr>
          <p:cNvPr id="37" name="图片 36" descr="图片包含 文字, 标牌&#10;&#10;描述已自动生成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76" y="2313061"/>
            <a:ext cx="3588142" cy="25879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Image: Library Studi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0" b="1"/>
          <a:stretch>
            <a:fillRect/>
          </a:stretch>
        </p:blipFill>
        <p:spPr bwMode="auto">
          <a:xfrm>
            <a:off x="6659046" y="3674127"/>
            <a:ext cx="1733477" cy="222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0" y="0"/>
            <a:ext cx="2142785" cy="6858000"/>
          </a:xfrm>
          <a:prstGeom prst="rect">
            <a:avLst/>
          </a:prstGeom>
          <a:solidFill>
            <a:srgbClr val="4CB2A5">
              <a:alpha val="85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57702" y="365126"/>
            <a:ext cx="6189617" cy="753460"/>
          </a:xfrm>
        </p:spPr>
        <p:txBody>
          <a:bodyPr>
            <a:normAutofit fontScale="90000"/>
          </a:bodyPr>
          <a:lstStyle/>
          <a:p>
            <a:r>
              <a:rPr lang="en-GB" altLang="zh-CN" dirty="0"/>
              <a:t>Emerald </a:t>
            </a:r>
            <a:r>
              <a:rPr lang="zh-CN" altLang="en-US" dirty="0"/>
              <a:t>管理学期刊</a:t>
            </a:r>
            <a:br>
              <a:rPr lang="zh-CN" altLang="en-US" dirty="0"/>
            </a:b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A leading library of management research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09006" y="1771126"/>
            <a:ext cx="5354219" cy="1457849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CN" altLang="en-US" sz="2000" b="1" dirty="0"/>
              <a:t>管理学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大分支学科</a:t>
            </a:r>
            <a:endParaRPr lang="en-US" altLang="zh-CN" sz="2000" dirty="0"/>
          </a:p>
          <a:p>
            <a:pPr marL="0" indent="0">
              <a:buNone/>
            </a:pPr>
            <a:r>
              <a:rPr lang="zh-CN" altLang="en-US" sz="2000" dirty="0"/>
              <a:t>管理科学与工程   工商管理   公共管理</a:t>
            </a:r>
          </a:p>
          <a:p>
            <a:pPr marL="0" indent="0">
              <a:buNone/>
            </a:pPr>
            <a:r>
              <a:rPr lang="zh-CN" altLang="en-US" sz="2000" dirty="0"/>
              <a:t>图书情报与档案管理   农林经济管理                   </a:t>
            </a:r>
          </a:p>
        </p:txBody>
      </p:sp>
      <p:pic>
        <p:nvPicPr>
          <p:cNvPr id="3074" name="Picture 2" descr="Image: Information &amp; Knowledge Manag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62" y="3671605"/>
            <a:ext cx="1718310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: Market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38" y="3671605"/>
            <a:ext cx="1718310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: Operations, Logistics &amp; Qualit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590" y="3671605"/>
            <a:ext cx="1718310" cy="23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: Business Management &amp; Strateg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887" y="3621943"/>
            <a:ext cx="1718311" cy="238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64235" y="106363"/>
            <a:ext cx="1990988" cy="664527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泪滴形 5"/>
          <p:cNvSpPr/>
          <p:nvPr/>
        </p:nvSpPr>
        <p:spPr>
          <a:xfrm flipH="1">
            <a:off x="64235" y="106363"/>
            <a:ext cx="948770" cy="948770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solidFill>
                <a:srgbClr val="4CB2A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8" name="图表 17"/>
          <p:cNvGraphicFramePr/>
          <p:nvPr>
            <p:extLst>
              <p:ext uri="{D42A27DB-BD31-4B8C-83A1-F6EECF244321}">
                <p14:modId xmlns:p14="http://schemas.microsoft.com/office/powerpoint/2010/main" val="2347394115"/>
              </p:ext>
            </p:extLst>
          </p:nvPr>
        </p:nvGraphicFramePr>
        <p:xfrm>
          <a:off x="101178" y="1118157"/>
          <a:ext cx="4572000" cy="5522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67364" y="332265"/>
            <a:ext cx="7425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solidFill>
                  <a:srgbClr val="4CB2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</a:t>
            </a:r>
            <a:endParaRPr lang="zh-CN" altLang="en-US" sz="2600" b="1" dirty="0">
              <a:solidFill>
                <a:srgbClr val="4CB2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F9B65-A2E9-8A35-2724-B3C488474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7083F-C796-17B8-B050-2E60A65A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8408"/>
            <a:ext cx="4061696" cy="1106424"/>
          </a:xfrm>
        </p:spPr>
        <p:txBody>
          <a:bodyPr>
            <a:normAutofit/>
          </a:bodyPr>
          <a:lstStyle/>
          <a:p>
            <a:r>
              <a:rPr lang="en-GB" altLang="zh-CN" sz="2400" b="1" dirty="0"/>
              <a:t>Accounting, Finance &amp; Economics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87994C-1C82-5614-7FA6-1746AE498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152"/>
            <a:ext cx="3683187" cy="342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>
                <a:solidFill>
                  <a:srgbClr val="066E75"/>
                </a:solidFill>
                <a:latin typeface="微软雅黑" panose="020B0503020204020204" pitchFamily="34" charset="-122"/>
              </a:rPr>
              <a:t>会计、金融与经济学合集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含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41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本期刊，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92%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为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WoS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收录，年下载量达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320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万次。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主题范围覆盖：数字会计与会计信息系统、企业融资与并购、风险管理策略、金融管理、环境管理会计、碳核算和碳交易。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6" name="表格 3">
            <a:extLst>
              <a:ext uri="{FF2B5EF4-FFF2-40B4-BE49-F238E27FC236}">
                <a16:creationId xmlns:a16="http://schemas.microsoft.com/office/drawing/2014/main" id="{BAD7EBD0-ADF8-3CF3-2D19-CD690D81BFF7}"/>
              </a:ext>
            </a:extLst>
          </p:cNvPr>
          <p:cNvGraphicFramePr>
            <a:graphicFrameLocks noGrp="1"/>
          </p:cNvGraphicFramePr>
          <p:nvPr/>
        </p:nvGraphicFramePr>
        <p:xfrm>
          <a:off x="5501434" y="3912704"/>
          <a:ext cx="6119617" cy="2138147"/>
        </p:xfrm>
        <a:graphic>
          <a:graphicData uri="http://schemas.openxmlformats.org/drawingml/2006/table">
            <a:tbl>
              <a:tblPr firstRow="1" bandRow="1">
                <a:noFill/>
                <a:tableStyleId>{C083E6E3-FA7D-4D7B-A595-EF9225AFEA82}</a:tableStyleId>
              </a:tblPr>
              <a:tblGrid>
                <a:gridCol w="4358612">
                  <a:extLst>
                    <a:ext uri="{9D8B030D-6E8A-4147-A177-3AD203B41FA5}">
                      <a16:colId xmlns:a16="http://schemas.microsoft.com/office/drawing/2014/main" val="858790347"/>
                    </a:ext>
                  </a:extLst>
                </a:gridCol>
                <a:gridCol w="836013">
                  <a:extLst>
                    <a:ext uri="{9D8B030D-6E8A-4147-A177-3AD203B41FA5}">
                      <a16:colId xmlns:a16="http://schemas.microsoft.com/office/drawing/2014/main" val="406122768"/>
                    </a:ext>
                  </a:extLst>
                </a:gridCol>
                <a:gridCol w="439138">
                  <a:extLst>
                    <a:ext uri="{9D8B030D-6E8A-4147-A177-3AD203B41FA5}">
                      <a16:colId xmlns:a16="http://schemas.microsoft.com/office/drawing/2014/main" val="3137995624"/>
                    </a:ext>
                  </a:extLst>
                </a:gridCol>
                <a:gridCol w="485854">
                  <a:extLst>
                    <a:ext uri="{9D8B030D-6E8A-4147-A177-3AD203B41FA5}">
                      <a16:colId xmlns:a16="http://schemas.microsoft.com/office/drawing/2014/main" val="1384669450"/>
                    </a:ext>
                  </a:extLst>
                </a:gridCol>
              </a:tblGrid>
              <a:tr h="47846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期刊名称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收录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分区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IF</a:t>
                      </a:r>
                      <a:endParaRPr lang="en-US" altLang="zh-CN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21077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Sustainability Accounting Management and Policy Journal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7.2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082467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Accounting, Auditing &amp; Accountability Journal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3.4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672278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International Journal of Manpower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3.5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16544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China Agricultural Economic Review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SSCI/SCIE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4.6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24966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A8B43EF-AD68-293A-CC95-63B0B8F3D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854" y="589100"/>
            <a:ext cx="1595280" cy="21656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74E740-8941-EC4D-1673-DFAA08DDE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118" y="583996"/>
            <a:ext cx="1602800" cy="21758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AB2E8C-7C3D-B0CE-9A48-A85055EF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1720" y="645602"/>
            <a:ext cx="1515994" cy="20526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9786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46472-09EF-0225-C940-64E052CDE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76777C-AB1A-586A-F29F-5A19F98C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8408"/>
            <a:ext cx="4061696" cy="1106424"/>
          </a:xfrm>
        </p:spPr>
        <p:txBody>
          <a:bodyPr>
            <a:normAutofit/>
          </a:bodyPr>
          <a:lstStyle/>
          <a:p>
            <a:r>
              <a:rPr lang="en-GB" altLang="zh-CN" sz="2400" b="1" dirty="0"/>
              <a:t>Business, Management &amp; Strategy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CB3ED7-B5FD-5A3D-D2F4-F39A9E090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51" y="2359152"/>
            <a:ext cx="4061696" cy="342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>
                <a:solidFill>
                  <a:srgbClr val="066E75"/>
                </a:solidFill>
                <a:latin typeface="微软雅黑" panose="020B0503020204020204" pitchFamily="34" charset="-122"/>
              </a:rPr>
              <a:t>商业管理与战略学科合集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含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50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种</a:t>
            </a:r>
            <a:r>
              <a:rPr lang="en-US" altLang="zh-CN" sz="1800" dirty="0" err="1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WoS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收录期刊，包括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28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种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Q1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、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Q2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期刊。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注重理论与实践结合，涉及众多知名企业案例，包括</a:t>
            </a:r>
            <a:r>
              <a:rPr lang="en-GB" altLang="zh-CN" sz="1800" dirty="0">
                <a:solidFill>
                  <a:schemeClr val="tx1"/>
                </a:solidFill>
                <a:latin typeface="微软雅黑" panose="020B0503020204020204" pitchFamily="34" charset="-122"/>
                <a:cs typeface="+mn-cs"/>
              </a:rPr>
              <a:t>Apple, Airbnb, Disney, Ford, General Motors, IBM, McDonalds, Microsoft, Nike……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6" name="表格 3">
            <a:extLst>
              <a:ext uri="{FF2B5EF4-FFF2-40B4-BE49-F238E27FC236}">
                <a16:creationId xmlns:a16="http://schemas.microsoft.com/office/drawing/2014/main" id="{0C50233C-46C9-2089-E7D4-B2BBD83AE364}"/>
              </a:ext>
            </a:extLst>
          </p:cNvPr>
          <p:cNvGraphicFramePr>
            <a:graphicFrameLocks noGrp="1"/>
          </p:cNvGraphicFramePr>
          <p:nvPr/>
        </p:nvGraphicFramePr>
        <p:xfrm>
          <a:off x="5604654" y="3551206"/>
          <a:ext cx="5913178" cy="2553067"/>
        </p:xfrm>
        <a:graphic>
          <a:graphicData uri="http://schemas.openxmlformats.org/drawingml/2006/table">
            <a:tbl>
              <a:tblPr firstRow="1" bandRow="1">
                <a:noFill/>
                <a:tableStyleId>{C083E6E3-FA7D-4D7B-A595-EF9225AFEA82}</a:tableStyleId>
              </a:tblPr>
              <a:tblGrid>
                <a:gridCol w="4534761">
                  <a:extLst>
                    <a:ext uri="{9D8B030D-6E8A-4147-A177-3AD203B41FA5}">
                      <a16:colId xmlns:a16="http://schemas.microsoft.com/office/drawing/2014/main" val="858790347"/>
                    </a:ext>
                  </a:extLst>
                </a:gridCol>
                <a:gridCol w="453425">
                  <a:extLst>
                    <a:ext uri="{9D8B030D-6E8A-4147-A177-3AD203B41FA5}">
                      <a16:colId xmlns:a16="http://schemas.microsoft.com/office/drawing/2014/main" val="406122768"/>
                    </a:ext>
                  </a:extLst>
                </a:gridCol>
                <a:gridCol w="439138">
                  <a:extLst>
                    <a:ext uri="{9D8B030D-6E8A-4147-A177-3AD203B41FA5}">
                      <a16:colId xmlns:a16="http://schemas.microsoft.com/office/drawing/2014/main" val="3137995624"/>
                    </a:ext>
                  </a:extLst>
                </a:gridCol>
                <a:gridCol w="485854">
                  <a:extLst>
                    <a:ext uri="{9D8B030D-6E8A-4147-A177-3AD203B41FA5}">
                      <a16:colId xmlns:a16="http://schemas.microsoft.com/office/drawing/2014/main" val="1384669450"/>
                    </a:ext>
                  </a:extLst>
                </a:gridCol>
              </a:tblGrid>
              <a:tr h="47846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期刊名称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收录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分区</a:t>
                      </a:r>
                      <a:endParaRPr lang="en-US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IF</a:t>
                      </a:r>
                      <a:endParaRPr lang="en-US" altLang="zh-CN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22428" marB="112141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210773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Journal of Service Management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7.9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082467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International Journal of Retail &amp; Distribution Management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5.5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672278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Management Decision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Q1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5.1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80279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International Journal of Entrepreneurial Behavior &amp; Research</a:t>
                      </a:r>
                    </a:p>
                  </a:txBody>
                  <a:tcPr marL="0" marR="88300" marT="33642" marB="1121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SSCI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Q2</a:t>
                      </a:r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4.7</a:t>
                      </a:r>
                      <a:endParaRPr lang="en-US" altLang="zh-CN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24966"/>
                  </a:ext>
                </a:extLst>
              </a:tr>
              <a:tr h="4149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Chinese Management Studies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SSCI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Q3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CN" sz="12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2.3</a:t>
                      </a:r>
                    </a:p>
                  </a:txBody>
                  <a:tcPr marL="0" marR="88300" marT="33642" marB="1121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437721"/>
                  </a:ext>
                </a:extLst>
              </a:tr>
            </a:tbl>
          </a:graphicData>
        </a:graphic>
      </p:graphicFrame>
      <p:pic>
        <p:nvPicPr>
          <p:cNvPr id="4" name="图片 10">
            <a:extLst>
              <a:ext uri="{FF2B5EF4-FFF2-40B4-BE49-F238E27FC236}">
                <a16:creationId xmlns:a16="http://schemas.microsoft.com/office/drawing/2014/main" id="{0DF38F08-F8C6-52E4-D019-B8C20F6B9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44" y="682464"/>
            <a:ext cx="1479972" cy="20434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12">
            <a:extLst>
              <a:ext uri="{FF2B5EF4-FFF2-40B4-BE49-F238E27FC236}">
                <a16:creationId xmlns:a16="http://schemas.microsoft.com/office/drawing/2014/main" id="{8F07D368-717D-BB34-90E2-0276C11A9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295" y="677854"/>
            <a:ext cx="1479972" cy="20526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A342F5EB-315D-03A5-AFE0-0A2FEA93B1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227" y="633619"/>
            <a:ext cx="1550722" cy="20968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34492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155f054c-9d9e-4bbe-9fd6-404bb2712237"/>
  <p:tag name="COMMONDATA" val="eyJoZGlkIjoiOGQzMTk4MjAyZTBkM2QyMzY3MjBlNmY2Y2IyOGIyOWY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30892</TotalTime>
  <Words>2120</Words>
  <Application>Microsoft Office PowerPoint</Application>
  <PresentationFormat>宽屏</PresentationFormat>
  <Paragraphs>354</Paragraphs>
  <Slides>38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等线</vt:lpstr>
      <vt:lpstr>等线 Light</vt:lpstr>
      <vt:lpstr>黑体</vt:lpstr>
      <vt:lpstr>微软雅黑</vt:lpstr>
      <vt:lpstr>造字工房言宋（非商用）常规体</vt:lpstr>
      <vt:lpstr>Arial</vt:lpstr>
      <vt:lpstr>Calibri</vt:lpstr>
      <vt:lpstr>Calibri Light</vt:lpstr>
      <vt:lpstr>Verdana</vt:lpstr>
      <vt:lpstr>Wingdings</vt:lpstr>
      <vt:lpstr>1_Office 主题​​</vt:lpstr>
      <vt:lpstr>Office Theme</vt:lpstr>
      <vt:lpstr>Emerald资源介绍与平台使用</vt:lpstr>
      <vt:lpstr>Emerald Overview</vt:lpstr>
      <vt:lpstr>Influence &amp; Impact</vt:lpstr>
      <vt:lpstr>PowerPoint 演示文稿</vt:lpstr>
      <vt:lpstr>Emerald资源介绍</vt:lpstr>
      <vt:lpstr>Emerald Resources</vt:lpstr>
      <vt:lpstr>Emerald 管理学期刊 A leading library of management research</vt:lpstr>
      <vt:lpstr>Accounting, Finance &amp; Economics</vt:lpstr>
      <vt:lpstr>Business, Management &amp; Strategy</vt:lpstr>
      <vt:lpstr>Marketing</vt:lpstr>
      <vt:lpstr>Library &amp; Information Sciences</vt:lpstr>
      <vt:lpstr>Information &amp; Knowledge Management</vt:lpstr>
      <vt:lpstr>LIS期刊出版社分布</vt:lpstr>
      <vt:lpstr>Emerald 工程学期刊 A high-quality specialist portfolio closely connected to the industry</vt:lpstr>
      <vt:lpstr>Emerald 开放获取期刊 Full access to open research worldwide – 80+ journals</vt:lpstr>
      <vt:lpstr>Emerald 全文期刊回溯库（1898-2000） Preserving over 100 years of management research online</vt:lpstr>
      <vt:lpstr>Emerald 英文图书 High quality, cutting-edge research across a range of subjects</vt:lpstr>
      <vt:lpstr>Emerald 电子图书 Covering topics that resonate with the real world</vt:lpstr>
      <vt:lpstr>Emerald 案例集（3300+） Authentic business scenarios for the classroom</vt:lpstr>
      <vt:lpstr>数据库平台使用</vt:lpstr>
      <vt:lpstr>PowerPoint 演示文稿</vt:lpstr>
      <vt:lpstr>PowerPoint 演示文稿</vt:lpstr>
      <vt:lpstr>PowerPoint 演示文稿</vt:lpstr>
      <vt:lpstr>Emerald平台主要功能</vt:lpstr>
      <vt:lpstr>PowerPoint 演示文稿</vt:lpstr>
      <vt:lpstr>更新检索 – Update Search</vt:lpstr>
      <vt:lpstr>更新检索 – Update Search</vt:lpstr>
      <vt:lpstr>检索结果</vt:lpstr>
      <vt:lpstr>文章页面</vt:lpstr>
      <vt:lpstr>文章页面：分屏阅读</vt:lpstr>
      <vt:lpstr>期刊主页</vt:lpstr>
      <vt:lpstr>期刊主页</vt:lpstr>
      <vt:lpstr>PowerPoint 演示文稿</vt:lpstr>
      <vt:lpstr>PowerPoint 演示文稿</vt:lpstr>
      <vt:lpstr>远程访问</vt:lpstr>
      <vt:lpstr>登录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Emerald资源使用与投稿交流</dc:title>
  <dc:creator>Juno Xu</dc:creator>
  <cp:lastModifiedBy>Tony Liu</cp:lastModifiedBy>
  <cp:revision>569</cp:revision>
  <dcterms:created xsi:type="dcterms:W3CDTF">2019-01-10T07:54:00Z</dcterms:created>
  <dcterms:modified xsi:type="dcterms:W3CDTF">2026-04-02T07:12:38Z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C35EAF04076E4BABA4DDD75397743A31_13</vt:lpwstr>
  </property>
  <property fmtid="{D5CDD505-2E9C-101B-9397-08002B2CF9AE}" pid="3" name="KSOProductBuildVer">
    <vt:lpwstr>2052-11.1.0.14309</vt:lpwstr>
  </property>
</Properties>
</file>