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54"/>
  </p:handoutMasterIdLst>
  <p:sldIdLst>
    <p:sldId id="16169717" r:id="rId3"/>
    <p:sldId id="1566" r:id="rId5"/>
    <p:sldId id="2603" r:id="rId6"/>
    <p:sldId id="3921" r:id="rId7"/>
    <p:sldId id="2601" r:id="rId8"/>
    <p:sldId id="2602" r:id="rId9"/>
    <p:sldId id="4070" r:id="rId10"/>
    <p:sldId id="439" r:id="rId11"/>
    <p:sldId id="2586" r:id="rId12"/>
    <p:sldId id="2589" r:id="rId13"/>
    <p:sldId id="4036" r:id="rId14"/>
    <p:sldId id="4052" r:id="rId15"/>
    <p:sldId id="4063" r:id="rId16"/>
    <p:sldId id="2610" r:id="rId17"/>
    <p:sldId id="2609" r:id="rId18"/>
    <p:sldId id="265" r:id="rId19"/>
    <p:sldId id="266" r:id="rId20"/>
    <p:sldId id="267" r:id="rId21"/>
    <p:sldId id="16169746" r:id="rId22"/>
    <p:sldId id="16169747" r:id="rId23"/>
    <p:sldId id="16169748" r:id="rId24"/>
    <p:sldId id="16169749" r:id="rId25"/>
    <p:sldId id="16169718" r:id="rId26"/>
    <p:sldId id="821" r:id="rId27"/>
    <p:sldId id="372" r:id="rId28"/>
    <p:sldId id="16169730" r:id="rId29"/>
    <p:sldId id="16169737" r:id="rId30"/>
    <p:sldId id="2638" r:id="rId31"/>
    <p:sldId id="4017" r:id="rId32"/>
    <p:sldId id="16169750" r:id="rId33"/>
    <p:sldId id="16169751" r:id="rId34"/>
    <p:sldId id="3944" r:id="rId35"/>
    <p:sldId id="3951" r:id="rId36"/>
    <p:sldId id="3968" r:id="rId37"/>
    <p:sldId id="3946" r:id="rId38"/>
    <p:sldId id="4033" r:id="rId39"/>
    <p:sldId id="3964" r:id="rId40"/>
    <p:sldId id="4034" r:id="rId41"/>
    <p:sldId id="16169757" r:id="rId42"/>
    <p:sldId id="16169759" r:id="rId43"/>
    <p:sldId id="3965" r:id="rId44"/>
    <p:sldId id="16169726" r:id="rId45"/>
    <p:sldId id="3978" r:id="rId46"/>
    <p:sldId id="3966" r:id="rId47"/>
    <p:sldId id="16169752" r:id="rId48"/>
    <p:sldId id="16169753" r:id="rId49"/>
    <p:sldId id="16169754" r:id="rId50"/>
    <p:sldId id="16169755" r:id="rId51"/>
    <p:sldId id="16169756" r:id="rId52"/>
    <p:sldId id="299" r:id="rId53"/>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2" id="{246F28AB-71AA-42E3-9CBD-978FC9895427}">
          <p14:sldIdLst>
            <p14:sldId id="16169717"/>
            <p14:sldId id="1566"/>
            <p14:sldId id="2603"/>
            <p14:sldId id="3921"/>
            <p14:sldId id="2601"/>
            <p14:sldId id="2602"/>
            <p14:sldId id="4070"/>
            <p14:sldId id="439"/>
            <p14:sldId id="2586"/>
            <p14:sldId id="2589"/>
            <p14:sldId id="4036"/>
            <p14:sldId id="4052"/>
            <p14:sldId id="4063"/>
            <p14:sldId id="2610"/>
            <p14:sldId id="2609"/>
            <p14:sldId id="265"/>
            <p14:sldId id="266"/>
            <p14:sldId id="267"/>
            <p14:sldId id="16169746"/>
            <p14:sldId id="16169747"/>
            <p14:sldId id="16169748"/>
            <p14:sldId id="16169749"/>
            <p14:sldId id="16169718"/>
            <p14:sldId id="821"/>
            <p14:sldId id="372"/>
            <p14:sldId id="16169730"/>
            <p14:sldId id="16169737"/>
            <p14:sldId id="2638"/>
            <p14:sldId id="4017"/>
            <p14:sldId id="16169750"/>
            <p14:sldId id="16169751"/>
            <p14:sldId id="3944"/>
            <p14:sldId id="3951"/>
            <p14:sldId id="3968"/>
            <p14:sldId id="3946"/>
            <p14:sldId id="4033"/>
            <p14:sldId id="3964"/>
            <p14:sldId id="4034"/>
            <p14:sldId id="16169757"/>
            <p14:sldId id="16169759"/>
            <p14:sldId id="3965"/>
            <p14:sldId id="16169726"/>
            <p14:sldId id="3978"/>
            <p14:sldId id="3966"/>
            <p14:sldId id="16169752"/>
            <p14:sldId id="16169753"/>
            <p14:sldId id="16169754"/>
            <p14:sldId id="16169755"/>
            <p14:sldId id="16169756"/>
            <p14:sldId id="299"/>
          </p14:sldIdLst>
        </p14:section>
      </p14:sectionLst>
    </p:ext>
    <p:ext uri="{EFAFB233-063F-42B5-8137-9DF3F51BA10A}">
      <p15:sldGuideLst xmlns:p15="http://schemas.microsoft.com/office/powerpoint/2012/main">
        <p15:guide id="1" orient="horz" pos="2388" userDrawn="1">
          <p15:clr>
            <a:srgbClr val="A4A3A4"/>
          </p15:clr>
        </p15:guide>
        <p15:guide id="2" pos="389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SSET" initials="R" lastIdx="1" clrIdx="0"/>
  <p:cmAuthor id="2" name="aa qq" initials="aq" lastIdx="0" clrIdx="1"/>
  <p:cmAuthor id="3" name="危巍" initials="危巍" lastIdx="0" clrIdx="2"/>
  <p:cmAuthor id="4" name="Saku Uchikawa" initials="SU" lastIdx="0" clrIdx="3"/>
  <p:cmAuthor id="5" name="丹渥智能luo" initials="丹" lastIdx="0" clrIdx="4"/>
  <p:cmAuthor id="6" name="未知用户17" initials="未" lastIdx="0" clrIdx="5"/>
  <p:cmAuthor id="7" name="宋海锐" initials="宋" lastIdx="0" clrIdx="6"/>
  <p:cmAuthor id="8" name="作者" initials="A" lastIdx="0" clrIdx="7"/>
  <p:cmAuthor id="9" name="hspcadmin" initials="h" lastIdx="0" clrIdx="8"/>
  <p:cmAuthor id="10" name="潘毅" initials="潘毅" lastIdx="0" clrIdx="9"/>
  <p:cmAuthor id="11" name="lifan" initials="l" lastIdx="0" clrIdx="10"/>
  <p:cmAuthor id="12" name="王爱玲" initials="王爱玲" lastIdx="0" clrIdx="11"/>
  <p:cmAuthor id="13" name="d.world" initials="d" lastIdx="0" clrIdx="12"/>
  <p:cmAuthor id="14" name="邹 骞" initials="邹" lastIdx="0" clrIdx="13"/>
  <p:cmAuthor id="15" name="oli ifency" initials="oi" lastIdx="0" clrIdx="14"/>
  <p:cmAuthor id="16" name="未知用户21" initials="未" lastIdx="0" clrIdx="15"/>
  <p:cmAuthor id="17" name="先手必胜" initials="先" lastIdx="0" clrIdx="16"/>
  <p:cmAuthor id="18" name="梁筱" initials="梁筱" lastIdx="0" clrIdx="17"/>
  <p:cmAuthor id="19" name="Geng, Cecilia (BJ/RC)" initials="G" lastIdx="0" clrIdx="18"/>
  <p:cmAuthor id="20" name="方科" initials="方科" lastIdx="0" clrIdx="19"/>
  <p:cmAuthor id="21" name="Xu Yu" initials="XY" lastIdx="0" clrIdx="20"/>
  <p:cmAuthor id="22" name="liuyao" initials="lyao" lastIdx="0" clrIdx="21"/>
  <p:cmAuthor id="23" name="陈芮娜" initials="陈" lastIdx="0" clrIdx="22"/>
  <p:cmAuthor id="24" name="长沙银行" initials="长" lastIdx="0" clrIdx="23"/>
  <p:cmAuthor id="25" name="Microsoft Office User" initials="MOU" lastIdx="0" clrIdx="24"/>
  <p:cmAuthor id="26" name="JIANG DY" initials="JD" lastIdx="0" clrIdx="25"/>
  <p:cmAuthor id="27" name="BCS" initials="B" lastIdx="0" clrIdx="26"/>
  <p:cmAuthor id="28" name="YANG Yaqin" initials="YY" lastIdx="0" clrIdx="27"/>
  <p:cmAuthor id="29" name="pandy" initials="p" lastIdx="0" clrIdx="28"/>
  <p:cmAuthor id="30" name="张一曼_AraujaUN" initials="authorId_609988985" lastIdx="0" clrIdx="29"/>
  <p:cmAuthor id="31" name="xiaver xiaver" initials="xx" lastIdx="0" clrIdx="30"/>
  <p:cmAuthor id="32" name="韩军伟" initials="韩" lastIdx="0" clrIdx="31"/>
  <p:cmAuthor id="33" name="sunyiqun2016@163.com" initials="s" lastIdx="0" clrIdx="32"/>
  <p:cmAuthor id="34" name="张 明晖" initials="张" lastIdx="0" clrIdx="33"/>
  <p:cmAuthor id="35" name="妍 谢" initials="妍" lastIdx="0" clrIdx="34"/>
  <p:cmAuthor id="36" name="王童驭" initials="王" lastIdx="0" clrIdx="35"/>
  <p:cmAuthor id="37" name="何 静" initials="何" lastIdx="0" clrIdx="36"/>
  <p:cmAuthor id="38" name="唐思源" initials="唐" lastIdx="0" clrIdx="37"/>
  <p:cmAuthor id="39" name="Roet-Reinking, Nathalie" initials="R" lastIdx="0" clrIdx="38"/>
  <p:cmAuthor id="40" name="元鹏 王" initials="元" lastIdx="0" clrIdx="39"/>
  <p:cmAuthor id="41" name="卢曦" initials="卢" lastIdx="0" clrIdx="40"/>
  <p:cmAuthor id="42" name="祝惠蓉" initials="祝" lastIdx="0" clrIdx="41"/>
  <p:cmAuthor id="43" name="Microsoft Office 用户" initials="M" lastIdx="0" clrIdx="42"/>
  <p:cmAuthor id="44" name="Danling Li" initials="D" lastIdx="0" clrIdx="43"/>
  <p:cmAuthor id="45" name="ting yue" initials="t" lastIdx="0" clrIdx="44"/>
  <p:cmAuthor id="46" name="wum20" initials="w" lastIdx="0" clrIdx="45"/>
  <p:cmAuthor id="47" name="86185" initials="8" lastIdx="0" clrIdx="46"/>
  <p:cmAuthor id="48" name="Coran" initials="C" lastIdx="0" clrIdx="47"/>
  <p:cmAuthor id="49" name=" " initials="" lastIdx="0" clrIdx="48"/>
  <p:cmAuthor id="50" name="许艳松" initials="许" lastIdx="0" clrIdx="49"/>
  <p:cmAuthor id="51" name="ZYSR-XY" initials="Z" lastIdx="0" clrIdx="50"/>
  <p:cmAuthor id="52" name="曾阿婷" initials="曾" lastIdx="0" clrIdx="51"/>
  <p:cmAuthor id="53" name="yubaoquan" initials="y" lastIdx="0" clrIdx="52"/>
  <p:cmAuthor id="54" name="杨志宇" initials="杨" lastIdx="0" clrIdx="53"/>
  <p:cmAuthor id="55" name="刘天玉" initials="刘" lastIdx="0" clrIdx="54"/>
  <p:cmAuthor id="56" name="韩瑞颖" initials="r" lastIdx="0" clrIdx="55"/>
  <p:cmAuthor id="57" name="吉奉刚" initials="吉" lastIdx="0" clrIdx="56"/>
  <p:cmAuthor id="58" name="admin" initials="a" lastIdx="0" clrIdx="57"/>
  <p:cmAuthor id="59" name="徐欣怡" initials="徐" lastIdx="0" clrIdx="58"/>
  <p:cmAuthor id="60" name="陆远" initials="LYuan" lastIdx="0" clrIdx="59"/>
  <p:cmAuthor id="61" name="陈俊奕" initials="陈俊奕" lastIdx="0" clrIdx="60"/>
  <p:cmAuthor id="62" name="张谭" initials="TM" lastIdx="0" clrIdx="61"/>
  <p:cmAuthor id="63" name="Li Meatball" initials="LM" lastIdx="0" clrIdx="62"/>
  <p:cmAuthor id="64" name="MiN_QJNvEZBR" initials="authorId_85447029" lastIdx="0" clrIdx="63"/>
  <p:cmAuthor id="65" name="程中" initials="程" lastIdx="0" clrIdx="64"/>
  <p:cmAuthor id="66" name="wang wei" initials="ww" lastIdx="0" clrIdx="65"/>
  <p:cmAuthor id="67" name="XIAOMI" initials="X" lastIdx="0" clrIdx="66"/>
  <p:cmAuthor id="68" name="ming qiu" initials="m" lastIdx="0" clrIdx="67"/>
  <p:cmAuthor id="69" name="1206988966@qq.com" initials="1" lastIdx="0" clrIdx="68"/>
  <p:cmAuthor id="70" name="姜伟光" initials="姜" lastIdx="0" clrIdx="69"/>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95959"/>
    <a:srgbClr val="92D050"/>
    <a:srgbClr val="0B5ECE"/>
    <a:srgbClr val="681560"/>
    <a:srgbClr val="F1F1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69" autoAdjust="0"/>
    <p:restoredTop sz="96366" autoAdjust="0"/>
  </p:normalViewPr>
  <p:slideViewPr>
    <p:cSldViewPr snapToGrid="0" showGuides="1">
      <p:cViewPr varScale="1">
        <p:scale>
          <a:sx n="113" d="100"/>
          <a:sy n="113" d="100"/>
        </p:scale>
        <p:origin x="678" y="126"/>
      </p:cViewPr>
      <p:guideLst>
        <p:guide orient="horz" pos="2388"/>
        <p:guide pos="3890"/>
      </p:guideLst>
    </p:cSldViewPr>
  </p:slideViewPr>
  <p:notesTextViewPr>
    <p:cViewPr>
      <p:scale>
        <a:sx n="1" d="1"/>
        <a:sy n="1" d="1"/>
      </p:scale>
      <p:origin x="0" y="0"/>
    </p:cViewPr>
  </p:notesTextViewPr>
  <p:notesViewPr>
    <p:cSldViewPr snapToGrid="0">
      <p:cViewPr varScale="1">
        <p:scale>
          <a:sx n="77" d="100"/>
          <a:sy n="77" d="100"/>
        </p:scale>
        <p:origin x="4008" y="102"/>
      </p:cViewPr>
      <p:guideLst>
        <p:guide orient="horz" pos="3564"/>
        <p:guide pos="2266"/>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8" Type="http://schemas.openxmlformats.org/officeDocument/2006/relationships/commentAuthors" Target="commentAuthors.xml"/><Relationship Id="rId57" Type="http://schemas.openxmlformats.org/officeDocument/2006/relationships/tableStyles" Target="tableStyles.xml"/><Relationship Id="rId56" Type="http://schemas.openxmlformats.org/officeDocument/2006/relationships/viewProps" Target="viewProps.xml"/><Relationship Id="rId55" Type="http://schemas.openxmlformats.org/officeDocument/2006/relationships/presProps" Target="presProps.xml"/><Relationship Id="rId54" Type="http://schemas.openxmlformats.org/officeDocument/2006/relationships/handoutMaster" Target="handoutMasters/handoutMaster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_rels/data1.xml.rels><?xml version="1.0" encoding="UTF-8" standalone="yes"?>
<Relationships xmlns="http://schemas.openxmlformats.org/package/2006/relationships"><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75.jpeg"/><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image" Target="../media/image72.jpeg"/></Relationships>
</file>

<file path=ppt/diagrams/_rels/drawing1.xml.rels><?xml version="1.0" encoding="UTF-8" standalone="yes"?>
<Relationships xmlns="http://schemas.openxmlformats.org/package/2006/relationships"><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75.jpeg"/><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image" Target="../media/image74.jpeg"/></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1">
  <dgm:title val=""/>
  <dgm:desc val=""/>
  <dgm:catLst>
    <dgm:cat type="accent1" pri="11500"/>
  </dgm:catLst>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E2AFA42F-C3D7-4C3E-9CE4-897B3C9589D7}" type="doc">
      <dgm:prSet loTypeId="urn:microsoft.com/office/officeart/2008/layout/HexagonCluster" loCatId="relationship" qsTypeId="urn:microsoft.com/office/officeart/2005/8/quickstyle/simple3" qsCatId="simple" csTypeId="urn:microsoft.com/office/officeart/2005/8/colors/accent2_3" csCatId="accent2" phldr="1"/>
      <dgm:spPr/>
      <dgm:t>
        <a:bodyPr/>
        <a:lstStyle/>
        <a:p>
          <a:endParaRPr lang="zh-CN" altLang="en-US"/>
        </a:p>
      </dgm:t>
    </dgm:pt>
    <dgm:pt modelId="{F2666E86-B9C0-4C9C-962C-F78A8C28121E}">
      <dgm:prSet phldrT="[文本]" custT="1"/>
      <dgm:spPr/>
      <dgm:t>
        <a:bodyPr/>
        <a:lstStyle/>
        <a:p>
          <a:r>
            <a:rPr lang="zh-CN" altLang="en-US" sz="1400" b="1"/>
            <a:t>欧洲与中亚地区 </a:t>
          </a:r>
          <a:endParaRPr lang="zh-CN" altLang="en-US" sz="1400" b="1" dirty="0"/>
        </a:p>
      </dgm:t>
    </dgm:pt>
    <dgm:pt modelId="{ABF1085D-E5D9-4306-8283-FC393A87A232}" cxnId="{F6B03232-27CE-45FC-9B99-939C93727921}" type="parTrans">
      <dgm:prSet/>
      <dgm:spPr/>
      <dgm:t>
        <a:bodyPr/>
        <a:lstStyle/>
        <a:p>
          <a:endParaRPr lang="zh-CN" altLang="en-US">
            <a:ln>
              <a:noFill/>
            </a:ln>
          </a:endParaRPr>
        </a:p>
      </dgm:t>
    </dgm:pt>
    <dgm:pt modelId="{213524E7-3CFE-40E8-9B2A-714BF2EE2624}" cxnId="{F6B03232-27CE-45FC-9B99-939C93727921}" type="sibTrans">
      <dgm:prSet/>
      <dgm:spPr>
        <a:blipFill>
          <a:blip xmlns:r="http://schemas.openxmlformats.org/officeDocument/2006/relationships" r:embed="rId1"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l="-15000" r="-15000"/>
          </a:stretch>
        </a:blipFill>
      </dgm:spPr>
      <dgm:t>
        <a:bodyPr/>
        <a:lstStyle/>
        <a:p>
          <a:endParaRPr lang="zh-CN" altLang="en-US">
            <a:ln>
              <a:noFill/>
            </a:ln>
          </a:endParaRPr>
        </a:p>
      </dgm:t>
    </dgm:pt>
    <dgm:pt modelId="{10B39787-A54E-4E8E-A1EF-B417E3A12594}">
      <dgm:prSet phldrT="[文本]" custT="1"/>
      <dgm:spPr/>
      <dgm:t>
        <a:bodyPr/>
        <a:lstStyle/>
        <a:p>
          <a:r>
            <a:rPr lang="zh-CN" altLang="en-US" sz="1400" b="1" dirty="0"/>
            <a:t>拉丁美洲与加勒比海地区</a:t>
          </a:r>
        </a:p>
      </dgm:t>
    </dgm:pt>
    <dgm:pt modelId="{E61D7FF4-913C-4D02-AE88-37ABA8A08B61}" cxnId="{A994DBDB-D1CF-40F3-9903-479F17249951}" type="parTrans">
      <dgm:prSet/>
      <dgm:spPr/>
      <dgm:t>
        <a:bodyPr/>
        <a:lstStyle/>
        <a:p>
          <a:endParaRPr lang="zh-CN" altLang="en-US">
            <a:ln>
              <a:noFill/>
            </a:ln>
          </a:endParaRPr>
        </a:p>
      </dgm:t>
    </dgm:pt>
    <dgm:pt modelId="{A5BABE9C-8FD7-45A5-AF48-D52203CBBC90}" cxnId="{A994DBDB-D1CF-40F3-9903-479F17249951}" type="sibTrans">
      <dgm:prSet/>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7000" r="-7000"/>
          </a:stretch>
        </a:blipFill>
      </dgm:spPr>
      <dgm:t>
        <a:bodyPr/>
        <a:lstStyle/>
        <a:p>
          <a:endParaRPr lang="zh-CN" altLang="en-US">
            <a:ln>
              <a:noFill/>
            </a:ln>
          </a:endParaRPr>
        </a:p>
      </dgm:t>
    </dgm:pt>
    <dgm:pt modelId="{109176BD-FB21-4580-A70F-39D94F209256}">
      <dgm:prSet phldrT="[文本]" custT="1"/>
      <dgm:spPr/>
      <dgm:t>
        <a:bodyPr/>
        <a:lstStyle/>
        <a:p>
          <a:r>
            <a:rPr lang="zh-CN" altLang="en-US" sz="1400" b="1"/>
            <a:t>中东与北非地区</a:t>
          </a:r>
          <a:endParaRPr lang="zh-CN" altLang="en-US" sz="1400" b="1" dirty="0"/>
        </a:p>
      </dgm:t>
    </dgm:pt>
    <dgm:pt modelId="{F41B4E6B-C574-4C1D-990E-129193CF0857}" cxnId="{579558C0-BBCE-429C-BA4F-9D6F57DBA1FB}" type="parTrans">
      <dgm:prSet/>
      <dgm:spPr/>
      <dgm:t>
        <a:bodyPr/>
        <a:lstStyle/>
        <a:p>
          <a:endParaRPr lang="zh-CN" altLang="en-US">
            <a:ln>
              <a:noFill/>
            </a:ln>
          </a:endParaRPr>
        </a:p>
      </dgm:t>
    </dgm:pt>
    <dgm:pt modelId="{173BDEDD-A665-450C-97D2-1F10A86F62E5}" cxnId="{579558C0-BBCE-429C-BA4F-9D6F57DBA1FB}" type="sibTrans">
      <dgm:prSet/>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16000" r="-16000"/>
          </a:stretch>
        </a:blipFill>
      </dgm:spPr>
      <dgm:t>
        <a:bodyPr/>
        <a:lstStyle/>
        <a:p>
          <a:endParaRPr lang="zh-CN" altLang="en-US">
            <a:ln>
              <a:noFill/>
            </a:ln>
          </a:endParaRPr>
        </a:p>
      </dgm:t>
    </dgm:pt>
    <dgm:pt modelId="{2C0793A6-A15D-4390-968F-B20AC38FAAE4}">
      <dgm:prSet custT="1"/>
      <dgm:spPr/>
      <dgm:t>
        <a:bodyPr/>
        <a:lstStyle/>
        <a:p>
          <a:r>
            <a:rPr lang="zh-CN" altLang="en-US" sz="1400" b="1"/>
            <a:t>东亚与太平洋地区</a:t>
          </a:r>
          <a:endParaRPr lang="zh-CN" altLang="en-US" sz="1400" b="1" dirty="0"/>
        </a:p>
      </dgm:t>
    </dgm:pt>
    <dgm:pt modelId="{D45CDCE8-FD69-4FC5-95C3-2FDA08BF4550}" cxnId="{A1FB7C10-5A02-4AC6-B434-166F20FCD8A2}" type="parTrans">
      <dgm:prSet/>
      <dgm:spPr/>
      <dgm:t>
        <a:bodyPr/>
        <a:lstStyle/>
        <a:p>
          <a:endParaRPr lang="zh-CN" altLang="en-US">
            <a:ln>
              <a:noFill/>
            </a:ln>
          </a:endParaRPr>
        </a:p>
      </dgm:t>
    </dgm:pt>
    <dgm:pt modelId="{650965BF-2F40-4FCB-A731-78E8237637E5}" cxnId="{A1FB7C10-5A02-4AC6-B434-166F20FCD8A2}" type="sibTrans">
      <dgm:prSet/>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16000" r="-16000"/>
          </a:stretch>
        </a:blipFill>
      </dgm:spPr>
      <dgm:t>
        <a:bodyPr/>
        <a:lstStyle/>
        <a:p>
          <a:endParaRPr lang="zh-CN" altLang="en-US">
            <a:ln>
              <a:noFill/>
            </a:ln>
          </a:endParaRPr>
        </a:p>
      </dgm:t>
    </dgm:pt>
    <dgm:pt modelId="{DCD55C68-757B-4882-AD3A-52DB4DC74A65}">
      <dgm:prSet phldrT="[文本]" custT="1"/>
      <dgm:spPr/>
      <dgm:t>
        <a:bodyPr/>
        <a:lstStyle/>
        <a:p>
          <a:r>
            <a:rPr lang="zh-CN" altLang="en-US" sz="1400" b="1"/>
            <a:t>北美</a:t>
          </a:r>
          <a:endParaRPr lang="zh-CN" altLang="en-US" sz="1400" b="1" dirty="0"/>
        </a:p>
      </dgm:t>
    </dgm:pt>
    <dgm:pt modelId="{580013E8-F6F0-457F-A6ED-0707887C7736}" cxnId="{9FE5C5C7-800F-4B5C-81DC-8F75EAA8597E}" type="parTrans">
      <dgm:prSet/>
      <dgm:spPr/>
      <dgm:t>
        <a:bodyPr/>
        <a:lstStyle/>
        <a:p>
          <a:endParaRPr lang="zh-CN" altLang="en-US">
            <a:ln>
              <a:noFill/>
            </a:ln>
          </a:endParaRPr>
        </a:p>
      </dgm:t>
    </dgm:pt>
    <dgm:pt modelId="{515C261F-E4B2-45DC-BBBF-C8BE1276DC13}" cxnId="{9FE5C5C7-800F-4B5C-81DC-8F75EAA8597E}" type="sibTrans">
      <dgm:prSet/>
      <dgm:spPr>
        <a:blipFill>
          <a:blip xmlns:r="http://schemas.openxmlformats.org/officeDocument/2006/relationships"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l="-9000" r="-9000"/>
          </a:stretch>
        </a:blipFill>
      </dgm:spPr>
      <dgm:t>
        <a:bodyPr/>
        <a:lstStyle/>
        <a:p>
          <a:endParaRPr lang="zh-CN" altLang="en-US">
            <a:ln>
              <a:noFill/>
            </a:ln>
          </a:endParaRPr>
        </a:p>
      </dgm:t>
    </dgm:pt>
    <dgm:pt modelId="{CB40D7C7-BE24-49DA-BC24-0E312D65EBB0}">
      <dgm:prSet phldrT="[文本]" custT="1"/>
      <dgm:spPr/>
      <dgm:t>
        <a:bodyPr/>
        <a:lstStyle/>
        <a:p>
          <a:r>
            <a:rPr lang="zh-CN" altLang="en-US" sz="1400" b="1"/>
            <a:t>南亚</a:t>
          </a:r>
          <a:endParaRPr lang="zh-CN" altLang="en-US" sz="1400" b="1" dirty="0"/>
        </a:p>
      </dgm:t>
    </dgm:pt>
    <dgm:pt modelId="{29BB54E3-7041-49CC-93EC-691F847D069E}" cxnId="{B21638DB-B38E-46BC-A1EC-C61E50A83667}" type="parTrans">
      <dgm:prSet/>
      <dgm:spPr/>
      <dgm:t>
        <a:bodyPr/>
        <a:lstStyle/>
        <a:p>
          <a:endParaRPr lang="zh-CN" altLang="en-US">
            <a:ln>
              <a:noFill/>
            </a:ln>
          </a:endParaRPr>
        </a:p>
      </dgm:t>
    </dgm:pt>
    <dgm:pt modelId="{E9758BF9-CABE-49F6-BAFE-729A09BF1433}" cxnId="{B21638DB-B38E-46BC-A1EC-C61E50A83667}" type="sibTrans">
      <dgm:prSet/>
      <dgm:spPr>
        <a:blipFill>
          <a:blip xmlns:r="http://schemas.openxmlformats.org/officeDocument/2006/relationships" r:embed="rId5">
            <a:extLst>
              <a:ext uri="{28A0092B-C50C-407E-A947-70E740481C1C}">
                <a14:useLocalDpi xmlns:a14="http://schemas.microsoft.com/office/drawing/2010/main" val="0"/>
              </a:ext>
            </a:extLst>
          </a:blip>
          <a:srcRect/>
          <a:stretch>
            <a:fillRect/>
          </a:stretch>
        </a:blipFill>
      </dgm:spPr>
      <dgm:t>
        <a:bodyPr/>
        <a:lstStyle/>
        <a:p>
          <a:endParaRPr lang="zh-CN" altLang="en-US">
            <a:ln>
              <a:noFill/>
            </a:ln>
          </a:endParaRPr>
        </a:p>
      </dgm:t>
    </dgm:pt>
    <dgm:pt modelId="{FD356DE1-65A5-4900-A324-F2F1431E0613}">
      <dgm:prSet phldrT="[文本]" custT="1"/>
      <dgm:spPr/>
      <dgm:t>
        <a:bodyPr/>
        <a:lstStyle/>
        <a:p>
          <a:r>
            <a:rPr lang="zh-CN" altLang="en-US" sz="1400" b="1"/>
            <a:t>撒哈拉以南非洲地区</a:t>
          </a:r>
          <a:endParaRPr lang="zh-CN" altLang="en-US" sz="1400" b="1" dirty="0"/>
        </a:p>
      </dgm:t>
    </dgm:pt>
    <dgm:pt modelId="{B54497F9-34D6-4AB0-8A61-610F64DF0F8F}" cxnId="{927297C6-29FA-4214-9B9D-0229A052AE4D}" type="parTrans">
      <dgm:prSet/>
      <dgm:spPr/>
      <dgm:t>
        <a:bodyPr/>
        <a:lstStyle/>
        <a:p>
          <a:endParaRPr lang="zh-CN" altLang="en-US">
            <a:ln>
              <a:noFill/>
            </a:ln>
          </a:endParaRPr>
        </a:p>
      </dgm:t>
    </dgm:pt>
    <dgm:pt modelId="{582EAFC0-0EC3-4CD9-AD00-873E295335E3}" cxnId="{927297C6-29FA-4214-9B9D-0229A052AE4D}" type="sibTrans">
      <dgm:prSet/>
      <dgm:spPr>
        <a:blipFill>
          <a:blip xmlns:r="http://schemas.openxmlformats.org/officeDocument/2006/relationships"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l="-9000" r="-9000"/>
          </a:stretch>
        </a:blipFill>
      </dgm:spPr>
      <dgm:t>
        <a:bodyPr/>
        <a:lstStyle/>
        <a:p>
          <a:endParaRPr lang="zh-CN" altLang="en-US">
            <a:ln>
              <a:noFill/>
            </a:ln>
          </a:endParaRPr>
        </a:p>
      </dgm:t>
    </dgm:pt>
    <dgm:pt modelId="{F2CC358B-FB64-4088-8AEC-5A5165CB23F8}">
      <dgm:prSet phldrT="[文本]" custT="1"/>
      <dgm:spPr/>
      <dgm:t>
        <a:bodyPr/>
        <a:lstStyle/>
        <a:p>
          <a:r>
            <a:rPr lang="zh-CN" altLang="en-US" sz="1400" b="1"/>
            <a:t>其他地区</a:t>
          </a:r>
          <a:endParaRPr lang="zh-CN" altLang="en-US" sz="1400" b="1" dirty="0"/>
        </a:p>
      </dgm:t>
    </dgm:pt>
    <dgm:pt modelId="{2F3FAF2C-4670-4D40-A28B-606AAC1D5F50}" cxnId="{20CA16CD-77FA-4493-9839-0DE713540CE0}" type="parTrans">
      <dgm:prSet/>
      <dgm:spPr/>
      <dgm:t>
        <a:bodyPr/>
        <a:lstStyle/>
        <a:p>
          <a:endParaRPr lang="zh-CN" altLang="en-US">
            <a:ln>
              <a:noFill/>
            </a:ln>
          </a:endParaRPr>
        </a:p>
      </dgm:t>
    </dgm:pt>
    <dgm:pt modelId="{91CFCD23-C7EF-49F4-9F75-F9A812302C0F}" cxnId="{20CA16CD-77FA-4493-9839-0DE713540CE0}" type="sibTrans">
      <dgm:prSet/>
      <dgm:spPr>
        <a:blipFill>
          <a:blip xmlns:r="http://schemas.openxmlformats.org/officeDocument/2006/relationships" r:embed="rId6"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l="-37000" r="-37000"/>
          </a:stretch>
        </a:blipFill>
      </dgm:spPr>
      <dgm:t>
        <a:bodyPr/>
        <a:lstStyle/>
        <a:p>
          <a:endParaRPr lang="zh-CN" altLang="en-US">
            <a:ln>
              <a:noFill/>
            </a:ln>
          </a:endParaRPr>
        </a:p>
      </dgm:t>
    </dgm:pt>
    <dgm:pt modelId="{8EC70334-6423-4551-9E6C-61B85952242F}">
      <dgm:prSet phldrT="[文本]" custT="1"/>
      <dgm:spPr/>
      <dgm:t>
        <a:bodyPr/>
        <a:lstStyle/>
        <a:p>
          <a:r>
            <a:rPr lang="zh-CN" altLang="en-US" sz="1400" b="1"/>
            <a:t>国际发展</a:t>
          </a:r>
          <a:r>
            <a:rPr lang="en-US" altLang="zh-CN" sz="1400" b="1"/>
            <a:t>_</a:t>
          </a:r>
          <a:r>
            <a:rPr lang="zh-CN" altLang="en-US" sz="1400" b="1"/>
            <a:t>所有地区</a:t>
          </a:r>
          <a:endParaRPr lang="zh-CN" altLang="en-US" sz="1400" b="1" dirty="0"/>
        </a:p>
      </dgm:t>
    </dgm:pt>
    <dgm:pt modelId="{194F7879-53FD-4D76-AF81-2BF61F092CAE}" cxnId="{4DDDD2C8-B623-4E5C-A744-82B69381CB01}" type="parTrans">
      <dgm:prSet/>
      <dgm:spPr/>
      <dgm:t>
        <a:bodyPr/>
        <a:lstStyle/>
        <a:p>
          <a:endParaRPr lang="zh-CN" altLang="en-US">
            <a:ln>
              <a:noFill/>
            </a:ln>
          </a:endParaRPr>
        </a:p>
      </dgm:t>
    </dgm:pt>
    <dgm:pt modelId="{A9DB5A4A-01ED-4B40-9346-D2F05E1312EF}" cxnId="{4DDDD2C8-B623-4E5C-A744-82B69381CB01}" type="sibTrans">
      <dgm:prSet/>
      <dgm:spPr>
        <a:blipFill>
          <a:blip xmlns:r="http://schemas.openxmlformats.org/officeDocument/2006/relationships" r:embed="rId1"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l="-15000" r="-15000"/>
          </a:stretch>
        </a:blipFill>
      </dgm:spPr>
      <dgm:t>
        <a:bodyPr/>
        <a:lstStyle/>
        <a:p>
          <a:endParaRPr lang="zh-CN" altLang="en-US">
            <a:ln>
              <a:noFill/>
            </a:ln>
          </a:endParaRPr>
        </a:p>
      </dgm:t>
    </dgm:pt>
    <dgm:pt modelId="{0E7DC9A7-923E-4DB5-B7AE-CAECA8579046}" type="pres">
      <dgm:prSet presAssocID="{E2AFA42F-C3D7-4C3E-9CE4-897B3C9589D7}" presName="Name0" presStyleCnt="0">
        <dgm:presLayoutVars>
          <dgm:chMax val="21"/>
          <dgm:chPref val="21"/>
        </dgm:presLayoutVars>
      </dgm:prSet>
      <dgm:spPr/>
    </dgm:pt>
    <dgm:pt modelId="{6293463C-4D88-4BC2-AA24-4C1C1306C477}" type="pres">
      <dgm:prSet presAssocID="{2C0793A6-A15D-4390-968F-B20AC38FAAE4}" presName="text1" presStyleCnt="0"/>
      <dgm:spPr/>
    </dgm:pt>
    <dgm:pt modelId="{3765BDC3-7C42-4534-94CC-ED052A15A452}" type="pres">
      <dgm:prSet presAssocID="{2C0793A6-A15D-4390-968F-B20AC38FAAE4}" presName="textRepeatNode" presStyleLbl="alignNode1" presStyleIdx="0" presStyleCnt="9">
        <dgm:presLayoutVars>
          <dgm:chMax val="0"/>
          <dgm:chPref val="0"/>
          <dgm:bulletEnabled val="1"/>
        </dgm:presLayoutVars>
      </dgm:prSet>
      <dgm:spPr/>
    </dgm:pt>
    <dgm:pt modelId="{E04514EC-1F43-40F3-BFC2-00F2DF1FB770}" type="pres">
      <dgm:prSet presAssocID="{2C0793A6-A15D-4390-968F-B20AC38FAAE4}" presName="textaccent1" presStyleCnt="0"/>
      <dgm:spPr/>
    </dgm:pt>
    <dgm:pt modelId="{0359E00C-5FCD-4C30-9DC4-EF82809218EB}" type="pres">
      <dgm:prSet presAssocID="{2C0793A6-A15D-4390-968F-B20AC38FAAE4}" presName="accentRepeatNode" presStyleLbl="solidAlignAcc1" presStyleIdx="0" presStyleCnt="18"/>
      <dgm:spPr/>
    </dgm:pt>
    <dgm:pt modelId="{C5F53179-C921-4C04-96FB-734465AD193F}" type="pres">
      <dgm:prSet presAssocID="{650965BF-2F40-4FCB-A731-78E8237637E5}" presName="image1" presStyleCnt="0"/>
      <dgm:spPr/>
    </dgm:pt>
    <dgm:pt modelId="{63249534-C58E-4738-8F1A-8B655D2D0293}" type="pres">
      <dgm:prSet presAssocID="{650965BF-2F40-4FCB-A731-78E8237637E5}" presName="imageRepeatNode" presStyleLbl="alignAcc1" presStyleIdx="0" presStyleCnt="9"/>
      <dgm:spPr/>
    </dgm:pt>
    <dgm:pt modelId="{AA1FC0A8-1953-4AF5-911A-28FF6D1D2141}" type="pres">
      <dgm:prSet presAssocID="{650965BF-2F40-4FCB-A731-78E8237637E5}" presName="imageaccent1" presStyleCnt="0"/>
      <dgm:spPr/>
    </dgm:pt>
    <dgm:pt modelId="{B0186CA7-F03C-4EC6-B6FC-C5CB648DB1FE}" type="pres">
      <dgm:prSet presAssocID="{650965BF-2F40-4FCB-A731-78E8237637E5}" presName="accentRepeatNode" presStyleLbl="solidAlignAcc1" presStyleIdx="1" presStyleCnt="18"/>
      <dgm:spPr/>
    </dgm:pt>
    <dgm:pt modelId="{28246425-4988-4E29-9A37-72F81251F420}" type="pres">
      <dgm:prSet presAssocID="{F2666E86-B9C0-4C9C-962C-F78A8C28121E}" presName="text2" presStyleCnt="0"/>
      <dgm:spPr/>
    </dgm:pt>
    <dgm:pt modelId="{48A96A13-1569-458F-8AA1-4F187C4B9EDC}" type="pres">
      <dgm:prSet presAssocID="{F2666E86-B9C0-4C9C-962C-F78A8C28121E}" presName="textRepeatNode" presStyleLbl="alignNode1" presStyleIdx="1" presStyleCnt="9">
        <dgm:presLayoutVars>
          <dgm:chMax val="0"/>
          <dgm:chPref val="0"/>
          <dgm:bulletEnabled val="1"/>
        </dgm:presLayoutVars>
      </dgm:prSet>
      <dgm:spPr/>
    </dgm:pt>
    <dgm:pt modelId="{FA7E389A-D909-47A5-A9A4-3AA455478235}" type="pres">
      <dgm:prSet presAssocID="{F2666E86-B9C0-4C9C-962C-F78A8C28121E}" presName="textaccent2" presStyleCnt="0"/>
      <dgm:spPr/>
    </dgm:pt>
    <dgm:pt modelId="{301E9A6E-B479-457A-81E0-66A6B6264684}" type="pres">
      <dgm:prSet presAssocID="{F2666E86-B9C0-4C9C-962C-F78A8C28121E}" presName="accentRepeatNode" presStyleLbl="solidAlignAcc1" presStyleIdx="2" presStyleCnt="18"/>
      <dgm:spPr/>
    </dgm:pt>
    <dgm:pt modelId="{262038B2-B9D3-4082-A428-4A4A634B1772}" type="pres">
      <dgm:prSet presAssocID="{213524E7-3CFE-40E8-9B2A-714BF2EE2624}" presName="image2" presStyleCnt="0"/>
      <dgm:spPr/>
    </dgm:pt>
    <dgm:pt modelId="{BFEFC44D-BEB0-4463-A335-4A877AE6079F}" type="pres">
      <dgm:prSet presAssocID="{213524E7-3CFE-40E8-9B2A-714BF2EE2624}" presName="imageRepeatNode" presStyleLbl="alignAcc1" presStyleIdx="1" presStyleCnt="9"/>
      <dgm:spPr/>
    </dgm:pt>
    <dgm:pt modelId="{77905557-F812-4153-B6FD-CBC2D88A4D8C}" type="pres">
      <dgm:prSet presAssocID="{213524E7-3CFE-40E8-9B2A-714BF2EE2624}" presName="imageaccent2" presStyleCnt="0"/>
      <dgm:spPr/>
    </dgm:pt>
    <dgm:pt modelId="{65AF011C-1CDC-4DF2-9941-2E1D136C6C97}" type="pres">
      <dgm:prSet presAssocID="{213524E7-3CFE-40E8-9B2A-714BF2EE2624}" presName="accentRepeatNode" presStyleLbl="solidAlignAcc1" presStyleIdx="3" presStyleCnt="18"/>
      <dgm:spPr/>
    </dgm:pt>
    <dgm:pt modelId="{D42B9E36-4CD9-40B8-8F76-BE9B0D3AF446}" type="pres">
      <dgm:prSet presAssocID="{10B39787-A54E-4E8E-A1EF-B417E3A12594}" presName="text3" presStyleCnt="0"/>
      <dgm:spPr/>
    </dgm:pt>
    <dgm:pt modelId="{FC7A5867-B962-4E23-9906-45741577404F}" type="pres">
      <dgm:prSet presAssocID="{10B39787-A54E-4E8E-A1EF-B417E3A12594}" presName="textRepeatNode" presStyleLbl="alignNode1" presStyleIdx="2" presStyleCnt="9">
        <dgm:presLayoutVars>
          <dgm:chMax val="0"/>
          <dgm:chPref val="0"/>
          <dgm:bulletEnabled val="1"/>
        </dgm:presLayoutVars>
      </dgm:prSet>
      <dgm:spPr/>
    </dgm:pt>
    <dgm:pt modelId="{8FF10F63-41BD-4FB4-8679-7D5EE0662E53}" type="pres">
      <dgm:prSet presAssocID="{10B39787-A54E-4E8E-A1EF-B417E3A12594}" presName="textaccent3" presStyleCnt="0"/>
      <dgm:spPr/>
    </dgm:pt>
    <dgm:pt modelId="{BC3896D1-576B-4407-9260-0745A35BC500}" type="pres">
      <dgm:prSet presAssocID="{10B39787-A54E-4E8E-A1EF-B417E3A12594}" presName="accentRepeatNode" presStyleLbl="solidAlignAcc1" presStyleIdx="4" presStyleCnt="18"/>
      <dgm:spPr/>
    </dgm:pt>
    <dgm:pt modelId="{7407FC09-BAD1-42F7-B5CC-8648100AEEE5}" type="pres">
      <dgm:prSet presAssocID="{A5BABE9C-8FD7-45A5-AF48-D52203CBBC90}" presName="image3" presStyleCnt="0"/>
      <dgm:spPr/>
    </dgm:pt>
    <dgm:pt modelId="{28C119F9-9A04-4E35-87AA-84C0E6B20339}" type="pres">
      <dgm:prSet presAssocID="{A5BABE9C-8FD7-45A5-AF48-D52203CBBC90}" presName="imageRepeatNode" presStyleLbl="alignAcc1" presStyleIdx="2" presStyleCnt="9"/>
      <dgm:spPr/>
    </dgm:pt>
    <dgm:pt modelId="{2B710E4E-099E-44F9-A6E4-0582B9128232}" type="pres">
      <dgm:prSet presAssocID="{A5BABE9C-8FD7-45A5-AF48-D52203CBBC90}" presName="imageaccent3" presStyleCnt="0"/>
      <dgm:spPr/>
    </dgm:pt>
    <dgm:pt modelId="{D582FC0E-093C-49A8-9C2F-70C1AB09F745}" type="pres">
      <dgm:prSet presAssocID="{A5BABE9C-8FD7-45A5-AF48-D52203CBBC90}" presName="accentRepeatNode" presStyleLbl="solidAlignAcc1" presStyleIdx="5" presStyleCnt="18"/>
      <dgm:spPr/>
    </dgm:pt>
    <dgm:pt modelId="{0295F126-7708-4FA5-B50C-18E45093CB39}" type="pres">
      <dgm:prSet presAssocID="{109176BD-FB21-4580-A70F-39D94F209256}" presName="text4" presStyleCnt="0"/>
      <dgm:spPr/>
    </dgm:pt>
    <dgm:pt modelId="{69672122-4833-47A7-94E2-017CEC5D9E67}" type="pres">
      <dgm:prSet presAssocID="{109176BD-FB21-4580-A70F-39D94F209256}" presName="textRepeatNode" presStyleLbl="alignNode1" presStyleIdx="3" presStyleCnt="9">
        <dgm:presLayoutVars>
          <dgm:chMax val="0"/>
          <dgm:chPref val="0"/>
          <dgm:bulletEnabled val="1"/>
        </dgm:presLayoutVars>
      </dgm:prSet>
      <dgm:spPr/>
    </dgm:pt>
    <dgm:pt modelId="{E9D9181E-0965-4BA8-8759-B8B10E385D08}" type="pres">
      <dgm:prSet presAssocID="{109176BD-FB21-4580-A70F-39D94F209256}" presName="textaccent4" presStyleCnt="0"/>
      <dgm:spPr/>
    </dgm:pt>
    <dgm:pt modelId="{9AE0ACE3-CB1A-46D2-AECF-FD10D786EF73}" type="pres">
      <dgm:prSet presAssocID="{109176BD-FB21-4580-A70F-39D94F209256}" presName="accentRepeatNode" presStyleLbl="solidAlignAcc1" presStyleIdx="6" presStyleCnt="18"/>
      <dgm:spPr/>
    </dgm:pt>
    <dgm:pt modelId="{B3350A80-FEB7-40BC-B931-C6B0DC966E2D}" type="pres">
      <dgm:prSet presAssocID="{173BDEDD-A665-450C-97D2-1F10A86F62E5}" presName="image4" presStyleCnt="0"/>
      <dgm:spPr/>
    </dgm:pt>
    <dgm:pt modelId="{4A50ECCE-6295-4161-9898-EA24D47F69DF}" type="pres">
      <dgm:prSet presAssocID="{173BDEDD-A665-450C-97D2-1F10A86F62E5}" presName="imageRepeatNode" presStyleLbl="alignAcc1" presStyleIdx="3" presStyleCnt="9"/>
      <dgm:spPr/>
    </dgm:pt>
    <dgm:pt modelId="{6286BB9C-0C26-44AC-BA8A-8F61981CB75F}" type="pres">
      <dgm:prSet presAssocID="{173BDEDD-A665-450C-97D2-1F10A86F62E5}" presName="imageaccent4" presStyleCnt="0"/>
      <dgm:spPr/>
    </dgm:pt>
    <dgm:pt modelId="{7A147B09-88A1-4E2A-8513-118651AB2E92}" type="pres">
      <dgm:prSet presAssocID="{173BDEDD-A665-450C-97D2-1F10A86F62E5}" presName="accentRepeatNode" presStyleLbl="solidAlignAcc1" presStyleIdx="7" presStyleCnt="18"/>
      <dgm:spPr/>
    </dgm:pt>
    <dgm:pt modelId="{7CFEFB23-3E8A-4AC1-B7D6-69348112A086}" type="pres">
      <dgm:prSet presAssocID="{DCD55C68-757B-4882-AD3A-52DB4DC74A65}" presName="text5" presStyleCnt="0"/>
      <dgm:spPr/>
    </dgm:pt>
    <dgm:pt modelId="{27314592-93C5-472C-B909-227ADEA01DF2}" type="pres">
      <dgm:prSet presAssocID="{DCD55C68-757B-4882-AD3A-52DB4DC74A65}" presName="textRepeatNode" presStyleLbl="alignNode1" presStyleIdx="4" presStyleCnt="9">
        <dgm:presLayoutVars>
          <dgm:chMax val="0"/>
          <dgm:chPref val="0"/>
          <dgm:bulletEnabled val="1"/>
        </dgm:presLayoutVars>
      </dgm:prSet>
      <dgm:spPr/>
    </dgm:pt>
    <dgm:pt modelId="{3E94586F-7A83-4A3C-BA97-1313344AB607}" type="pres">
      <dgm:prSet presAssocID="{DCD55C68-757B-4882-AD3A-52DB4DC74A65}" presName="textaccent5" presStyleCnt="0"/>
      <dgm:spPr/>
    </dgm:pt>
    <dgm:pt modelId="{E8D42942-8DF5-495C-80AA-8D526567063F}" type="pres">
      <dgm:prSet presAssocID="{DCD55C68-757B-4882-AD3A-52DB4DC74A65}" presName="accentRepeatNode" presStyleLbl="solidAlignAcc1" presStyleIdx="8" presStyleCnt="18"/>
      <dgm:spPr/>
    </dgm:pt>
    <dgm:pt modelId="{8D0CAD06-525D-4CE3-8BA3-A46318A5B036}" type="pres">
      <dgm:prSet presAssocID="{515C261F-E4B2-45DC-BBBF-C8BE1276DC13}" presName="image5" presStyleCnt="0"/>
      <dgm:spPr/>
    </dgm:pt>
    <dgm:pt modelId="{0436E113-9D73-4BBC-AE2A-0493500BDFFE}" type="pres">
      <dgm:prSet presAssocID="{515C261F-E4B2-45DC-BBBF-C8BE1276DC13}" presName="imageRepeatNode" presStyleLbl="alignAcc1" presStyleIdx="4" presStyleCnt="9"/>
      <dgm:spPr/>
    </dgm:pt>
    <dgm:pt modelId="{C415F6B2-4241-4F78-8271-36E5737DAF43}" type="pres">
      <dgm:prSet presAssocID="{515C261F-E4B2-45DC-BBBF-C8BE1276DC13}" presName="imageaccent5" presStyleCnt="0"/>
      <dgm:spPr/>
    </dgm:pt>
    <dgm:pt modelId="{587CC3FB-CEA6-4A9B-8287-FDFCD8A3570F}" type="pres">
      <dgm:prSet presAssocID="{515C261F-E4B2-45DC-BBBF-C8BE1276DC13}" presName="accentRepeatNode" presStyleLbl="solidAlignAcc1" presStyleIdx="9" presStyleCnt="18"/>
      <dgm:spPr/>
    </dgm:pt>
    <dgm:pt modelId="{92FC7D0D-FF15-4A70-804D-96573ECC2496}" type="pres">
      <dgm:prSet presAssocID="{CB40D7C7-BE24-49DA-BC24-0E312D65EBB0}" presName="text6" presStyleCnt="0"/>
      <dgm:spPr/>
    </dgm:pt>
    <dgm:pt modelId="{4F9DC383-B4A8-464E-BB8A-A51899AF270C}" type="pres">
      <dgm:prSet presAssocID="{CB40D7C7-BE24-49DA-BC24-0E312D65EBB0}" presName="textRepeatNode" presStyleLbl="alignNode1" presStyleIdx="5" presStyleCnt="9">
        <dgm:presLayoutVars>
          <dgm:chMax val="0"/>
          <dgm:chPref val="0"/>
          <dgm:bulletEnabled val="1"/>
        </dgm:presLayoutVars>
      </dgm:prSet>
      <dgm:spPr/>
    </dgm:pt>
    <dgm:pt modelId="{AD765219-D93D-47AF-95D8-9AD0F0EB8DDE}" type="pres">
      <dgm:prSet presAssocID="{CB40D7C7-BE24-49DA-BC24-0E312D65EBB0}" presName="textaccent6" presStyleCnt="0"/>
      <dgm:spPr/>
    </dgm:pt>
    <dgm:pt modelId="{E4169B65-B0FD-4A2A-893E-87606CFB3215}" type="pres">
      <dgm:prSet presAssocID="{CB40D7C7-BE24-49DA-BC24-0E312D65EBB0}" presName="accentRepeatNode" presStyleLbl="solidAlignAcc1" presStyleIdx="10" presStyleCnt="18"/>
      <dgm:spPr/>
    </dgm:pt>
    <dgm:pt modelId="{7314E71D-5AAA-4785-8261-2BA767788572}" type="pres">
      <dgm:prSet presAssocID="{E9758BF9-CABE-49F6-BAFE-729A09BF1433}" presName="image6" presStyleCnt="0"/>
      <dgm:spPr/>
    </dgm:pt>
    <dgm:pt modelId="{F1FD699B-4F8C-404F-96A5-EE98D2C2C37F}" type="pres">
      <dgm:prSet presAssocID="{E9758BF9-CABE-49F6-BAFE-729A09BF1433}" presName="imageRepeatNode" presStyleLbl="alignAcc1" presStyleIdx="5" presStyleCnt="9"/>
      <dgm:spPr/>
    </dgm:pt>
    <dgm:pt modelId="{45E83CA3-115B-4BCC-8D69-C25A2B56C7B0}" type="pres">
      <dgm:prSet presAssocID="{E9758BF9-CABE-49F6-BAFE-729A09BF1433}" presName="imageaccent6" presStyleCnt="0"/>
      <dgm:spPr/>
    </dgm:pt>
    <dgm:pt modelId="{B60AB76B-501B-42A3-8A8E-9ED5740073F2}" type="pres">
      <dgm:prSet presAssocID="{E9758BF9-CABE-49F6-BAFE-729A09BF1433}" presName="accentRepeatNode" presStyleLbl="solidAlignAcc1" presStyleIdx="11" presStyleCnt="18"/>
      <dgm:spPr/>
    </dgm:pt>
    <dgm:pt modelId="{FF3B1034-FE18-4689-8E9A-FC33CA1E4BE5}" type="pres">
      <dgm:prSet presAssocID="{FD356DE1-65A5-4900-A324-F2F1431E0613}" presName="text7" presStyleCnt="0"/>
      <dgm:spPr/>
    </dgm:pt>
    <dgm:pt modelId="{8F58DBBD-14D5-47E7-993C-9DC353FF648A}" type="pres">
      <dgm:prSet presAssocID="{FD356DE1-65A5-4900-A324-F2F1431E0613}" presName="textRepeatNode" presStyleLbl="alignNode1" presStyleIdx="6" presStyleCnt="9">
        <dgm:presLayoutVars>
          <dgm:chMax val="0"/>
          <dgm:chPref val="0"/>
          <dgm:bulletEnabled val="1"/>
        </dgm:presLayoutVars>
      </dgm:prSet>
      <dgm:spPr/>
    </dgm:pt>
    <dgm:pt modelId="{A7D59ADA-20F9-4081-BE27-01E3E3A48448}" type="pres">
      <dgm:prSet presAssocID="{FD356DE1-65A5-4900-A324-F2F1431E0613}" presName="textaccent7" presStyleCnt="0"/>
      <dgm:spPr/>
    </dgm:pt>
    <dgm:pt modelId="{BDAFC558-9264-4D9D-B425-C1B6B1AB87BF}" type="pres">
      <dgm:prSet presAssocID="{FD356DE1-65A5-4900-A324-F2F1431E0613}" presName="accentRepeatNode" presStyleLbl="solidAlignAcc1" presStyleIdx="12" presStyleCnt="18"/>
      <dgm:spPr/>
    </dgm:pt>
    <dgm:pt modelId="{A7342BE5-2AFE-469F-8CA6-D2A9DA91E7D2}" type="pres">
      <dgm:prSet presAssocID="{582EAFC0-0EC3-4CD9-AD00-873E295335E3}" presName="image7" presStyleCnt="0"/>
      <dgm:spPr/>
    </dgm:pt>
    <dgm:pt modelId="{F8F91DE7-1C52-4630-9AB7-B3B4BF743B77}" type="pres">
      <dgm:prSet presAssocID="{582EAFC0-0EC3-4CD9-AD00-873E295335E3}" presName="imageRepeatNode" presStyleLbl="alignAcc1" presStyleIdx="6" presStyleCnt="9"/>
      <dgm:spPr/>
    </dgm:pt>
    <dgm:pt modelId="{DF0387D3-C5DF-4E2A-ABFC-CEDADBA8EF01}" type="pres">
      <dgm:prSet presAssocID="{582EAFC0-0EC3-4CD9-AD00-873E295335E3}" presName="imageaccent7" presStyleCnt="0"/>
      <dgm:spPr/>
    </dgm:pt>
    <dgm:pt modelId="{83B4CE4C-ABD3-4D68-A3A8-9CE1E1CE72F7}" type="pres">
      <dgm:prSet presAssocID="{582EAFC0-0EC3-4CD9-AD00-873E295335E3}" presName="accentRepeatNode" presStyleLbl="solidAlignAcc1" presStyleIdx="13" presStyleCnt="18"/>
      <dgm:spPr/>
    </dgm:pt>
    <dgm:pt modelId="{5E650EB8-7602-4D39-B8F0-680B383212A7}" type="pres">
      <dgm:prSet presAssocID="{F2CC358B-FB64-4088-8AEC-5A5165CB23F8}" presName="text8" presStyleCnt="0"/>
      <dgm:spPr/>
    </dgm:pt>
    <dgm:pt modelId="{17F04158-271F-4052-985A-AF7D8342631E}" type="pres">
      <dgm:prSet presAssocID="{F2CC358B-FB64-4088-8AEC-5A5165CB23F8}" presName="textRepeatNode" presStyleLbl="alignNode1" presStyleIdx="7" presStyleCnt="9">
        <dgm:presLayoutVars>
          <dgm:chMax val="0"/>
          <dgm:chPref val="0"/>
          <dgm:bulletEnabled val="1"/>
        </dgm:presLayoutVars>
      </dgm:prSet>
      <dgm:spPr/>
    </dgm:pt>
    <dgm:pt modelId="{33D251DA-A639-44F1-B17D-E27E56CDFD5F}" type="pres">
      <dgm:prSet presAssocID="{F2CC358B-FB64-4088-8AEC-5A5165CB23F8}" presName="textaccent8" presStyleCnt="0"/>
      <dgm:spPr/>
    </dgm:pt>
    <dgm:pt modelId="{13A89BA3-CBDD-4F19-8D66-76A54401589F}" type="pres">
      <dgm:prSet presAssocID="{F2CC358B-FB64-4088-8AEC-5A5165CB23F8}" presName="accentRepeatNode" presStyleLbl="solidAlignAcc1" presStyleIdx="14" presStyleCnt="18"/>
      <dgm:spPr/>
    </dgm:pt>
    <dgm:pt modelId="{642A4695-FCE8-4EB8-9DCF-D5FD6940C3A9}" type="pres">
      <dgm:prSet presAssocID="{91CFCD23-C7EF-49F4-9F75-F9A812302C0F}" presName="image8" presStyleCnt="0"/>
      <dgm:spPr/>
    </dgm:pt>
    <dgm:pt modelId="{05CF303C-5279-49E0-8A63-4D16E2E46933}" type="pres">
      <dgm:prSet presAssocID="{91CFCD23-C7EF-49F4-9F75-F9A812302C0F}" presName="imageRepeatNode" presStyleLbl="alignAcc1" presStyleIdx="7" presStyleCnt="9"/>
      <dgm:spPr/>
    </dgm:pt>
    <dgm:pt modelId="{AF023B68-C25A-465A-A1E7-35482FB7140D}" type="pres">
      <dgm:prSet presAssocID="{91CFCD23-C7EF-49F4-9F75-F9A812302C0F}" presName="imageaccent8" presStyleCnt="0"/>
      <dgm:spPr/>
    </dgm:pt>
    <dgm:pt modelId="{15007A1C-9D78-4F49-B4FD-DFA727DB7B55}" type="pres">
      <dgm:prSet presAssocID="{91CFCD23-C7EF-49F4-9F75-F9A812302C0F}" presName="accentRepeatNode" presStyleLbl="solidAlignAcc1" presStyleIdx="15" presStyleCnt="18"/>
      <dgm:spPr/>
    </dgm:pt>
    <dgm:pt modelId="{0CEB52C6-DA00-4ECC-BA74-9C6381B64EEA}" type="pres">
      <dgm:prSet presAssocID="{8EC70334-6423-4551-9E6C-61B85952242F}" presName="text9" presStyleCnt="0"/>
      <dgm:spPr/>
    </dgm:pt>
    <dgm:pt modelId="{3470E1AD-CEB8-4D97-831D-EA7B6185AAA8}" type="pres">
      <dgm:prSet presAssocID="{8EC70334-6423-4551-9E6C-61B85952242F}" presName="textRepeatNode" presStyleLbl="alignNode1" presStyleIdx="8" presStyleCnt="9">
        <dgm:presLayoutVars>
          <dgm:chMax val="0"/>
          <dgm:chPref val="0"/>
          <dgm:bulletEnabled val="1"/>
        </dgm:presLayoutVars>
      </dgm:prSet>
      <dgm:spPr/>
    </dgm:pt>
    <dgm:pt modelId="{C435C801-EE40-4C7F-BF96-6C0DD1C5C03A}" type="pres">
      <dgm:prSet presAssocID="{8EC70334-6423-4551-9E6C-61B85952242F}" presName="textaccent9" presStyleCnt="0"/>
      <dgm:spPr/>
    </dgm:pt>
    <dgm:pt modelId="{8D8D614A-06EB-41CD-9A8E-3765875F87E0}" type="pres">
      <dgm:prSet presAssocID="{8EC70334-6423-4551-9E6C-61B85952242F}" presName="accentRepeatNode" presStyleLbl="solidAlignAcc1" presStyleIdx="16" presStyleCnt="18"/>
      <dgm:spPr/>
    </dgm:pt>
    <dgm:pt modelId="{054AC5F8-6463-4CF7-97BA-06FC44678979}" type="pres">
      <dgm:prSet presAssocID="{A9DB5A4A-01ED-4B40-9346-D2F05E1312EF}" presName="image9" presStyleCnt="0"/>
      <dgm:spPr/>
    </dgm:pt>
    <dgm:pt modelId="{97A660AD-7006-4FCE-A705-40220632B118}" type="pres">
      <dgm:prSet presAssocID="{A9DB5A4A-01ED-4B40-9346-D2F05E1312EF}" presName="imageRepeatNode" presStyleLbl="alignAcc1" presStyleIdx="8" presStyleCnt="9"/>
      <dgm:spPr/>
    </dgm:pt>
    <dgm:pt modelId="{59885F80-5ABE-4137-85A9-7360D6B5A720}" type="pres">
      <dgm:prSet presAssocID="{A9DB5A4A-01ED-4B40-9346-D2F05E1312EF}" presName="imageaccent9" presStyleCnt="0"/>
      <dgm:spPr/>
    </dgm:pt>
    <dgm:pt modelId="{02071557-FD74-4DA7-BCD0-0DD025EF0AF6}" type="pres">
      <dgm:prSet presAssocID="{A9DB5A4A-01ED-4B40-9346-D2F05E1312EF}" presName="accentRepeatNode" presStyleLbl="solidAlignAcc1" presStyleIdx="17" presStyleCnt="18"/>
      <dgm:spPr/>
    </dgm:pt>
  </dgm:ptLst>
  <dgm:cxnLst>
    <dgm:cxn modelId="{9B0F0E04-6F1C-4889-90FB-0AD073A17055}" type="presOf" srcId="{515C261F-E4B2-45DC-BBBF-C8BE1276DC13}" destId="{0436E113-9D73-4BBC-AE2A-0493500BDFFE}" srcOrd="0" destOrd="0" presId="urn:microsoft.com/office/officeart/2008/layout/HexagonCluster"/>
    <dgm:cxn modelId="{A1FB7C10-5A02-4AC6-B434-166F20FCD8A2}" srcId="{E2AFA42F-C3D7-4C3E-9CE4-897B3C9589D7}" destId="{2C0793A6-A15D-4390-968F-B20AC38FAAE4}" srcOrd="0" destOrd="0" parTransId="{D45CDCE8-FD69-4FC5-95C3-2FDA08BF4550}" sibTransId="{650965BF-2F40-4FCB-A731-78E8237637E5}"/>
    <dgm:cxn modelId="{2AA31A1F-0972-4FD2-A701-0FCAD8CE367E}" type="presOf" srcId="{CB40D7C7-BE24-49DA-BC24-0E312D65EBB0}" destId="{4F9DC383-B4A8-464E-BB8A-A51899AF270C}" srcOrd="0" destOrd="0" presId="urn:microsoft.com/office/officeart/2008/layout/HexagonCluster"/>
    <dgm:cxn modelId="{5495542A-7AF8-4249-9BA0-0B345F997DAB}" type="presOf" srcId="{2C0793A6-A15D-4390-968F-B20AC38FAAE4}" destId="{3765BDC3-7C42-4534-94CC-ED052A15A452}" srcOrd="0" destOrd="0" presId="urn:microsoft.com/office/officeart/2008/layout/HexagonCluster"/>
    <dgm:cxn modelId="{B178AB2C-6A96-4D25-830A-7E700C0E76CA}" type="presOf" srcId="{91CFCD23-C7EF-49F4-9F75-F9A812302C0F}" destId="{05CF303C-5279-49E0-8A63-4D16E2E46933}" srcOrd="0" destOrd="0" presId="urn:microsoft.com/office/officeart/2008/layout/HexagonCluster"/>
    <dgm:cxn modelId="{F6B03232-27CE-45FC-9B99-939C93727921}" srcId="{E2AFA42F-C3D7-4C3E-9CE4-897B3C9589D7}" destId="{F2666E86-B9C0-4C9C-962C-F78A8C28121E}" srcOrd="1" destOrd="0" parTransId="{ABF1085D-E5D9-4306-8283-FC393A87A232}" sibTransId="{213524E7-3CFE-40E8-9B2A-714BF2EE2624}"/>
    <dgm:cxn modelId="{DB0EC240-7570-4056-8531-67CE82BE5613}" type="presOf" srcId="{213524E7-3CFE-40E8-9B2A-714BF2EE2624}" destId="{BFEFC44D-BEB0-4463-A335-4A877AE6079F}" srcOrd="0" destOrd="0" presId="urn:microsoft.com/office/officeart/2008/layout/HexagonCluster"/>
    <dgm:cxn modelId="{91103860-06BB-42DA-8FE0-5590C1FFE241}" type="presOf" srcId="{F2CC358B-FB64-4088-8AEC-5A5165CB23F8}" destId="{17F04158-271F-4052-985A-AF7D8342631E}" srcOrd="0" destOrd="0" presId="urn:microsoft.com/office/officeart/2008/layout/HexagonCluster"/>
    <dgm:cxn modelId="{DF2D2565-8899-49C9-9050-1D0E18DB5EBC}" type="presOf" srcId="{109176BD-FB21-4580-A70F-39D94F209256}" destId="{69672122-4833-47A7-94E2-017CEC5D9E67}" srcOrd="0" destOrd="0" presId="urn:microsoft.com/office/officeart/2008/layout/HexagonCluster"/>
    <dgm:cxn modelId="{02BB116D-65D5-49F1-88E3-FB368ED479F0}" type="presOf" srcId="{10B39787-A54E-4E8E-A1EF-B417E3A12594}" destId="{FC7A5867-B962-4E23-9906-45741577404F}" srcOrd="0" destOrd="0" presId="urn:microsoft.com/office/officeart/2008/layout/HexagonCluster"/>
    <dgm:cxn modelId="{457FA56F-1225-49A5-A3B5-29C8E890027C}" type="presOf" srcId="{650965BF-2F40-4FCB-A731-78E8237637E5}" destId="{63249534-C58E-4738-8F1A-8B655D2D0293}" srcOrd="0" destOrd="0" presId="urn:microsoft.com/office/officeart/2008/layout/HexagonCluster"/>
    <dgm:cxn modelId="{645B0F98-BAB8-4271-BD42-3214647BB4E5}" type="presOf" srcId="{A5BABE9C-8FD7-45A5-AF48-D52203CBBC90}" destId="{28C119F9-9A04-4E35-87AA-84C0E6B20339}" srcOrd="0" destOrd="0" presId="urn:microsoft.com/office/officeart/2008/layout/HexagonCluster"/>
    <dgm:cxn modelId="{2BCBBDAE-846C-4C66-97BB-08716E6B8956}" type="presOf" srcId="{E9758BF9-CABE-49F6-BAFE-729A09BF1433}" destId="{F1FD699B-4F8C-404F-96A5-EE98D2C2C37F}" srcOrd="0" destOrd="0" presId="urn:microsoft.com/office/officeart/2008/layout/HexagonCluster"/>
    <dgm:cxn modelId="{3F715DB0-8C3F-4704-B0D2-BEC623E2F7EF}" type="presOf" srcId="{FD356DE1-65A5-4900-A324-F2F1431E0613}" destId="{8F58DBBD-14D5-47E7-993C-9DC353FF648A}" srcOrd="0" destOrd="0" presId="urn:microsoft.com/office/officeart/2008/layout/HexagonCluster"/>
    <dgm:cxn modelId="{D806C8B5-7DC1-41B5-9690-BCA58EB7D652}" type="presOf" srcId="{DCD55C68-757B-4882-AD3A-52DB4DC74A65}" destId="{27314592-93C5-472C-B909-227ADEA01DF2}" srcOrd="0" destOrd="0" presId="urn:microsoft.com/office/officeart/2008/layout/HexagonCluster"/>
    <dgm:cxn modelId="{12EA32B8-6AB6-4D64-B693-6FC3637E4D35}" type="presOf" srcId="{F2666E86-B9C0-4C9C-962C-F78A8C28121E}" destId="{48A96A13-1569-458F-8AA1-4F187C4B9EDC}" srcOrd="0" destOrd="0" presId="urn:microsoft.com/office/officeart/2008/layout/HexagonCluster"/>
    <dgm:cxn modelId="{B443AABD-3116-4FE0-AFD7-9AD2039F0BDE}" type="presOf" srcId="{582EAFC0-0EC3-4CD9-AD00-873E295335E3}" destId="{F8F91DE7-1C52-4630-9AB7-B3B4BF743B77}" srcOrd="0" destOrd="0" presId="urn:microsoft.com/office/officeart/2008/layout/HexagonCluster"/>
    <dgm:cxn modelId="{579558C0-BBCE-429C-BA4F-9D6F57DBA1FB}" srcId="{E2AFA42F-C3D7-4C3E-9CE4-897B3C9589D7}" destId="{109176BD-FB21-4580-A70F-39D94F209256}" srcOrd="3" destOrd="0" parTransId="{F41B4E6B-C574-4C1D-990E-129193CF0857}" sibTransId="{173BDEDD-A665-450C-97D2-1F10A86F62E5}"/>
    <dgm:cxn modelId="{9F1E75C3-EBF3-4F85-BC91-FC09B45674D9}" type="presOf" srcId="{A9DB5A4A-01ED-4B40-9346-D2F05E1312EF}" destId="{97A660AD-7006-4FCE-A705-40220632B118}" srcOrd="0" destOrd="0" presId="urn:microsoft.com/office/officeart/2008/layout/HexagonCluster"/>
    <dgm:cxn modelId="{927297C6-29FA-4214-9B9D-0229A052AE4D}" srcId="{E2AFA42F-C3D7-4C3E-9CE4-897B3C9589D7}" destId="{FD356DE1-65A5-4900-A324-F2F1431E0613}" srcOrd="6" destOrd="0" parTransId="{B54497F9-34D6-4AB0-8A61-610F64DF0F8F}" sibTransId="{582EAFC0-0EC3-4CD9-AD00-873E295335E3}"/>
    <dgm:cxn modelId="{9FE5C5C7-800F-4B5C-81DC-8F75EAA8597E}" srcId="{E2AFA42F-C3D7-4C3E-9CE4-897B3C9589D7}" destId="{DCD55C68-757B-4882-AD3A-52DB4DC74A65}" srcOrd="4" destOrd="0" parTransId="{580013E8-F6F0-457F-A6ED-0707887C7736}" sibTransId="{515C261F-E4B2-45DC-BBBF-C8BE1276DC13}"/>
    <dgm:cxn modelId="{4DDDD2C8-B623-4E5C-A744-82B69381CB01}" srcId="{E2AFA42F-C3D7-4C3E-9CE4-897B3C9589D7}" destId="{8EC70334-6423-4551-9E6C-61B85952242F}" srcOrd="8" destOrd="0" parTransId="{194F7879-53FD-4D76-AF81-2BF61F092CAE}" sibTransId="{A9DB5A4A-01ED-4B40-9346-D2F05E1312EF}"/>
    <dgm:cxn modelId="{20CA16CD-77FA-4493-9839-0DE713540CE0}" srcId="{E2AFA42F-C3D7-4C3E-9CE4-897B3C9589D7}" destId="{F2CC358B-FB64-4088-8AEC-5A5165CB23F8}" srcOrd="7" destOrd="0" parTransId="{2F3FAF2C-4670-4D40-A28B-606AAC1D5F50}" sibTransId="{91CFCD23-C7EF-49F4-9F75-F9A812302C0F}"/>
    <dgm:cxn modelId="{B21638DB-B38E-46BC-A1EC-C61E50A83667}" srcId="{E2AFA42F-C3D7-4C3E-9CE4-897B3C9589D7}" destId="{CB40D7C7-BE24-49DA-BC24-0E312D65EBB0}" srcOrd="5" destOrd="0" parTransId="{29BB54E3-7041-49CC-93EC-691F847D069E}" sibTransId="{E9758BF9-CABE-49F6-BAFE-729A09BF1433}"/>
    <dgm:cxn modelId="{A994DBDB-D1CF-40F3-9903-479F17249951}" srcId="{E2AFA42F-C3D7-4C3E-9CE4-897B3C9589D7}" destId="{10B39787-A54E-4E8E-A1EF-B417E3A12594}" srcOrd="2" destOrd="0" parTransId="{E61D7FF4-913C-4D02-AE88-37ABA8A08B61}" sibTransId="{A5BABE9C-8FD7-45A5-AF48-D52203CBBC90}"/>
    <dgm:cxn modelId="{B7630AE1-2B43-4296-92EB-0A7CD1C28BD5}" type="presOf" srcId="{173BDEDD-A665-450C-97D2-1F10A86F62E5}" destId="{4A50ECCE-6295-4161-9898-EA24D47F69DF}" srcOrd="0" destOrd="0" presId="urn:microsoft.com/office/officeart/2008/layout/HexagonCluster"/>
    <dgm:cxn modelId="{87CB73F4-6352-4B35-8371-6FB924992EBE}" type="presOf" srcId="{E2AFA42F-C3D7-4C3E-9CE4-897B3C9589D7}" destId="{0E7DC9A7-923E-4DB5-B7AE-CAECA8579046}" srcOrd="0" destOrd="0" presId="urn:microsoft.com/office/officeart/2008/layout/HexagonCluster"/>
    <dgm:cxn modelId="{1F27DEF4-9813-4621-BEA4-0E089AFDFFAE}" type="presOf" srcId="{8EC70334-6423-4551-9E6C-61B85952242F}" destId="{3470E1AD-CEB8-4D97-831D-EA7B6185AAA8}" srcOrd="0" destOrd="0" presId="urn:microsoft.com/office/officeart/2008/layout/HexagonCluster"/>
    <dgm:cxn modelId="{0C824EB8-AF73-43AC-9F38-6520C0B9D9B3}" type="presParOf" srcId="{0E7DC9A7-923E-4DB5-B7AE-CAECA8579046}" destId="{6293463C-4D88-4BC2-AA24-4C1C1306C477}" srcOrd="0" destOrd="0" presId="urn:microsoft.com/office/officeart/2008/layout/HexagonCluster"/>
    <dgm:cxn modelId="{41EB4C4D-549B-4B68-ACA7-7991EE713257}" type="presParOf" srcId="{6293463C-4D88-4BC2-AA24-4C1C1306C477}" destId="{3765BDC3-7C42-4534-94CC-ED052A15A452}" srcOrd="0" destOrd="0" presId="urn:microsoft.com/office/officeart/2008/layout/HexagonCluster"/>
    <dgm:cxn modelId="{A0104CEA-99FA-405B-875B-88E7BE3A74EE}" type="presParOf" srcId="{0E7DC9A7-923E-4DB5-B7AE-CAECA8579046}" destId="{E04514EC-1F43-40F3-BFC2-00F2DF1FB770}" srcOrd="1" destOrd="0" presId="urn:microsoft.com/office/officeart/2008/layout/HexagonCluster"/>
    <dgm:cxn modelId="{013C227A-76A1-4BDC-97DA-3F3672C46C12}" type="presParOf" srcId="{E04514EC-1F43-40F3-BFC2-00F2DF1FB770}" destId="{0359E00C-5FCD-4C30-9DC4-EF82809218EB}" srcOrd="0" destOrd="0" presId="urn:microsoft.com/office/officeart/2008/layout/HexagonCluster"/>
    <dgm:cxn modelId="{E9403319-89BE-439F-8C33-B00C80A344F6}" type="presParOf" srcId="{0E7DC9A7-923E-4DB5-B7AE-CAECA8579046}" destId="{C5F53179-C921-4C04-96FB-734465AD193F}" srcOrd="2" destOrd="0" presId="urn:microsoft.com/office/officeart/2008/layout/HexagonCluster"/>
    <dgm:cxn modelId="{2604923E-8CD4-4A90-AFFC-709AEEC59A23}" type="presParOf" srcId="{C5F53179-C921-4C04-96FB-734465AD193F}" destId="{63249534-C58E-4738-8F1A-8B655D2D0293}" srcOrd="0" destOrd="0" presId="urn:microsoft.com/office/officeart/2008/layout/HexagonCluster"/>
    <dgm:cxn modelId="{6417648B-809A-4F77-98B1-7C653FE27ABD}" type="presParOf" srcId="{0E7DC9A7-923E-4DB5-B7AE-CAECA8579046}" destId="{AA1FC0A8-1953-4AF5-911A-28FF6D1D2141}" srcOrd="3" destOrd="0" presId="urn:microsoft.com/office/officeart/2008/layout/HexagonCluster"/>
    <dgm:cxn modelId="{F189F4CC-7924-4A19-BF31-6D20FD91C6B9}" type="presParOf" srcId="{AA1FC0A8-1953-4AF5-911A-28FF6D1D2141}" destId="{B0186CA7-F03C-4EC6-B6FC-C5CB648DB1FE}" srcOrd="0" destOrd="0" presId="urn:microsoft.com/office/officeart/2008/layout/HexagonCluster"/>
    <dgm:cxn modelId="{3EAEBB75-5097-47AA-BD44-FDFBE922D1F1}" type="presParOf" srcId="{0E7DC9A7-923E-4DB5-B7AE-CAECA8579046}" destId="{28246425-4988-4E29-9A37-72F81251F420}" srcOrd="4" destOrd="0" presId="urn:microsoft.com/office/officeart/2008/layout/HexagonCluster"/>
    <dgm:cxn modelId="{613489F1-652E-421D-8556-2178DC29738A}" type="presParOf" srcId="{28246425-4988-4E29-9A37-72F81251F420}" destId="{48A96A13-1569-458F-8AA1-4F187C4B9EDC}" srcOrd="0" destOrd="0" presId="urn:microsoft.com/office/officeart/2008/layout/HexagonCluster"/>
    <dgm:cxn modelId="{23797507-A6AA-47D9-A9D6-5217B8AB1BB4}" type="presParOf" srcId="{0E7DC9A7-923E-4DB5-B7AE-CAECA8579046}" destId="{FA7E389A-D909-47A5-A9A4-3AA455478235}" srcOrd="5" destOrd="0" presId="urn:microsoft.com/office/officeart/2008/layout/HexagonCluster"/>
    <dgm:cxn modelId="{11B55429-F790-4231-A399-5576BDAF7F8F}" type="presParOf" srcId="{FA7E389A-D909-47A5-A9A4-3AA455478235}" destId="{301E9A6E-B479-457A-81E0-66A6B6264684}" srcOrd="0" destOrd="0" presId="urn:microsoft.com/office/officeart/2008/layout/HexagonCluster"/>
    <dgm:cxn modelId="{A2A6F817-5EF7-48E6-8905-D6C0E30FFBBD}" type="presParOf" srcId="{0E7DC9A7-923E-4DB5-B7AE-CAECA8579046}" destId="{262038B2-B9D3-4082-A428-4A4A634B1772}" srcOrd="6" destOrd="0" presId="urn:microsoft.com/office/officeart/2008/layout/HexagonCluster"/>
    <dgm:cxn modelId="{3A6D5F53-1493-41F7-AAE9-86D8FABC0CF9}" type="presParOf" srcId="{262038B2-B9D3-4082-A428-4A4A634B1772}" destId="{BFEFC44D-BEB0-4463-A335-4A877AE6079F}" srcOrd="0" destOrd="0" presId="urn:microsoft.com/office/officeart/2008/layout/HexagonCluster"/>
    <dgm:cxn modelId="{E96ACFC5-1DF5-4C29-9E69-644F1CBEE27A}" type="presParOf" srcId="{0E7DC9A7-923E-4DB5-B7AE-CAECA8579046}" destId="{77905557-F812-4153-B6FD-CBC2D88A4D8C}" srcOrd="7" destOrd="0" presId="urn:microsoft.com/office/officeart/2008/layout/HexagonCluster"/>
    <dgm:cxn modelId="{35113247-4C2B-429D-9D4D-7A0F25BD92CF}" type="presParOf" srcId="{77905557-F812-4153-B6FD-CBC2D88A4D8C}" destId="{65AF011C-1CDC-4DF2-9941-2E1D136C6C97}" srcOrd="0" destOrd="0" presId="urn:microsoft.com/office/officeart/2008/layout/HexagonCluster"/>
    <dgm:cxn modelId="{12923F26-53AF-4740-8D75-5E0575A962AD}" type="presParOf" srcId="{0E7DC9A7-923E-4DB5-B7AE-CAECA8579046}" destId="{D42B9E36-4CD9-40B8-8F76-BE9B0D3AF446}" srcOrd="8" destOrd="0" presId="urn:microsoft.com/office/officeart/2008/layout/HexagonCluster"/>
    <dgm:cxn modelId="{6509142F-A443-4373-9AEA-017603EDB9A2}" type="presParOf" srcId="{D42B9E36-4CD9-40B8-8F76-BE9B0D3AF446}" destId="{FC7A5867-B962-4E23-9906-45741577404F}" srcOrd="0" destOrd="0" presId="urn:microsoft.com/office/officeart/2008/layout/HexagonCluster"/>
    <dgm:cxn modelId="{569A1A67-623D-4BD8-8884-E7C285BA7B14}" type="presParOf" srcId="{0E7DC9A7-923E-4DB5-B7AE-CAECA8579046}" destId="{8FF10F63-41BD-4FB4-8679-7D5EE0662E53}" srcOrd="9" destOrd="0" presId="urn:microsoft.com/office/officeart/2008/layout/HexagonCluster"/>
    <dgm:cxn modelId="{03064201-7EC5-4F66-B816-EB8D287AAE8C}" type="presParOf" srcId="{8FF10F63-41BD-4FB4-8679-7D5EE0662E53}" destId="{BC3896D1-576B-4407-9260-0745A35BC500}" srcOrd="0" destOrd="0" presId="urn:microsoft.com/office/officeart/2008/layout/HexagonCluster"/>
    <dgm:cxn modelId="{D11986B1-C068-42E8-9996-546C058DECC4}" type="presParOf" srcId="{0E7DC9A7-923E-4DB5-B7AE-CAECA8579046}" destId="{7407FC09-BAD1-42F7-B5CC-8648100AEEE5}" srcOrd="10" destOrd="0" presId="urn:microsoft.com/office/officeart/2008/layout/HexagonCluster"/>
    <dgm:cxn modelId="{8DCD7834-D687-4C8F-A889-13CE8E41C572}" type="presParOf" srcId="{7407FC09-BAD1-42F7-B5CC-8648100AEEE5}" destId="{28C119F9-9A04-4E35-87AA-84C0E6B20339}" srcOrd="0" destOrd="0" presId="urn:microsoft.com/office/officeart/2008/layout/HexagonCluster"/>
    <dgm:cxn modelId="{614825F2-372C-45DB-B6F2-880BC445EBBB}" type="presParOf" srcId="{0E7DC9A7-923E-4DB5-B7AE-CAECA8579046}" destId="{2B710E4E-099E-44F9-A6E4-0582B9128232}" srcOrd="11" destOrd="0" presId="urn:microsoft.com/office/officeart/2008/layout/HexagonCluster"/>
    <dgm:cxn modelId="{BE5AB542-374F-46F3-B675-55C59125B0B0}" type="presParOf" srcId="{2B710E4E-099E-44F9-A6E4-0582B9128232}" destId="{D582FC0E-093C-49A8-9C2F-70C1AB09F745}" srcOrd="0" destOrd="0" presId="urn:microsoft.com/office/officeart/2008/layout/HexagonCluster"/>
    <dgm:cxn modelId="{7994EF29-2941-45B3-A4ED-6E207A3BF93E}" type="presParOf" srcId="{0E7DC9A7-923E-4DB5-B7AE-CAECA8579046}" destId="{0295F126-7708-4FA5-B50C-18E45093CB39}" srcOrd="12" destOrd="0" presId="urn:microsoft.com/office/officeart/2008/layout/HexagonCluster"/>
    <dgm:cxn modelId="{1076B49E-0B72-4287-BF88-A8BA800D7195}" type="presParOf" srcId="{0295F126-7708-4FA5-B50C-18E45093CB39}" destId="{69672122-4833-47A7-94E2-017CEC5D9E67}" srcOrd="0" destOrd="0" presId="urn:microsoft.com/office/officeart/2008/layout/HexagonCluster"/>
    <dgm:cxn modelId="{BE1BE946-A3B8-44CD-A5DD-9920DB70B5AA}" type="presParOf" srcId="{0E7DC9A7-923E-4DB5-B7AE-CAECA8579046}" destId="{E9D9181E-0965-4BA8-8759-B8B10E385D08}" srcOrd="13" destOrd="0" presId="urn:microsoft.com/office/officeart/2008/layout/HexagonCluster"/>
    <dgm:cxn modelId="{4EC32A54-D7E6-469A-AA3D-2E4996AC1D73}" type="presParOf" srcId="{E9D9181E-0965-4BA8-8759-B8B10E385D08}" destId="{9AE0ACE3-CB1A-46D2-AECF-FD10D786EF73}" srcOrd="0" destOrd="0" presId="urn:microsoft.com/office/officeart/2008/layout/HexagonCluster"/>
    <dgm:cxn modelId="{D41D8329-ABFA-4F13-8EFB-1C62AC49E900}" type="presParOf" srcId="{0E7DC9A7-923E-4DB5-B7AE-CAECA8579046}" destId="{B3350A80-FEB7-40BC-B931-C6B0DC966E2D}" srcOrd="14" destOrd="0" presId="urn:microsoft.com/office/officeart/2008/layout/HexagonCluster"/>
    <dgm:cxn modelId="{BD93A954-5B31-495D-AAFF-656E0016E92B}" type="presParOf" srcId="{B3350A80-FEB7-40BC-B931-C6B0DC966E2D}" destId="{4A50ECCE-6295-4161-9898-EA24D47F69DF}" srcOrd="0" destOrd="0" presId="urn:microsoft.com/office/officeart/2008/layout/HexagonCluster"/>
    <dgm:cxn modelId="{EADAF024-2E6A-47C5-842D-5ABCEED2CD1B}" type="presParOf" srcId="{0E7DC9A7-923E-4DB5-B7AE-CAECA8579046}" destId="{6286BB9C-0C26-44AC-BA8A-8F61981CB75F}" srcOrd="15" destOrd="0" presId="urn:microsoft.com/office/officeart/2008/layout/HexagonCluster"/>
    <dgm:cxn modelId="{634C4430-36CF-4AFD-ACEE-B46923EE6C27}" type="presParOf" srcId="{6286BB9C-0C26-44AC-BA8A-8F61981CB75F}" destId="{7A147B09-88A1-4E2A-8513-118651AB2E92}" srcOrd="0" destOrd="0" presId="urn:microsoft.com/office/officeart/2008/layout/HexagonCluster"/>
    <dgm:cxn modelId="{DBB63603-E63E-4FB4-938D-003FEEFA6397}" type="presParOf" srcId="{0E7DC9A7-923E-4DB5-B7AE-CAECA8579046}" destId="{7CFEFB23-3E8A-4AC1-B7D6-69348112A086}" srcOrd="16" destOrd="0" presId="urn:microsoft.com/office/officeart/2008/layout/HexagonCluster"/>
    <dgm:cxn modelId="{23D3D441-330E-4F3C-8ACE-3EEB3E2C05B1}" type="presParOf" srcId="{7CFEFB23-3E8A-4AC1-B7D6-69348112A086}" destId="{27314592-93C5-472C-B909-227ADEA01DF2}" srcOrd="0" destOrd="0" presId="urn:microsoft.com/office/officeart/2008/layout/HexagonCluster"/>
    <dgm:cxn modelId="{CFAC3CFC-9173-4119-96EC-011CA194EAA2}" type="presParOf" srcId="{0E7DC9A7-923E-4DB5-B7AE-CAECA8579046}" destId="{3E94586F-7A83-4A3C-BA97-1313344AB607}" srcOrd="17" destOrd="0" presId="urn:microsoft.com/office/officeart/2008/layout/HexagonCluster"/>
    <dgm:cxn modelId="{93BE889D-9626-4F5D-A027-A036C5193FDD}" type="presParOf" srcId="{3E94586F-7A83-4A3C-BA97-1313344AB607}" destId="{E8D42942-8DF5-495C-80AA-8D526567063F}" srcOrd="0" destOrd="0" presId="urn:microsoft.com/office/officeart/2008/layout/HexagonCluster"/>
    <dgm:cxn modelId="{ABE68635-AF1B-4CD1-B66F-6DD804DC5B59}" type="presParOf" srcId="{0E7DC9A7-923E-4DB5-B7AE-CAECA8579046}" destId="{8D0CAD06-525D-4CE3-8BA3-A46318A5B036}" srcOrd="18" destOrd="0" presId="urn:microsoft.com/office/officeart/2008/layout/HexagonCluster"/>
    <dgm:cxn modelId="{A56A43A7-8F38-42F5-8156-1B7B1F477F29}" type="presParOf" srcId="{8D0CAD06-525D-4CE3-8BA3-A46318A5B036}" destId="{0436E113-9D73-4BBC-AE2A-0493500BDFFE}" srcOrd="0" destOrd="0" presId="urn:microsoft.com/office/officeart/2008/layout/HexagonCluster"/>
    <dgm:cxn modelId="{E716DBFE-3C7E-487B-9BB9-9BB216409729}" type="presParOf" srcId="{0E7DC9A7-923E-4DB5-B7AE-CAECA8579046}" destId="{C415F6B2-4241-4F78-8271-36E5737DAF43}" srcOrd="19" destOrd="0" presId="urn:microsoft.com/office/officeart/2008/layout/HexagonCluster"/>
    <dgm:cxn modelId="{A23D93C0-8FC8-40B6-BD10-8F2D1B47F1DD}" type="presParOf" srcId="{C415F6B2-4241-4F78-8271-36E5737DAF43}" destId="{587CC3FB-CEA6-4A9B-8287-FDFCD8A3570F}" srcOrd="0" destOrd="0" presId="urn:microsoft.com/office/officeart/2008/layout/HexagonCluster"/>
    <dgm:cxn modelId="{E4BBC3F3-E6EF-43B5-9DDC-2428A6FD13D4}" type="presParOf" srcId="{0E7DC9A7-923E-4DB5-B7AE-CAECA8579046}" destId="{92FC7D0D-FF15-4A70-804D-96573ECC2496}" srcOrd="20" destOrd="0" presId="urn:microsoft.com/office/officeart/2008/layout/HexagonCluster"/>
    <dgm:cxn modelId="{82CB5894-9527-45A6-B9A3-1B38C380A84C}" type="presParOf" srcId="{92FC7D0D-FF15-4A70-804D-96573ECC2496}" destId="{4F9DC383-B4A8-464E-BB8A-A51899AF270C}" srcOrd="0" destOrd="0" presId="urn:microsoft.com/office/officeart/2008/layout/HexagonCluster"/>
    <dgm:cxn modelId="{5F98318B-136F-4403-AAF9-6BA2F88E805F}" type="presParOf" srcId="{0E7DC9A7-923E-4DB5-B7AE-CAECA8579046}" destId="{AD765219-D93D-47AF-95D8-9AD0F0EB8DDE}" srcOrd="21" destOrd="0" presId="urn:microsoft.com/office/officeart/2008/layout/HexagonCluster"/>
    <dgm:cxn modelId="{BA9EF73D-3C02-457F-B32D-79BB3F3CF5E7}" type="presParOf" srcId="{AD765219-D93D-47AF-95D8-9AD0F0EB8DDE}" destId="{E4169B65-B0FD-4A2A-893E-87606CFB3215}" srcOrd="0" destOrd="0" presId="urn:microsoft.com/office/officeart/2008/layout/HexagonCluster"/>
    <dgm:cxn modelId="{36AD04E8-393B-4A30-817D-3F7087CF725A}" type="presParOf" srcId="{0E7DC9A7-923E-4DB5-B7AE-CAECA8579046}" destId="{7314E71D-5AAA-4785-8261-2BA767788572}" srcOrd="22" destOrd="0" presId="urn:microsoft.com/office/officeart/2008/layout/HexagonCluster"/>
    <dgm:cxn modelId="{58513FF6-63C6-4CEC-81D1-FF64FEFD9C93}" type="presParOf" srcId="{7314E71D-5AAA-4785-8261-2BA767788572}" destId="{F1FD699B-4F8C-404F-96A5-EE98D2C2C37F}" srcOrd="0" destOrd="0" presId="urn:microsoft.com/office/officeart/2008/layout/HexagonCluster"/>
    <dgm:cxn modelId="{E158349E-FCA3-46FE-B47F-D63378221942}" type="presParOf" srcId="{0E7DC9A7-923E-4DB5-B7AE-CAECA8579046}" destId="{45E83CA3-115B-4BCC-8D69-C25A2B56C7B0}" srcOrd="23" destOrd="0" presId="urn:microsoft.com/office/officeart/2008/layout/HexagonCluster"/>
    <dgm:cxn modelId="{9A498A7D-A649-41B9-AC49-561F23E16FCF}" type="presParOf" srcId="{45E83CA3-115B-4BCC-8D69-C25A2B56C7B0}" destId="{B60AB76B-501B-42A3-8A8E-9ED5740073F2}" srcOrd="0" destOrd="0" presId="urn:microsoft.com/office/officeart/2008/layout/HexagonCluster"/>
    <dgm:cxn modelId="{DF6304E9-BE26-46C6-A506-AEBB92D3A77F}" type="presParOf" srcId="{0E7DC9A7-923E-4DB5-B7AE-CAECA8579046}" destId="{FF3B1034-FE18-4689-8E9A-FC33CA1E4BE5}" srcOrd="24" destOrd="0" presId="urn:microsoft.com/office/officeart/2008/layout/HexagonCluster"/>
    <dgm:cxn modelId="{450B01EE-40BD-4287-9B33-D0EF3BDFFA10}" type="presParOf" srcId="{FF3B1034-FE18-4689-8E9A-FC33CA1E4BE5}" destId="{8F58DBBD-14D5-47E7-993C-9DC353FF648A}" srcOrd="0" destOrd="0" presId="urn:microsoft.com/office/officeart/2008/layout/HexagonCluster"/>
    <dgm:cxn modelId="{C05B0120-AB61-41DA-9D12-AD61B1DBB79F}" type="presParOf" srcId="{0E7DC9A7-923E-4DB5-B7AE-CAECA8579046}" destId="{A7D59ADA-20F9-4081-BE27-01E3E3A48448}" srcOrd="25" destOrd="0" presId="urn:microsoft.com/office/officeart/2008/layout/HexagonCluster"/>
    <dgm:cxn modelId="{ADBCE339-B1C6-4F06-9C88-EAEEF43BF489}" type="presParOf" srcId="{A7D59ADA-20F9-4081-BE27-01E3E3A48448}" destId="{BDAFC558-9264-4D9D-B425-C1B6B1AB87BF}" srcOrd="0" destOrd="0" presId="urn:microsoft.com/office/officeart/2008/layout/HexagonCluster"/>
    <dgm:cxn modelId="{353F4F32-5F54-41A2-AB0B-99305808D1FB}" type="presParOf" srcId="{0E7DC9A7-923E-4DB5-B7AE-CAECA8579046}" destId="{A7342BE5-2AFE-469F-8CA6-D2A9DA91E7D2}" srcOrd="26" destOrd="0" presId="urn:microsoft.com/office/officeart/2008/layout/HexagonCluster"/>
    <dgm:cxn modelId="{670B1565-28ED-41F7-A2FB-F8779BAAD315}" type="presParOf" srcId="{A7342BE5-2AFE-469F-8CA6-D2A9DA91E7D2}" destId="{F8F91DE7-1C52-4630-9AB7-B3B4BF743B77}" srcOrd="0" destOrd="0" presId="urn:microsoft.com/office/officeart/2008/layout/HexagonCluster"/>
    <dgm:cxn modelId="{DC0C1B23-5A8A-4A5B-AABE-AE17953C1AE3}" type="presParOf" srcId="{0E7DC9A7-923E-4DB5-B7AE-CAECA8579046}" destId="{DF0387D3-C5DF-4E2A-ABFC-CEDADBA8EF01}" srcOrd="27" destOrd="0" presId="urn:microsoft.com/office/officeart/2008/layout/HexagonCluster"/>
    <dgm:cxn modelId="{DD1BE431-3A72-4C56-B9BB-EE73A9880E6C}" type="presParOf" srcId="{DF0387D3-C5DF-4E2A-ABFC-CEDADBA8EF01}" destId="{83B4CE4C-ABD3-4D68-A3A8-9CE1E1CE72F7}" srcOrd="0" destOrd="0" presId="urn:microsoft.com/office/officeart/2008/layout/HexagonCluster"/>
    <dgm:cxn modelId="{1DA0B100-84C5-4BA3-AE24-3485EA4E2942}" type="presParOf" srcId="{0E7DC9A7-923E-4DB5-B7AE-CAECA8579046}" destId="{5E650EB8-7602-4D39-B8F0-680B383212A7}" srcOrd="28" destOrd="0" presId="urn:microsoft.com/office/officeart/2008/layout/HexagonCluster"/>
    <dgm:cxn modelId="{3C7B91FC-E325-4DE1-BB06-0959BF5C3E72}" type="presParOf" srcId="{5E650EB8-7602-4D39-B8F0-680B383212A7}" destId="{17F04158-271F-4052-985A-AF7D8342631E}" srcOrd="0" destOrd="0" presId="urn:microsoft.com/office/officeart/2008/layout/HexagonCluster"/>
    <dgm:cxn modelId="{4ED91C5A-81BB-450C-A117-C48721050EA0}" type="presParOf" srcId="{0E7DC9A7-923E-4DB5-B7AE-CAECA8579046}" destId="{33D251DA-A639-44F1-B17D-E27E56CDFD5F}" srcOrd="29" destOrd="0" presId="urn:microsoft.com/office/officeart/2008/layout/HexagonCluster"/>
    <dgm:cxn modelId="{F6720B4B-AC91-4E84-B953-104B607BB1B5}" type="presParOf" srcId="{33D251DA-A639-44F1-B17D-E27E56CDFD5F}" destId="{13A89BA3-CBDD-4F19-8D66-76A54401589F}" srcOrd="0" destOrd="0" presId="urn:microsoft.com/office/officeart/2008/layout/HexagonCluster"/>
    <dgm:cxn modelId="{E1BA754C-2610-4E43-BC60-0B08590F00DB}" type="presParOf" srcId="{0E7DC9A7-923E-4DB5-B7AE-CAECA8579046}" destId="{642A4695-FCE8-4EB8-9DCF-D5FD6940C3A9}" srcOrd="30" destOrd="0" presId="urn:microsoft.com/office/officeart/2008/layout/HexagonCluster"/>
    <dgm:cxn modelId="{BBCE22F1-AFB9-4DF7-8F40-470AE53749C7}" type="presParOf" srcId="{642A4695-FCE8-4EB8-9DCF-D5FD6940C3A9}" destId="{05CF303C-5279-49E0-8A63-4D16E2E46933}" srcOrd="0" destOrd="0" presId="urn:microsoft.com/office/officeart/2008/layout/HexagonCluster"/>
    <dgm:cxn modelId="{729D37BA-E8FE-436B-A6A9-516F76C394B9}" type="presParOf" srcId="{0E7DC9A7-923E-4DB5-B7AE-CAECA8579046}" destId="{AF023B68-C25A-465A-A1E7-35482FB7140D}" srcOrd="31" destOrd="0" presId="urn:microsoft.com/office/officeart/2008/layout/HexagonCluster"/>
    <dgm:cxn modelId="{EC92FD09-4DF1-49B0-9023-F8A3B9885D80}" type="presParOf" srcId="{AF023B68-C25A-465A-A1E7-35482FB7140D}" destId="{15007A1C-9D78-4F49-B4FD-DFA727DB7B55}" srcOrd="0" destOrd="0" presId="urn:microsoft.com/office/officeart/2008/layout/HexagonCluster"/>
    <dgm:cxn modelId="{885B580C-6974-42AC-ADA6-F6B65BD39605}" type="presParOf" srcId="{0E7DC9A7-923E-4DB5-B7AE-CAECA8579046}" destId="{0CEB52C6-DA00-4ECC-BA74-9C6381B64EEA}" srcOrd="32" destOrd="0" presId="urn:microsoft.com/office/officeart/2008/layout/HexagonCluster"/>
    <dgm:cxn modelId="{12BAABB7-0DC8-4BBD-8AAE-08BFE8B617A0}" type="presParOf" srcId="{0CEB52C6-DA00-4ECC-BA74-9C6381B64EEA}" destId="{3470E1AD-CEB8-4D97-831D-EA7B6185AAA8}" srcOrd="0" destOrd="0" presId="urn:microsoft.com/office/officeart/2008/layout/HexagonCluster"/>
    <dgm:cxn modelId="{A52AFEC7-FEA4-4647-8C72-19CD0502C51E}" type="presParOf" srcId="{0E7DC9A7-923E-4DB5-B7AE-CAECA8579046}" destId="{C435C801-EE40-4C7F-BF96-6C0DD1C5C03A}" srcOrd="33" destOrd="0" presId="urn:microsoft.com/office/officeart/2008/layout/HexagonCluster"/>
    <dgm:cxn modelId="{5AC28884-DF74-483A-9F74-D74DBA07698A}" type="presParOf" srcId="{C435C801-EE40-4C7F-BF96-6C0DD1C5C03A}" destId="{8D8D614A-06EB-41CD-9A8E-3765875F87E0}" srcOrd="0" destOrd="0" presId="urn:microsoft.com/office/officeart/2008/layout/HexagonCluster"/>
    <dgm:cxn modelId="{8B975109-9375-48C9-AB38-1859BB754ACF}" type="presParOf" srcId="{0E7DC9A7-923E-4DB5-B7AE-CAECA8579046}" destId="{054AC5F8-6463-4CF7-97BA-06FC44678979}" srcOrd="34" destOrd="0" presId="urn:microsoft.com/office/officeart/2008/layout/HexagonCluster"/>
    <dgm:cxn modelId="{CABE57AE-E3EA-4649-B6F1-08EAAC89E259}" type="presParOf" srcId="{054AC5F8-6463-4CF7-97BA-06FC44678979}" destId="{97A660AD-7006-4FCE-A705-40220632B118}" srcOrd="0" destOrd="0" presId="urn:microsoft.com/office/officeart/2008/layout/HexagonCluster"/>
    <dgm:cxn modelId="{9F01F9F6-963E-4948-BFF7-39DEF887F51B}" type="presParOf" srcId="{0E7DC9A7-923E-4DB5-B7AE-CAECA8579046}" destId="{59885F80-5ABE-4137-85A9-7360D6B5A720}" srcOrd="35" destOrd="0" presId="urn:microsoft.com/office/officeart/2008/layout/HexagonCluster"/>
    <dgm:cxn modelId="{A641D043-9FB8-4768-86BE-B87B294DF7BD}" type="presParOf" srcId="{59885F80-5ABE-4137-85A9-7360D6B5A720}" destId="{02071557-FD74-4DA7-BCD0-0DD025EF0AF6}" srcOrd="0" destOrd="0" presId="urn:microsoft.com/office/officeart/2008/layout/HexagonCluster"/>
  </dgm:cxnLst>
  <dgm:bg/>
  <dgm:whole>
    <a:ln>
      <a:noFill/>
    </a:ln>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6047DBF-95AA-40BC-A783-377E8F18B84D}" type="doc">
      <dgm:prSet loTypeId="urn:microsoft.com/office/officeart/2008/layout/HorizontalMultiLevelHierarchy#1" loCatId="hierarchy" qsTypeId="urn:microsoft.com/office/officeart/2005/8/quickstyle/simple1#1" qsCatId="simple" csTypeId="urn:microsoft.com/office/officeart/2005/8/colors/accent1_5#1" csCatId="accent1" phldr="1"/>
      <dgm:spPr/>
      <dgm:t>
        <a:bodyPr/>
        <a:lstStyle/>
        <a:p>
          <a:endParaRPr lang="zh-CN" altLang="en-US"/>
        </a:p>
      </dgm:t>
    </dgm:pt>
    <dgm:pt modelId="{9CF950A0-AF63-4EEF-9FFD-96C1F7E7E392}">
      <dgm:prSet phldrT="[文本]" phldr="0" custT="0"/>
      <dgm:spPr/>
      <dgm:t>
        <a:bodyPr vert="horz" wrap="square"/>
        <a:p>
          <a:pPr>
            <a:lnSpc>
              <a:spcPct val="100000"/>
            </a:lnSpc>
            <a:spcBef>
              <a:spcPct val="0"/>
            </a:spcBef>
            <a:spcAft>
              <a:spcPct val="35000"/>
            </a:spcAft>
          </a:pPr>
          <a:r>
            <a:rPr lang="zh-CN" altLang="en-US"/>
            <a:t>数据</a:t>
          </a:r>
          <a:r>
            <a:rPr/>
            <a:t/>
          </a:r>
          <a:endParaRPr/>
        </a:p>
      </dgm:t>
    </dgm:pt>
    <dgm:pt modelId="{C208B5D8-5995-4479-A42A-8A55E56C12D9}" cxnId="{BE3C9610-9FA5-4625-8AD6-A24CE65BE2C2}" type="parTrans">
      <dgm:prSet/>
      <dgm:spPr/>
      <dgm:t>
        <a:bodyPr/>
        <a:lstStyle/>
        <a:p>
          <a:endParaRPr lang="zh-CN" altLang="en-US"/>
        </a:p>
      </dgm:t>
    </dgm:pt>
    <dgm:pt modelId="{789CBC20-C209-4F6E-8277-16D1CD2BC23E}" cxnId="{BE3C9610-9FA5-4625-8AD6-A24CE65BE2C2}" type="sibTrans">
      <dgm:prSet/>
      <dgm:spPr/>
      <dgm:t>
        <a:bodyPr/>
        <a:lstStyle/>
        <a:p>
          <a:endParaRPr lang="zh-CN" altLang="en-US"/>
        </a:p>
      </dgm:t>
    </dgm:pt>
    <dgm:pt modelId="{43C98814-3703-4708-9480-0269618948C5}">
      <dgm:prSet phldrT="[文本]" phldr="0" custT="0"/>
      <dgm:spPr/>
      <dgm:t>
        <a:bodyPr vert="horz" wrap="square"/>
        <a:lstStyle/>
        <a:p>
          <a:pPr>
            <a:lnSpc>
              <a:spcPct val="100000"/>
            </a:lnSpc>
            <a:spcBef>
              <a:spcPct val="0"/>
            </a:spcBef>
            <a:spcAft>
              <a:spcPct val="35000"/>
            </a:spcAft>
          </a:pPr>
          <a:r>
            <a:rPr lang="zh-CN" altLang="en-US"/>
            <a:t>截面数据集</a:t>
          </a:r>
        </a:p>
      </dgm:t>
    </dgm:pt>
    <dgm:pt modelId="{CEE48522-27B1-4F7F-84F9-D98425D345C1}" cxnId="{D0A05DBE-2F5F-4607-9250-FAF32D7E52AA}" type="parTrans">
      <dgm:prSet/>
      <dgm:spPr/>
      <dgm:t>
        <a:bodyPr/>
        <a:lstStyle/>
        <a:p>
          <a:endParaRPr lang="zh-CN" altLang="en-US"/>
        </a:p>
      </dgm:t>
    </dgm:pt>
    <dgm:pt modelId="{8F8E0805-276C-4375-BEB7-3681B4D5E062}" cxnId="{D0A05DBE-2F5F-4607-9250-FAF32D7E52AA}" type="sibTrans">
      <dgm:prSet/>
      <dgm:spPr/>
      <dgm:t>
        <a:bodyPr/>
        <a:lstStyle/>
        <a:p>
          <a:endParaRPr lang="zh-CN" altLang="en-US"/>
        </a:p>
      </dgm:t>
    </dgm:pt>
    <dgm:pt modelId="{636B7B1D-CF4E-4A91-BFD3-6E8FFD31A170}">
      <dgm:prSet phldr="0" custT="1"/>
      <dgm:spPr/>
      <dgm:t>
        <a:bodyPr vert="horz" wrap="square"/>
        <a:lstStyle/>
        <a:p>
          <a:pPr>
            <a:lnSpc>
              <a:spcPct val="100000"/>
            </a:lnSpc>
            <a:spcBef>
              <a:spcPct val="0"/>
            </a:spcBef>
            <a:spcAft>
              <a:spcPct val="35000"/>
            </a:spcAft>
          </a:pPr>
          <a:r>
            <a:rPr lang="zh-CN" altLang="en-US" sz="1600"/>
            <a:t>同一时间、不同个体的数据</a:t>
          </a:r>
        </a:p>
      </dgm:t>
    </dgm:pt>
    <dgm:pt modelId="{FC57A4B5-17F7-4B22-9969-196D8D83669C}" cxnId="{38F096D4-A494-4966-A333-79EF63195569}" type="parTrans">
      <dgm:prSet/>
      <dgm:spPr/>
      <dgm:t>
        <a:bodyPr/>
        <a:lstStyle/>
        <a:p>
          <a:endParaRPr lang="zh-CN" altLang="en-US"/>
        </a:p>
      </dgm:t>
    </dgm:pt>
    <dgm:pt modelId="{E11BDA48-DA81-4277-9863-308C621B4FDB}" cxnId="{38F096D4-A494-4966-A333-79EF63195569}" type="sibTrans">
      <dgm:prSet/>
      <dgm:spPr/>
    </dgm:pt>
    <dgm:pt modelId="{EEA9BF43-52EA-422D-B843-A7E2D98344F1}">
      <dgm:prSet phldrT="[文本]" phldr="0" custT="0"/>
      <dgm:spPr/>
      <dgm:t>
        <a:bodyPr vert="horz" wrap="square"/>
        <a:lstStyle/>
        <a:p>
          <a:pPr>
            <a:lnSpc>
              <a:spcPct val="100000"/>
            </a:lnSpc>
            <a:spcBef>
              <a:spcPct val="0"/>
            </a:spcBef>
            <a:spcAft>
              <a:spcPct val="35000"/>
            </a:spcAft>
          </a:pPr>
          <a:r>
            <a:rPr lang="zh-CN" altLang="en-US"/>
            <a:t>时间序列数据集</a:t>
          </a:r>
        </a:p>
      </dgm:t>
    </dgm:pt>
    <dgm:pt modelId="{DD4B9A5E-AF0E-4E40-AE50-8ADA48B6C96E}" cxnId="{3121DB80-5861-437E-BE1D-70E90B6D1905}" type="parTrans">
      <dgm:prSet/>
      <dgm:spPr/>
      <dgm:t>
        <a:bodyPr/>
        <a:lstStyle/>
        <a:p>
          <a:endParaRPr lang="zh-CN" altLang="en-US"/>
        </a:p>
      </dgm:t>
    </dgm:pt>
    <dgm:pt modelId="{35829CFD-40BE-4AAC-B481-B24731CD799F}" cxnId="{3121DB80-5861-437E-BE1D-70E90B6D1905}" type="sibTrans">
      <dgm:prSet/>
      <dgm:spPr/>
      <dgm:t>
        <a:bodyPr/>
        <a:lstStyle/>
        <a:p>
          <a:endParaRPr lang="zh-CN" altLang="en-US"/>
        </a:p>
      </dgm:t>
    </dgm:pt>
    <dgm:pt modelId="{D7DC58F0-FF5B-4E8C-9054-5D3B17EAA2D5}">
      <dgm:prSet phldr="0" custT="1"/>
      <dgm:spPr/>
      <dgm:t>
        <a:bodyPr vert="horz" wrap="square"/>
        <a:lstStyle/>
        <a:p>
          <a:pPr>
            <a:lnSpc>
              <a:spcPct val="100000"/>
            </a:lnSpc>
            <a:spcBef>
              <a:spcPct val="0"/>
            </a:spcBef>
            <a:spcAft>
              <a:spcPct val="35000"/>
            </a:spcAft>
          </a:pPr>
          <a:r>
            <a:rPr sz="1600">
              <a:sym typeface="+mn-ea"/>
            </a:rPr>
            <a:t>不</a:t>
          </a:r>
          <a:r>
            <a:rPr lang="zh-CN" altLang="en-US" sz="1600">
              <a:sym typeface="+mn-ea"/>
            </a:rPr>
            <a:t>同时间</a:t>
          </a:r>
          <a:r>
            <a:rPr sz="1600">
              <a:sym typeface="+mn-ea"/>
            </a:rPr>
            <a:t>、同</a:t>
          </a:r>
          <a:r>
            <a:rPr lang="zh-CN" altLang="en-US" sz="1600">
              <a:sym typeface="+mn-ea"/>
            </a:rPr>
            <a:t>一个体的数据</a:t>
          </a:r>
          <a:endParaRPr lang="zh-CN" altLang="en-US" sz="1600"/>
        </a:p>
      </dgm:t>
    </dgm:pt>
    <dgm:pt modelId="{B5077AE7-8F7D-482A-A7A2-0C21844C92AC}" cxnId="{1A03AE4E-A3F1-45A8-8234-6C22161645E1}" type="parTrans">
      <dgm:prSet/>
      <dgm:spPr/>
      <dgm:t>
        <a:bodyPr/>
        <a:lstStyle/>
        <a:p>
          <a:endParaRPr lang="zh-CN" altLang="en-US"/>
        </a:p>
      </dgm:t>
    </dgm:pt>
    <dgm:pt modelId="{1A057348-CDFC-4587-ACA9-45F1B2805D9C}" cxnId="{1A03AE4E-A3F1-45A8-8234-6C22161645E1}" type="sibTrans">
      <dgm:prSet/>
      <dgm:spPr/>
    </dgm:pt>
    <dgm:pt modelId="{05B7883E-08CA-4B11-978A-0E031766AB04}">
      <dgm:prSet phldrT="[文本]" phldr="0" custT="0"/>
      <dgm:spPr/>
      <dgm:t>
        <a:bodyPr vert="horz" wrap="square"/>
        <a:lstStyle/>
        <a:p>
          <a:pPr>
            <a:lnSpc>
              <a:spcPct val="100000"/>
            </a:lnSpc>
            <a:spcBef>
              <a:spcPct val="0"/>
            </a:spcBef>
            <a:spcAft>
              <a:spcPct val="35000"/>
            </a:spcAft>
          </a:pPr>
          <a:r>
            <a:rPr lang="zh-CN" altLang="en-US"/>
            <a:t>面板数据集</a:t>
          </a:r>
        </a:p>
      </dgm:t>
    </dgm:pt>
    <dgm:pt modelId="{D3AE5FBF-22B8-495D-8175-D008E6DBE25A}" cxnId="{B5AFD0A8-7458-47E5-8F6D-50327AC48361}" type="parTrans">
      <dgm:prSet/>
      <dgm:spPr/>
      <dgm:t>
        <a:bodyPr/>
        <a:lstStyle/>
        <a:p>
          <a:endParaRPr lang="zh-CN" altLang="en-US"/>
        </a:p>
      </dgm:t>
    </dgm:pt>
    <dgm:pt modelId="{07129F62-24FE-4443-9066-E2A8C0818369}" cxnId="{B5AFD0A8-7458-47E5-8F6D-50327AC48361}" type="sibTrans">
      <dgm:prSet/>
      <dgm:spPr/>
      <dgm:t>
        <a:bodyPr/>
        <a:lstStyle/>
        <a:p>
          <a:endParaRPr lang="zh-CN" altLang="en-US"/>
        </a:p>
      </dgm:t>
    </dgm:pt>
    <dgm:pt modelId="{BFBB9A52-FB1C-42BA-A642-78AFF52BB940}">
      <dgm:prSet phldr="0" custT="1"/>
      <dgm:spPr/>
      <dgm:t>
        <a:bodyPr vert="horz" wrap="square"/>
        <a:lstStyle/>
        <a:p>
          <a:pPr>
            <a:lnSpc>
              <a:spcPct val="100000"/>
            </a:lnSpc>
            <a:spcBef>
              <a:spcPct val="0"/>
            </a:spcBef>
            <a:spcAft>
              <a:spcPct val="35000"/>
            </a:spcAft>
          </a:pPr>
          <a:r>
            <a:rPr sz="1600">
              <a:sym typeface="+mn-ea"/>
            </a:rPr>
            <a:t>不</a:t>
          </a:r>
          <a:r>
            <a:rPr lang="zh-CN" altLang="en-US" sz="1600">
              <a:sym typeface="+mn-ea"/>
            </a:rPr>
            <a:t>同时间</a:t>
          </a:r>
          <a:r>
            <a:rPr sz="1600">
              <a:sym typeface="+mn-ea"/>
            </a:rPr>
            <a:t>、不</a:t>
          </a:r>
          <a:r>
            <a:rPr lang="zh-CN" altLang="en-US" sz="1600">
              <a:sym typeface="+mn-ea"/>
            </a:rPr>
            <a:t>同个体的数据</a:t>
          </a:r>
          <a:endParaRPr lang="zh-CN" altLang="en-US" sz="1600"/>
        </a:p>
      </dgm:t>
    </dgm:pt>
    <dgm:pt modelId="{17C3C0B5-DA9B-4562-A0AC-73BC029ACE62}" cxnId="{CEE75579-2A82-4799-9BBB-E7830A5881FE}" type="parTrans">
      <dgm:prSet/>
      <dgm:spPr/>
      <dgm:t>
        <a:bodyPr/>
        <a:lstStyle/>
        <a:p>
          <a:endParaRPr lang="zh-CN" altLang="en-US"/>
        </a:p>
      </dgm:t>
    </dgm:pt>
    <dgm:pt modelId="{F6B3FAE3-D737-4546-A2DF-7EA91304CD83}" cxnId="{CEE75579-2A82-4799-9BBB-E7830A5881FE}" type="sibTrans">
      <dgm:prSet/>
      <dgm:spPr/>
    </dgm:pt>
    <dgm:pt modelId="{D46EE152-774F-4CA8-9116-98CB08AEFA88}" type="pres">
      <dgm:prSet presAssocID="{D6047DBF-95AA-40BC-A783-377E8F18B84D}" presName="Name0" presStyleCnt="0">
        <dgm:presLayoutVars>
          <dgm:chPref val="1"/>
          <dgm:dir/>
          <dgm:animOne val="branch"/>
          <dgm:animLvl val="lvl"/>
          <dgm:resizeHandles val="exact"/>
        </dgm:presLayoutVars>
      </dgm:prSet>
      <dgm:spPr/>
    </dgm:pt>
    <dgm:pt modelId="{D1C58439-AB41-4D73-94D5-800644F6883C}" type="pres">
      <dgm:prSet presAssocID="{9CF950A0-AF63-4EEF-9FFD-96C1F7E7E392}" presName="root1" presStyleCnt="0"/>
      <dgm:spPr/>
    </dgm:pt>
    <dgm:pt modelId="{9B9BF0AB-5901-4E79-B4D7-EC064A6E4281}" type="pres">
      <dgm:prSet presAssocID="{9CF950A0-AF63-4EEF-9FFD-96C1F7E7E392}" presName="LevelOneTextNode" presStyleLbl="node0" presStyleIdx="0" presStyleCnt="1">
        <dgm:presLayoutVars>
          <dgm:chPref val="3"/>
        </dgm:presLayoutVars>
      </dgm:prSet>
      <dgm:spPr/>
    </dgm:pt>
    <dgm:pt modelId="{A6E13702-6C97-4911-A4E2-59EE8E68C431}" type="pres">
      <dgm:prSet presAssocID="{9CF950A0-AF63-4EEF-9FFD-96C1F7E7E392}" presName="level2hierChild" presStyleCnt="0"/>
      <dgm:spPr/>
    </dgm:pt>
    <dgm:pt modelId="{64B430B3-FF1B-406C-9FF2-27BA23788747}" type="pres">
      <dgm:prSet presAssocID="{CEE48522-27B1-4F7F-84F9-D98425D345C1}" presName="conn2-1" presStyleLbl="parChTrans1D2" presStyleIdx="0" presStyleCnt="3"/>
      <dgm:spPr/>
    </dgm:pt>
    <dgm:pt modelId="{C069D299-1B39-4BB1-9C27-833B58C46156}" type="pres">
      <dgm:prSet presAssocID="{CEE48522-27B1-4F7F-84F9-D98425D345C1}" presName="connTx" presStyleCnt="0"/>
      <dgm:spPr/>
    </dgm:pt>
    <dgm:pt modelId="{9C4BE19C-8DBD-46B6-9067-607184141480}" type="pres">
      <dgm:prSet presAssocID="{43C98814-3703-4708-9480-0269618948C5}" presName="root2" presStyleCnt="0"/>
      <dgm:spPr/>
    </dgm:pt>
    <dgm:pt modelId="{CDA235D6-AC41-4ED3-AF28-D9CD9EDCBAED}" type="pres">
      <dgm:prSet presAssocID="{43C98814-3703-4708-9480-0269618948C5}" presName="LevelTwoTextNode" presStyleLbl="node2" presStyleIdx="0" presStyleCnt="3">
        <dgm:presLayoutVars>
          <dgm:chPref val="3"/>
        </dgm:presLayoutVars>
      </dgm:prSet>
      <dgm:spPr/>
    </dgm:pt>
    <dgm:pt modelId="{72E265FC-36E6-4BBF-AC05-214FD6415DAB}" type="pres">
      <dgm:prSet presAssocID="{43C98814-3703-4708-9480-0269618948C5}" presName="level3hierChild" presStyleCnt="0"/>
      <dgm:spPr/>
    </dgm:pt>
    <dgm:pt modelId="{3E2777B8-FC58-41A1-9B58-AC408AB54B79}" type="pres">
      <dgm:prSet presAssocID="{FC57A4B5-17F7-4B22-9969-196D8D83669C}" presName="conn2-1" presStyleLbl="parChTrans1D3" presStyleIdx="0" presStyleCnt="3"/>
      <dgm:spPr/>
    </dgm:pt>
    <dgm:pt modelId="{BFE34587-5682-4661-A114-B21B2A43E93F}" type="pres">
      <dgm:prSet presAssocID="{FC57A4B5-17F7-4B22-9969-196D8D83669C}" presName="connTx" presStyleCnt="0"/>
      <dgm:spPr/>
    </dgm:pt>
    <dgm:pt modelId="{1BF3A2AD-CE06-4B7A-8132-2D58EAE92529}" type="pres">
      <dgm:prSet presAssocID="{636B7B1D-CF4E-4A91-BFD3-6E8FFD31A170}" presName="root2" presStyleCnt="0"/>
      <dgm:spPr/>
    </dgm:pt>
    <dgm:pt modelId="{BA345036-A745-4C62-B607-E79C0232C39D}" type="pres">
      <dgm:prSet presAssocID="{636B7B1D-CF4E-4A91-BFD3-6E8FFD31A170}" presName="LevelTwoTextNode" presStyleLbl="node3" presStyleIdx="0" presStyleCnt="3">
        <dgm:presLayoutVars>
          <dgm:chPref val="3"/>
        </dgm:presLayoutVars>
      </dgm:prSet>
      <dgm:spPr/>
    </dgm:pt>
    <dgm:pt modelId="{F097F3EA-F3EF-410D-9528-F1C4EB7DF7EB}" type="pres">
      <dgm:prSet presAssocID="{636B7B1D-CF4E-4A91-BFD3-6E8FFD31A170}" presName="level3hierChild" presStyleCnt="0"/>
      <dgm:spPr/>
    </dgm:pt>
    <dgm:pt modelId="{2F66960D-CF7A-443C-8CB9-E7DD0B261214}" type="pres">
      <dgm:prSet presAssocID="{DD4B9A5E-AF0E-4E40-AE50-8ADA48B6C96E}" presName="conn2-1" presStyleLbl="parChTrans1D2" presStyleIdx="1" presStyleCnt="3"/>
      <dgm:spPr/>
    </dgm:pt>
    <dgm:pt modelId="{5BBFF12A-A69F-4078-A83D-A1EAB54C5269}" type="pres">
      <dgm:prSet presAssocID="{DD4B9A5E-AF0E-4E40-AE50-8ADA48B6C96E}" presName="connTx" presStyleCnt="0"/>
      <dgm:spPr/>
    </dgm:pt>
    <dgm:pt modelId="{C34060C1-0884-4F60-ADDF-610222CEEF01}" type="pres">
      <dgm:prSet presAssocID="{EEA9BF43-52EA-422D-B843-A7E2D98344F1}" presName="root2" presStyleCnt="0"/>
      <dgm:spPr/>
    </dgm:pt>
    <dgm:pt modelId="{3540059A-19CD-4FBD-A598-B7A4BB9DA52D}" type="pres">
      <dgm:prSet presAssocID="{EEA9BF43-52EA-422D-B843-A7E2D98344F1}" presName="LevelTwoTextNode" presStyleLbl="node2" presStyleIdx="1" presStyleCnt="3">
        <dgm:presLayoutVars>
          <dgm:chPref val="3"/>
        </dgm:presLayoutVars>
      </dgm:prSet>
      <dgm:spPr/>
    </dgm:pt>
    <dgm:pt modelId="{5F2B1077-175E-4F04-9ED5-8097B74233FF}" type="pres">
      <dgm:prSet presAssocID="{EEA9BF43-52EA-422D-B843-A7E2D98344F1}" presName="level3hierChild" presStyleCnt="0"/>
      <dgm:spPr/>
    </dgm:pt>
    <dgm:pt modelId="{208A7B35-743C-411C-91F1-20A2FA7E91DB}" type="pres">
      <dgm:prSet presAssocID="{B5077AE7-8F7D-482A-A7A2-0C21844C92AC}" presName="conn2-1" presStyleLbl="parChTrans1D3" presStyleIdx="1" presStyleCnt="3"/>
      <dgm:spPr/>
    </dgm:pt>
    <dgm:pt modelId="{95F17A44-0B3D-4FA1-83F8-55A0D23435BD}" type="pres">
      <dgm:prSet presAssocID="{B5077AE7-8F7D-482A-A7A2-0C21844C92AC}" presName="connTx" presStyleCnt="0"/>
      <dgm:spPr/>
    </dgm:pt>
    <dgm:pt modelId="{7244EC0D-FF7E-4C7B-92E3-339DF06FDF66}" type="pres">
      <dgm:prSet presAssocID="{D7DC58F0-FF5B-4E8C-9054-5D3B17EAA2D5}" presName="root2" presStyleCnt="0"/>
      <dgm:spPr/>
    </dgm:pt>
    <dgm:pt modelId="{2C0F6CE2-14DA-4C79-97A5-6402D62666EE}" type="pres">
      <dgm:prSet presAssocID="{D7DC58F0-FF5B-4E8C-9054-5D3B17EAA2D5}" presName="LevelTwoTextNode" presStyleLbl="node3" presStyleIdx="1" presStyleCnt="3">
        <dgm:presLayoutVars>
          <dgm:chPref val="3"/>
        </dgm:presLayoutVars>
      </dgm:prSet>
      <dgm:spPr/>
    </dgm:pt>
    <dgm:pt modelId="{B57EC39C-1F2E-45BD-9DF2-2A2B10808FE5}" type="pres">
      <dgm:prSet presAssocID="{D7DC58F0-FF5B-4E8C-9054-5D3B17EAA2D5}" presName="level3hierChild" presStyleCnt="0"/>
      <dgm:spPr/>
    </dgm:pt>
    <dgm:pt modelId="{CED1A3A3-B184-469E-86AE-670623BA4E5D}" type="pres">
      <dgm:prSet presAssocID="{D3AE5FBF-22B8-495D-8175-D008E6DBE25A}" presName="conn2-1" presStyleLbl="parChTrans1D2" presStyleIdx="2" presStyleCnt="3"/>
      <dgm:spPr/>
    </dgm:pt>
    <dgm:pt modelId="{925CFC76-454F-4CEF-ADE7-B0D5EBC96571}" type="pres">
      <dgm:prSet presAssocID="{D3AE5FBF-22B8-495D-8175-D008E6DBE25A}" presName="connTx" presStyleCnt="0"/>
      <dgm:spPr/>
    </dgm:pt>
    <dgm:pt modelId="{FE25D188-752C-49DB-8CF7-81DAD4AA116D}" type="pres">
      <dgm:prSet presAssocID="{05B7883E-08CA-4B11-978A-0E031766AB04}" presName="root2" presStyleCnt="0"/>
      <dgm:spPr/>
    </dgm:pt>
    <dgm:pt modelId="{E8D2105A-5421-473B-835F-F6E08D9D2D9B}" type="pres">
      <dgm:prSet presAssocID="{05B7883E-08CA-4B11-978A-0E031766AB04}" presName="LevelTwoTextNode" presStyleLbl="node2" presStyleIdx="2" presStyleCnt="3">
        <dgm:presLayoutVars>
          <dgm:chPref val="3"/>
        </dgm:presLayoutVars>
      </dgm:prSet>
      <dgm:spPr/>
    </dgm:pt>
    <dgm:pt modelId="{8A9817AD-1B7B-4DD1-A786-15A6E30FA3D8}" type="pres">
      <dgm:prSet presAssocID="{05B7883E-08CA-4B11-978A-0E031766AB04}" presName="level3hierChild" presStyleCnt="0"/>
      <dgm:spPr/>
    </dgm:pt>
    <dgm:pt modelId="{674B62A9-9920-4626-8311-1903FB7E00D3}" type="pres">
      <dgm:prSet presAssocID="{17C3C0B5-DA9B-4562-A0AC-73BC029ACE62}" presName="conn2-1" presStyleLbl="parChTrans1D3" presStyleIdx="2" presStyleCnt="3"/>
      <dgm:spPr/>
    </dgm:pt>
    <dgm:pt modelId="{49248D4F-1427-4EE8-982A-738BB0DFE95C}" type="pres">
      <dgm:prSet presAssocID="{17C3C0B5-DA9B-4562-A0AC-73BC029ACE62}" presName="connTx" presStyleCnt="0"/>
      <dgm:spPr/>
    </dgm:pt>
    <dgm:pt modelId="{79F3D420-589A-4CE6-9B7D-D67764DFD8FC}" type="pres">
      <dgm:prSet presAssocID="{BFBB9A52-FB1C-42BA-A642-78AFF52BB940}" presName="root2" presStyleCnt="0"/>
      <dgm:spPr/>
    </dgm:pt>
    <dgm:pt modelId="{1E489CFE-F0C0-47B0-BDEC-F36F7A80D850}" type="pres">
      <dgm:prSet presAssocID="{BFBB9A52-FB1C-42BA-A642-78AFF52BB940}" presName="LevelTwoTextNode" presStyleLbl="node3" presStyleIdx="2" presStyleCnt="3">
        <dgm:presLayoutVars>
          <dgm:chPref val="3"/>
        </dgm:presLayoutVars>
      </dgm:prSet>
      <dgm:spPr/>
    </dgm:pt>
    <dgm:pt modelId="{FAB4E997-CEFF-4AF1-BF2E-B5CDD68A38F2}" type="pres">
      <dgm:prSet presAssocID="{BFBB9A52-FB1C-42BA-A642-78AFF52BB940}" presName="level3hierChild" presStyleCnt="0"/>
      <dgm:spPr/>
    </dgm:pt>
  </dgm:ptLst>
  <dgm:cxnLst>
    <dgm:cxn modelId="{BE3C9610-9FA5-4625-8AD6-A24CE65BE2C2}" srcId="{D6047DBF-95AA-40BC-A783-377E8F18B84D}" destId="{9CF950A0-AF63-4EEF-9FFD-96C1F7E7E392}" srcOrd="0" destOrd="0" parTransId="{C208B5D8-5995-4479-A42A-8A55E56C12D9}" sibTransId="{789CBC20-C209-4F6E-8277-16D1CD2BC23E}"/>
    <dgm:cxn modelId="{D0A05DBE-2F5F-4607-9250-FAF32D7E52AA}" srcId="{9CF950A0-AF63-4EEF-9FFD-96C1F7E7E392}" destId="{43C98814-3703-4708-9480-0269618948C5}" srcOrd="0" destOrd="0" parTransId="{CEE48522-27B1-4F7F-84F9-D98425D345C1}" sibTransId="{8F8E0805-276C-4375-BEB7-3681B4D5E062}"/>
    <dgm:cxn modelId="{38F096D4-A494-4966-A333-79EF63195569}" srcId="{43C98814-3703-4708-9480-0269618948C5}" destId="{636B7B1D-CF4E-4A91-BFD3-6E8FFD31A170}" srcOrd="0" destOrd="0" parTransId="{FC57A4B5-17F7-4B22-9969-196D8D83669C}" sibTransId="{E11BDA48-DA81-4277-9863-308C621B4FDB}"/>
    <dgm:cxn modelId="{3121DB80-5861-437E-BE1D-70E90B6D1905}" srcId="{9CF950A0-AF63-4EEF-9FFD-96C1F7E7E392}" destId="{EEA9BF43-52EA-422D-B843-A7E2D98344F1}" srcOrd="1" destOrd="0" parTransId="{DD4B9A5E-AF0E-4E40-AE50-8ADA48B6C96E}" sibTransId="{35829CFD-40BE-4AAC-B481-B24731CD799F}"/>
    <dgm:cxn modelId="{1A03AE4E-A3F1-45A8-8234-6C22161645E1}" srcId="{EEA9BF43-52EA-422D-B843-A7E2D98344F1}" destId="{D7DC58F0-FF5B-4E8C-9054-5D3B17EAA2D5}" srcOrd="0" destOrd="1" parTransId="{B5077AE7-8F7D-482A-A7A2-0C21844C92AC}" sibTransId="{1A057348-CDFC-4587-ACA9-45F1B2805D9C}"/>
    <dgm:cxn modelId="{B5AFD0A8-7458-47E5-8F6D-50327AC48361}" srcId="{9CF950A0-AF63-4EEF-9FFD-96C1F7E7E392}" destId="{05B7883E-08CA-4B11-978A-0E031766AB04}" srcOrd="2" destOrd="0" parTransId="{D3AE5FBF-22B8-495D-8175-D008E6DBE25A}" sibTransId="{07129F62-24FE-4443-9066-E2A8C0818369}"/>
    <dgm:cxn modelId="{CEE75579-2A82-4799-9BBB-E7830A5881FE}" srcId="{05B7883E-08CA-4B11-978A-0E031766AB04}" destId="{BFBB9A52-FB1C-42BA-A642-78AFF52BB940}" srcOrd="0" destOrd="2" parTransId="{17C3C0B5-DA9B-4562-A0AC-73BC029ACE62}" sibTransId="{F6B3FAE3-D737-4546-A2DF-7EA91304CD83}"/>
    <dgm:cxn modelId="{A2C94859-4BFF-4A04-AF14-68F645F55246}" type="presOf" srcId="{D6047DBF-95AA-40BC-A783-377E8F18B84D}" destId="{D46EE152-774F-4CA8-9116-98CB08AEFA88}" srcOrd="0" destOrd="0" presId="urn:microsoft.com/office/officeart/2008/layout/HorizontalMultiLevelHierarchy#1"/>
    <dgm:cxn modelId="{7DB900CF-7470-4E17-8C5F-EB78ED219048}" type="presParOf" srcId="{D46EE152-774F-4CA8-9116-98CB08AEFA88}" destId="{D1C58439-AB41-4D73-94D5-800644F6883C}" srcOrd="0" destOrd="0" presId="urn:microsoft.com/office/officeart/2008/layout/HorizontalMultiLevelHierarchy#1"/>
    <dgm:cxn modelId="{674301B6-3846-4A2E-937D-991EC58DB7BA}" type="presParOf" srcId="{D1C58439-AB41-4D73-94D5-800644F6883C}" destId="{9B9BF0AB-5901-4E79-B4D7-EC064A6E4281}" srcOrd="0" destOrd="0" presId="urn:microsoft.com/office/officeart/2008/layout/HorizontalMultiLevelHierarchy#1"/>
    <dgm:cxn modelId="{68C5551D-70A9-4485-A412-5FF4401613AD}" type="presOf" srcId="{9CF950A0-AF63-4EEF-9FFD-96C1F7E7E392}" destId="{9B9BF0AB-5901-4E79-B4D7-EC064A6E4281}" srcOrd="0" destOrd="0" presId="urn:microsoft.com/office/officeart/2008/layout/HorizontalMultiLevelHierarchy#1"/>
    <dgm:cxn modelId="{D89D81A4-D8B0-4FE2-9DA1-248D88922F22}" type="presParOf" srcId="{D1C58439-AB41-4D73-94D5-800644F6883C}" destId="{A6E13702-6C97-4911-A4E2-59EE8E68C431}" srcOrd="1" destOrd="0" presId="urn:microsoft.com/office/officeart/2008/layout/HorizontalMultiLevelHierarchy#1"/>
    <dgm:cxn modelId="{D4FB0F3B-EB92-44D9-895D-7139CCFCCB17}" type="presParOf" srcId="{A6E13702-6C97-4911-A4E2-59EE8E68C431}" destId="{64B430B3-FF1B-406C-9FF2-27BA23788747}" srcOrd="0" destOrd="1" presId="urn:microsoft.com/office/officeart/2008/layout/HorizontalMultiLevelHierarchy#1"/>
    <dgm:cxn modelId="{A722C740-907E-4CC7-B8AD-4D3E9226D9AD}" type="presOf" srcId="{CEE48522-27B1-4F7F-84F9-D98425D345C1}" destId="{64B430B3-FF1B-406C-9FF2-27BA23788747}" srcOrd="0" destOrd="0" presId="urn:microsoft.com/office/officeart/2008/layout/HorizontalMultiLevelHierarchy#1"/>
    <dgm:cxn modelId="{78AE13FA-CF76-4331-AB98-E85A55E2E839}" type="presParOf" srcId="{64B430B3-FF1B-406C-9FF2-27BA23788747}" destId="{C069D299-1B39-4BB1-9C27-833B58C46156}" srcOrd="0" destOrd="0" presId="urn:microsoft.com/office/officeart/2008/layout/HorizontalMultiLevelHierarchy#1"/>
    <dgm:cxn modelId="{DEC8A492-1FC5-4307-BDF5-58A9F65E6194}" type="presOf" srcId="{CEE48522-27B1-4F7F-84F9-D98425D345C1}" destId="{C069D299-1B39-4BB1-9C27-833B58C46156}" srcOrd="1" destOrd="0" presId="urn:microsoft.com/office/officeart/2008/layout/HorizontalMultiLevelHierarchy#1"/>
    <dgm:cxn modelId="{51AF9C93-01B3-496D-8244-F8190133FB83}" type="presParOf" srcId="{A6E13702-6C97-4911-A4E2-59EE8E68C431}" destId="{9C4BE19C-8DBD-46B6-9067-607184141480}" srcOrd="1" destOrd="1" presId="urn:microsoft.com/office/officeart/2008/layout/HorizontalMultiLevelHierarchy#1"/>
    <dgm:cxn modelId="{EEEECBC5-DDB1-4636-9EE5-60528CF7164E}" type="presParOf" srcId="{9C4BE19C-8DBD-46B6-9067-607184141480}" destId="{CDA235D6-AC41-4ED3-AF28-D9CD9EDCBAED}" srcOrd="0" destOrd="1" presId="urn:microsoft.com/office/officeart/2008/layout/HorizontalMultiLevelHierarchy#1"/>
    <dgm:cxn modelId="{5617295D-D4E7-4E48-9594-49DA8EF7432B}" type="presOf" srcId="{43C98814-3703-4708-9480-0269618948C5}" destId="{CDA235D6-AC41-4ED3-AF28-D9CD9EDCBAED}" srcOrd="0" destOrd="0" presId="urn:microsoft.com/office/officeart/2008/layout/HorizontalMultiLevelHierarchy#1"/>
    <dgm:cxn modelId="{29BF769A-03CE-4960-AEFE-61F2BE095D9E}" type="presParOf" srcId="{9C4BE19C-8DBD-46B6-9067-607184141480}" destId="{72E265FC-36E6-4BBF-AC05-214FD6415DAB}" srcOrd="1" destOrd="1" presId="urn:microsoft.com/office/officeart/2008/layout/HorizontalMultiLevelHierarchy#1"/>
    <dgm:cxn modelId="{8E5729CC-AF65-4088-98E7-1ED8548C6A84}" type="presParOf" srcId="{72E265FC-36E6-4BBF-AC05-214FD6415DAB}" destId="{3E2777B8-FC58-41A1-9B58-AC408AB54B79}" srcOrd="0" destOrd="1" presId="urn:microsoft.com/office/officeart/2008/layout/HorizontalMultiLevelHierarchy#1"/>
    <dgm:cxn modelId="{6FDDD0A6-2143-4FC1-9255-082C3DC15B44}" type="presOf" srcId="{FC57A4B5-17F7-4B22-9969-196D8D83669C}" destId="{3E2777B8-FC58-41A1-9B58-AC408AB54B79}" srcOrd="0" destOrd="0" presId="urn:microsoft.com/office/officeart/2008/layout/HorizontalMultiLevelHierarchy#1"/>
    <dgm:cxn modelId="{A967485E-388E-420F-8773-10D36B920C77}" type="presParOf" srcId="{3E2777B8-FC58-41A1-9B58-AC408AB54B79}" destId="{BFE34587-5682-4661-A114-B21B2A43E93F}" srcOrd="0" destOrd="0" presId="urn:microsoft.com/office/officeart/2008/layout/HorizontalMultiLevelHierarchy#1"/>
    <dgm:cxn modelId="{03918891-C12B-4AC5-83C4-BD9603E62870}" type="presOf" srcId="{FC57A4B5-17F7-4B22-9969-196D8D83669C}" destId="{BFE34587-5682-4661-A114-B21B2A43E93F}" srcOrd="1" destOrd="0" presId="urn:microsoft.com/office/officeart/2008/layout/HorizontalMultiLevelHierarchy#1"/>
    <dgm:cxn modelId="{71E28CE0-39D2-4C4E-881A-FF5CA5F6D515}" type="presParOf" srcId="{72E265FC-36E6-4BBF-AC05-214FD6415DAB}" destId="{1BF3A2AD-CE06-4B7A-8132-2D58EAE92529}" srcOrd="1" destOrd="1" presId="urn:microsoft.com/office/officeart/2008/layout/HorizontalMultiLevelHierarchy#1"/>
    <dgm:cxn modelId="{53D0F915-AB8F-4FB7-92F3-B9E063B249A6}" type="presParOf" srcId="{1BF3A2AD-CE06-4B7A-8132-2D58EAE92529}" destId="{BA345036-A745-4C62-B607-E79C0232C39D}" srcOrd="0" destOrd="1" presId="urn:microsoft.com/office/officeart/2008/layout/HorizontalMultiLevelHierarchy#1"/>
    <dgm:cxn modelId="{2FAE1F71-6297-466E-8D9E-72030E5AB503}" type="presOf" srcId="{636B7B1D-CF4E-4A91-BFD3-6E8FFD31A170}" destId="{BA345036-A745-4C62-B607-E79C0232C39D}" srcOrd="0" destOrd="0" presId="urn:microsoft.com/office/officeart/2008/layout/HorizontalMultiLevelHierarchy#1"/>
    <dgm:cxn modelId="{7BB16DEA-6414-4ABE-B251-662CE4DD021B}" type="presParOf" srcId="{1BF3A2AD-CE06-4B7A-8132-2D58EAE92529}" destId="{F097F3EA-F3EF-410D-9528-F1C4EB7DF7EB}" srcOrd="1" destOrd="1" presId="urn:microsoft.com/office/officeart/2008/layout/HorizontalMultiLevelHierarchy#1"/>
    <dgm:cxn modelId="{68A42CCE-0D8C-455F-BFF6-2E2FE87259B9}" type="presParOf" srcId="{A6E13702-6C97-4911-A4E2-59EE8E68C431}" destId="{2F66960D-CF7A-443C-8CB9-E7DD0B261214}" srcOrd="2" destOrd="1" presId="urn:microsoft.com/office/officeart/2008/layout/HorizontalMultiLevelHierarchy#1"/>
    <dgm:cxn modelId="{3D369BEF-A92B-45FB-8783-62037ABED36B}" type="presOf" srcId="{DD4B9A5E-AF0E-4E40-AE50-8ADA48B6C96E}" destId="{2F66960D-CF7A-443C-8CB9-E7DD0B261214}" srcOrd="0" destOrd="0" presId="urn:microsoft.com/office/officeart/2008/layout/HorizontalMultiLevelHierarchy#1"/>
    <dgm:cxn modelId="{75BD2EBC-2372-473A-B645-E9DA64861690}" type="presParOf" srcId="{2F66960D-CF7A-443C-8CB9-E7DD0B261214}" destId="{5BBFF12A-A69F-4078-A83D-A1EAB54C5269}" srcOrd="0" destOrd="2" presId="urn:microsoft.com/office/officeart/2008/layout/HorizontalMultiLevelHierarchy#1"/>
    <dgm:cxn modelId="{CAA607DA-88AD-4A4E-8867-4346041B4AE1}" type="presOf" srcId="{DD4B9A5E-AF0E-4E40-AE50-8ADA48B6C96E}" destId="{5BBFF12A-A69F-4078-A83D-A1EAB54C5269}" srcOrd="1" destOrd="0" presId="urn:microsoft.com/office/officeart/2008/layout/HorizontalMultiLevelHierarchy#1"/>
    <dgm:cxn modelId="{1C0D7E4C-3105-4E0A-9C0C-14AA76A82AD3}" type="presParOf" srcId="{A6E13702-6C97-4911-A4E2-59EE8E68C431}" destId="{C34060C1-0884-4F60-ADDF-610222CEEF01}" srcOrd="3" destOrd="1" presId="urn:microsoft.com/office/officeart/2008/layout/HorizontalMultiLevelHierarchy#1"/>
    <dgm:cxn modelId="{4087869E-149E-436C-8E45-C3088B99622F}" type="presParOf" srcId="{C34060C1-0884-4F60-ADDF-610222CEEF01}" destId="{3540059A-19CD-4FBD-A598-B7A4BB9DA52D}" srcOrd="0" destOrd="3" presId="urn:microsoft.com/office/officeart/2008/layout/HorizontalMultiLevelHierarchy#1"/>
    <dgm:cxn modelId="{3F25F5AF-FF7E-4566-8887-A537DB86915B}" type="presOf" srcId="{EEA9BF43-52EA-422D-B843-A7E2D98344F1}" destId="{3540059A-19CD-4FBD-A598-B7A4BB9DA52D}" srcOrd="0" destOrd="0" presId="urn:microsoft.com/office/officeart/2008/layout/HorizontalMultiLevelHierarchy#1"/>
    <dgm:cxn modelId="{F4A63BEF-F7BA-4A28-A32B-78AC534D1E08}" type="presParOf" srcId="{C34060C1-0884-4F60-ADDF-610222CEEF01}" destId="{5F2B1077-175E-4F04-9ED5-8097B74233FF}" srcOrd="1" destOrd="3" presId="urn:microsoft.com/office/officeart/2008/layout/HorizontalMultiLevelHierarchy#1"/>
    <dgm:cxn modelId="{3DF9233F-A93C-4C45-A191-B165EDDBF1C6}" type="presParOf" srcId="{5F2B1077-175E-4F04-9ED5-8097B74233FF}" destId="{208A7B35-743C-411C-91F1-20A2FA7E91DB}" srcOrd="0" destOrd="1" presId="urn:microsoft.com/office/officeart/2008/layout/HorizontalMultiLevelHierarchy#1"/>
    <dgm:cxn modelId="{A322184E-3B09-4D78-91FC-9F46D4BB9AC4}" type="presOf" srcId="{B5077AE7-8F7D-482A-A7A2-0C21844C92AC}" destId="{208A7B35-743C-411C-91F1-20A2FA7E91DB}" srcOrd="0" destOrd="0" presId="urn:microsoft.com/office/officeart/2008/layout/HorizontalMultiLevelHierarchy#1"/>
    <dgm:cxn modelId="{FD1B4419-B507-4F9B-833F-4EC2656AA035}" type="presParOf" srcId="{208A7B35-743C-411C-91F1-20A2FA7E91DB}" destId="{95F17A44-0B3D-4FA1-83F8-55A0D23435BD}" srcOrd="0" destOrd="0" presId="urn:microsoft.com/office/officeart/2008/layout/HorizontalMultiLevelHierarchy#1"/>
    <dgm:cxn modelId="{F23BEF55-812C-4CA6-9C7A-269CB0D93291}" type="presOf" srcId="{B5077AE7-8F7D-482A-A7A2-0C21844C92AC}" destId="{95F17A44-0B3D-4FA1-83F8-55A0D23435BD}" srcOrd="1" destOrd="0" presId="urn:microsoft.com/office/officeart/2008/layout/HorizontalMultiLevelHierarchy#1"/>
    <dgm:cxn modelId="{0EFDA791-4D14-4B5A-AAE1-1EC26303E7BD}" type="presParOf" srcId="{5F2B1077-175E-4F04-9ED5-8097B74233FF}" destId="{7244EC0D-FF7E-4C7B-92E3-339DF06FDF66}" srcOrd="1" destOrd="1" presId="urn:microsoft.com/office/officeart/2008/layout/HorizontalMultiLevelHierarchy#1"/>
    <dgm:cxn modelId="{3F0C13FD-89AD-420F-B116-5306BBA41A16}" type="presParOf" srcId="{7244EC0D-FF7E-4C7B-92E3-339DF06FDF66}" destId="{2C0F6CE2-14DA-4C79-97A5-6402D62666EE}" srcOrd="0" destOrd="1" presId="urn:microsoft.com/office/officeart/2008/layout/HorizontalMultiLevelHierarchy#1"/>
    <dgm:cxn modelId="{D675A222-BFD8-42BB-9744-41B047F0F7FF}" type="presOf" srcId="{D7DC58F0-FF5B-4E8C-9054-5D3B17EAA2D5}" destId="{2C0F6CE2-14DA-4C79-97A5-6402D62666EE}" srcOrd="0" destOrd="0" presId="urn:microsoft.com/office/officeart/2008/layout/HorizontalMultiLevelHierarchy#1"/>
    <dgm:cxn modelId="{9C027C3E-6E90-4D5E-B43E-119EDC19250B}" type="presParOf" srcId="{7244EC0D-FF7E-4C7B-92E3-339DF06FDF66}" destId="{B57EC39C-1F2E-45BD-9DF2-2A2B10808FE5}" srcOrd="1" destOrd="1" presId="urn:microsoft.com/office/officeart/2008/layout/HorizontalMultiLevelHierarchy#1"/>
    <dgm:cxn modelId="{79DCAB59-4D48-40EC-87EE-34ED3B7484F5}" type="presParOf" srcId="{A6E13702-6C97-4911-A4E2-59EE8E68C431}" destId="{CED1A3A3-B184-469E-86AE-670623BA4E5D}" srcOrd="4" destOrd="1" presId="urn:microsoft.com/office/officeart/2008/layout/HorizontalMultiLevelHierarchy#1"/>
    <dgm:cxn modelId="{39AD6445-A607-430D-A5BC-67C8EC5174B4}" type="presOf" srcId="{D3AE5FBF-22B8-495D-8175-D008E6DBE25A}" destId="{CED1A3A3-B184-469E-86AE-670623BA4E5D}" srcOrd="0" destOrd="0" presId="urn:microsoft.com/office/officeart/2008/layout/HorizontalMultiLevelHierarchy#1"/>
    <dgm:cxn modelId="{9AF19103-53C1-4677-A802-37FAC2E0850E}" type="presParOf" srcId="{CED1A3A3-B184-469E-86AE-670623BA4E5D}" destId="{925CFC76-454F-4CEF-ADE7-B0D5EBC96571}" srcOrd="0" destOrd="4" presId="urn:microsoft.com/office/officeart/2008/layout/HorizontalMultiLevelHierarchy#1"/>
    <dgm:cxn modelId="{6E737425-1A3E-4EA7-85BD-064FEF2D29B2}" type="presOf" srcId="{D3AE5FBF-22B8-495D-8175-D008E6DBE25A}" destId="{925CFC76-454F-4CEF-ADE7-B0D5EBC96571}" srcOrd="1" destOrd="0" presId="urn:microsoft.com/office/officeart/2008/layout/HorizontalMultiLevelHierarchy#1"/>
    <dgm:cxn modelId="{8C0C57B6-98B3-4D1A-A7D5-4DDADDD78BC8}" type="presParOf" srcId="{A6E13702-6C97-4911-A4E2-59EE8E68C431}" destId="{FE25D188-752C-49DB-8CF7-81DAD4AA116D}" srcOrd="5" destOrd="1" presId="urn:microsoft.com/office/officeart/2008/layout/HorizontalMultiLevelHierarchy#1"/>
    <dgm:cxn modelId="{9144777B-02B1-4329-BB6E-E33080D67ED1}" type="presParOf" srcId="{FE25D188-752C-49DB-8CF7-81DAD4AA116D}" destId="{E8D2105A-5421-473B-835F-F6E08D9D2D9B}" srcOrd="0" destOrd="5" presId="urn:microsoft.com/office/officeart/2008/layout/HorizontalMultiLevelHierarchy#1"/>
    <dgm:cxn modelId="{DE34C5F5-B052-4F22-A7F9-9AB5809430ED}" type="presOf" srcId="{05B7883E-08CA-4B11-978A-0E031766AB04}" destId="{E8D2105A-5421-473B-835F-F6E08D9D2D9B}" srcOrd="0" destOrd="0" presId="urn:microsoft.com/office/officeart/2008/layout/HorizontalMultiLevelHierarchy#1"/>
    <dgm:cxn modelId="{A3B9D644-C76A-42A4-9AF4-1C65B914E84F}" type="presParOf" srcId="{FE25D188-752C-49DB-8CF7-81DAD4AA116D}" destId="{8A9817AD-1B7B-4DD1-A786-15A6E30FA3D8}" srcOrd="1" destOrd="5" presId="urn:microsoft.com/office/officeart/2008/layout/HorizontalMultiLevelHierarchy#1"/>
    <dgm:cxn modelId="{6D0FB040-2337-42D3-8252-D6232BDC7EA9}" type="presParOf" srcId="{8A9817AD-1B7B-4DD1-A786-15A6E30FA3D8}" destId="{674B62A9-9920-4626-8311-1903FB7E00D3}" srcOrd="0" destOrd="1" presId="urn:microsoft.com/office/officeart/2008/layout/HorizontalMultiLevelHierarchy#1"/>
    <dgm:cxn modelId="{603C9866-D9EA-4481-B139-6C8B616B0C0F}" type="presOf" srcId="{17C3C0B5-DA9B-4562-A0AC-73BC029ACE62}" destId="{674B62A9-9920-4626-8311-1903FB7E00D3}" srcOrd="0" destOrd="0" presId="urn:microsoft.com/office/officeart/2008/layout/HorizontalMultiLevelHierarchy#1"/>
    <dgm:cxn modelId="{C9FE7130-E7A3-42A8-A678-150D30D83019}" type="presParOf" srcId="{674B62A9-9920-4626-8311-1903FB7E00D3}" destId="{49248D4F-1427-4EE8-982A-738BB0DFE95C}" srcOrd="0" destOrd="0" presId="urn:microsoft.com/office/officeart/2008/layout/HorizontalMultiLevelHierarchy#1"/>
    <dgm:cxn modelId="{EEAED1AC-8DD5-42BC-86CB-9B4DA5422F8C}" type="presOf" srcId="{17C3C0B5-DA9B-4562-A0AC-73BC029ACE62}" destId="{49248D4F-1427-4EE8-982A-738BB0DFE95C}" srcOrd="1" destOrd="0" presId="urn:microsoft.com/office/officeart/2008/layout/HorizontalMultiLevelHierarchy#1"/>
    <dgm:cxn modelId="{9012EFAE-5712-4112-9C79-4D0335FD0F98}" type="presParOf" srcId="{8A9817AD-1B7B-4DD1-A786-15A6E30FA3D8}" destId="{79F3D420-589A-4CE6-9B7D-D67764DFD8FC}" srcOrd="1" destOrd="1" presId="urn:microsoft.com/office/officeart/2008/layout/HorizontalMultiLevelHierarchy#1"/>
    <dgm:cxn modelId="{9444F4AF-B5B3-4868-A7E2-BA6C1574364B}" type="presParOf" srcId="{79F3D420-589A-4CE6-9B7D-D67764DFD8FC}" destId="{1E489CFE-F0C0-47B0-BDEC-F36F7A80D850}" srcOrd="0" destOrd="1" presId="urn:microsoft.com/office/officeart/2008/layout/HorizontalMultiLevelHierarchy#1"/>
    <dgm:cxn modelId="{C22B1770-1AA9-4222-95FF-A87DA4BD13C9}" type="presOf" srcId="{BFBB9A52-FB1C-42BA-A642-78AFF52BB940}" destId="{1E489CFE-F0C0-47B0-BDEC-F36F7A80D850}" srcOrd="0" destOrd="0" presId="urn:microsoft.com/office/officeart/2008/layout/HorizontalMultiLevelHierarchy#1"/>
    <dgm:cxn modelId="{49532EF1-83AD-4998-BDE8-C0F812C7D604}" type="presParOf" srcId="{79F3D420-589A-4CE6-9B7D-D67764DFD8FC}" destId="{FAB4E997-CEFF-4AF1-BF2E-B5CDD68A38F2}" srcOrd="1" destOrd="1" presId="urn:microsoft.com/office/officeart/2008/layout/HorizontalMultiLevelHierarchy#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9033932" cy="4758207"/>
        <a:chOff x="0" y="0"/>
        <a:chExt cx="9033932" cy="4758207"/>
      </a:xfrm>
    </dsp:grpSpPr>
    <dsp:sp modelId="{3765BDC3-7C42-4534-94CC-ED052A15A452}">
      <dsp:nvSpPr>
        <dsp:cNvPr id="3" name="六边形 2"/>
        <dsp:cNvSpPr/>
      </dsp:nvSpPr>
      <dsp:spPr bwMode="white">
        <a:xfrm>
          <a:off x="1261137" y="2091232"/>
          <a:ext cx="1466207" cy="1258546"/>
        </a:xfrm>
        <a:prstGeom prst="hexagon">
          <a:avLst>
            <a:gd name="adj" fmla="val 25000"/>
            <a:gd name="vf" fmla="val 115470"/>
          </a:avLst>
        </a:prstGeom>
      </dsp:spPr>
      <dsp:style>
        <a:lnRef idx="1">
          <a:schemeClr val="accent2">
            <a:shade val="80000"/>
            <a:hueOff val="0"/>
            <a:satOff val="0"/>
            <a:lumOff val="0"/>
            <a:alpha val="100000"/>
          </a:schemeClr>
        </a:lnRef>
        <a:fillRef idx="2">
          <a:schemeClr val="accent2">
            <a:shade val="80000"/>
            <a:hueOff val="0"/>
            <a:satOff val="0"/>
            <a:lumOff val="0"/>
            <a:alpha val="100000"/>
          </a:schemeClr>
        </a:fillRef>
        <a:effectRef idx="1">
          <a:scrgbClr r="0" g="0" b="0"/>
        </a:effectRef>
        <a:fontRef idx="minor">
          <a:schemeClr val="dk1"/>
        </a:fontRef>
      </dsp:style>
      <dsp:txBody>
        <a:bodyPr lIns="0" tIns="17780" rIns="0" bIns="177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400" b="1"/>
            <a:t>东亚与太平洋地区</a:t>
          </a:r>
          <a:endParaRPr lang="zh-CN" altLang="en-US" sz="1400" b="1" dirty="0"/>
        </a:p>
      </dsp:txBody>
      <dsp:txXfrm>
        <a:off x="1261137" y="2091232"/>
        <a:ext cx="1466207" cy="1258546"/>
      </dsp:txXfrm>
    </dsp:sp>
    <dsp:sp modelId="{0359E00C-5FCD-4C30-9DC4-EF82809218EB}">
      <dsp:nvSpPr>
        <dsp:cNvPr id="4" name="六边形 3"/>
        <dsp:cNvSpPr/>
      </dsp:nvSpPr>
      <dsp:spPr bwMode="white">
        <a:xfrm>
          <a:off x="1296369" y="2654128"/>
          <a:ext cx="170741" cy="147504"/>
        </a:xfrm>
        <a:prstGeom prst="hexagon">
          <a:avLst>
            <a:gd name="adj" fmla="val 25000"/>
            <a:gd name="vf" fmla="val 115470"/>
          </a:avLst>
        </a:prstGeom>
      </dsp:spPr>
      <dsp:style>
        <a:lnRef idx="1">
          <a:schemeClr val="accent2"/>
        </a:lnRef>
        <a:fillRef idx="1">
          <a:schemeClr val="lt1"/>
        </a:fillRef>
        <a:effectRef idx="0">
          <a:scrgbClr r="0" g="0" b="0"/>
        </a:effectRef>
        <a:fontRef idx="minor"/>
      </dsp:style>
      <dsp:txXfrm>
        <a:off x="1296369" y="2654128"/>
        <a:ext cx="170741" cy="147504"/>
      </dsp:txXfrm>
    </dsp:sp>
    <dsp:sp modelId="{63249534-C58E-4738-8F1A-8B655D2D0293}">
      <dsp:nvSpPr>
        <dsp:cNvPr id="5" name="六边形 4"/>
        <dsp:cNvSpPr/>
      </dsp:nvSpPr>
      <dsp:spPr bwMode="white">
        <a:xfrm>
          <a:off x="0" y="1395582"/>
          <a:ext cx="1466207" cy="1258546"/>
        </a:xfrm>
        <a:prstGeom prst="hexagon">
          <a:avLst>
            <a:gd name="adj" fmla="val 25000"/>
            <a:gd name="vf" fmla="val 115470"/>
          </a:avLst>
        </a:prstGeom>
        <a:blipFill>
          <a:blip r:embed="rId1" cstate="print">
            <a:extLst>
              <a:ext uri="{28A0092B-C50C-407E-A947-70E740481C1C}">
                <a14:useLocalDpi xmlns:a14="http://schemas.microsoft.com/office/drawing/2010/main" val="0"/>
              </a:ext>
            </a:extLst>
          </a:blip>
          <a:srcRect/>
          <a:stretch>
            <a:fillRect l="-16000" r="-16000"/>
          </a:stretch>
        </a:blipFill>
      </dsp:spPr>
      <dsp:style>
        <a:lnRef idx="1">
          <a:schemeClr val="accent2">
            <a:shade val="80000"/>
            <a:hueOff val="0"/>
            <a:satOff val="0"/>
            <a:lumOff val="0"/>
            <a:alpha val="100000"/>
          </a:schemeClr>
        </a:lnRef>
        <a:fillRef idx="1">
          <a:schemeClr val="lt1">
            <a:alpha val="90000"/>
          </a:schemeClr>
        </a:fillRef>
        <a:effectRef idx="0">
          <a:scrgbClr r="0" g="0" b="0"/>
        </a:effectRef>
        <a:fontRef idx="minor"/>
      </dsp:style>
      <dsp:txXfrm>
        <a:off x="0" y="1395582"/>
        <a:ext cx="1466207" cy="1258546"/>
      </dsp:txXfrm>
    </dsp:sp>
    <dsp:sp modelId="{B0186CA7-F03C-4EC6-B6FC-C5CB648DB1FE}">
      <dsp:nvSpPr>
        <dsp:cNvPr id="6" name="六边形 5"/>
        <dsp:cNvSpPr/>
      </dsp:nvSpPr>
      <dsp:spPr bwMode="white">
        <a:xfrm>
          <a:off x="1003670" y="2487115"/>
          <a:ext cx="170741" cy="147504"/>
        </a:xfrm>
        <a:prstGeom prst="hexagon">
          <a:avLst>
            <a:gd name="adj" fmla="val 25000"/>
            <a:gd name="vf" fmla="val 115470"/>
          </a:avLst>
        </a:prstGeom>
      </dsp:spPr>
      <dsp:style>
        <a:lnRef idx="1">
          <a:schemeClr val="accent2"/>
        </a:lnRef>
        <a:fillRef idx="1">
          <a:schemeClr val="lt1"/>
        </a:fillRef>
        <a:effectRef idx="0">
          <a:scrgbClr r="0" g="0" b="0"/>
        </a:effectRef>
        <a:fontRef idx="minor"/>
      </dsp:style>
      <dsp:txXfrm>
        <a:off x="1003670" y="2487115"/>
        <a:ext cx="170741" cy="147504"/>
      </dsp:txXfrm>
    </dsp:sp>
    <dsp:sp modelId="{48A96A13-1569-458F-8AA1-4F187C4B9EDC}">
      <dsp:nvSpPr>
        <dsp:cNvPr id="7" name="六边形 6"/>
        <dsp:cNvSpPr/>
      </dsp:nvSpPr>
      <dsp:spPr bwMode="white">
        <a:xfrm>
          <a:off x="2523177" y="1391776"/>
          <a:ext cx="1466207" cy="1258546"/>
        </a:xfrm>
        <a:prstGeom prst="hexagon">
          <a:avLst>
            <a:gd name="adj" fmla="val 25000"/>
            <a:gd name="vf" fmla="val 115470"/>
          </a:avLst>
        </a:prstGeom>
      </dsp:spPr>
      <dsp:style>
        <a:lnRef idx="1">
          <a:schemeClr val="accent2">
            <a:shade val="80000"/>
            <a:hueOff val="0"/>
            <a:satOff val="0"/>
            <a:lumOff val="2402"/>
            <a:alpha val="100000"/>
          </a:schemeClr>
        </a:lnRef>
        <a:fillRef idx="2">
          <a:schemeClr val="accent2">
            <a:shade val="80000"/>
            <a:hueOff val="0"/>
            <a:satOff val="0"/>
            <a:lumOff val="2402"/>
            <a:alpha val="100000"/>
          </a:schemeClr>
        </a:fillRef>
        <a:effectRef idx="1">
          <a:scrgbClr r="0" g="0" b="0"/>
        </a:effectRef>
        <a:fontRef idx="minor">
          <a:schemeClr val="dk1"/>
        </a:fontRef>
      </dsp:style>
      <dsp:txBody>
        <a:bodyPr lIns="0" tIns="17780" rIns="0" bIns="177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400" b="1"/>
            <a:t>欧洲与中亚地区 </a:t>
          </a:r>
          <a:endParaRPr lang="zh-CN" altLang="en-US" sz="1400" b="1" dirty="0"/>
        </a:p>
      </dsp:txBody>
      <dsp:txXfrm>
        <a:off x="2523177" y="1391776"/>
        <a:ext cx="1466207" cy="1258546"/>
      </dsp:txXfrm>
    </dsp:sp>
    <dsp:sp modelId="{301E9A6E-B479-457A-81E0-66A6B6264684}">
      <dsp:nvSpPr>
        <dsp:cNvPr id="8" name="六边形 7"/>
        <dsp:cNvSpPr/>
      </dsp:nvSpPr>
      <dsp:spPr bwMode="white">
        <a:xfrm>
          <a:off x="3532267" y="2480453"/>
          <a:ext cx="170741" cy="147504"/>
        </a:xfrm>
        <a:prstGeom prst="hexagon">
          <a:avLst>
            <a:gd name="adj" fmla="val 25000"/>
            <a:gd name="vf" fmla="val 115470"/>
          </a:avLst>
        </a:prstGeom>
      </dsp:spPr>
      <dsp:style>
        <a:lnRef idx="1">
          <a:schemeClr val="accent2"/>
        </a:lnRef>
        <a:fillRef idx="1">
          <a:schemeClr val="lt1"/>
        </a:fillRef>
        <a:effectRef idx="0">
          <a:scrgbClr r="0" g="0" b="0"/>
        </a:effectRef>
        <a:fontRef idx="minor"/>
      </dsp:style>
      <dsp:txXfrm>
        <a:off x="3532267" y="2480453"/>
        <a:ext cx="170741" cy="147504"/>
      </dsp:txXfrm>
    </dsp:sp>
    <dsp:sp modelId="{BFEFC44D-BEB0-4463-A335-4A877AE6079F}">
      <dsp:nvSpPr>
        <dsp:cNvPr id="9" name="六边形 8"/>
        <dsp:cNvSpPr/>
      </dsp:nvSpPr>
      <dsp:spPr bwMode="white">
        <a:xfrm>
          <a:off x="3784314" y="2088853"/>
          <a:ext cx="1466207" cy="1258546"/>
        </a:xfrm>
        <a:prstGeom prst="hexagon">
          <a:avLst>
            <a:gd name="adj" fmla="val 25000"/>
            <a:gd name="vf" fmla="val 115470"/>
          </a:avLst>
        </a:prstGeom>
        <a: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l="-15000" r="-15000"/>
          </a:stretch>
        </a:blipFill>
      </dsp:spPr>
      <dsp:style>
        <a:lnRef idx="1">
          <a:schemeClr val="accent2">
            <a:shade val="80000"/>
            <a:hueOff val="0"/>
            <a:satOff val="0"/>
            <a:lumOff val="2402"/>
            <a:alpha val="100000"/>
          </a:schemeClr>
        </a:lnRef>
        <a:fillRef idx="1">
          <a:schemeClr val="lt1">
            <a:alpha val="90000"/>
          </a:schemeClr>
        </a:fillRef>
        <a:effectRef idx="0">
          <a:scrgbClr r="0" g="0" b="0"/>
        </a:effectRef>
        <a:fontRef idx="minor"/>
      </dsp:style>
      <dsp:txXfrm>
        <a:off x="3784314" y="2088853"/>
        <a:ext cx="1466207" cy="1258546"/>
      </dsp:txXfrm>
    </dsp:sp>
    <dsp:sp modelId="{65AF011C-1CDC-4DF2-9941-2E1D136C6C97}">
      <dsp:nvSpPr>
        <dsp:cNvPr id="10" name="六边形 9"/>
        <dsp:cNvSpPr/>
      </dsp:nvSpPr>
      <dsp:spPr bwMode="white">
        <a:xfrm>
          <a:off x="3819546" y="2648894"/>
          <a:ext cx="170741" cy="147504"/>
        </a:xfrm>
        <a:prstGeom prst="hexagon">
          <a:avLst>
            <a:gd name="adj" fmla="val 25000"/>
            <a:gd name="vf" fmla="val 115470"/>
          </a:avLst>
        </a:prstGeom>
      </dsp:spPr>
      <dsp:style>
        <a:lnRef idx="1">
          <a:schemeClr val="accent2"/>
        </a:lnRef>
        <a:fillRef idx="1">
          <a:schemeClr val="lt1"/>
        </a:fillRef>
        <a:effectRef idx="0">
          <a:scrgbClr r="0" g="0" b="0"/>
        </a:effectRef>
        <a:fontRef idx="minor"/>
      </dsp:style>
      <dsp:txXfrm>
        <a:off x="3819546" y="2648894"/>
        <a:ext cx="170741" cy="147504"/>
      </dsp:txXfrm>
    </dsp:sp>
    <dsp:sp modelId="{FC7A5867-B962-4E23-9906-45741577404F}">
      <dsp:nvSpPr>
        <dsp:cNvPr id="11" name="六边形 10"/>
        <dsp:cNvSpPr/>
      </dsp:nvSpPr>
      <dsp:spPr bwMode="white">
        <a:xfrm>
          <a:off x="1261137" y="699932"/>
          <a:ext cx="1466207" cy="1258546"/>
        </a:xfrm>
        <a:prstGeom prst="hexagon">
          <a:avLst>
            <a:gd name="adj" fmla="val 25000"/>
            <a:gd name="vf" fmla="val 115470"/>
          </a:avLst>
        </a:prstGeom>
      </dsp:spPr>
      <dsp:style>
        <a:lnRef idx="1">
          <a:schemeClr val="accent2">
            <a:shade val="80000"/>
            <a:hueOff val="0"/>
            <a:satOff val="0"/>
            <a:lumOff val="4804"/>
            <a:alpha val="100000"/>
          </a:schemeClr>
        </a:lnRef>
        <a:fillRef idx="2">
          <a:schemeClr val="accent2">
            <a:shade val="80000"/>
            <a:hueOff val="0"/>
            <a:satOff val="0"/>
            <a:lumOff val="4804"/>
            <a:alpha val="100000"/>
          </a:schemeClr>
        </a:fillRef>
        <a:effectRef idx="1">
          <a:scrgbClr r="0" g="0" b="0"/>
        </a:effectRef>
        <a:fontRef idx="minor">
          <a:schemeClr val="dk1"/>
        </a:fontRef>
      </dsp:style>
      <dsp:txBody>
        <a:bodyPr lIns="0" tIns="17780" rIns="0" bIns="177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400" b="1" dirty="0"/>
            <a:t>拉丁美洲与加勒比海地区</a:t>
          </a:r>
        </a:p>
      </dsp:txBody>
      <dsp:txXfrm>
        <a:off x="1261137" y="699932"/>
        <a:ext cx="1466207" cy="1258546"/>
      </dsp:txXfrm>
    </dsp:sp>
    <dsp:sp modelId="{BC3896D1-576B-4407-9260-0745A35BC500}">
      <dsp:nvSpPr>
        <dsp:cNvPr id="12" name="六边形 11"/>
        <dsp:cNvSpPr/>
      </dsp:nvSpPr>
      <dsp:spPr bwMode="white">
        <a:xfrm>
          <a:off x="2259386" y="717062"/>
          <a:ext cx="170741" cy="147504"/>
        </a:xfrm>
        <a:prstGeom prst="hexagon">
          <a:avLst>
            <a:gd name="adj" fmla="val 25000"/>
            <a:gd name="vf" fmla="val 115470"/>
          </a:avLst>
        </a:prstGeom>
      </dsp:spPr>
      <dsp:style>
        <a:lnRef idx="1">
          <a:schemeClr val="accent2"/>
        </a:lnRef>
        <a:fillRef idx="1">
          <a:schemeClr val="lt1"/>
        </a:fillRef>
        <a:effectRef idx="0">
          <a:scrgbClr r="0" g="0" b="0"/>
        </a:effectRef>
        <a:fontRef idx="minor"/>
      </dsp:style>
      <dsp:txXfrm>
        <a:off x="2259386" y="717062"/>
        <a:ext cx="170741" cy="147504"/>
      </dsp:txXfrm>
    </dsp:sp>
    <dsp:sp modelId="{28C119F9-9A04-4E35-87AA-84C0E6B20339}">
      <dsp:nvSpPr>
        <dsp:cNvPr id="13" name="六边形 12"/>
        <dsp:cNvSpPr/>
      </dsp:nvSpPr>
      <dsp:spPr bwMode="white">
        <a:xfrm>
          <a:off x="2523177" y="0"/>
          <a:ext cx="1466207" cy="1258546"/>
        </a:xfrm>
        <a:prstGeom prst="hexagon">
          <a:avLst>
            <a:gd name="adj" fmla="val 25000"/>
            <a:gd name="vf" fmla="val 115470"/>
          </a:avLst>
        </a:prstGeom>
        <a:blipFill>
          <a:blip r:embed="rId3" cstate="print">
            <a:extLst>
              <a:ext uri="{28A0092B-C50C-407E-A947-70E740481C1C}">
                <a14:useLocalDpi xmlns:a14="http://schemas.microsoft.com/office/drawing/2010/main" val="0"/>
              </a:ext>
            </a:extLst>
          </a:blip>
          <a:srcRect/>
          <a:stretch>
            <a:fillRect l="-7000" r="-7000"/>
          </a:stretch>
        </a:blipFill>
      </dsp:spPr>
      <dsp:style>
        <a:lnRef idx="1">
          <a:schemeClr val="accent2">
            <a:shade val="80000"/>
            <a:hueOff val="0"/>
            <a:satOff val="0"/>
            <a:lumOff val="4804"/>
            <a:alpha val="100000"/>
          </a:schemeClr>
        </a:lnRef>
        <a:fillRef idx="1">
          <a:schemeClr val="lt1">
            <a:alpha val="90000"/>
          </a:schemeClr>
        </a:fillRef>
        <a:effectRef idx="0">
          <a:scrgbClr r="0" g="0" b="0"/>
        </a:effectRef>
        <a:fontRef idx="minor"/>
      </dsp:style>
      <dsp:txXfrm>
        <a:off x="2523177" y="0"/>
        <a:ext cx="1466207" cy="1258546"/>
      </dsp:txXfrm>
    </dsp:sp>
    <dsp:sp modelId="{D582FC0E-093C-49A8-9C2F-70C1AB09F745}">
      <dsp:nvSpPr>
        <dsp:cNvPr id="14" name="六边形 13"/>
        <dsp:cNvSpPr/>
      </dsp:nvSpPr>
      <dsp:spPr bwMode="white">
        <a:xfrm>
          <a:off x="2564733" y="557662"/>
          <a:ext cx="170741" cy="147504"/>
        </a:xfrm>
        <a:prstGeom prst="hexagon">
          <a:avLst>
            <a:gd name="adj" fmla="val 25000"/>
            <a:gd name="vf" fmla="val 115470"/>
          </a:avLst>
        </a:prstGeom>
      </dsp:spPr>
      <dsp:style>
        <a:lnRef idx="1">
          <a:schemeClr val="accent2"/>
        </a:lnRef>
        <a:fillRef idx="1">
          <a:schemeClr val="lt1"/>
        </a:fillRef>
        <a:effectRef idx="0">
          <a:scrgbClr r="0" g="0" b="0"/>
        </a:effectRef>
        <a:fontRef idx="minor"/>
      </dsp:style>
      <dsp:txXfrm>
        <a:off x="2564733" y="557662"/>
        <a:ext cx="170741" cy="147504"/>
      </dsp:txXfrm>
    </dsp:sp>
    <dsp:sp modelId="{69672122-4833-47A7-94E2-017CEC5D9E67}">
      <dsp:nvSpPr>
        <dsp:cNvPr id="15" name="六边形 14"/>
        <dsp:cNvSpPr/>
      </dsp:nvSpPr>
      <dsp:spPr bwMode="white">
        <a:xfrm>
          <a:off x="3784314" y="697077"/>
          <a:ext cx="1466207" cy="1258546"/>
        </a:xfrm>
        <a:prstGeom prst="hexagon">
          <a:avLst>
            <a:gd name="adj" fmla="val 25000"/>
            <a:gd name="vf" fmla="val 115470"/>
          </a:avLst>
        </a:prstGeom>
      </dsp:spPr>
      <dsp:style>
        <a:lnRef idx="1">
          <a:schemeClr val="accent2">
            <a:shade val="80000"/>
            <a:hueOff val="0"/>
            <a:satOff val="0"/>
            <a:lumOff val="7206"/>
            <a:alpha val="100000"/>
          </a:schemeClr>
        </a:lnRef>
        <a:fillRef idx="2">
          <a:schemeClr val="accent2">
            <a:shade val="80000"/>
            <a:hueOff val="0"/>
            <a:satOff val="0"/>
            <a:lumOff val="7206"/>
            <a:alpha val="100000"/>
          </a:schemeClr>
        </a:fillRef>
        <a:effectRef idx="1">
          <a:scrgbClr r="0" g="0" b="0"/>
        </a:effectRef>
        <a:fontRef idx="minor">
          <a:schemeClr val="dk1"/>
        </a:fontRef>
      </dsp:style>
      <dsp:txBody>
        <a:bodyPr lIns="0" tIns="17780" rIns="0" bIns="177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400" b="1"/>
            <a:t>中东与北非地区</a:t>
          </a:r>
          <a:endParaRPr lang="zh-CN" altLang="en-US" sz="1400" b="1" dirty="0"/>
        </a:p>
      </dsp:txBody>
      <dsp:txXfrm>
        <a:off x="3784314" y="697077"/>
        <a:ext cx="1466207" cy="1258546"/>
      </dsp:txXfrm>
    </dsp:sp>
    <dsp:sp modelId="{9AE0ACE3-CB1A-46D2-AECF-FD10D786EF73}">
      <dsp:nvSpPr>
        <dsp:cNvPr id="16" name="六边形 15"/>
        <dsp:cNvSpPr/>
      </dsp:nvSpPr>
      <dsp:spPr bwMode="white">
        <a:xfrm>
          <a:off x="5052678" y="1254739"/>
          <a:ext cx="170741" cy="147504"/>
        </a:xfrm>
        <a:prstGeom prst="hexagon">
          <a:avLst>
            <a:gd name="adj" fmla="val 25000"/>
            <a:gd name="vf" fmla="val 115470"/>
          </a:avLst>
        </a:prstGeom>
      </dsp:spPr>
      <dsp:style>
        <a:lnRef idx="1">
          <a:schemeClr val="accent2"/>
        </a:lnRef>
        <a:fillRef idx="1">
          <a:schemeClr val="lt1"/>
        </a:fillRef>
        <a:effectRef idx="0">
          <a:scrgbClr r="0" g="0" b="0"/>
        </a:effectRef>
        <a:fontRef idx="minor"/>
      </dsp:style>
      <dsp:txXfrm>
        <a:off x="5052678" y="1254739"/>
        <a:ext cx="170741" cy="147504"/>
      </dsp:txXfrm>
    </dsp:sp>
    <dsp:sp modelId="{4A50ECCE-6295-4161-9898-EA24D47F69DF}">
      <dsp:nvSpPr>
        <dsp:cNvPr id="17" name="六边形 16"/>
        <dsp:cNvSpPr/>
      </dsp:nvSpPr>
      <dsp:spPr bwMode="white">
        <a:xfrm>
          <a:off x="5045451" y="1404623"/>
          <a:ext cx="1466207" cy="1258546"/>
        </a:xfrm>
        <a:prstGeom prst="hexagon">
          <a:avLst>
            <a:gd name="adj" fmla="val 25000"/>
            <a:gd name="vf" fmla="val 115470"/>
          </a:avLst>
        </a:prstGeom>
        <a:blipFill>
          <a:blip r:embed="rId1" cstate="print">
            <a:extLst>
              <a:ext uri="{28A0092B-C50C-407E-A947-70E740481C1C}">
                <a14:useLocalDpi xmlns:a14="http://schemas.microsoft.com/office/drawing/2010/main" val="0"/>
              </a:ext>
            </a:extLst>
          </a:blip>
          <a:srcRect/>
          <a:stretch>
            <a:fillRect l="-16000" r="-16000"/>
          </a:stretch>
        </a:blipFill>
      </dsp:spPr>
      <dsp:style>
        <a:lnRef idx="1">
          <a:schemeClr val="accent2">
            <a:shade val="80000"/>
            <a:hueOff val="0"/>
            <a:satOff val="0"/>
            <a:lumOff val="7206"/>
            <a:alpha val="100000"/>
          </a:schemeClr>
        </a:lnRef>
        <a:fillRef idx="1">
          <a:schemeClr val="lt1">
            <a:alpha val="90000"/>
          </a:schemeClr>
        </a:fillRef>
        <a:effectRef idx="0">
          <a:scrgbClr r="0" g="0" b="0"/>
        </a:effectRef>
        <a:fontRef idx="minor"/>
      </dsp:style>
      <dsp:txXfrm>
        <a:off x="5045451" y="1404623"/>
        <a:ext cx="1466207" cy="1258546"/>
      </dsp:txXfrm>
    </dsp:sp>
    <dsp:sp modelId="{7A147B09-88A1-4E2A-8513-118651AB2E92}">
      <dsp:nvSpPr>
        <dsp:cNvPr id="18" name="六边形 17"/>
        <dsp:cNvSpPr/>
      </dsp:nvSpPr>
      <dsp:spPr bwMode="white">
        <a:xfrm>
          <a:off x="5330923" y="1427462"/>
          <a:ext cx="170741" cy="147504"/>
        </a:xfrm>
        <a:prstGeom prst="hexagon">
          <a:avLst>
            <a:gd name="adj" fmla="val 25000"/>
            <a:gd name="vf" fmla="val 115470"/>
          </a:avLst>
        </a:prstGeom>
      </dsp:spPr>
      <dsp:style>
        <a:lnRef idx="1">
          <a:schemeClr val="accent2"/>
        </a:lnRef>
        <a:fillRef idx="1">
          <a:schemeClr val="lt1"/>
        </a:fillRef>
        <a:effectRef idx="0">
          <a:scrgbClr r="0" g="0" b="0"/>
        </a:effectRef>
        <a:fontRef idx="minor"/>
      </dsp:style>
      <dsp:txXfrm>
        <a:off x="5330923" y="1427462"/>
        <a:ext cx="170741" cy="147504"/>
      </dsp:txXfrm>
    </dsp:sp>
    <dsp:sp modelId="{27314592-93C5-472C-B909-227ADEA01DF2}">
      <dsp:nvSpPr>
        <dsp:cNvPr id="19" name="六边形 18"/>
        <dsp:cNvSpPr/>
      </dsp:nvSpPr>
      <dsp:spPr bwMode="white">
        <a:xfrm>
          <a:off x="5045451" y="13323"/>
          <a:ext cx="1466207" cy="1258546"/>
        </a:xfrm>
        <a:prstGeom prst="hexagon">
          <a:avLst>
            <a:gd name="adj" fmla="val 25000"/>
            <a:gd name="vf" fmla="val 115470"/>
          </a:avLst>
        </a:prstGeom>
      </dsp:spPr>
      <dsp:style>
        <a:lnRef idx="1">
          <a:schemeClr val="accent2">
            <a:shade val="80000"/>
            <a:hueOff val="0"/>
            <a:satOff val="0"/>
            <a:lumOff val="9608"/>
            <a:alpha val="100000"/>
          </a:schemeClr>
        </a:lnRef>
        <a:fillRef idx="2">
          <a:schemeClr val="accent2">
            <a:shade val="80000"/>
            <a:hueOff val="0"/>
            <a:satOff val="0"/>
            <a:lumOff val="9608"/>
            <a:alpha val="100000"/>
          </a:schemeClr>
        </a:fillRef>
        <a:effectRef idx="1">
          <a:scrgbClr r="0" g="0" b="0"/>
        </a:effectRef>
        <a:fontRef idx="minor">
          <a:schemeClr val="dk1"/>
        </a:fontRef>
      </dsp:style>
      <dsp:txBody>
        <a:bodyPr lIns="0" tIns="17780" rIns="0" bIns="177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400" b="1"/>
            <a:t>北美</a:t>
          </a:r>
          <a:endParaRPr lang="zh-CN" altLang="en-US" sz="1400" b="1" dirty="0"/>
        </a:p>
      </dsp:txBody>
      <dsp:txXfrm>
        <a:off x="5045451" y="13323"/>
        <a:ext cx="1466207" cy="1258546"/>
      </dsp:txXfrm>
    </dsp:sp>
    <dsp:sp modelId="{E8D42942-8DF5-495C-80AA-8D526567063F}">
      <dsp:nvSpPr>
        <dsp:cNvPr id="20" name="六边形 19"/>
        <dsp:cNvSpPr/>
      </dsp:nvSpPr>
      <dsp:spPr bwMode="white">
        <a:xfrm>
          <a:off x="6313815" y="577646"/>
          <a:ext cx="170741" cy="147504"/>
        </a:xfrm>
        <a:prstGeom prst="hexagon">
          <a:avLst>
            <a:gd name="adj" fmla="val 25000"/>
            <a:gd name="vf" fmla="val 115470"/>
          </a:avLst>
        </a:prstGeom>
      </dsp:spPr>
      <dsp:style>
        <a:lnRef idx="1">
          <a:schemeClr val="accent2"/>
        </a:lnRef>
        <a:fillRef idx="1">
          <a:schemeClr val="lt1"/>
        </a:fillRef>
        <a:effectRef idx="0">
          <a:scrgbClr r="0" g="0" b="0"/>
        </a:effectRef>
        <a:fontRef idx="minor"/>
      </dsp:style>
      <dsp:txXfrm>
        <a:off x="6313815" y="577646"/>
        <a:ext cx="170741" cy="147504"/>
      </dsp:txXfrm>
    </dsp:sp>
    <dsp:sp modelId="{0436E113-9D73-4BBC-AE2A-0493500BDFFE}">
      <dsp:nvSpPr>
        <dsp:cNvPr id="21" name="六边形 20"/>
        <dsp:cNvSpPr/>
      </dsp:nvSpPr>
      <dsp:spPr bwMode="white">
        <a:xfrm>
          <a:off x="6307491" y="715634"/>
          <a:ext cx="1466207" cy="1258546"/>
        </a:xfrm>
        <a:prstGeom prst="hexagon">
          <a:avLst>
            <a:gd name="adj" fmla="val 25000"/>
            <a:gd name="vf" fmla="val 115470"/>
          </a:avLst>
        </a:prstGeom>
        <a: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l="-9000" r="-9000"/>
          </a:stretch>
        </a:blipFill>
      </dsp:spPr>
      <dsp:style>
        <a:lnRef idx="1">
          <a:schemeClr val="accent2">
            <a:shade val="80000"/>
            <a:hueOff val="0"/>
            <a:satOff val="0"/>
            <a:lumOff val="9608"/>
            <a:alpha val="100000"/>
          </a:schemeClr>
        </a:lnRef>
        <a:fillRef idx="1">
          <a:schemeClr val="lt1">
            <a:alpha val="90000"/>
          </a:schemeClr>
        </a:fillRef>
        <a:effectRef idx="0">
          <a:scrgbClr r="0" g="0" b="0"/>
        </a:effectRef>
        <a:fontRef idx="minor"/>
      </dsp:style>
      <dsp:txXfrm>
        <a:off x="6307491" y="715634"/>
        <a:ext cx="1466207" cy="1258546"/>
      </dsp:txXfrm>
    </dsp:sp>
    <dsp:sp modelId="{587CC3FB-CEA6-4A9B-8287-FDFCD8A3570F}">
      <dsp:nvSpPr>
        <dsp:cNvPr id="22" name="六边形 21"/>
        <dsp:cNvSpPr/>
      </dsp:nvSpPr>
      <dsp:spPr bwMode="white">
        <a:xfrm>
          <a:off x="6599287" y="743708"/>
          <a:ext cx="170741" cy="147504"/>
        </a:xfrm>
        <a:prstGeom prst="hexagon">
          <a:avLst>
            <a:gd name="adj" fmla="val 25000"/>
            <a:gd name="vf" fmla="val 115470"/>
          </a:avLst>
        </a:prstGeom>
      </dsp:spPr>
      <dsp:style>
        <a:lnRef idx="1">
          <a:schemeClr val="accent2"/>
        </a:lnRef>
        <a:fillRef idx="1">
          <a:schemeClr val="lt1"/>
        </a:fillRef>
        <a:effectRef idx="0">
          <a:scrgbClr r="0" g="0" b="0"/>
        </a:effectRef>
        <a:fontRef idx="minor"/>
      </dsp:style>
      <dsp:txXfrm>
        <a:off x="6599287" y="743708"/>
        <a:ext cx="170741" cy="147504"/>
      </dsp:txXfrm>
    </dsp:sp>
    <dsp:sp modelId="{4F9DC383-B4A8-464E-BB8A-A51899AF270C}">
      <dsp:nvSpPr>
        <dsp:cNvPr id="23" name="六边形 22"/>
        <dsp:cNvSpPr/>
      </dsp:nvSpPr>
      <dsp:spPr bwMode="white">
        <a:xfrm>
          <a:off x="6307491" y="2105031"/>
          <a:ext cx="1466207" cy="1258546"/>
        </a:xfrm>
        <a:prstGeom prst="hexagon">
          <a:avLst>
            <a:gd name="adj" fmla="val 25000"/>
            <a:gd name="vf" fmla="val 115470"/>
          </a:avLst>
        </a:prstGeom>
      </dsp:spPr>
      <dsp:style>
        <a:lnRef idx="1">
          <a:schemeClr val="accent2">
            <a:shade val="80000"/>
            <a:hueOff val="0"/>
            <a:satOff val="0"/>
            <a:lumOff val="12010"/>
            <a:alpha val="100000"/>
          </a:schemeClr>
        </a:lnRef>
        <a:fillRef idx="2">
          <a:schemeClr val="accent2">
            <a:shade val="80000"/>
            <a:hueOff val="0"/>
            <a:satOff val="0"/>
            <a:lumOff val="12010"/>
            <a:alpha val="100000"/>
          </a:schemeClr>
        </a:fillRef>
        <a:effectRef idx="1">
          <a:scrgbClr r="0" g="0" b="0"/>
        </a:effectRef>
        <a:fontRef idx="minor">
          <a:schemeClr val="dk1"/>
        </a:fontRef>
      </dsp:style>
      <dsp:txBody>
        <a:bodyPr lIns="0" tIns="17780" rIns="0" bIns="177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400" b="1"/>
            <a:t>南亚</a:t>
          </a:r>
          <a:endParaRPr lang="zh-CN" altLang="en-US" sz="1400" b="1" dirty="0"/>
        </a:p>
      </dsp:txBody>
      <dsp:txXfrm>
        <a:off x="6307491" y="2105031"/>
        <a:ext cx="1466207" cy="1258546"/>
      </dsp:txXfrm>
    </dsp:sp>
    <dsp:sp modelId="{E4169B65-B0FD-4A2A-893E-87606CFB3215}">
      <dsp:nvSpPr>
        <dsp:cNvPr id="24" name="六边形 23"/>
        <dsp:cNvSpPr/>
      </dsp:nvSpPr>
      <dsp:spPr bwMode="white">
        <a:xfrm>
          <a:off x="6597481" y="3207507"/>
          <a:ext cx="170741" cy="147504"/>
        </a:xfrm>
        <a:prstGeom prst="hexagon">
          <a:avLst>
            <a:gd name="adj" fmla="val 25000"/>
            <a:gd name="vf" fmla="val 115470"/>
          </a:avLst>
        </a:prstGeom>
      </dsp:spPr>
      <dsp:style>
        <a:lnRef idx="1">
          <a:schemeClr val="accent2"/>
        </a:lnRef>
        <a:fillRef idx="1">
          <a:schemeClr val="lt1"/>
        </a:fillRef>
        <a:effectRef idx="0">
          <a:scrgbClr r="0" g="0" b="0"/>
        </a:effectRef>
        <a:fontRef idx="minor"/>
      </dsp:style>
      <dsp:txXfrm>
        <a:off x="6597481" y="3207507"/>
        <a:ext cx="170741" cy="147504"/>
      </dsp:txXfrm>
    </dsp:sp>
    <dsp:sp modelId="{F1FD699B-4F8C-404F-96A5-EE98D2C2C37F}">
      <dsp:nvSpPr>
        <dsp:cNvPr id="25" name="六边形 24"/>
        <dsp:cNvSpPr/>
      </dsp:nvSpPr>
      <dsp:spPr bwMode="white">
        <a:xfrm>
          <a:off x="5045451" y="2794019"/>
          <a:ext cx="1466207" cy="1258546"/>
        </a:xfrm>
        <a:prstGeom prst="hexagon">
          <a:avLst>
            <a:gd name="adj" fmla="val 25000"/>
            <a:gd name="vf" fmla="val 115470"/>
          </a:avLst>
        </a:prstGeom>
        <a:blipFill>
          <a:blip r:embed="rId5">
            <a:extLst>
              <a:ext uri="{28A0092B-C50C-407E-A947-70E740481C1C}">
                <a14:useLocalDpi xmlns:a14="http://schemas.microsoft.com/office/drawing/2010/main" val="0"/>
              </a:ext>
            </a:extLst>
          </a:blip>
          <a:srcRect/>
          <a:stretch>
            <a:fillRect/>
          </a:stretch>
        </a:blipFill>
      </dsp:spPr>
      <dsp:style>
        <a:lnRef idx="1">
          <a:schemeClr val="accent2">
            <a:shade val="80000"/>
            <a:hueOff val="0"/>
            <a:satOff val="0"/>
            <a:lumOff val="12010"/>
            <a:alpha val="100000"/>
          </a:schemeClr>
        </a:lnRef>
        <a:fillRef idx="1">
          <a:schemeClr val="lt1">
            <a:alpha val="90000"/>
          </a:schemeClr>
        </a:fillRef>
        <a:effectRef idx="0">
          <a:scrgbClr r="0" g="0" b="0"/>
        </a:effectRef>
        <a:fontRef idx="minor"/>
      </dsp:style>
      <dsp:txXfrm>
        <a:off x="5045451" y="2794019"/>
        <a:ext cx="1466207" cy="1258546"/>
      </dsp:txXfrm>
    </dsp:sp>
    <dsp:sp modelId="{B60AB76B-501B-42A3-8A8E-9ED5740073F2}">
      <dsp:nvSpPr>
        <dsp:cNvPr id="26" name="六边形 25"/>
        <dsp:cNvSpPr/>
      </dsp:nvSpPr>
      <dsp:spPr bwMode="white">
        <a:xfrm>
          <a:off x="6325559" y="3346447"/>
          <a:ext cx="170741" cy="147504"/>
        </a:xfrm>
        <a:prstGeom prst="hexagon">
          <a:avLst>
            <a:gd name="adj" fmla="val 25000"/>
            <a:gd name="vf" fmla="val 115470"/>
          </a:avLst>
        </a:prstGeom>
      </dsp:spPr>
      <dsp:style>
        <a:lnRef idx="1">
          <a:schemeClr val="accent2"/>
        </a:lnRef>
        <a:fillRef idx="1">
          <a:schemeClr val="lt1"/>
        </a:fillRef>
        <a:effectRef idx="0">
          <a:scrgbClr r="0" g="0" b="0"/>
        </a:effectRef>
        <a:fontRef idx="minor"/>
      </dsp:style>
      <dsp:txXfrm>
        <a:off x="6325559" y="3346447"/>
        <a:ext cx="170741" cy="147504"/>
      </dsp:txXfrm>
    </dsp:sp>
    <dsp:sp modelId="{8F58DBBD-14D5-47E7-993C-9DC353FF648A}">
      <dsp:nvSpPr>
        <dsp:cNvPr id="27" name="六边形 26"/>
        <dsp:cNvSpPr/>
      </dsp:nvSpPr>
      <dsp:spPr bwMode="white">
        <a:xfrm>
          <a:off x="2522274" y="2786406"/>
          <a:ext cx="1466207" cy="1258546"/>
        </a:xfrm>
        <a:prstGeom prst="hexagon">
          <a:avLst>
            <a:gd name="adj" fmla="val 25000"/>
            <a:gd name="vf" fmla="val 115470"/>
          </a:avLst>
        </a:prstGeom>
      </dsp:spPr>
      <dsp:style>
        <a:lnRef idx="1">
          <a:schemeClr val="accent2">
            <a:shade val="80000"/>
            <a:hueOff val="0"/>
            <a:satOff val="0"/>
            <a:lumOff val="14412"/>
            <a:alpha val="100000"/>
          </a:schemeClr>
        </a:lnRef>
        <a:fillRef idx="2">
          <a:schemeClr val="accent2">
            <a:shade val="80000"/>
            <a:hueOff val="0"/>
            <a:satOff val="0"/>
            <a:lumOff val="14412"/>
            <a:alpha val="100000"/>
          </a:schemeClr>
        </a:fillRef>
        <a:effectRef idx="1">
          <a:scrgbClr r="0" g="0" b="0"/>
        </a:effectRef>
        <a:fontRef idx="minor">
          <a:schemeClr val="dk1"/>
        </a:fontRef>
      </dsp:style>
      <dsp:txBody>
        <a:bodyPr lIns="0" tIns="17780" rIns="0" bIns="177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400" b="1"/>
            <a:t>撒哈拉以南非洲地区</a:t>
          </a:r>
          <a:endParaRPr lang="zh-CN" altLang="en-US" sz="1400" b="1" dirty="0"/>
        </a:p>
      </dsp:txBody>
      <dsp:txXfrm>
        <a:off x="2522274" y="2786406"/>
        <a:ext cx="1466207" cy="1258546"/>
      </dsp:txXfrm>
    </dsp:sp>
    <dsp:sp modelId="{BDAFC558-9264-4D9D-B425-C1B6B1AB87BF}">
      <dsp:nvSpPr>
        <dsp:cNvPr id="28" name="六边形 27"/>
        <dsp:cNvSpPr/>
      </dsp:nvSpPr>
      <dsp:spPr bwMode="white">
        <a:xfrm>
          <a:off x="2563830" y="3344068"/>
          <a:ext cx="170741" cy="147504"/>
        </a:xfrm>
        <a:prstGeom prst="hexagon">
          <a:avLst>
            <a:gd name="adj" fmla="val 25000"/>
            <a:gd name="vf" fmla="val 115470"/>
          </a:avLst>
        </a:prstGeom>
      </dsp:spPr>
      <dsp:style>
        <a:lnRef idx="1">
          <a:schemeClr val="accent2"/>
        </a:lnRef>
        <a:fillRef idx="1">
          <a:schemeClr val="lt1"/>
        </a:fillRef>
        <a:effectRef idx="0">
          <a:scrgbClr r="0" g="0" b="0"/>
        </a:effectRef>
        <a:fontRef idx="minor"/>
      </dsp:style>
      <dsp:txXfrm>
        <a:off x="2563830" y="3344068"/>
        <a:ext cx="170741" cy="147504"/>
      </dsp:txXfrm>
    </dsp:sp>
    <dsp:sp modelId="{F8F91DE7-1C52-4630-9AB7-B3B4BF743B77}">
      <dsp:nvSpPr>
        <dsp:cNvPr id="29" name="六边形 28"/>
        <dsp:cNvSpPr/>
      </dsp:nvSpPr>
      <dsp:spPr bwMode="white">
        <a:xfrm>
          <a:off x="1260234" y="3485863"/>
          <a:ext cx="1466207" cy="1258546"/>
        </a:xfrm>
        <a:prstGeom prst="hexagon">
          <a:avLst>
            <a:gd name="adj" fmla="val 25000"/>
            <a:gd name="vf" fmla="val 115470"/>
          </a:avLst>
        </a:prstGeom>
        <a: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l="-9000" r="-9000"/>
          </a:stretch>
        </a:blipFill>
      </dsp:spPr>
      <dsp:style>
        <a:lnRef idx="1">
          <a:schemeClr val="accent2">
            <a:shade val="80000"/>
            <a:hueOff val="0"/>
            <a:satOff val="0"/>
            <a:lumOff val="14412"/>
            <a:alpha val="100000"/>
          </a:schemeClr>
        </a:lnRef>
        <a:fillRef idx="1">
          <a:schemeClr val="lt1">
            <a:alpha val="90000"/>
          </a:schemeClr>
        </a:fillRef>
        <a:effectRef idx="0">
          <a:scrgbClr r="0" g="0" b="0"/>
        </a:effectRef>
        <a:fontRef idx="minor"/>
      </dsp:style>
      <dsp:txXfrm>
        <a:off x="1260234" y="3485863"/>
        <a:ext cx="1466207" cy="1258546"/>
      </dsp:txXfrm>
    </dsp:sp>
    <dsp:sp modelId="{83B4CE4C-ABD3-4D68-A3A8-9CE1E1CE72F7}">
      <dsp:nvSpPr>
        <dsp:cNvPr id="30" name="六边形 29"/>
        <dsp:cNvSpPr/>
      </dsp:nvSpPr>
      <dsp:spPr bwMode="white">
        <a:xfrm>
          <a:off x="2258483" y="3503468"/>
          <a:ext cx="170741" cy="147504"/>
        </a:xfrm>
        <a:prstGeom prst="hexagon">
          <a:avLst>
            <a:gd name="adj" fmla="val 25000"/>
            <a:gd name="vf" fmla="val 115470"/>
          </a:avLst>
        </a:prstGeom>
      </dsp:spPr>
      <dsp:style>
        <a:lnRef idx="1">
          <a:schemeClr val="accent2"/>
        </a:lnRef>
        <a:fillRef idx="1">
          <a:schemeClr val="lt1"/>
        </a:fillRef>
        <a:effectRef idx="0">
          <a:scrgbClr r="0" g="0" b="0"/>
        </a:effectRef>
        <a:fontRef idx="minor"/>
      </dsp:style>
      <dsp:txXfrm>
        <a:off x="2258483" y="3503468"/>
        <a:ext cx="170741" cy="147504"/>
      </dsp:txXfrm>
    </dsp:sp>
    <dsp:sp modelId="{17F04158-271F-4052-985A-AF7D8342631E}">
      <dsp:nvSpPr>
        <dsp:cNvPr id="31" name="六边形 30"/>
        <dsp:cNvSpPr/>
      </dsp:nvSpPr>
      <dsp:spPr bwMode="white">
        <a:xfrm>
          <a:off x="7562304" y="2810197"/>
          <a:ext cx="1466207" cy="1258546"/>
        </a:xfrm>
        <a:prstGeom prst="hexagon">
          <a:avLst>
            <a:gd name="adj" fmla="val 25000"/>
            <a:gd name="vf" fmla="val 115470"/>
          </a:avLst>
        </a:prstGeom>
      </dsp:spPr>
      <dsp:style>
        <a:lnRef idx="1">
          <a:schemeClr val="accent2">
            <a:shade val="80000"/>
            <a:hueOff val="0"/>
            <a:satOff val="0"/>
            <a:lumOff val="16814"/>
            <a:alpha val="100000"/>
          </a:schemeClr>
        </a:lnRef>
        <a:fillRef idx="2">
          <a:schemeClr val="accent2">
            <a:shade val="80000"/>
            <a:hueOff val="0"/>
            <a:satOff val="0"/>
            <a:lumOff val="16814"/>
            <a:alpha val="100000"/>
          </a:schemeClr>
        </a:fillRef>
        <a:effectRef idx="1">
          <a:scrgbClr r="0" g="0" b="0"/>
        </a:effectRef>
        <a:fontRef idx="minor">
          <a:schemeClr val="dk1"/>
        </a:fontRef>
      </dsp:style>
      <dsp:txBody>
        <a:bodyPr lIns="0" tIns="17780" rIns="0" bIns="177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400" b="1"/>
            <a:t>其他地区</a:t>
          </a:r>
          <a:endParaRPr lang="zh-CN" altLang="en-US" sz="1400" b="1" dirty="0"/>
        </a:p>
      </dsp:txBody>
      <dsp:txXfrm>
        <a:off x="7562304" y="2810197"/>
        <a:ext cx="1466207" cy="1258546"/>
      </dsp:txXfrm>
    </dsp:sp>
    <dsp:sp modelId="{13A89BA3-CBDD-4F19-8D66-76A54401589F}">
      <dsp:nvSpPr>
        <dsp:cNvPr id="32" name="六边形 31"/>
        <dsp:cNvSpPr/>
      </dsp:nvSpPr>
      <dsp:spPr bwMode="white">
        <a:xfrm>
          <a:off x="7853197" y="3912674"/>
          <a:ext cx="170741" cy="147504"/>
        </a:xfrm>
        <a:prstGeom prst="hexagon">
          <a:avLst>
            <a:gd name="adj" fmla="val 25000"/>
            <a:gd name="vf" fmla="val 115470"/>
          </a:avLst>
        </a:prstGeom>
      </dsp:spPr>
      <dsp:style>
        <a:lnRef idx="1">
          <a:schemeClr val="accent2"/>
        </a:lnRef>
        <a:fillRef idx="1">
          <a:schemeClr val="lt1"/>
        </a:fillRef>
        <a:effectRef idx="0">
          <a:scrgbClr r="0" g="0" b="0"/>
        </a:effectRef>
        <a:fontRef idx="minor"/>
      </dsp:style>
      <dsp:txXfrm>
        <a:off x="7853197" y="3912674"/>
        <a:ext cx="170741" cy="147504"/>
      </dsp:txXfrm>
    </dsp:sp>
    <dsp:sp modelId="{05CF303C-5279-49E0-8A63-4D16E2E46933}">
      <dsp:nvSpPr>
        <dsp:cNvPr id="33" name="六边形 32"/>
        <dsp:cNvSpPr/>
      </dsp:nvSpPr>
      <dsp:spPr bwMode="white">
        <a:xfrm>
          <a:off x="6301168" y="3499661"/>
          <a:ext cx="1466207" cy="1258546"/>
        </a:xfrm>
        <a:prstGeom prst="hexagon">
          <a:avLst>
            <a:gd name="adj" fmla="val 25000"/>
            <a:gd name="vf" fmla="val 115470"/>
          </a:avLst>
        </a:prstGeom>
        <a:blipFill>
          <a:blip r:embed="rId6"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l="-37000" r="-37000"/>
          </a:stretch>
        </a:blipFill>
      </dsp:spPr>
      <dsp:style>
        <a:lnRef idx="1">
          <a:schemeClr val="accent2">
            <a:shade val="80000"/>
            <a:hueOff val="0"/>
            <a:satOff val="0"/>
            <a:lumOff val="16814"/>
            <a:alpha val="100000"/>
          </a:schemeClr>
        </a:lnRef>
        <a:fillRef idx="1">
          <a:schemeClr val="lt1">
            <a:alpha val="90000"/>
          </a:schemeClr>
        </a:fillRef>
        <a:effectRef idx="0">
          <a:scrgbClr r="0" g="0" b="0"/>
        </a:effectRef>
        <a:fontRef idx="minor"/>
      </dsp:style>
      <dsp:txXfrm>
        <a:off x="6301168" y="3499661"/>
        <a:ext cx="1466207" cy="1258546"/>
      </dsp:txXfrm>
    </dsp:sp>
    <dsp:sp modelId="{15007A1C-9D78-4F49-B4FD-DFA727DB7B55}">
      <dsp:nvSpPr>
        <dsp:cNvPr id="34" name="六边形 33"/>
        <dsp:cNvSpPr/>
      </dsp:nvSpPr>
      <dsp:spPr bwMode="white">
        <a:xfrm>
          <a:off x="7581276" y="4052089"/>
          <a:ext cx="170741" cy="147504"/>
        </a:xfrm>
        <a:prstGeom prst="hexagon">
          <a:avLst>
            <a:gd name="adj" fmla="val 25000"/>
            <a:gd name="vf" fmla="val 115470"/>
          </a:avLst>
        </a:prstGeom>
      </dsp:spPr>
      <dsp:style>
        <a:lnRef idx="1">
          <a:schemeClr val="accent2"/>
        </a:lnRef>
        <a:fillRef idx="1">
          <a:schemeClr val="lt1"/>
        </a:fillRef>
        <a:effectRef idx="0">
          <a:scrgbClr r="0" g="0" b="0"/>
        </a:effectRef>
        <a:fontRef idx="minor"/>
      </dsp:style>
      <dsp:txXfrm>
        <a:off x="7581276" y="4052089"/>
        <a:ext cx="170741" cy="147504"/>
      </dsp:txXfrm>
    </dsp:sp>
    <dsp:sp modelId="{3470E1AD-CEB8-4D97-831D-EA7B6185AAA8}">
      <dsp:nvSpPr>
        <dsp:cNvPr id="35" name="六边形 34"/>
        <dsp:cNvSpPr/>
      </dsp:nvSpPr>
      <dsp:spPr bwMode="white">
        <a:xfrm>
          <a:off x="7567725" y="27122"/>
          <a:ext cx="1466207" cy="1258546"/>
        </a:xfrm>
        <a:prstGeom prst="hexagon">
          <a:avLst>
            <a:gd name="adj" fmla="val 25000"/>
            <a:gd name="vf" fmla="val 115470"/>
          </a:avLst>
        </a:prstGeom>
      </dsp:spPr>
      <dsp:style>
        <a:lnRef idx="1">
          <a:schemeClr val="accent2">
            <a:shade val="80000"/>
            <a:hueOff val="0"/>
            <a:satOff val="0"/>
            <a:lumOff val="19216"/>
            <a:alpha val="100000"/>
          </a:schemeClr>
        </a:lnRef>
        <a:fillRef idx="2">
          <a:schemeClr val="accent2">
            <a:shade val="80000"/>
            <a:hueOff val="0"/>
            <a:satOff val="0"/>
            <a:lumOff val="19216"/>
            <a:alpha val="100000"/>
          </a:schemeClr>
        </a:fillRef>
        <a:effectRef idx="1">
          <a:scrgbClr r="0" g="0" b="0"/>
        </a:effectRef>
        <a:fontRef idx="minor">
          <a:schemeClr val="dk1"/>
        </a:fontRef>
      </dsp:style>
      <dsp:txBody>
        <a:bodyPr lIns="0" tIns="17780" rIns="0" bIns="177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400" b="1"/>
            <a:t>国际发展</a:t>
          </a:r>
          <a:r>
            <a:rPr lang="en-US" altLang="zh-CN" sz="1400" b="1"/>
            <a:t>_</a:t>
          </a:r>
          <a:r>
            <a:rPr lang="zh-CN" altLang="en-US" sz="1400" b="1"/>
            <a:t>所有地区</a:t>
          </a:r>
          <a:endParaRPr lang="zh-CN" altLang="en-US" sz="1400" b="1" dirty="0"/>
        </a:p>
      </dsp:txBody>
      <dsp:txXfrm>
        <a:off x="7567725" y="27122"/>
        <a:ext cx="1466207" cy="1258546"/>
      </dsp:txXfrm>
    </dsp:sp>
    <dsp:sp modelId="{8D8D614A-06EB-41CD-9A8E-3765875F87E0}">
      <dsp:nvSpPr>
        <dsp:cNvPr id="36" name="六边形 35"/>
        <dsp:cNvSpPr/>
      </dsp:nvSpPr>
      <dsp:spPr bwMode="white">
        <a:xfrm>
          <a:off x="8582235" y="1133881"/>
          <a:ext cx="170741" cy="147504"/>
        </a:xfrm>
        <a:prstGeom prst="hexagon">
          <a:avLst>
            <a:gd name="adj" fmla="val 25000"/>
            <a:gd name="vf" fmla="val 115470"/>
          </a:avLst>
        </a:prstGeom>
      </dsp:spPr>
      <dsp:style>
        <a:lnRef idx="1">
          <a:schemeClr val="accent2"/>
        </a:lnRef>
        <a:fillRef idx="1">
          <a:schemeClr val="lt1"/>
        </a:fillRef>
        <a:effectRef idx="0">
          <a:scrgbClr r="0" g="0" b="0"/>
        </a:effectRef>
        <a:fontRef idx="minor"/>
      </dsp:style>
      <dsp:txXfrm>
        <a:off x="8582235" y="1133881"/>
        <a:ext cx="170741" cy="147504"/>
      </dsp:txXfrm>
    </dsp:sp>
    <dsp:sp modelId="{97A660AD-7006-4FCE-A705-40220632B118}">
      <dsp:nvSpPr>
        <dsp:cNvPr id="37" name="六边形 36"/>
        <dsp:cNvSpPr/>
      </dsp:nvSpPr>
      <dsp:spPr bwMode="white">
        <a:xfrm>
          <a:off x="7567725" y="1416518"/>
          <a:ext cx="1466207" cy="1258546"/>
        </a:xfrm>
        <a:prstGeom prst="hexagon">
          <a:avLst>
            <a:gd name="adj" fmla="val 25000"/>
            <a:gd name="vf" fmla="val 115470"/>
          </a:avLst>
        </a:prstGeom>
        <a: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l="-15000" r="-15000"/>
          </a:stretch>
        </a:blipFill>
      </dsp:spPr>
      <dsp:style>
        <a:lnRef idx="1">
          <a:schemeClr val="accent2">
            <a:shade val="80000"/>
            <a:hueOff val="0"/>
            <a:satOff val="0"/>
            <a:lumOff val="19216"/>
            <a:alpha val="100000"/>
          </a:schemeClr>
        </a:lnRef>
        <a:fillRef idx="1">
          <a:schemeClr val="lt1">
            <a:alpha val="90000"/>
          </a:schemeClr>
        </a:fillRef>
        <a:effectRef idx="0">
          <a:scrgbClr r="0" g="0" b="0"/>
        </a:effectRef>
        <a:fontRef idx="minor"/>
      </dsp:style>
      <dsp:txXfrm>
        <a:off x="7567725" y="1416518"/>
        <a:ext cx="1466207" cy="1258546"/>
      </dsp:txXfrm>
    </dsp:sp>
    <dsp:sp modelId="{02071557-FD74-4DA7-BCD0-0DD025EF0AF6}">
      <dsp:nvSpPr>
        <dsp:cNvPr id="38" name="六边形 37"/>
        <dsp:cNvSpPr/>
      </dsp:nvSpPr>
      <dsp:spPr bwMode="white">
        <a:xfrm>
          <a:off x="8582235" y="1424131"/>
          <a:ext cx="170741" cy="147504"/>
        </a:xfrm>
        <a:prstGeom prst="hexagon">
          <a:avLst>
            <a:gd name="adj" fmla="val 25000"/>
            <a:gd name="vf" fmla="val 115470"/>
          </a:avLst>
        </a:prstGeom>
      </dsp:spPr>
      <dsp:style>
        <a:lnRef idx="1">
          <a:schemeClr val="accent2"/>
        </a:lnRef>
        <a:fillRef idx="1">
          <a:schemeClr val="lt1"/>
        </a:fillRef>
        <a:effectRef idx="0">
          <a:scrgbClr r="0" g="0" b="0"/>
        </a:effectRef>
        <a:fontRef idx="minor"/>
      </dsp:style>
      <dsp:txXfrm>
        <a:off x="8582235" y="1424131"/>
        <a:ext cx="170741" cy="147504"/>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7193280" cy="4879975"/>
        <a:chOff x="0" y="0"/>
        <a:chExt cx="7193280" cy="4879975"/>
      </a:xfrm>
    </dsp:grpSpPr>
    <dsp:sp modelId="{64B430B3-FF1B-406C-9FF2-27BA23788747}">
      <dsp:nvSpPr>
        <dsp:cNvPr id="4" name="任意多边形 3"/>
        <dsp:cNvSpPr/>
      </dsp:nvSpPr>
      <dsp:spPr bwMode="white">
        <a:xfrm>
          <a:off x="810784" y="1426507"/>
          <a:ext cx="531875" cy="1013481"/>
        </a:xfrm>
        <a:custGeom>
          <a:avLst/>
          <a:gdLst/>
          <a:ahLst/>
          <a:cxnLst/>
          <a:pathLst>
            <a:path w="838" h="1596">
              <a:moveTo>
                <a:pt x="0" y="1596"/>
              </a:moveTo>
              <a:lnTo>
                <a:pt x="419" y="1596"/>
              </a:lnTo>
              <a:lnTo>
                <a:pt x="419" y="0"/>
              </a:lnTo>
              <a:lnTo>
                <a:pt x="838" y="0"/>
              </a:lnTo>
            </a:path>
          </a:pathLst>
        </a:custGeom>
      </dsp:spPr>
      <dsp:style>
        <a:lnRef idx="2">
          <a:schemeClr val="accent1">
            <a:tint val="90000"/>
          </a:schemeClr>
        </a:lnRef>
        <a:fillRef idx="0">
          <a:schemeClr val="accent1">
            <a:tint val="90000"/>
          </a:schemeClr>
        </a:fillRef>
        <a:effectRef idx="0">
          <a:scrgbClr r="0" g="0" b="0"/>
        </a:effectRef>
        <a:fontRef idx="minor"/>
      </dsp:style>
      <dsp:txBody>
        <a:bodyPr lIns="12700" tIns="0" rIns="12700" bIns="0" anchor="ctr"/>
        <a:lstStyle>
          <a:lvl1pPr algn="ctr">
            <a:defRPr sz="5000"/>
          </a:lvl1pPr>
          <a:lvl2pPr marL="285750" indent="-285750" algn="ctr">
            <a:defRPr sz="3900"/>
          </a:lvl2pPr>
          <a:lvl3pPr marL="571500" indent="-285750" algn="ctr">
            <a:defRPr sz="3900"/>
          </a:lvl3pPr>
          <a:lvl4pPr marL="857250" indent="-285750" algn="ctr">
            <a:defRPr sz="3900"/>
          </a:lvl4pPr>
          <a:lvl5pPr marL="1143000" indent="-285750" algn="ctr">
            <a:defRPr sz="3900"/>
          </a:lvl5pPr>
          <a:lvl6pPr marL="1428750" indent="-285750" algn="ctr">
            <a:defRPr sz="3900"/>
          </a:lvl6pPr>
          <a:lvl7pPr marL="1714500" indent="-285750" algn="ctr">
            <a:defRPr sz="3900"/>
          </a:lvl7pPr>
          <a:lvl8pPr marL="2000250" indent="-285750" algn="ctr">
            <a:defRPr sz="3900"/>
          </a:lvl8pPr>
          <a:lvl9pPr marL="2286000" indent="-285750" algn="ctr">
            <a:defRPr sz="3900"/>
          </a:lvl9pPr>
        </a:lstStyle>
        <a:p>
          <a:pPr lvl="0">
            <a:lnSpc>
              <a:spcPct val="100000"/>
            </a:lnSpc>
            <a:spcBef>
              <a:spcPct val="0"/>
            </a:spcBef>
            <a:spcAft>
              <a:spcPct val="35000"/>
            </a:spcAft>
          </a:pPr>
          <a:endParaRPr lang="zh-CN" altLang="en-US">
            <a:solidFill>
              <a:schemeClr val="tx1"/>
            </a:solidFill>
          </a:endParaRPr>
        </a:p>
      </dsp:txBody>
      <dsp:txXfrm>
        <a:off x="810784" y="1426507"/>
        <a:ext cx="531875" cy="1013481"/>
      </dsp:txXfrm>
    </dsp:sp>
    <dsp:sp modelId="{3E2777B8-FC58-41A1-9B58-AC408AB54B79}">
      <dsp:nvSpPr>
        <dsp:cNvPr id="6" name="任意多边形 5"/>
        <dsp:cNvSpPr/>
      </dsp:nvSpPr>
      <dsp:spPr bwMode="white">
        <a:xfrm>
          <a:off x="4002032" y="1426507"/>
          <a:ext cx="531875" cy="0"/>
        </a:xfrm>
        <a:custGeom>
          <a:avLst/>
          <a:gdLst/>
          <a:ahLst/>
          <a:cxnLst/>
          <a:pathLst>
            <a:path w="838">
              <a:moveTo>
                <a:pt x="0" y="0"/>
              </a:moveTo>
              <a:lnTo>
                <a:pt x="838" y="0"/>
              </a:lnTo>
            </a:path>
          </a:pathLst>
        </a:custGeom>
      </dsp:spPr>
      <dsp:style>
        <a:lnRef idx="2">
          <a:schemeClr val="accent1">
            <a:tint val="70000"/>
          </a:schemeClr>
        </a:lnRef>
        <a:fillRef idx="0">
          <a:schemeClr val="accent1">
            <a:tint val="70000"/>
          </a:schemeClr>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solidFill>
              <a:schemeClr val="tx1"/>
            </a:solidFill>
          </a:endParaRPr>
        </a:p>
      </dsp:txBody>
      <dsp:txXfrm>
        <a:off x="4002032" y="1426507"/>
        <a:ext cx="531875" cy="0"/>
      </dsp:txXfrm>
    </dsp:sp>
    <dsp:sp modelId="{2F66960D-CF7A-443C-8CB9-E7DD0B261214}">
      <dsp:nvSpPr>
        <dsp:cNvPr id="8" name="任意多边形 7"/>
        <dsp:cNvSpPr/>
      </dsp:nvSpPr>
      <dsp:spPr bwMode="white">
        <a:xfrm>
          <a:off x="810784" y="2439988"/>
          <a:ext cx="531875" cy="0"/>
        </a:xfrm>
        <a:custGeom>
          <a:avLst/>
          <a:gdLst/>
          <a:ahLst/>
          <a:cxnLst/>
          <a:pathLst>
            <a:path w="838">
              <a:moveTo>
                <a:pt x="0" y="0"/>
              </a:moveTo>
              <a:lnTo>
                <a:pt x="838" y="0"/>
              </a:lnTo>
            </a:path>
          </a:pathLst>
        </a:custGeom>
      </dsp:spPr>
      <dsp:style>
        <a:lnRef idx="2">
          <a:schemeClr val="accent1">
            <a:tint val="90000"/>
          </a:schemeClr>
        </a:lnRef>
        <a:fillRef idx="0">
          <a:schemeClr val="accent1">
            <a:tint val="90000"/>
          </a:schemeClr>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solidFill>
              <a:schemeClr val="tx1"/>
            </a:solidFill>
          </a:endParaRPr>
        </a:p>
      </dsp:txBody>
      <dsp:txXfrm>
        <a:off x="810784" y="2439988"/>
        <a:ext cx="531875" cy="0"/>
      </dsp:txXfrm>
    </dsp:sp>
    <dsp:sp modelId="{208A7B35-743C-411C-91F1-20A2FA7E91DB}">
      <dsp:nvSpPr>
        <dsp:cNvPr id="10" name="任意多边形 9"/>
        <dsp:cNvSpPr/>
      </dsp:nvSpPr>
      <dsp:spPr bwMode="white">
        <a:xfrm>
          <a:off x="4002032" y="2439988"/>
          <a:ext cx="531875" cy="0"/>
        </a:xfrm>
        <a:custGeom>
          <a:avLst/>
          <a:gdLst/>
          <a:ahLst/>
          <a:cxnLst/>
          <a:pathLst>
            <a:path w="838">
              <a:moveTo>
                <a:pt x="0" y="0"/>
              </a:moveTo>
              <a:lnTo>
                <a:pt x="838" y="0"/>
              </a:lnTo>
            </a:path>
          </a:pathLst>
        </a:custGeom>
      </dsp:spPr>
      <dsp:style>
        <a:lnRef idx="2">
          <a:schemeClr val="accent1">
            <a:tint val="70000"/>
          </a:schemeClr>
        </a:lnRef>
        <a:fillRef idx="0">
          <a:schemeClr val="accent1">
            <a:tint val="70000"/>
          </a:schemeClr>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solidFill>
              <a:schemeClr val="tx1"/>
            </a:solidFill>
          </a:endParaRPr>
        </a:p>
      </dsp:txBody>
      <dsp:txXfrm>
        <a:off x="4002032" y="2439988"/>
        <a:ext cx="531875" cy="0"/>
      </dsp:txXfrm>
    </dsp:sp>
    <dsp:sp modelId="{CED1A3A3-B184-469E-86AE-670623BA4E5D}">
      <dsp:nvSpPr>
        <dsp:cNvPr id="12" name="任意多边形 11"/>
        <dsp:cNvSpPr/>
      </dsp:nvSpPr>
      <dsp:spPr bwMode="white">
        <a:xfrm>
          <a:off x="810784" y="2439988"/>
          <a:ext cx="531875" cy="1013481"/>
        </a:xfrm>
        <a:custGeom>
          <a:avLst/>
          <a:gdLst/>
          <a:ahLst/>
          <a:cxnLst/>
          <a:pathLst>
            <a:path w="838" h="1596">
              <a:moveTo>
                <a:pt x="0" y="0"/>
              </a:moveTo>
              <a:lnTo>
                <a:pt x="419" y="0"/>
              </a:lnTo>
              <a:lnTo>
                <a:pt x="419" y="1596"/>
              </a:lnTo>
              <a:lnTo>
                <a:pt x="838" y="1596"/>
              </a:lnTo>
            </a:path>
          </a:pathLst>
        </a:custGeom>
      </dsp:spPr>
      <dsp:style>
        <a:lnRef idx="2">
          <a:schemeClr val="accent1">
            <a:tint val="90000"/>
          </a:schemeClr>
        </a:lnRef>
        <a:fillRef idx="0">
          <a:schemeClr val="accent1">
            <a:tint val="90000"/>
          </a:schemeClr>
        </a:fillRef>
        <a:effectRef idx="0">
          <a:scrgbClr r="0" g="0" b="0"/>
        </a:effectRef>
        <a:fontRef idx="minor"/>
      </dsp:style>
      <dsp:txBody>
        <a:bodyPr lIns="12700" tIns="0" rIns="12700" bIns="0" anchor="ctr"/>
        <a:lstStyle>
          <a:lvl1pPr algn="ctr">
            <a:defRPr sz="5000"/>
          </a:lvl1pPr>
          <a:lvl2pPr marL="285750" indent="-285750" algn="ctr">
            <a:defRPr sz="3900"/>
          </a:lvl2pPr>
          <a:lvl3pPr marL="571500" indent="-285750" algn="ctr">
            <a:defRPr sz="3900"/>
          </a:lvl3pPr>
          <a:lvl4pPr marL="857250" indent="-285750" algn="ctr">
            <a:defRPr sz="3900"/>
          </a:lvl4pPr>
          <a:lvl5pPr marL="1143000" indent="-285750" algn="ctr">
            <a:defRPr sz="3900"/>
          </a:lvl5pPr>
          <a:lvl6pPr marL="1428750" indent="-285750" algn="ctr">
            <a:defRPr sz="3900"/>
          </a:lvl6pPr>
          <a:lvl7pPr marL="1714500" indent="-285750" algn="ctr">
            <a:defRPr sz="3900"/>
          </a:lvl7pPr>
          <a:lvl8pPr marL="2000250" indent="-285750" algn="ctr">
            <a:defRPr sz="3900"/>
          </a:lvl8pPr>
          <a:lvl9pPr marL="2286000" indent="-285750" algn="ctr">
            <a:defRPr sz="3900"/>
          </a:lvl9pPr>
        </a:lstStyle>
        <a:p>
          <a:pPr lvl="0">
            <a:lnSpc>
              <a:spcPct val="100000"/>
            </a:lnSpc>
            <a:spcBef>
              <a:spcPct val="0"/>
            </a:spcBef>
            <a:spcAft>
              <a:spcPct val="35000"/>
            </a:spcAft>
          </a:pPr>
          <a:endParaRPr lang="zh-CN" altLang="en-US">
            <a:solidFill>
              <a:schemeClr val="tx1"/>
            </a:solidFill>
          </a:endParaRPr>
        </a:p>
      </dsp:txBody>
      <dsp:txXfrm>
        <a:off x="810784" y="2439988"/>
        <a:ext cx="531875" cy="1013481"/>
      </dsp:txXfrm>
    </dsp:sp>
    <dsp:sp modelId="{674B62A9-9920-4626-8311-1903FB7E00D3}">
      <dsp:nvSpPr>
        <dsp:cNvPr id="14" name="任意多边形 13"/>
        <dsp:cNvSpPr/>
      </dsp:nvSpPr>
      <dsp:spPr bwMode="white">
        <a:xfrm>
          <a:off x="4002032" y="3453468"/>
          <a:ext cx="531875" cy="0"/>
        </a:xfrm>
        <a:custGeom>
          <a:avLst/>
          <a:gdLst/>
          <a:ahLst/>
          <a:cxnLst/>
          <a:pathLst>
            <a:path w="838">
              <a:moveTo>
                <a:pt x="0" y="0"/>
              </a:moveTo>
              <a:lnTo>
                <a:pt x="838" y="0"/>
              </a:lnTo>
            </a:path>
          </a:pathLst>
        </a:custGeom>
      </dsp:spPr>
      <dsp:style>
        <a:lnRef idx="2">
          <a:schemeClr val="accent1">
            <a:tint val="70000"/>
          </a:schemeClr>
        </a:lnRef>
        <a:fillRef idx="0">
          <a:schemeClr val="accent1">
            <a:tint val="70000"/>
          </a:schemeClr>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solidFill>
              <a:schemeClr val="tx1"/>
            </a:solidFill>
          </a:endParaRPr>
        </a:p>
      </dsp:txBody>
      <dsp:txXfrm>
        <a:off x="4002032" y="3453468"/>
        <a:ext cx="531875" cy="0"/>
      </dsp:txXfrm>
    </dsp:sp>
    <dsp:sp modelId="{9B9BF0AB-5901-4E79-B4D7-EC064A6E4281}">
      <dsp:nvSpPr>
        <dsp:cNvPr id="3" name="矩形 2"/>
        <dsp:cNvSpPr/>
      </dsp:nvSpPr>
      <dsp:spPr bwMode="white">
        <a:xfrm rot="16200000">
          <a:off x="-1728251" y="2034595"/>
          <a:ext cx="4267287" cy="810784"/>
        </a:xfrm>
        <a:prstGeom prst="rect">
          <a:avLst/>
        </a:prstGeom>
      </dsp:spPr>
      <dsp:style>
        <a:lnRef idx="2">
          <a:schemeClr val="lt1"/>
        </a:lnRef>
        <a:fillRef idx="1">
          <a:schemeClr val="accent1">
            <a:alpha val="80000"/>
            <a:hueOff val="0"/>
            <a:satOff val="0"/>
            <a:lumOff val="0"/>
            <a:alpha val="80000"/>
          </a:schemeClr>
        </a:fillRef>
        <a:effectRef idx="0">
          <a:scrgbClr r="0" g="0" b="0"/>
        </a:effectRef>
        <a:fontRef idx="minor">
          <a:schemeClr val="lt1"/>
        </a:fontRef>
      </dsp:style>
      <dsp:txBody>
        <a:bodyPr vert="horz" wrap="square" lIns="29210" tIns="29210" rIns="29210" bIns="29210" anchor="ctr"/>
        <a:lstStyle>
          <a:lvl1pPr algn="ctr">
            <a:defRPr sz="4600"/>
          </a:lvl1pPr>
          <a:lvl2pPr marL="285750" indent="-285750" algn="ctr">
            <a:defRPr sz="3500"/>
          </a:lvl2pPr>
          <a:lvl3pPr marL="571500" indent="-285750" algn="ctr">
            <a:defRPr sz="3500"/>
          </a:lvl3pPr>
          <a:lvl4pPr marL="857250" indent="-285750" algn="ctr">
            <a:defRPr sz="3500"/>
          </a:lvl4pPr>
          <a:lvl5pPr marL="1143000" indent="-285750" algn="ctr">
            <a:defRPr sz="3500"/>
          </a:lvl5pPr>
          <a:lvl6pPr marL="1428750" indent="-285750" algn="ctr">
            <a:defRPr sz="3500"/>
          </a:lvl6pPr>
          <a:lvl7pPr marL="1714500" indent="-285750" algn="ctr">
            <a:defRPr sz="3500"/>
          </a:lvl7pPr>
          <a:lvl8pPr marL="2000250" indent="-285750" algn="ctr">
            <a:defRPr sz="3500"/>
          </a:lvl8pPr>
          <a:lvl9pPr marL="2286000" indent="-285750" algn="ctr">
            <a:defRPr sz="3500"/>
          </a:lvl9pPr>
        </a:lstStyle>
        <a:p>
          <a:pPr lvl="0">
            <a:lnSpc>
              <a:spcPct val="100000"/>
            </a:lnSpc>
            <a:spcBef>
              <a:spcPct val="0"/>
            </a:spcBef>
            <a:spcAft>
              <a:spcPct val="35000"/>
            </a:spcAft>
            <a:buNone/>
          </a:pPr>
          <a:r>
            <a:rPr lang="zh-CN" altLang="en-US"/>
            <a:t>数据</a:t>
          </a:r>
        </a:p>
      </dsp:txBody>
      <dsp:txXfrm rot="16200000">
        <a:off x="-1728251" y="2034595"/>
        <a:ext cx="4267287" cy="810784"/>
      </dsp:txXfrm>
    </dsp:sp>
    <dsp:sp modelId="{CDA235D6-AC41-4ED3-AF28-D9CD9EDCBAED}">
      <dsp:nvSpPr>
        <dsp:cNvPr id="5" name="矩形 4"/>
        <dsp:cNvSpPr/>
      </dsp:nvSpPr>
      <dsp:spPr bwMode="white">
        <a:xfrm>
          <a:off x="1342659" y="1021115"/>
          <a:ext cx="2659373" cy="810784"/>
        </a:xfrm>
        <a:prstGeom prst="rect">
          <a:avLst/>
        </a:prstGeom>
      </dsp:spPr>
      <dsp:style>
        <a:lnRef idx="2">
          <a:schemeClr val="lt1"/>
        </a:lnRef>
        <a:fillRef idx="1">
          <a:schemeClr val="accent1">
            <a:alpha val="70000"/>
            <a:hueOff val="0"/>
            <a:satOff val="0"/>
            <a:lumOff val="0"/>
            <a:alpha val="70196"/>
          </a:schemeClr>
        </a:fillRef>
        <a:effectRef idx="0">
          <a:scrgbClr r="0" g="0" b="0"/>
        </a:effectRef>
        <a:fontRef idx="minor">
          <a:schemeClr val="lt1"/>
        </a:fontRef>
      </dsp:style>
      <dsp:txBody>
        <a:bodyPr vert="horz" wrap="square" lIns="18415" tIns="18415" rIns="18415" bIns="18415" anchor="ctr"/>
        <a:lstStyle>
          <a:lvl1pPr algn="ctr">
            <a:defRPr sz="2900"/>
          </a:lvl1pPr>
          <a:lvl2pPr marL="228600" indent="-228600" algn="ctr">
            <a:defRPr sz="2200"/>
          </a:lvl2pPr>
          <a:lvl3pPr marL="457200" indent="-228600" algn="ctr">
            <a:defRPr sz="2200"/>
          </a:lvl3pPr>
          <a:lvl4pPr marL="685800" indent="-228600" algn="ctr">
            <a:defRPr sz="2200"/>
          </a:lvl4pPr>
          <a:lvl5pPr marL="914400" indent="-228600" algn="ctr">
            <a:defRPr sz="2200"/>
          </a:lvl5pPr>
          <a:lvl6pPr marL="1143000" indent="-228600" algn="ctr">
            <a:defRPr sz="2200"/>
          </a:lvl6pPr>
          <a:lvl7pPr marL="1371600" indent="-228600" algn="ctr">
            <a:defRPr sz="2200"/>
          </a:lvl7pPr>
          <a:lvl8pPr marL="1600200" indent="-228600" algn="ctr">
            <a:defRPr sz="2200"/>
          </a:lvl8pPr>
          <a:lvl9pPr marL="1828800" indent="-228600" algn="ctr">
            <a:defRPr sz="2200"/>
          </a:lvl9pPr>
        </a:lstStyle>
        <a:p>
          <a:pPr lvl="0">
            <a:lnSpc>
              <a:spcPct val="100000"/>
            </a:lnSpc>
            <a:spcBef>
              <a:spcPct val="0"/>
            </a:spcBef>
            <a:spcAft>
              <a:spcPct val="35000"/>
            </a:spcAft>
          </a:pPr>
          <a:r>
            <a:rPr lang="zh-CN" altLang="en-US"/>
            <a:t>截面数据集</a:t>
          </a:r>
        </a:p>
      </dsp:txBody>
      <dsp:txXfrm>
        <a:off x="1342659" y="1021115"/>
        <a:ext cx="2659373" cy="810784"/>
      </dsp:txXfrm>
    </dsp:sp>
    <dsp:sp modelId="{BA345036-A745-4C62-B607-E79C0232C39D}">
      <dsp:nvSpPr>
        <dsp:cNvPr id="7" name="矩形 6"/>
        <dsp:cNvSpPr/>
      </dsp:nvSpPr>
      <dsp:spPr bwMode="white">
        <a:xfrm>
          <a:off x="4533907" y="1021115"/>
          <a:ext cx="2659373" cy="810784"/>
        </a:xfrm>
        <a:prstGeom prst="rect">
          <a:avLst/>
        </a:prstGeom>
      </dsp:spPr>
      <dsp:style>
        <a:lnRef idx="2">
          <a:schemeClr val="lt1"/>
        </a:lnRef>
        <a:fillRef idx="1">
          <a:schemeClr val="accent1">
            <a:alpha val="50000"/>
            <a:hueOff val="0"/>
            <a:satOff val="0"/>
            <a:lumOff val="0"/>
            <a:alpha val="50196"/>
          </a:schemeClr>
        </a:fillRef>
        <a:effectRef idx="0">
          <a:scrgbClr r="0" g="0" b="0"/>
        </a:effectRef>
        <a:fontRef idx="minor">
          <a:schemeClr val="lt1"/>
        </a:fontRef>
      </dsp:style>
      <dsp:txBody>
        <a:bodyPr vert="horz" wrap="square" lIns="10160" tIns="10160" rIns="10160" bIns="10160" anchor="ctr"/>
        <a:lstStyle>
          <a:lvl1pPr algn="ctr">
            <a:defRPr sz="2900"/>
          </a:lvl1pPr>
          <a:lvl2pPr marL="228600" indent="-228600" algn="ctr">
            <a:defRPr sz="2200"/>
          </a:lvl2pPr>
          <a:lvl3pPr marL="457200" indent="-228600" algn="ctr">
            <a:defRPr sz="2200"/>
          </a:lvl3pPr>
          <a:lvl4pPr marL="685800" indent="-228600" algn="ctr">
            <a:defRPr sz="2200"/>
          </a:lvl4pPr>
          <a:lvl5pPr marL="914400" indent="-228600" algn="ctr">
            <a:defRPr sz="2200"/>
          </a:lvl5pPr>
          <a:lvl6pPr marL="1143000" indent="-228600" algn="ctr">
            <a:defRPr sz="2200"/>
          </a:lvl6pPr>
          <a:lvl7pPr marL="1371600" indent="-228600" algn="ctr">
            <a:defRPr sz="2200"/>
          </a:lvl7pPr>
          <a:lvl8pPr marL="1600200" indent="-228600" algn="ctr">
            <a:defRPr sz="2200"/>
          </a:lvl8pPr>
          <a:lvl9pPr marL="1828800" indent="-228600" algn="ctr">
            <a:defRPr sz="2200"/>
          </a:lvl9pPr>
        </a:lstStyle>
        <a:p>
          <a:pPr lvl="0">
            <a:lnSpc>
              <a:spcPct val="100000"/>
            </a:lnSpc>
            <a:spcBef>
              <a:spcPct val="0"/>
            </a:spcBef>
            <a:spcAft>
              <a:spcPct val="35000"/>
            </a:spcAft>
          </a:pPr>
          <a:r>
            <a:rPr lang="zh-CN" altLang="en-US" sz="1600"/>
            <a:t>同一时间、不同个体的数据</a:t>
          </a:r>
        </a:p>
      </dsp:txBody>
      <dsp:txXfrm>
        <a:off x="4533907" y="1021115"/>
        <a:ext cx="2659373" cy="810784"/>
      </dsp:txXfrm>
    </dsp:sp>
    <dsp:sp modelId="{3540059A-19CD-4FBD-A598-B7A4BB9DA52D}">
      <dsp:nvSpPr>
        <dsp:cNvPr id="9" name="矩形 8"/>
        <dsp:cNvSpPr/>
      </dsp:nvSpPr>
      <dsp:spPr bwMode="white">
        <a:xfrm>
          <a:off x="1342659" y="2034595"/>
          <a:ext cx="2659373" cy="810784"/>
        </a:xfrm>
        <a:prstGeom prst="rect">
          <a:avLst/>
        </a:prstGeom>
      </dsp:spPr>
      <dsp:style>
        <a:lnRef idx="2">
          <a:schemeClr val="lt1"/>
        </a:lnRef>
        <a:fillRef idx="1">
          <a:schemeClr val="accent1">
            <a:alpha val="70000"/>
            <a:hueOff val="0"/>
            <a:satOff val="0"/>
            <a:lumOff val="0"/>
            <a:alpha val="70196"/>
          </a:schemeClr>
        </a:fillRef>
        <a:effectRef idx="0">
          <a:scrgbClr r="0" g="0" b="0"/>
        </a:effectRef>
        <a:fontRef idx="minor">
          <a:schemeClr val="lt1"/>
        </a:fontRef>
      </dsp:style>
      <dsp:txBody>
        <a:bodyPr vert="horz" wrap="square" lIns="18415" tIns="18415" rIns="18415" bIns="18415" anchor="ctr"/>
        <a:lstStyle>
          <a:lvl1pPr algn="ctr">
            <a:defRPr sz="2900"/>
          </a:lvl1pPr>
          <a:lvl2pPr marL="228600" indent="-228600" algn="ctr">
            <a:defRPr sz="2200"/>
          </a:lvl2pPr>
          <a:lvl3pPr marL="457200" indent="-228600" algn="ctr">
            <a:defRPr sz="2200"/>
          </a:lvl3pPr>
          <a:lvl4pPr marL="685800" indent="-228600" algn="ctr">
            <a:defRPr sz="2200"/>
          </a:lvl4pPr>
          <a:lvl5pPr marL="914400" indent="-228600" algn="ctr">
            <a:defRPr sz="2200"/>
          </a:lvl5pPr>
          <a:lvl6pPr marL="1143000" indent="-228600" algn="ctr">
            <a:defRPr sz="2200"/>
          </a:lvl6pPr>
          <a:lvl7pPr marL="1371600" indent="-228600" algn="ctr">
            <a:defRPr sz="2200"/>
          </a:lvl7pPr>
          <a:lvl8pPr marL="1600200" indent="-228600" algn="ctr">
            <a:defRPr sz="2200"/>
          </a:lvl8pPr>
          <a:lvl9pPr marL="1828800" indent="-228600" algn="ctr">
            <a:defRPr sz="2200"/>
          </a:lvl9pPr>
        </a:lstStyle>
        <a:p>
          <a:pPr lvl="0">
            <a:lnSpc>
              <a:spcPct val="100000"/>
            </a:lnSpc>
            <a:spcBef>
              <a:spcPct val="0"/>
            </a:spcBef>
            <a:spcAft>
              <a:spcPct val="35000"/>
            </a:spcAft>
          </a:pPr>
          <a:r>
            <a:rPr lang="zh-CN" altLang="en-US"/>
            <a:t>时间序列数据集</a:t>
          </a:r>
        </a:p>
      </dsp:txBody>
      <dsp:txXfrm>
        <a:off x="1342659" y="2034595"/>
        <a:ext cx="2659373" cy="810784"/>
      </dsp:txXfrm>
    </dsp:sp>
    <dsp:sp modelId="{2C0F6CE2-14DA-4C79-97A5-6402D62666EE}">
      <dsp:nvSpPr>
        <dsp:cNvPr id="11" name="矩形 10"/>
        <dsp:cNvSpPr/>
      </dsp:nvSpPr>
      <dsp:spPr bwMode="white">
        <a:xfrm>
          <a:off x="4533907" y="2034595"/>
          <a:ext cx="2659373" cy="810784"/>
        </a:xfrm>
        <a:prstGeom prst="rect">
          <a:avLst/>
        </a:prstGeom>
      </dsp:spPr>
      <dsp:style>
        <a:lnRef idx="2">
          <a:schemeClr val="lt1"/>
        </a:lnRef>
        <a:fillRef idx="1">
          <a:schemeClr val="accent1">
            <a:alpha val="50000"/>
            <a:hueOff val="0"/>
            <a:satOff val="0"/>
            <a:lumOff val="0"/>
            <a:alpha val="50196"/>
          </a:schemeClr>
        </a:fillRef>
        <a:effectRef idx="0">
          <a:scrgbClr r="0" g="0" b="0"/>
        </a:effectRef>
        <a:fontRef idx="minor">
          <a:schemeClr val="lt1"/>
        </a:fontRef>
      </dsp:style>
      <dsp:txBody>
        <a:bodyPr vert="horz" wrap="square" lIns="10160" tIns="10160" rIns="10160" bIns="10160" anchor="ctr"/>
        <a:lstStyle>
          <a:lvl1pPr algn="ctr">
            <a:defRPr sz="2900"/>
          </a:lvl1pPr>
          <a:lvl2pPr marL="228600" indent="-228600" algn="ctr">
            <a:defRPr sz="2200"/>
          </a:lvl2pPr>
          <a:lvl3pPr marL="457200" indent="-228600" algn="ctr">
            <a:defRPr sz="2200"/>
          </a:lvl3pPr>
          <a:lvl4pPr marL="685800" indent="-228600" algn="ctr">
            <a:defRPr sz="2200"/>
          </a:lvl4pPr>
          <a:lvl5pPr marL="914400" indent="-228600" algn="ctr">
            <a:defRPr sz="2200"/>
          </a:lvl5pPr>
          <a:lvl6pPr marL="1143000" indent="-228600" algn="ctr">
            <a:defRPr sz="2200"/>
          </a:lvl6pPr>
          <a:lvl7pPr marL="1371600" indent="-228600" algn="ctr">
            <a:defRPr sz="2200"/>
          </a:lvl7pPr>
          <a:lvl8pPr marL="1600200" indent="-228600" algn="ctr">
            <a:defRPr sz="2200"/>
          </a:lvl8pPr>
          <a:lvl9pPr marL="1828800" indent="-228600" algn="ctr">
            <a:defRPr sz="2200"/>
          </a:lvl9pPr>
        </a:lstStyle>
        <a:p>
          <a:pPr lvl="0">
            <a:lnSpc>
              <a:spcPct val="100000"/>
            </a:lnSpc>
            <a:spcBef>
              <a:spcPct val="0"/>
            </a:spcBef>
            <a:spcAft>
              <a:spcPct val="35000"/>
            </a:spcAft>
          </a:pPr>
          <a:r>
            <a:rPr sz="1600">
              <a:sym typeface="+mn-ea"/>
            </a:rPr>
            <a:t>不</a:t>
          </a:r>
          <a:r>
            <a:rPr lang="zh-CN" altLang="en-US" sz="1600">
              <a:sym typeface="+mn-ea"/>
            </a:rPr>
            <a:t>同时间</a:t>
          </a:r>
          <a:r>
            <a:rPr sz="1600">
              <a:sym typeface="+mn-ea"/>
            </a:rPr>
            <a:t>、同</a:t>
          </a:r>
          <a:r>
            <a:rPr lang="zh-CN" altLang="en-US" sz="1600">
              <a:sym typeface="+mn-ea"/>
            </a:rPr>
            <a:t>一个体的数据</a:t>
          </a:r>
          <a:endParaRPr lang="zh-CN" altLang="en-US" sz="1600"/>
        </a:p>
      </dsp:txBody>
      <dsp:txXfrm>
        <a:off x="4533907" y="2034595"/>
        <a:ext cx="2659373" cy="810784"/>
      </dsp:txXfrm>
    </dsp:sp>
    <dsp:sp modelId="{E8D2105A-5421-473B-835F-F6E08D9D2D9B}">
      <dsp:nvSpPr>
        <dsp:cNvPr id="13" name="矩形 12"/>
        <dsp:cNvSpPr/>
      </dsp:nvSpPr>
      <dsp:spPr bwMode="white">
        <a:xfrm>
          <a:off x="1342659" y="3048076"/>
          <a:ext cx="2659373" cy="810784"/>
        </a:xfrm>
        <a:prstGeom prst="rect">
          <a:avLst/>
        </a:prstGeom>
      </dsp:spPr>
      <dsp:style>
        <a:lnRef idx="2">
          <a:schemeClr val="lt1"/>
        </a:lnRef>
        <a:fillRef idx="1">
          <a:schemeClr val="accent1">
            <a:alpha val="70000"/>
            <a:hueOff val="0"/>
            <a:satOff val="0"/>
            <a:lumOff val="0"/>
            <a:alpha val="70196"/>
          </a:schemeClr>
        </a:fillRef>
        <a:effectRef idx="0">
          <a:scrgbClr r="0" g="0" b="0"/>
        </a:effectRef>
        <a:fontRef idx="minor">
          <a:schemeClr val="lt1"/>
        </a:fontRef>
      </dsp:style>
      <dsp:txBody>
        <a:bodyPr vert="horz" wrap="square" lIns="18415" tIns="18415" rIns="18415" bIns="18415" anchor="ctr"/>
        <a:lstStyle>
          <a:lvl1pPr algn="ctr">
            <a:defRPr sz="2900"/>
          </a:lvl1pPr>
          <a:lvl2pPr marL="228600" indent="-228600" algn="ctr">
            <a:defRPr sz="2200"/>
          </a:lvl2pPr>
          <a:lvl3pPr marL="457200" indent="-228600" algn="ctr">
            <a:defRPr sz="2200"/>
          </a:lvl3pPr>
          <a:lvl4pPr marL="685800" indent="-228600" algn="ctr">
            <a:defRPr sz="2200"/>
          </a:lvl4pPr>
          <a:lvl5pPr marL="914400" indent="-228600" algn="ctr">
            <a:defRPr sz="2200"/>
          </a:lvl5pPr>
          <a:lvl6pPr marL="1143000" indent="-228600" algn="ctr">
            <a:defRPr sz="2200"/>
          </a:lvl6pPr>
          <a:lvl7pPr marL="1371600" indent="-228600" algn="ctr">
            <a:defRPr sz="2200"/>
          </a:lvl7pPr>
          <a:lvl8pPr marL="1600200" indent="-228600" algn="ctr">
            <a:defRPr sz="2200"/>
          </a:lvl8pPr>
          <a:lvl9pPr marL="1828800" indent="-228600" algn="ctr">
            <a:defRPr sz="2200"/>
          </a:lvl9pPr>
        </a:lstStyle>
        <a:p>
          <a:pPr lvl="0">
            <a:lnSpc>
              <a:spcPct val="100000"/>
            </a:lnSpc>
            <a:spcBef>
              <a:spcPct val="0"/>
            </a:spcBef>
            <a:spcAft>
              <a:spcPct val="35000"/>
            </a:spcAft>
          </a:pPr>
          <a:r>
            <a:rPr lang="zh-CN" altLang="en-US"/>
            <a:t>面板数据集</a:t>
          </a:r>
        </a:p>
      </dsp:txBody>
      <dsp:txXfrm>
        <a:off x="1342659" y="3048076"/>
        <a:ext cx="2659373" cy="810784"/>
      </dsp:txXfrm>
    </dsp:sp>
    <dsp:sp modelId="{1E489CFE-F0C0-47B0-BDEC-F36F7A80D850}">
      <dsp:nvSpPr>
        <dsp:cNvPr id="15" name="矩形 14"/>
        <dsp:cNvSpPr/>
      </dsp:nvSpPr>
      <dsp:spPr bwMode="white">
        <a:xfrm>
          <a:off x="4533907" y="3048076"/>
          <a:ext cx="2659373" cy="810784"/>
        </a:xfrm>
        <a:prstGeom prst="rect">
          <a:avLst/>
        </a:prstGeom>
      </dsp:spPr>
      <dsp:style>
        <a:lnRef idx="2">
          <a:schemeClr val="lt1"/>
        </a:lnRef>
        <a:fillRef idx="1">
          <a:schemeClr val="accent1">
            <a:alpha val="50000"/>
            <a:hueOff val="0"/>
            <a:satOff val="0"/>
            <a:lumOff val="0"/>
            <a:alpha val="50196"/>
          </a:schemeClr>
        </a:fillRef>
        <a:effectRef idx="0">
          <a:scrgbClr r="0" g="0" b="0"/>
        </a:effectRef>
        <a:fontRef idx="minor">
          <a:schemeClr val="lt1"/>
        </a:fontRef>
      </dsp:style>
      <dsp:txBody>
        <a:bodyPr vert="horz" wrap="square" lIns="10160" tIns="10160" rIns="10160" bIns="10160" anchor="ctr"/>
        <a:lstStyle>
          <a:lvl1pPr algn="ctr">
            <a:defRPr sz="2900"/>
          </a:lvl1pPr>
          <a:lvl2pPr marL="228600" indent="-228600" algn="ctr">
            <a:defRPr sz="2200"/>
          </a:lvl2pPr>
          <a:lvl3pPr marL="457200" indent="-228600" algn="ctr">
            <a:defRPr sz="2200"/>
          </a:lvl3pPr>
          <a:lvl4pPr marL="685800" indent="-228600" algn="ctr">
            <a:defRPr sz="2200"/>
          </a:lvl4pPr>
          <a:lvl5pPr marL="914400" indent="-228600" algn="ctr">
            <a:defRPr sz="2200"/>
          </a:lvl5pPr>
          <a:lvl6pPr marL="1143000" indent="-228600" algn="ctr">
            <a:defRPr sz="2200"/>
          </a:lvl6pPr>
          <a:lvl7pPr marL="1371600" indent="-228600" algn="ctr">
            <a:defRPr sz="2200"/>
          </a:lvl7pPr>
          <a:lvl8pPr marL="1600200" indent="-228600" algn="ctr">
            <a:defRPr sz="2200"/>
          </a:lvl8pPr>
          <a:lvl9pPr marL="1828800" indent="-228600" algn="ctr">
            <a:defRPr sz="2200"/>
          </a:lvl9pPr>
        </a:lstStyle>
        <a:p>
          <a:pPr lvl="0">
            <a:lnSpc>
              <a:spcPct val="100000"/>
            </a:lnSpc>
            <a:spcBef>
              <a:spcPct val="0"/>
            </a:spcBef>
            <a:spcAft>
              <a:spcPct val="35000"/>
            </a:spcAft>
          </a:pPr>
          <a:r>
            <a:rPr sz="1600">
              <a:sym typeface="+mn-ea"/>
            </a:rPr>
            <a:t>不</a:t>
          </a:r>
          <a:r>
            <a:rPr lang="zh-CN" altLang="en-US" sz="1600">
              <a:sym typeface="+mn-ea"/>
            </a:rPr>
            <a:t>同时间</a:t>
          </a:r>
          <a:r>
            <a:rPr sz="1600">
              <a:sym typeface="+mn-ea"/>
            </a:rPr>
            <a:t>、不</a:t>
          </a:r>
          <a:r>
            <a:rPr lang="zh-CN" altLang="en-US" sz="1600">
              <a:sym typeface="+mn-ea"/>
            </a:rPr>
            <a:t>同个体的数据</a:t>
          </a:r>
          <a:endParaRPr lang="zh-CN" altLang="en-US" sz="1600"/>
        </a:p>
      </dsp:txBody>
      <dsp:txXfrm>
        <a:off x="4533907" y="3048076"/>
        <a:ext cx="2659373" cy="810784"/>
      </dsp:txXfrm>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1">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rSet qsTypeId="urn:microsoft.com/office/officeart/2005/8/quickstyle/simple5"/>
        </dgm:pt>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type="rect" r:blip="" rot="270">
                  <dgm:adjLst/>
                </dgm:shape>
              </dgm:if>
              <dgm:else name="Name11">
                <dgm:shape xmlns:r="http://schemas.openxmlformats.org/officeDocument/2006/relationships" type="rect" r:blip="" rot="90">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endSty" val="noArr"/>
                        <dgm:param type="connRout" val="bend"/>
                        <dgm:param type="begPts" val="midR"/>
                        <dgm:param type="endPts" val="midL"/>
                      </dgm:alg>
                    </dgm:if>
                    <dgm:else name="Name18">
                      <dgm:alg type="conn">
                        <dgm:param type="dim" val="1D"/>
                        <dgm:param type="endSty" val="noArr"/>
                        <dgm:param type="connRout" val="bend"/>
                        <dgm:param type="begPts" val="midL"/>
                        <dgm:param type="endPts" val="midR"/>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1175"/>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4024313" y="0"/>
            <a:ext cx="3078162" cy="511175"/>
          </a:xfrm>
          <a:prstGeom prst="rect">
            <a:avLst/>
          </a:prstGeom>
        </p:spPr>
        <p:txBody>
          <a:bodyPr vert="horz" lIns="91440" tIns="45720" rIns="91440" bIns="45720" rtlCol="0"/>
          <a:lstStyle>
            <a:lvl1pPr algn="r">
              <a:defRPr sz="1200"/>
            </a:lvl1pPr>
          </a:lstStyle>
          <a:p>
            <a:fld id="{6E7EF50E-C6FF-4997-A9C4-FD07FA768F0D}" type="datetimeFigureOut">
              <a:rPr lang="zh-CN" altLang="en-US" smtClean="0"/>
            </a:fld>
            <a:endParaRPr lang="zh-CN" altLang="en-US"/>
          </a:p>
        </p:txBody>
      </p:sp>
      <p:sp>
        <p:nvSpPr>
          <p:cNvPr id="4" name="页脚占位符 3"/>
          <p:cNvSpPr>
            <a:spLocks noGrp="1"/>
          </p:cNvSpPr>
          <p:nvPr>
            <p:ph type="ftr" sz="quarter" idx="2"/>
          </p:nvPr>
        </p:nvSpPr>
        <p:spPr>
          <a:xfrm>
            <a:off x="0" y="9721850"/>
            <a:ext cx="3078163" cy="511175"/>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4024313" y="9721850"/>
            <a:ext cx="3078162" cy="511175"/>
          </a:xfrm>
          <a:prstGeom prst="rect">
            <a:avLst/>
          </a:prstGeom>
        </p:spPr>
        <p:txBody>
          <a:bodyPr vert="horz" lIns="91440" tIns="45720" rIns="91440" bIns="45720" rtlCol="0" anchor="b"/>
          <a:lstStyle>
            <a:lvl1pPr algn="r">
              <a:defRPr sz="1200"/>
            </a:lvl1pPr>
          </a:lstStyle>
          <a:p>
            <a:fld id="{23AA3D68-D475-4444-AB22-03945DC93788}"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1584" y="1279287"/>
            <a:ext cx="6140577" cy="34540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922588" y="849313"/>
            <a:ext cx="4079875" cy="229552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922588" y="849313"/>
            <a:ext cx="4079875" cy="229552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2_仅标题">
    <p:spTree>
      <p:nvGrpSpPr>
        <p:cNvPr id="1" name=""/>
        <p:cNvGrpSpPr/>
        <p:nvPr/>
      </p:nvGrpSpPr>
      <p:grpSpPr>
        <a:xfrm>
          <a:off x="0" y="0"/>
          <a:ext cx="0" cy="0"/>
          <a:chOff x="0" y="0"/>
          <a:chExt cx="0" cy="0"/>
        </a:xfrm>
      </p:grpSpPr>
      <p:sp>
        <p:nvSpPr>
          <p:cNvPr id="2" name="标题 1"/>
          <p:cNvSpPr>
            <a:spLocks noGrp="1"/>
          </p:cNvSpPr>
          <p:nvPr>
            <p:ph type="title"/>
          </p:nvPr>
        </p:nvSpPr>
        <p:spPr>
          <a:xfrm>
            <a:off x="1209303" y="356659"/>
            <a:ext cx="7863029" cy="440676"/>
          </a:xfrm>
        </p:spPr>
        <p:txBody>
          <a:bodyPr vert="horz" lIns="68580" tIns="34290" rIns="68580" bIns="34290" rtlCol="0" anchor="ctr">
            <a:noAutofit/>
          </a:bodyPr>
          <a:lstStyle>
            <a:lvl1pPr algn="l">
              <a:defRPr lang="zh-CN" altLang="en-US" sz="2935" b="0" i="0" baseline="0" dirty="0">
                <a:solidFill>
                  <a:schemeClr val="tx1">
                    <a:lumMod val="65000"/>
                    <a:lumOff val="35000"/>
                  </a:schemeClr>
                </a:solidFill>
                <a:effectLst/>
                <a:latin typeface="微软雅黑" panose="020B0503020204020204" charset="-122"/>
                <a:ea typeface="微软雅黑" panose="020B0503020204020204" charset="-122"/>
              </a:defRPr>
            </a:lvl1pPr>
          </a:lstStyle>
          <a:p>
            <a:pPr lvl="0" defTabSz="514350">
              <a:lnSpc>
                <a:spcPct val="90000"/>
              </a:lnSpc>
            </a:pPr>
            <a:r>
              <a:rPr lang="zh-CN" altLang="en-US" dirty="0"/>
              <a:t>单击此处编辑母版标题样式</a:t>
            </a:r>
            <a:endParaRPr lang="zh-CN" altLang="en-US" dirty="0"/>
          </a:p>
        </p:txBody>
      </p:sp>
      <p:sp>
        <p:nvSpPr>
          <p:cNvPr id="3" name="日期占位符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a:xfrm>
            <a:off x="4165600" y="6388020"/>
            <a:ext cx="3860800" cy="365125"/>
          </a:xfrm>
        </p:spPr>
        <p:txBody>
          <a:bodyPr/>
          <a:lstStyle>
            <a:lvl1pPr>
              <a:defRPr sz="1400"/>
            </a:lvl1pPr>
          </a:lstStyle>
          <a:p>
            <a:endParaRPr lang="zh-CN" altLang="en-US"/>
          </a:p>
        </p:txBody>
      </p:sp>
      <p:sp>
        <p:nvSpPr>
          <p:cNvPr id="5" name="灯片编号占位符 4"/>
          <p:cNvSpPr>
            <a:spLocks noGrp="1"/>
          </p:cNvSpPr>
          <p:nvPr>
            <p:ph type="sldNum" sz="quarter" idx="12"/>
          </p:nvPr>
        </p:nvSpPr>
        <p:spPr>
          <a:xfrm>
            <a:off x="9936427" y="6383320"/>
            <a:ext cx="1632181" cy="406233"/>
          </a:xfrm>
        </p:spPr>
        <p:txBody>
          <a:bodyPr/>
          <a:lstStyle>
            <a:lvl1pPr algn="ctr">
              <a:defRPr sz="1865">
                <a:latin typeface="Impact" panose="020B0806030902050204" pitchFamily="34" charset="0"/>
              </a:defRPr>
            </a:lvl1pPr>
          </a:lstStyle>
          <a:p>
            <a:fld id="{0C913308-F349-4B6D-A68A-DD1791B4A57B}" type="slidenum">
              <a:rPr lang="zh-CN" altLang="en-US" smtClean="0"/>
            </a:fld>
            <a:endParaRPr lang="zh-CN" altLang="en-US"/>
          </a:p>
        </p:txBody>
      </p:sp>
      <p:cxnSp>
        <p:nvCxnSpPr>
          <p:cNvPr id="12" name="直接连接符 11"/>
          <p:cNvCxnSpPr/>
          <p:nvPr userDrawn="1"/>
        </p:nvCxnSpPr>
        <p:spPr>
          <a:xfrm flipV="1">
            <a:off x="1270837" y="872083"/>
            <a:ext cx="10479237" cy="1"/>
          </a:xfrm>
          <a:prstGeom prst="line">
            <a:avLst/>
          </a:prstGeom>
          <a:ln w="15875" cmpd="sng">
            <a:solidFill>
              <a:schemeClr val="accent1"/>
            </a:solidFill>
          </a:ln>
          <a:effectLst/>
        </p:spPr>
        <p:style>
          <a:lnRef idx="2">
            <a:schemeClr val="accent1"/>
          </a:lnRef>
          <a:fillRef idx="0">
            <a:schemeClr val="accent1"/>
          </a:fillRef>
          <a:effectRef idx="1">
            <a:schemeClr val="accent1"/>
          </a:effectRef>
          <a:fontRef idx="minor">
            <a:schemeClr val="tx1"/>
          </a:fontRef>
        </p:style>
      </p:cxnSp>
      <p:grpSp>
        <p:nvGrpSpPr>
          <p:cNvPr id="14" name="组合 13"/>
          <p:cNvGrpSpPr/>
          <p:nvPr userDrawn="1"/>
        </p:nvGrpSpPr>
        <p:grpSpPr>
          <a:xfrm>
            <a:off x="527435" y="331259"/>
            <a:ext cx="528000" cy="528000"/>
            <a:chOff x="406574" y="236732"/>
            <a:chExt cx="612048" cy="593261"/>
          </a:xfrm>
        </p:grpSpPr>
        <p:sp>
          <p:nvSpPr>
            <p:cNvPr id="15" name="矩形 14"/>
            <p:cNvSpPr/>
            <p:nvPr userDrawn="1"/>
          </p:nvSpPr>
          <p:spPr>
            <a:xfrm>
              <a:off x="406574" y="236732"/>
              <a:ext cx="504000" cy="504000"/>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6" name="矩形 15"/>
            <p:cNvSpPr/>
            <p:nvPr userDrawn="1"/>
          </p:nvSpPr>
          <p:spPr>
            <a:xfrm>
              <a:off x="694606" y="512239"/>
              <a:ext cx="324016" cy="3177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空白">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609600" y="6363344"/>
            <a:ext cx="2844800" cy="365125"/>
          </a:xfrm>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a:xfrm>
            <a:off x="4115587" y="6363344"/>
            <a:ext cx="3860800" cy="365125"/>
          </a:xfrm>
        </p:spPr>
        <p:txBody>
          <a:bodyPr vert="horz" lIns="76618" tIns="38309" rIns="76618" bIns="38309" rtlCol="0" anchor="ctr"/>
          <a:lstStyle>
            <a:lvl1pPr>
              <a:defRPr lang="en-US" altLang="zh-CN" smtClean="0">
                <a:solidFill>
                  <a:prstClr val="white">
                    <a:lumMod val="65000"/>
                  </a:prstClr>
                </a:solidFill>
                <a:latin typeface="Calibri" panose="020F0502020204030204"/>
              </a:defRPr>
            </a:lvl1pPr>
          </a:lstStyle>
          <a:p>
            <a:endParaRPr lang="zh-CN" altLang="en-US"/>
          </a:p>
        </p:txBody>
      </p:sp>
      <p:sp>
        <p:nvSpPr>
          <p:cNvPr id="22" name="灯片编号占位符 4"/>
          <p:cNvSpPr>
            <a:spLocks noGrp="1"/>
          </p:cNvSpPr>
          <p:nvPr>
            <p:ph type="sldNum" sz="quarter" idx="12"/>
          </p:nvPr>
        </p:nvSpPr>
        <p:spPr>
          <a:xfrm>
            <a:off x="9264764" y="6351789"/>
            <a:ext cx="1850728" cy="376667"/>
          </a:xfrm>
        </p:spPr>
        <p:txBody>
          <a:bodyPr vert="horz" lIns="102156" tIns="51076" rIns="102156" bIns="51076" rtlCol="0" anchor="ctr"/>
          <a:lstStyle>
            <a:lvl1pPr algn="r">
              <a:defRPr lang="zh-CN" altLang="en-US" smtClean="0"/>
            </a:lvl1p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sz="4000">
                <a:latin typeface="Times New Roman" panose="02020603050405020304" pitchFamily="18" charset="0"/>
                <a:ea typeface="宋体" panose="02010600030101010101" pitchFamily="2" charset="-122"/>
                <a:cs typeface="Times New Roman" panose="02020603050405020304" pitchFamily="18" charset="0"/>
              </a:defRPr>
            </a:lvl1pPr>
          </a:lstStyle>
          <a:p>
            <a:r>
              <a:rPr lang="zh-CN" altLang="en-US"/>
              <a:t>单击此处编辑母版标题样式</a:t>
            </a:r>
            <a:endParaRPr lang="zh-CN" altLang="en-US" dirty="0"/>
          </a:p>
        </p:txBody>
      </p:sp>
      <p:sp>
        <p:nvSpPr>
          <p:cNvPr id="3" name="内容占位符 2"/>
          <p:cNvSpPr>
            <a:spLocks noGrp="1"/>
          </p:cNvSpPr>
          <p:nvPr>
            <p:ph idx="1"/>
          </p:nvPr>
        </p:nvSpPr>
        <p:spPr/>
        <p:txBody>
          <a:bodyPr/>
          <a:lstStyle>
            <a:lvl1pPr>
              <a:defRPr b="1">
                <a:latin typeface="宋体" panose="02010600030101010101" pitchFamily="2" charset="-122"/>
                <a:ea typeface="宋体" panose="02010600030101010101" pitchFamily="2" charset="-122"/>
              </a:defRPr>
            </a:lvl1pPr>
            <a:lvl2pPr>
              <a:defRPr sz="2400">
                <a:latin typeface="宋体" panose="02010600030101010101" pitchFamily="2" charset="-122"/>
                <a:ea typeface="宋体" panose="02010600030101010101" pitchFamily="2" charset="-122"/>
              </a:defRPr>
            </a:lvl2pPr>
            <a:lvl3pPr>
              <a:defRPr>
                <a:latin typeface="宋体" panose="02010600030101010101" pitchFamily="2" charset="-122"/>
                <a:ea typeface="宋体" panose="02010600030101010101" pitchFamily="2" charset="-122"/>
              </a:defRPr>
            </a:lvl3pPr>
            <a:lvl4pPr>
              <a:defRPr>
                <a:latin typeface="宋体" panose="02010600030101010101" pitchFamily="2" charset="-122"/>
                <a:ea typeface="宋体" panose="02010600030101010101" pitchFamily="2" charset="-122"/>
              </a:defRPr>
            </a:lvl4pPr>
            <a:lvl5pPr>
              <a:defRPr>
                <a:latin typeface="宋体" panose="02010600030101010101" pitchFamily="2" charset="-122"/>
                <a:ea typeface="宋体" panose="02010600030101010101" pitchFamily="2"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dirty="0"/>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1" i="0" u="none" strike="noStrike" kern="1200" cap="none" spc="0" normalizeH="0" baseline="0" noProof="0" dirty="0">
              <a:ln>
                <a:noFill/>
              </a:ln>
              <a:solidFill>
                <a:schemeClr val="bg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1" i="0" u="none" strike="noStrike" kern="1200" cap="none" spc="0" normalizeH="0" baseline="0" noProof="0" dirty="0">
              <a:ln>
                <a:noFill/>
              </a:ln>
              <a:solidFill>
                <a:schemeClr val="bg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r>
              <a:rPr kumimoji="0" lang="en-US" altLang="zh-CN" sz="1200" b="1" i="0" u="none" strike="noStrike" kern="1200" cap="none" spc="0" normalizeH="0" baseline="0" noProof="0" dirty="0">
                <a:ln>
                  <a:noFill/>
                </a:ln>
                <a:solidFill>
                  <a:schemeClr val="bg1"/>
                </a:solidFill>
                <a:effectLst/>
                <a:uLnTx/>
                <a:uFillTx/>
                <a:latin typeface="Arial" panose="020B0604020202020204" pitchFamily="34" charset="0"/>
                <a:ea typeface="宋体" panose="02010600030101010101" pitchFamily="2" charset="-122"/>
                <a:cs typeface="+mn-cs"/>
              </a:rPr>
              <a:t>www.resset.cn</a:t>
            </a:r>
            <a:endParaRPr kumimoji="0" lang="en-US" altLang="zh-CN" sz="1200" b="1" i="0" u="none" strike="noStrike" kern="1200" cap="none" spc="0" normalizeH="0" baseline="0" noProof="0" dirty="0">
              <a:ln>
                <a:noFill/>
              </a:ln>
              <a:solidFill>
                <a:schemeClr val="bg1"/>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_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a:xfrm>
            <a:off x="4165600" y="6388020"/>
            <a:ext cx="3860800" cy="365125"/>
          </a:xfrm>
        </p:spPr>
        <p:txBody>
          <a:bodyPr/>
          <a:lstStyle>
            <a:lvl1pPr>
              <a:defRPr sz="1400"/>
            </a:lvl1pPr>
          </a:lstStyle>
          <a:p>
            <a:endParaRPr lang="zh-CN" altLang="en-US"/>
          </a:p>
        </p:txBody>
      </p:sp>
      <p:sp>
        <p:nvSpPr>
          <p:cNvPr id="5" name="灯片编号占位符 4"/>
          <p:cNvSpPr>
            <a:spLocks noGrp="1"/>
          </p:cNvSpPr>
          <p:nvPr>
            <p:ph type="sldNum" sz="quarter" idx="12"/>
          </p:nvPr>
        </p:nvSpPr>
        <p:spPr>
          <a:xfrm>
            <a:off x="9936427" y="6383320"/>
            <a:ext cx="1632181" cy="406233"/>
          </a:xfrm>
        </p:spPr>
        <p:txBody>
          <a:bodyPr/>
          <a:lstStyle>
            <a:lvl1pPr algn="ctr">
              <a:defRPr sz="1865">
                <a:latin typeface="Impact" panose="020B0806030902050204" pitchFamily="34" charset="0"/>
              </a:defRPr>
            </a:lvl1pPr>
          </a:lstStyle>
          <a:p>
            <a:fld id="{0C913308-F349-4B6D-A68A-DD1791B4A57B}" type="slidenum">
              <a:rPr lang="zh-CN" altLang="en-US" smtClean="0"/>
            </a:fld>
            <a:endParaRPr lang="zh-CN" altLang="en-US"/>
          </a:p>
        </p:txBody>
      </p:sp>
      <p:cxnSp>
        <p:nvCxnSpPr>
          <p:cNvPr id="12" name="直接连接符 11"/>
          <p:cNvCxnSpPr/>
          <p:nvPr userDrawn="1"/>
        </p:nvCxnSpPr>
        <p:spPr>
          <a:xfrm flipV="1">
            <a:off x="1270837" y="872083"/>
            <a:ext cx="10479237" cy="1"/>
          </a:xfrm>
          <a:prstGeom prst="line">
            <a:avLst/>
          </a:prstGeom>
          <a:ln w="15875" cmpd="sng">
            <a:solidFill>
              <a:schemeClr val="accent1"/>
            </a:solidFill>
          </a:ln>
          <a:effectLst/>
        </p:spPr>
        <p:style>
          <a:lnRef idx="2">
            <a:schemeClr val="accent1"/>
          </a:lnRef>
          <a:fillRef idx="0">
            <a:schemeClr val="accent1"/>
          </a:fillRef>
          <a:effectRef idx="1">
            <a:schemeClr val="accent1"/>
          </a:effectRef>
          <a:fontRef idx="minor">
            <a:schemeClr val="tx1"/>
          </a:fontRef>
        </p:style>
      </p:cxnSp>
      <p:grpSp>
        <p:nvGrpSpPr>
          <p:cNvPr id="14" name="组合 13"/>
          <p:cNvGrpSpPr/>
          <p:nvPr userDrawn="1"/>
        </p:nvGrpSpPr>
        <p:grpSpPr>
          <a:xfrm>
            <a:off x="527435" y="331259"/>
            <a:ext cx="528000" cy="528000"/>
            <a:chOff x="406574" y="236732"/>
            <a:chExt cx="612048" cy="593261"/>
          </a:xfrm>
        </p:grpSpPr>
        <p:sp>
          <p:nvSpPr>
            <p:cNvPr id="15" name="矩形 14"/>
            <p:cNvSpPr/>
            <p:nvPr userDrawn="1"/>
          </p:nvSpPr>
          <p:spPr>
            <a:xfrm>
              <a:off x="406574" y="236732"/>
              <a:ext cx="504000" cy="504000"/>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6" name="矩形 15"/>
            <p:cNvSpPr/>
            <p:nvPr userDrawn="1"/>
          </p:nvSpPr>
          <p:spPr>
            <a:xfrm>
              <a:off x="694606" y="512239"/>
              <a:ext cx="324016" cy="3177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10" name="组合 9"/>
          <p:cNvGrpSpPr/>
          <p:nvPr userDrawn="1"/>
        </p:nvGrpSpPr>
        <p:grpSpPr>
          <a:xfrm>
            <a:off x="10245396" y="331772"/>
            <a:ext cx="1611243" cy="484133"/>
            <a:chOff x="3717568" y="500833"/>
            <a:chExt cx="1332037" cy="536191"/>
          </a:xfrm>
        </p:grpSpPr>
        <p:sp>
          <p:nvSpPr>
            <p:cNvPr id="11" name="TextBox 10"/>
            <p:cNvSpPr txBox="1"/>
            <p:nvPr/>
          </p:nvSpPr>
          <p:spPr>
            <a:xfrm>
              <a:off x="3717568" y="500833"/>
              <a:ext cx="1325774" cy="373442"/>
            </a:xfrm>
            <a:prstGeom prst="rect">
              <a:avLst/>
            </a:prstGeom>
            <a:noFill/>
          </p:spPr>
          <p:txBody>
            <a:bodyPr wrap="square" rtlCol="0">
              <a:spAutoFit/>
            </a:bodyPr>
            <a:lstStyle/>
            <a:p>
              <a:r>
                <a:rPr lang="zh-CN" altLang="en-US" sz="1600" b="1" dirty="0">
                  <a:solidFill>
                    <a:schemeClr val="bg1">
                      <a:lumMod val="50000"/>
                    </a:schemeClr>
                  </a:solidFill>
                </a:rPr>
                <a:t> </a:t>
              </a:r>
              <a:endParaRPr lang="zh-CN" altLang="en-US" sz="1600" b="1" dirty="0">
                <a:solidFill>
                  <a:schemeClr val="bg1">
                    <a:lumMod val="50000"/>
                  </a:schemeClr>
                </a:solidFill>
              </a:endParaRPr>
            </a:p>
          </p:txBody>
        </p:sp>
        <p:sp>
          <p:nvSpPr>
            <p:cNvPr id="13" name="TextBox 12"/>
            <p:cNvSpPr txBox="1"/>
            <p:nvPr/>
          </p:nvSpPr>
          <p:spPr>
            <a:xfrm>
              <a:off x="3723829" y="776107"/>
              <a:ext cx="1325776" cy="260917"/>
            </a:xfrm>
            <a:prstGeom prst="rect">
              <a:avLst/>
            </a:prstGeom>
            <a:noFill/>
          </p:spPr>
          <p:txBody>
            <a:bodyPr wrap="square" rtlCol="0">
              <a:spAutoFit/>
            </a:bodyPr>
            <a:lstStyle/>
            <a:p>
              <a:r>
                <a:rPr lang="en-US" altLang="zh-CN" sz="935" b="1" dirty="0">
                  <a:solidFill>
                    <a:schemeClr val="bg1">
                      <a:lumMod val="50000"/>
                    </a:schemeClr>
                  </a:solidFill>
                  <a:latin typeface="Arial" panose="020B0604020202020204" pitchFamily="34" charset="0"/>
                  <a:cs typeface="Arial" panose="020B0604020202020204" pitchFamily="34" charset="0"/>
                </a:rPr>
                <a:t> </a:t>
              </a:r>
              <a:endParaRPr lang="zh-CN" altLang="en-US" sz="935" b="1" dirty="0">
                <a:solidFill>
                  <a:schemeClr val="bg1">
                    <a:lumMod val="50000"/>
                  </a:schemeClr>
                </a:solidFill>
                <a:latin typeface="Arial" panose="020B0604020202020204" pitchFamily="34" charset="0"/>
                <a:cs typeface="Arial" panose="020B0604020202020204" pitchFamily="34" charset="0"/>
              </a:endParaRPr>
            </a:p>
          </p:txBody>
        </p:sp>
      </p:grpSp>
    </p:spTree>
  </p:cSld>
  <p:clrMapOvr>
    <a:masterClrMapping/>
  </p:clrMapOvr>
  <mc:AlternateContent xmlns:mc="http://schemas.openxmlformats.org/markup-compatibility/2006">
    <mc:Choice xmlns:p14="http://schemas.microsoft.com/office/powerpoint/2010/main" Requires="p14">
      <p:transition spd="med" p14:dur="699" advTm="10000">
        <p:fade/>
      </p:transition>
    </mc:Choice>
    <mc:Fallback>
      <p:transition spd="med" advTm="10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image" Target="../media/image3.jpeg"/><Relationship Id="rId6" Type="http://schemas.microsoft.com/office/2007/relationships/hdphoto" Target="../media/image2.wdp"/><Relationship Id="rId5" Type="http://schemas.openxmlformats.org/officeDocument/2006/relationships/image" Target="../media/image1.jpeg"/><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102156" tIns="51076" rIns="102156" bIns="51076"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09600" y="1600217"/>
            <a:ext cx="10972800" cy="4525963"/>
          </a:xfrm>
          <a:prstGeom prst="rect">
            <a:avLst/>
          </a:prstGeom>
        </p:spPr>
        <p:txBody>
          <a:bodyPr vert="horz" lIns="102156" tIns="51076" rIns="102156" bIns="51076"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09600" y="6356352"/>
            <a:ext cx="2844800" cy="365125"/>
          </a:xfrm>
          <a:prstGeom prst="rect">
            <a:avLst/>
          </a:prstGeom>
        </p:spPr>
        <p:txBody>
          <a:bodyPr vert="horz" lIns="102156" tIns="51076" rIns="102156" bIns="51076" rtlCol="0" anchor="ctr"/>
          <a:lstStyle>
            <a:lvl1pPr algn="l">
              <a:defRPr sz="1735">
                <a:solidFill>
                  <a:schemeClr val="tx1">
                    <a:tint val="75000"/>
                  </a:schemeClr>
                </a:solidFill>
              </a:defRPr>
            </a:lvl1pPr>
          </a:lstStyle>
          <a:p>
            <a:fld id="{530820CF-B880-4189-942D-D702A7CBA730}" type="datetimeFigureOut">
              <a:rPr lang="zh-CN" altLang="en-US" smtClean="0"/>
            </a:fld>
            <a:endParaRPr lang="zh-CN" altLang="en-US"/>
          </a:p>
        </p:txBody>
      </p:sp>
      <p:sp>
        <p:nvSpPr>
          <p:cNvPr id="5" name="页脚占位符 4"/>
          <p:cNvSpPr>
            <a:spLocks noGrp="1"/>
          </p:cNvSpPr>
          <p:nvPr>
            <p:ph type="ftr" sz="quarter" idx="3"/>
          </p:nvPr>
        </p:nvSpPr>
        <p:spPr>
          <a:xfrm>
            <a:off x="4165600" y="6356352"/>
            <a:ext cx="3860800" cy="365125"/>
          </a:xfrm>
          <a:prstGeom prst="rect">
            <a:avLst/>
          </a:prstGeom>
        </p:spPr>
        <p:txBody>
          <a:bodyPr vert="horz" lIns="102156" tIns="51076" rIns="102156" bIns="51076" rtlCol="0" anchor="ctr"/>
          <a:lstStyle>
            <a:lvl1pPr algn="ctr">
              <a:defRPr sz="1735">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102156" tIns="51076" rIns="102156" bIns="51076" rtlCol="0" anchor="ctr"/>
          <a:lstStyle>
            <a:lvl1pPr algn="r">
              <a:defRPr sz="1735">
                <a:solidFill>
                  <a:schemeClr val="tx1">
                    <a:tint val="75000"/>
                  </a:schemeClr>
                </a:solidFill>
              </a:defRPr>
            </a:lvl1pPr>
          </a:lstStyle>
          <a:p>
            <a:fld id="{0C913308-F349-4B6D-A68A-DD1791B4A57B}" type="slidenum">
              <a:rPr lang="zh-CN" altLang="en-US" smtClean="0"/>
            </a:fld>
            <a:endParaRPr lang="zh-CN" altLang="en-US"/>
          </a:p>
        </p:txBody>
      </p:sp>
      <p:pic>
        <p:nvPicPr>
          <p:cNvPr id="13" name="Picture 76"/>
          <p:cNvPicPr>
            <a:picLocks noChangeAspect="1" noChangeArrowheads="1"/>
          </p:cNvPicPr>
          <p:nvPr/>
        </p:nvPicPr>
        <p:blipFill>
          <a:blip r:embed="rId5" cstate="print">
            <a:extLst>
              <a:ext uri="{BEBA8EAE-BF5A-486C-A8C5-ECC9F3942E4B}">
                <a14:imgProps xmlns:a14="http://schemas.microsoft.com/office/drawing/2010/main">
                  <a14:imgLayer r:embed="rId6">
                    <a14:imgEffect>
                      <a14:brightnessContrast contrast="20000"/>
                    </a14:imgEffect>
                  </a14:imgLayer>
                </a14:imgProps>
              </a:ext>
              <a:ext uri="{28A0092B-C50C-407E-A947-70E740481C1C}">
                <a14:useLocalDpi xmlns:a14="http://schemas.microsoft.com/office/drawing/2010/main" val="0"/>
              </a:ext>
            </a:extLst>
          </a:blip>
          <a:stretch>
            <a:fillRect/>
          </a:stretch>
        </p:blipFill>
        <p:spPr bwMode="auto">
          <a:xfrm>
            <a:off x="0" y="-6681"/>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7" descr="上海对外经贸大学"/>
          <p:cNvPicPr>
            <a:picLocks noChangeAspect="1"/>
          </p:cNvPicPr>
          <p:nvPr userDrawn="1"/>
        </p:nvPicPr>
        <p:blipFill>
          <a:blip r:embed="rId7"/>
          <a:srcRect l="11111" t="35239" r="10317" b="37741"/>
          <a:stretch>
            <a:fillRect/>
          </a:stretch>
        </p:blipFill>
        <p:spPr>
          <a:xfrm>
            <a:off x="9335770" y="220980"/>
            <a:ext cx="2514600" cy="62420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defTabSz="1363980" rtl="0" eaLnBrk="1" latinLnBrk="0" hangingPunct="1">
        <a:spcBef>
          <a:spcPct val="0"/>
        </a:spcBef>
        <a:buNone/>
        <a:defRPr sz="6665" kern="1200">
          <a:solidFill>
            <a:schemeClr val="tx1"/>
          </a:solidFill>
          <a:latin typeface="+mj-lt"/>
          <a:ea typeface="+mj-ea"/>
          <a:cs typeface="+mj-cs"/>
        </a:defRPr>
      </a:lvl1pPr>
    </p:titleStyle>
    <p:bodyStyle>
      <a:lvl1pPr marL="511175" indent="-511175" algn="l" defTabSz="1363980" rtl="0" eaLnBrk="1" latinLnBrk="0" hangingPunct="1">
        <a:spcBef>
          <a:spcPts val="130"/>
        </a:spcBef>
        <a:buFont typeface="Arial" panose="020B0604020202020204" pitchFamily="34" charset="0"/>
        <a:buChar char="•"/>
        <a:defRPr sz="4800" kern="1200">
          <a:solidFill>
            <a:schemeClr val="tx1"/>
          </a:solidFill>
          <a:latin typeface="+mn-lt"/>
          <a:ea typeface="+mn-ea"/>
          <a:cs typeface="+mn-cs"/>
        </a:defRPr>
      </a:lvl1pPr>
      <a:lvl2pPr marL="1108075" indent="-426720" algn="l" defTabSz="1363980" rtl="0" eaLnBrk="1" latinLnBrk="0" hangingPunct="1">
        <a:spcBef>
          <a:spcPts val="130"/>
        </a:spcBef>
        <a:buFont typeface="Arial" panose="020B0604020202020204" pitchFamily="34" charset="0"/>
        <a:buChar char="–"/>
        <a:defRPr sz="4135" kern="1200">
          <a:solidFill>
            <a:schemeClr val="tx1"/>
          </a:solidFill>
          <a:latin typeface="+mn-lt"/>
          <a:ea typeface="+mn-ea"/>
          <a:cs typeface="+mn-cs"/>
        </a:defRPr>
      </a:lvl2pPr>
      <a:lvl3pPr marL="1704975" indent="-340995" algn="l" defTabSz="1363980" rtl="0" eaLnBrk="1" latinLnBrk="0" hangingPunct="1">
        <a:spcBef>
          <a:spcPts val="130"/>
        </a:spcBef>
        <a:buFont typeface="Arial" panose="020B0604020202020204" pitchFamily="34" charset="0"/>
        <a:buChar char="•"/>
        <a:defRPr sz="3600" kern="1200">
          <a:solidFill>
            <a:schemeClr val="tx1"/>
          </a:solidFill>
          <a:latin typeface="+mn-lt"/>
          <a:ea typeface="+mn-ea"/>
          <a:cs typeface="+mn-cs"/>
        </a:defRPr>
      </a:lvl3pPr>
      <a:lvl4pPr marL="2387600" indent="-340995" algn="l" defTabSz="1363980" rtl="0" eaLnBrk="1" latinLnBrk="0" hangingPunct="1">
        <a:spcBef>
          <a:spcPts val="130"/>
        </a:spcBef>
        <a:buFont typeface="Arial" panose="020B0604020202020204" pitchFamily="34" charset="0"/>
        <a:buChar char="–"/>
        <a:defRPr sz="3065" kern="1200">
          <a:solidFill>
            <a:schemeClr val="tx1"/>
          </a:solidFill>
          <a:latin typeface="+mn-lt"/>
          <a:ea typeface="+mn-ea"/>
          <a:cs typeface="+mn-cs"/>
        </a:defRPr>
      </a:lvl4pPr>
      <a:lvl5pPr marL="3070225" indent="-340995" algn="l" defTabSz="1363980" rtl="0" eaLnBrk="1" latinLnBrk="0" hangingPunct="1">
        <a:spcBef>
          <a:spcPts val="130"/>
        </a:spcBef>
        <a:buFont typeface="Arial" panose="020B0604020202020204" pitchFamily="34" charset="0"/>
        <a:buChar char="»"/>
        <a:defRPr sz="3065" kern="1200">
          <a:solidFill>
            <a:schemeClr val="tx1"/>
          </a:solidFill>
          <a:latin typeface="+mn-lt"/>
          <a:ea typeface="+mn-ea"/>
          <a:cs typeface="+mn-cs"/>
        </a:defRPr>
      </a:lvl5pPr>
      <a:lvl6pPr marL="3751580" indent="-340995" algn="l" defTabSz="1363980" rtl="0" eaLnBrk="1" latinLnBrk="0" hangingPunct="1">
        <a:spcBef>
          <a:spcPts val="130"/>
        </a:spcBef>
        <a:buFont typeface="Arial" panose="020B0604020202020204" pitchFamily="34" charset="0"/>
        <a:buChar char="•"/>
        <a:defRPr sz="3065" kern="1200">
          <a:solidFill>
            <a:schemeClr val="tx1"/>
          </a:solidFill>
          <a:latin typeface="+mn-lt"/>
          <a:ea typeface="+mn-ea"/>
          <a:cs typeface="+mn-cs"/>
        </a:defRPr>
      </a:lvl6pPr>
      <a:lvl7pPr marL="4434205" indent="-340995" algn="l" defTabSz="1363980" rtl="0" eaLnBrk="1" latinLnBrk="0" hangingPunct="1">
        <a:spcBef>
          <a:spcPts val="130"/>
        </a:spcBef>
        <a:buFont typeface="Arial" panose="020B0604020202020204" pitchFamily="34" charset="0"/>
        <a:buChar char="•"/>
        <a:defRPr sz="3065" kern="1200">
          <a:solidFill>
            <a:schemeClr val="tx1"/>
          </a:solidFill>
          <a:latin typeface="+mn-lt"/>
          <a:ea typeface="+mn-ea"/>
          <a:cs typeface="+mn-cs"/>
        </a:defRPr>
      </a:lvl7pPr>
      <a:lvl8pPr marL="5116195" indent="-340995" algn="l" defTabSz="1363980" rtl="0" eaLnBrk="1" latinLnBrk="0" hangingPunct="1">
        <a:spcBef>
          <a:spcPts val="130"/>
        </a:spcBef>
        <a:buFont typeface="Arial" panose="020B0604020202020204" pitchFamily="34" charset="0"/>
        <a:buChar char="•"/>
        <a:defRPr sz="3065" kern="1200">
          <a:solidFill>
            <a:schemeClr val="tx1"/>
          </a:solidFill>
          <a:latin typeface="+mn-lt"/>
          <a:ea typeface="+mn-ea"/>
          <a:cs typeface="+mn-cs"/>
        </a:defRPr>
      </a:lvl8pPr>
      <a:lvl9pPr marL="5798820" indent="-340995" algn="l" defTabSz="1363980" rtl="0" eaLnBrk="1" latinLnBrk="0" hangingPunct="1">
        <a:spcBef>
          <a:spcPts val="130"/>
        </a:spcBef>
        <a:buFont typeface="Arial" panose="020B0604020202020204" pitchFamily="34" charset="0"/>
        <a:buChar char="•"/>
        <a:defRPr sz="3065" kern="1200">
          <a:solidFill>
            <a:schemeClr val="tx1"/>
          </a:solidFill>
          <a:latin typeface="+mn-lt"/>
          <a:ea typeface="+mn-ea"/>
          <a:cs typeface="+mn-cs"/>
        </a:defRPr>
      </a:lvl9pPr>
    </p:bodyStyle>
    <p:otherStyle>
      <a:defPPr>
        <a:defRPr lang="zh-CN"/>
      </a:defPPr>
      <a:lvl1pPr marL="0" algn="l" defTabSz="1363980" rtl="0" eaLnBrk="1" latinLnBrk="0" hangingPunct="1">
        <a:defRPr sz="2665" kern="1200">
          <a:solidFill>
            <a:schemeClr val="tx1"/>
          </a:solidFill>
          <a:latin typeface="+mn-lt"/>
          <a:ea typeface="+mn-ea"/>
          <a:cs typeface="+mn-cs"/>
        </a:defRPr>
      </a:lvl1pPr>
      <a:lvl2pPr marL="682625" algn="l" defTabSz="1363980" rtl="0" eaLnBrk="1" latinLnBrk="0" hangingPunct="1">
        <a:defRPr sz="2665" kern="1200">
          <a:solidFill>
            <a:schemeClr val="tx1"/>
          </a:solidFill>
          <a:latin typeface="+mn-lt"/>
          <a:ea typeface="+mn-ea"/>
          <a:cs typeface="+mn-cs"/>
        </a:defRPr>
      </a:lvl2pPr>
      <a:lvl3pPr marL="1363980" algn="l" defTabSz="1363980" rtl="0" eaLnBrk="1" latinLnBrk="0" hangingPunct="1">
        <a:defRPr sz="2665" kern="1200">
          <a:solidFill>
            <a:schemeClr val="tx1"/>
          </a:solidFill>
          <a:latin typeface="+mn-lt"/>
          <a:ea typeface="+mn-ea"/>
          <a:cs typeface="+mn-cs"/>
        </a:defRPr>
      </a:lvl3pPr>
      <a:lvl4pPr marL="2046605" algn="l" defTabSz="1363980" rtl="0" eaLnBrk="1" latinLnBrk="0" hangingPunct="1">
        <a:defRPr sz="2665" kern="1200">
          <a:solidFill>
            <a:schemeClr val="tx1"/>
          </a:solidFill>
          <a:latin typeface="+mn-lt"/>
          <a:ea typeface="+mn-ea"/>
          <a:cs typeface="+mn-cs"/>
        </a:defRPr>
      </a:lvl4pPr>
      <a:lvl5pPr marL="2728595" algn="l" defTabSz="1363980" rtl="0" eaLnBrk="1" latinLnBrk="0" hangingPunct="1">
        <a:defRPr sz="2665" kern="1200">
          <a:solidFill>
            <a:schemeClr val="tx1"/>
          </a:solidFill>
          <a:latin typeface="+mn-lt"/>
          <a:ea typeface="+mn-ea"/>
          <a:cs typeface="+mn-cs"/>
        </a:defRPr>
      </a:lvl5pPr>
      <a:lvl6pPr marL="3411220" algn="l" defTabSz="1363980" rtl="0" eaLnBrk="1" latinLnBrk="0" hangingPunct="1">
        <a:defRPr sz="2665" kern="1200">
          <a:solidFill>
            <a:schemeClr val="tx1"/>
          </a:solidFill>
          <a:latin typeface="+mn-lt"/>
          <a:ea typeface="+mn-ea"/>
          <a:cs typeface="+mn-cs"/>
        </a:defRPr>
      </a:lvl6pPr>
      <a:lvl7pPr marL="4092575" algn="l" defTabSz="1363980" rtl="0" eaLnBrk="1" latinLnBrk="0" hangingPunct="1">
        <a:defRPr sz="2665" kern="1200">
          <a:solidFill>
            <a:schemeClr val="tx1"/>
          </a:solidFill>
          <a:latin typeface="+mn-lt"/>
          <a:ea typeface="+mn-ea"/>
          <a:cs typeface="+mn-cs"/>
        </a:defRPr>
      </a:lvl7pPr>
      <a:lvl8pPr marL="4775200" algn="l" defTabSz="1363980" rtl="0" eaLnBrk="1" latinLnBrk="0" hangingPunct="1">
        <a:defRPr sz="2665" kern="1200">
          <a:solidFill>
            <a:schemeClr val="tx1"/>
          </a:solidFill>
          <a:latin typeface="+mn-lt"/>
          <a:ea typeface="+mn-ea"/>
          <a:cs typeface="+mn-cs"/>
        </a:defRPr>
      </a:lvl8pPr>
      <a:lvl9pPr marL="5457825" algn="l" defTabSz="1363980" rtl="0" eaLnBrk="1" latinLnBrk="0" hangingPunct="1">
        <a:defRPr sz="266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xml"/><Relationship Id="rId2" Type="http://schemas.openxmlformats.org/officeDocument/2006/relationships/tags" Target="../tags/tag22.xml"/><Relationship Id="rId1"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12.xml.rels><?xml version="1.0" encoding="UTF-8" standalone="yes"?>
<Relationships xmlns="http://schemas.openxmlformats.org/package/2006/relationships"><Relationship Id="rId6" Type="http://schemas.openxmlformats.org/officeDocument/2006/relationships/notesSlide" Target="../notesSlides/notesSlide11.xml"/><Relationship Id="rId5" Type="http://schemas.openxmlformats.org/officeDocument/2006/relationships/slideLayout" Target="../slideLayouts/slideLayout1.xml"/><Relationship Id="rId4" Type="http://schemas.openxmlformats.org/officeDocument/2006/relationships/tags" Target="../tags/tag23.xml"/><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s>
</file>

<file path=ppt/slides/_rels/slide13.xml.rels><?xml version="1.0" encoding="UTF-8" standalone="yes"?>
<Relationships xmlns="http://schemas.openxmlformats.org/package/2006/relationships"><Relationship Id="rId7" Type="http://schemas.openxmlformats.org/officeDocument/2006/relationships/notesSlide" Target="../notesSlides/notesSlide12.xml"/><Relationship Id="rId6" Type="http://schemas.openxmlformats.org/officeDocument/2006/relationships/slideLayout" Target="../slideLayouts/slideLayout1.xml"/><Relationship Id="rId5" Type="http://schemas.openxmlformats.org/officeDocument/2006/relationships/tags" Target="../tags/tag24.xml"/><Relationship Id="rId4" Type="http://schemas.openxmlformats.org/officeDocument/2006/relationships/image" Target="../media/image35.png"/><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hyperlink" Target="http://www.resset.com/" TargetMode="External"/></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xml"/><Relationship Id="rId2" Type="http://schemas.openxmlformats.org/officeDocument/2006/relationships/tags" Target="../tags/tag25.xml"/><Relationship Id="rId1" Type="http://schemas.openxmlformats.org/officeDocument/2006/relationships/image" Target="../media/image36.png"/></Relationships>
</file>

<file path=ppt/slides/_rels/slide15.xml.rels><?xml version="1.0" encoding="UTF-8" standalone="yes"?>
<Relationships xmlns="http://schemas.openxmlformats.org/package/2006/relationships"><Relationship Id="rId5" Type="http://schemas.openxmlformats.org/officeDocument/2006/relationships/notesSlide" Target="../notesSlides/notesSlide14.xml"/><Relationship Id="rId4" Type="http://schemas.openxmlformats.org/officeDocument/2006/relationships/slideLayout" Target="../slideLayouts/slideLayout1.xml"/><Relationship Id="rId3" Type="http://schemas.openxmlformats.org/officeDocument/2006/relationships/tags" Target="../tags/tag26.xml"/><Relationship Id="rId2" Type="http://schemas.openxmlformats.org/officeDocument/2006/relationships/image" Target="../media/image38.png"/><Relationship Id="rId1" Type="http://schemas.openxmlformats.org/officeDocument/2006/relationships/image" Target="../media/image37.pn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1.xml"/><Relationship Id="rId2" Type="http://schemas.openxmlformats.org/officeDocument/2006/relationships/tags" Target="../tags/tag27.xml"/><Relationship Id="rId1" Type="http://schemas.openxmlformats.org/officeDocument/2006/relationships/image" Target="../media/image39.png"/></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16.xml"/><Relationship Id="rId4" Type="http://schemas.openxmlformats.org/officeDocument/2006/relationships/slideLayout" Target="../slideLayouts/slideLayout1.xml"/><Relationship Id="rId3" Type="http://schemas.openxmlformats.org/officeDocument/2006/relationships/tags" Target="../tags/tag28.xml"/><Relationship Id="rId2" Type="http://schemas.openxmlformats.org/officeDocument/2006/relationships/image" Target="../media/image41.png"/><Relationship Id="rId1" Type="http://schemas.openxmlformats.org/officeDocument/2006/relationships/image" Target="../media/image40.png"/></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slideLayout" Target="../slideLayouts/slideLayout1.xml"/><Relationship Id="rId3" Type="http://schemas.openxmlformats.org/officeDocument/2006/relationships/tags" Target="../tags/tag29.xml"/><Relationship Id="rId2" Type="http://schemas.openxmlformats.org/officeDocument/2006/relationships/image" Target="../media/image43.png"/><Relationship Id="rId1" Type="http://schemas.openxmlformats.org/officeDocument/2006/relationships/image" Target="../media/image42.png"/></Relationships>
</file>

<file path=ppt/slides/_rels/slide19.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1.xml"/><Relationship Id="rId3" Type="http://schemas.openxmlformats.org/officeDocument/2006/relationships/tags" Target="../tags/tag30.xml"/><Relationship Id="rId2" Type="http://schemas.openxmlformats.org/officeDocument/2006/relationships/image" Target="../media/image45.png"/><Relationship Id="rId1" Type="http://schemas.openxmlformats.org/officeDocument/2006/relationships/image" Target="../media/image44.png"/></Relationships>
</file>

<file path=ppt/slides/_rels/slide2.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8" Type="http://schemas.openxmlformats.org/officeDocument/2006/relationships/notesSlide" Target="../notesSlides/notesSlide2.xml"/><Relationship Id="rId17" Type="http://schemas.openxmlformats.org/officeDocument/2006/relationships/slideLayout" Target="../slideLayouts/slideLayout2.xml"/><Relationship Id="rId16" Type="http://schemas.openxmlformats.org/officeDocument/2006/relationships/tags" Target="../tags/tag16.xml"/><Relationship Id="rId15" Type="http://schemas.openxmlformats.org/officeDocument/2006/relationships/tags" Target="../tags/tag15.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19.xml"/><Relationship Id="rId7" Type="http://schemas.openxmlformats.org/officeDocument/2006/relationships/slideLayout" Target="../slideLayouts/slideLayout1.xml"/><Relationship Id="rId6" Type="http://schemas.openxmlformats.org/officeDocument/2006/relationships/tags" Target="../tags/tag31.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23.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1.xml"/><Relationship Id="rId2" Type="http://schemas.openxmlformats.org/officeDocument/2006/relationships/tags" Target="../tags/tag32.xml"/><Relationship Id="rId1" Type="http://schemas.openxmlformats.org/officeDocument/2006/relationships/hyperlink" Target="mailto:resset@resset.cn" TargetMode="External"/></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1.xml"/><Relationship Id="rId2" Type="http://schemas.openxmlformats.org/officeDocument/2006/relationships/tags" Target="../tags/tag33.xml"/><Relationship Id="rId1" Type="http://schemas.openxmlformats.org/officeDocument/2006/relationships/image" Target="../media/image46.png"/></Relationships>
</file>

<file path=ppt/slides/_rels/slide25.xml.rels><?xml version="1.0" encoding="UTF-8" standalone="yes"?>
<Relationships xmlns="http://schemas.openxmlformats.org/package/2006/relationships"><Relationship Id="rId5" Type="http://schemas.openxmlformats.org/officeDocument/2006/relationships/notesSlide" Target="../notesSlides/notesSlide24.xml"/><Relationship Id="rId4" Type="http://schemas.openxmlformats.org/officeDocument/2006/relationships/slideLayout" Target="../slideLayouts/slideLayout1.xml"/><Relationship Id="rId3" Type="http://schemas.openxmlformats.org/officeDocument/2006/relationships/tags" Target="../tags/tag34.xml"/><Relationship Id="rId2" Type="http://schemas.openxmlformats.org/officeDocument/2006/relationships/image" Target="../media/image48.png"/><Relationship Id="rId1" Type="http://schemas.openxmlformats.org/officeDocument/2006/relationships/image" Target="../media/image47.png"/></Relationships>
</file>

<file path=ppt/slides/_rels/slide26.xml.rels><?xml version="1.0" encoding="UTF-8" standalone="yes"?>
<Relationships xmlns="http://schemas.openxmlformats.org/package/2006/relationships"><Relationship Id="rId6" Type="http://schemas.openxmlformats.org/officeDocument/2006/relationships/notesSlide" Target="../notesSlides/notesSlide25.xml"/><Relationship Id="rId5" Type="http://schemas.openxmlformats.org/officeDocument/2006/relationships/slideLayout" Target="../slideLayouts/slideLayout1.xml"/><Relationship Id="rId4" Type="http://schemas.openxmlformats.org/officeDocument/2006/relationships/tags" Target="../tags/tag35.xml"/><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tags" Target="../tags/tag36.xml"/></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27.xml"/><Relationship Id="rId3" Type="http://schemas.openxmlformats.org/officeDocument/2006/relationships/slideLayout" Target="../slideLayouts/slideLayout1.xml"/><Relationship Id="rId2" Type="http://schemas.openxmlformats.org/officeDocument/2006/relationships/tags" Target="../tags/tag37.xml"/><Relationship Id="rId1" Type="http://schemas.openxmlformats.org/officeDocument/2006/relationships/hyperlink" Target="http://www.resset.com/" TargetMode="Externa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tags" Target="../tags/tag38.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tags" Target="../tags/tag39.xml"/></Relationships>
</file>

<file path=ppt/slides/_rels/slide32.xml.rels><?xml version="1.0" encoding="UTF-8" standalone="yes"?>
<Relationships xmlns="http://schemas.openxmlformats.org/package/2006/relationships"><Relationship Id="rId4" Type="http://schemas.openxmlformats.org/officeDocument/2006/relationships/notesSlide" Target="../notesSlides/notesSlide31.xml"/><Relationship Id="rId3" Type="http://schemas.openxmlformats.org/officeDocument/2006/relationships/slideLayout" Target="../slideLayouts/slideLayout4.xml"/><Relationship Id="rId2" Type="http://schemas.openxmlformats.org/officeDocument/2006/relationships/tags" Target="../tags/tag40.xml"/><Relationship Id="rId1" Type="http://schemas.openxmlformats.org/officeDocument/2006/relationships/image" Target="../media/image52.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xml"/><Relationship Id="rId1" Type="http://schemas.openxmlformats.org/officeDocument/2006/relationships/tags" Target="../tags/tag41.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4.xml"/><Relationship Id="rId1" Type="http://schemas.openxmlformats.org/officeDocument/2006/relationships/tags" Target="../tags/tag4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4.xml"/><Relationship Id="rId1" Type="http://schemas.openxmlformats.org/officeDocument/2006/relationships/tags" Target="../tags/tag43.xml"/></Relationships>
</file>

<file path=ppt/slides/_rels/slide36.xml.rels><?xml version="1.0" encoding="UTF-8" standalone="yes"?>
<Relationships xmlns="http://schemas.openxmlformats.org/package/2006/relationships"><Relationship Id="rId4" Type="http://schemas.openxmlformats.org/officeDocument/2006/relationships/notesSlide" Target="../notesSlides/notesSlide35.xml"/><Relationship Id="rId3" Type="http://schemas.openxmlformats.org/officeDocument/2006/relationships/slideLayout" Target="../slideLayouts/slideLayout4.xml"/><Relationship Id="rId2" Type="http://schemas.openxmlformats.org/officeDocument/2006/relationships/tags" Target="../tags/tag44.xml"/><Relationship Id="rId1"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4.xml"/><Relationship Id="rId1" Type="http://schemas.openxmlformats.org/officeDocument/2006/relationships/tags" Target="../tags/tag45.xml"/></Relationships>
</file>

<file path=ppt/slides/_rels/slide38.xml.rels><?xml version="1.0" encoding="UTF-8" standalone="yes"?>
<Relationships xmlns="http://schemas.openxmlformats.org/package/2006/relationships"><Relationship Id="rId6" Type="http://schemas.openxmlformats.org/officeDocument/2006/relationships/notesSlide" Target="../notesSlides/notesSlide37.xml"/><Relationship Id="rId5" Type="http://schemas.openxmlformats.org/officeDocument/2006/relationships/slideLayout" Target="../slideLayouts/slideLayout4.xml"/><Relationship Id="rId4" Type="http://schemas.openxmlformats.org/officeDocument/2006/relationships/tags" Target="../tags/tag46.xml"/><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image" Target="../media/image54.png"/></Relationships>
</file>

<file path=ppt/slides/_rels/slide39.xml.rels><?xml version="1.0" encoding="UTF-8" standalone="yes"?>
<Relationships xmlns="http://schemas.openxmlformats.org/package/2006/relationships"><Relationship Id="rId5" Type="http://schemas.openxmlformats.org/officeDocument/2006/relationships/notesSlide" Target="../notesSlides/notesSlide38.xml"/><Relationship Id="rId4" Type="http://schemas.openxmlformats.org/officeDocument/2006/relationships/slideLayout" Target="../slideLayouts/slideLayout4.xml"/><Relationship Id="rId3" Type="http://schemas.openxmlformats.org/officeDocument/2006/relationships/tags" Target="../tags/tag47.xml"/><Relationship Id="rId2" Type="http://schemas.openxmlformats.org/officeDocument/2006/relationships/image" Target="../media/image58.png"/><Relationship Id="rId1" Type="http://schemas.openxmlformats.org/officeDocument/2006/relationships/image" Target="../media/image5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9" Type="http://schemas.openxmlformats.org/officeDocument/2006/relationships/tags" Target="../tags/tag48.xml"/><Relationship Id="rId8" Type="http://schemas.openxmlformats.org/officeDocument/2006/relationships/image" Target="../media/image61.png"/><Relationship Id="rId7" Type="http://schemas.openxmlformats.org/officeDocument/2006/relationships/image" Target="../media/image60.png"/><Relationship Id="rId6" Type="http://schemas.openxmlformats.org/officeDocument/2006/relationships/image" Target="../media/image59.png"/><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1" Type="http://schemas.openxmlformats.org/officeDocument/2006/relationships/notesSlide" Target="../notesSlides/notesSlide39.xml"/><Relationship Id="rId10" Type="http://schemas.openxmlformats.org/officeDocument/2006/relationships/slideLayout" Target="../slideLayouts/slideLayout1.xml"/><Relationship Id="rId1" Type="http://schemas.openxmlformats.org/officeDocument/2006/relationships/diagramData" Target="../diagrams/data2.xml"/></Relationships>
</file>

<file path=ppt/slides/_rels/slide41.xml.rels><?xml version="1.0" encoding="UTF-8" standalone="yes"?>
<Relationships xmlns="http://schemas.openxmlformats.org/package/2006/relationships"><Relationship Id="rId5" Type="http://schemas.openxmlformats.org/officeDocument/2006/relationships/notesSlide" Target="../notesSlides/notesSlide40.xml"/><Relationship Id="rId4" Type="http://schemas.openxmlformats.org/officeDocument/2006/relationships/slideLayout" Target="../slideLayouts/slideLayout4.xml"/><Relationship Id="rId3" Type="http://schemas.openxmlformats.org/officeDocument/2006/relationships/tags" Target="../tags/tag49.xml"/><Relationship Id="rId2" Type="http://schemas.openxmlformats.org/officeDocument/2006/relationships/image" Target="../media/image63.png"/><Relationship Id="rId1" Type="http://schemas.openxmlformats.org/officeDocument/2006/relationships/image" Target="../media/image62.png"/></Relationships>
</file>

<file path=ppt/slides/_rels/slide42.xml.rels><?xml version="1.0" encoding="UTF-8" standalone="yes"?>
<Relationships xmlns="http://schemas.openxmlformats.org/package/2006/relationships"><Relationship Id="rId4" Type="http://schemas.openxmlformats.org/officeDocument/2006/relationships/notesSlide" Target="../notesSlides/notesSlide41.xml"/><Relationship Id="rId3" Type="http://schemas.openxmlformats.org/officeDocument/2006/relationships/slideLayout" Target="../slideLayouts/slideLayout4.xml"/><Relationship Id="rId2" Type="http://schemas.openxmlformats.org/officeDocument/2006/relationships/tags" Target="../tags/tag50.xml"/><Relationship Id="rId1" Type="http://schemas.openxmlformats.org/officeDocument/2006/relationships/image" Target="../media/image64.png"/></Relationships>
</file>

<file path=ppt/slides/_rels/slide43.xml.rels><?xml version="1.0" encoding="UTF-8" standalone="yes"?>
<Relationships xmlns="http://schemas.openxmlformats.org/package/2006/relationships"><Relationship Id="rId4" Type="http://schemas.openxmlformats.org/officeDocument/2006/relationships/notesSlide" Target="../notesSlides/notesSlide42.xml"/><Relationship Id="rId3" Type="http://schemas.openxmlformats.org/officeDocument/2006/relationships/slideLayout" Target="../slideLayouts/slideLayout4.xml"/><Relationship Id="rId2" Type="http://schemas.openxmlformats.org/officeDocument/2006/relationships/tags" Target="../tags/tag51.xml"/><Relationship Id="rId1" Type="http://schemas.openxmlformats.org/officeDocument/2006/relationships/image" Target="../media/image65.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4.xml"/><Relationship Id="rId1" Type="http://schemas.openxmlformats.org/officeDocument/2006/relationships/tags" Target="../tags/tag5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9" Type="http://schemas.openxmlformats.org/officeDocument/2006/relationships/tags" Target="../tags/tag58.xml"/><Relationship Id="rId8" Type="http://schemas.openxmlformats.org/officeDocument/2006/relationships/tags" Target="../tags/tag57.xml"/><Relationship Id="rId7" Type="http://schemas.openxmlformats.org/officeDocument/2006/relationships/tags" Target="../tags/tag56.xml"/><Relationship Id="rId6" Type="http://schemas.openxmlformats.org/officeDocument/2006/relationships/tags" Target="../tags/tag55.xml"/><Relationship Id="rId5" Type="http://schemas.openxmlformats.org/officeDocument/2006/relationships/tags" Target="../tags/tag54.xml"/><Relationship Id="rId4" Type="http://schemas.openxmlformats.org/officeDocument/2006/relationships/tags" Target="../tags/tag53.xml"/><Relationship Id="rId3" Type="http://schemas.openxmlformats.org/officeDocument/2006/relationships/hyperlink" Target="http://nvsm.cnki.net/kns/NaviBridge.aspx?bt=1&amp;DBCode=CJFD&amp;BaseID=CKTX&amp;UnitCode=&amp;NaviLink=%e8%b4%a2%e4%bc%9a%e9%80%9a%e8%ae%af" TargetMode="External"/><Relationship Id="rId2" Type="http://schemas.openxmlformats.org/officeDocument/2006/relationships/hyperlink" Target="http://nvsm.cnki.net/kns/NaviBridge.aspx?bt=1&amp;DBCode=CJFD&amp;BaseID=JRJJ&amp;UnitCode=&amp;NaviLink=%e9%87%91%e8%9e%8d%e7%bb%8f%e6%b5%8e" TargetMode="External"/><Relationship Id="rId16" Type="http://schemas.openxmlformats.org/officeDocument/2006/relationships/slideLayout" Target="../slideLayouts/slideLayout1.xml"/><Relationship Id="rId15" Type="http://schemas.openxmlformats.org/officeDocument/2006/relationships/tags" Target="../tags/tag64.xml"/><Relationship Id="rId14" Type="http://schemas.openxmlformats.org/officeDocument/2006/relationships/tags" Target="../tags/tag63.xml"/><Relationship Id="rId13" Type="http://schemas.openxmlformats.org/officeDocument/2006/relationships/tags" Target="../tags/tag62.xml"/><Relationship Id="rId12" Type="http://schemas.openxmlformats.org/officeDocument/2006/relationships/tags" Target="../tags/tag61.xml"/><Relationship Id="rId11" Type="http://schemas.openxmlformats.org/officeDocument/2006/relationships/tags" Target="../tags/tag60.xml"/><Relationship Id="rId10" Type="http://schemas.openxmlformats.org/officeDocument/2006/relationships/tags" Target="../tags/tag59.xml"/><Relationship Id="rId1" Type="http://schemas.openxmlformats.org/officeDocument/2006/relationships/hyperlink" Target="http://nvsm.cnki.net/kns/NaviBridge.aspx?bt=1&amp;DBCode=CJFD&amp;BaseID=ZWGD&amp;UnitCode=&amp;NaviLink=%e7%ae%a1%e7%90%86%e8%af%84%e8%ae%ba" TargetMode="External"/></Relationships>
</file>

<file path=ppt/slides/_rels/slide47.xml.rels><?xml version="1.0" encoding="UTF-8" standalone="yes"?>
<Relationships xmlns="http://schemas.openxmlformats.org/package/2006/relationships"><Relationship Id="rId5" Type="http://schemas.openxmlformats.org/officeDocument/2006/relationships/notesSlide" Target="../notesSlides/notesSlide45.xml"/><Relationship Id="rId4" Type="http://schemas.openxmlformats.org/officeDocument/2006/relationships/slideLayout" Target="../slideLayouts/slideLayout4.xml"/><Relationship Id="rId3" Type="http://schemas.openxmlformats.org/officeDocument/2006/relationships/tags" Target="../tags/tag65.xml"/><Relationship Id="rId2" Type="http://schemas.openxmlformats.org/officeDocument/2006/relationships/image" Target="../media/image67.png"/><Relationship Id="rId1" Type="http://schemas.openxmlformats.org/officeDocument/2006/relationships/image" Target="../media/image66.png"/></Relationships>
</file>

<file path=ppt/slides/_rels/slide48.xml.rels><?xml version="1.0" encoding="UTF-8" standalone="yes"?>
<Relationships xmlns="http://schemas.openxmlformats.org/package/2006/relationships"><Relationship Id="rId4" Type="http://schemas.openxmlformats.org/officeDocument/2006/relationships/notesSlide" Target="../notesSlides/notesSlide46.xml"/><Relationship Id="rId3" Type="http://schemas.openxmlformats.org/officeDocument/2006/relationships/slideLayout" Target="../slideLayouts/slideLayout4.xml"/><Relationship Id="rId2" Type="http://schemas.openxmlformats.org/officeDocument/2006/relationships/tags" Target="../tags/tag66.xml"/><Relationship Id="rId1" Type="http://schemas.openxmlformats.org/officeDocument/2006/relationships/image" Target="../media/image68.png"/></Relationships>
</file>

<file path=ppt/slides/_rels/slide49.xml.rels><?xml version="1.0" encoding="UTF-8" standalone="yes"?>
<Relationships xmlns="http://schemas.openxmlformats.org/package/2006/relationships"><Relationship Id="rId4" Type="http://schemas.openxmlformats.org/officeDocument/2006/relationships/notesSlide" Target="../notesSlides/notesSlide47.xml"/><Relationship Id="rId3" Type="http://schemas.openxmlformats.org/officeDocument/2006/relationships/slideLayout" Target="../slideLayouts/slideLayout4.xml"/><Relationship Id="rId2" Type="http://schemas.openxmlformats.org/officeDocument/2006/relationships/tags" Target="../tags/tag67.xml"/><Relationship Id="rId1" Type="http://schemas.openxmlformats.org/officeDocument/2006/relationships/image" Target="../media/image69.png"/></Relationships>
</file>

<file path=ppt/slides/_rels/slide5.xml.rels><?xml version="1.0" encoding="UTF-8" standalone="yes"?>
<Relationships xmlns="http://schemas.openxmlformats.org/package/2006/relationships"><Relationship Id="rId9" Type="http://schemas.openxmlformats.org/officeDocument/2006/relationships/tags" Target="../tags/tag17.xml"/><Relationship Id="rId8" Type="http://schemas.openxmlformats.org/officeDocument/2006/relationships/image" Target="../media/image12.png"/><Relationship Id="rId7" Type="http://schemas.openxmlformats.org/officeDocument/2006/relationships/image" Target="../media/image11.png"/><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 Id="rId3" Type="http://schemas.openxmlformats.org/officeDocument/2006/relationships/image" Target="../media/image7.jpeg"/><Relationship Id="rId2" Type="http://schemas.openxmlformats.org/officeDocument/2006/relationships/image" Target="../media/image6.jpeg"/><Relationship Id="rId11" Type="http://schemas.openxmlformats.org/officeDocument/2006/relationships/notesSlide" Target="../notesSlides/notesSlide4.xml"/><Relationship Id="rId10" Type="http://schemas.openxmlformats.org/officeDocument/2006/relationships/slideLayout" Target="../slideLayouts/slideLayout1.xml"/><Relationship Id="rId1" Type="http://schemas.openxmlformats.org/officeDocument/2006/relationships/image" Target="../media/image5.jpeg"/></Relationships>
</file>

<file path=ppt/slides/_rels/slide50.xml.rels><?xml version="1.0" encoding="UTF-8" standalone="yes"?>
<Relationships xmlns="http://schemas.openxmlformats.org/package/2006/relationships"><Relationship Id="rId4" Type="http://schemas.openxmlformats.org/officeDocument/2006/relationships/notesSlide" Target="../notesSlides/notesSlide48.xml"/><Relationship Id="rId3" Type="http://schemas.openxmlformats.org/officeDocument/2006/relationships/slideLayout" Target="../slideLayouts/slideLayout2.xml"/><Relationship Id="rId2" Type="http://schemas.openxmlformats.org/officeDocument/2006/relationships/image" Target="../media/image71.jpeg"/><Relationship Id="rId1" Type="http://schemas.openxmlformats.org/officeDocument/2006/relationships/image" Target="../media/image70.jpeg"/></Relationships>
</file>

<file path=ppt/slides/_rels/slide6.xml.rels><?xml version="1.0" encoding="UTF-8" standalone="yes"?>
<Relationships xmlns="http://schemas.openxmlformats.org/package/2006/relationships"><Relationship Id="rId9" Type="http://schemas.openxmlformats.org/officeDocument/2006/relationships/image" Target="../media/image21.jpeg"/><Relationship Id="rId8" Type="http://schemas.openxmlformats.org/officeDocument/2006/relationships/image" Target="../media/image20.jpeg"/><Relationship Id="rId7" Type="http://schemas.openxmlformats.org/officeDocument/2006/relationships/image" Target="../media/image19.jpeg"/><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 Id="rId3" Type="http://schemas.openxmlformats.org/officeDocument/2006/relationships/image" Target="../media/image15.jpeg"/><Relationship Id="rId2" Type="http://schemas.openxmlformats.org/officeDocument/2006/relationships/image" Target="../media/image14.jpeg"/><Relationship Id="rId18" Type="http://schemas.openxmlformats.org/officeDocument/2006/relationships/notesSlide" Target="../notesSlides/notesSlide5.xml"/><Relationship Id="rId17" Type="http://schemas.openxmlformats.org/officeDocument/2006/relationships/slideLayout" Target="../slideLayouts/slideLayout1.xml"/><Relationship Id="rId16" Type="http://schemas.openxmlformats.org/officeDocument/2006/relationships/tags" Target="../tags/tag18.xml"/><Relationship Id="rId15" Type="http://schemas.openxmlformats.org/officeDocument/2006/relationships/image" Target="../media/image27.png"/><Relationship Id="rId14" Type="http://schemas.openxmlformats.org/officeDocument/2006/relationships/image" Target="../media/image26.png"/><Relationship Id="rId13" Type="http://schemas.openxmlformats.org/officeDocument/2006/relationships/image" Target="../media/image25.jpeg"/><Relationship Id="rId12" Type="http://schemas.openxmlformats.org/officeDocument/2006/relationships/image" Target="../media/image24.jpeg"/><Relationship Id="rId11" Type="http://schemas.openxmlformats.org/officeDocument/2006/relationships/image" Target="../media/image23.jpeg"/><Relationship Id="rId10" Type="http://schemas.openxmlformats.org/officeDocument/2006/relationships/image" Target="../media/image22.jpeg"/><Relationship Id="rId1"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1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20.xml"/></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1.xml"/><Relationship Id="rId2" Type="http://schemas.openxmlformats.org/officeDocument/2006/relationships/tags" Target="../tags/tag21.xml"/><Relationship Id="rId1"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6142005"/>
            <a:ext cx="12192000" cy="9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FFFFFF"/>
              </a:solidFill>
            </a:endParaRPr>
          </a:p>
        </p:txBody>
      </p:sp>
      <p:sp>
        <p:nvSpPr>
          <p:cNvPr id="11" name="矩形 10"/>
          <p:cNvSpPr/>
          <p:nvPr/>
        </p:nvSpPr>
        <p:spPr>
          <a:xfrm>
            <a:off x="0" y="6271404"/>
            <a:ext cx="12192000" cy="5865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FFFFFF"/>
              </a:solidFill>
            </a:endParaRPr>
          </a:p>
        </p:txBody>
      </p:sp>
      <p:sp>
        <p:nvSpPr>
          <p:cNvPr id="56" name="TextBox 55"/>
          <p:cNvSpPr txBox="1"/>
          <p:nvPr/>
        </p:nvSpPr>
        <p:spPr>
          <a:xfrm>
            <a:off x="8952420" y="5770066"/>
            <a:ext cx="3239580" cy="338540"/>
          </a:xfrm>
          <a:prstGeom prst="rect">
            <a:avLst/>
          </a:prstGeom>
          <a:noFill/>
        </p:spPr>
        <p:txBody>
          <a:bodyPr wrap="square" lIns="91428" tIns="45713" rIns="91428" bIns="45713" rtlCol="0">
            <a:spAutoFit/>
          </a:bodyPr>
          <a:lstStyle/>
          <a:p>
            <a:pPr algn="r"/>
            <a:r>
              <a:rPr lang="zh-CN" altLang="en-US" sz="1600" b="1" dirty="0">
                <a:solidFill>
                  <a:srgbClr val="0070C0"/>
                </a:solidFill>
                <a:latin typeface="微软雅黑" panose="020B0503020204020204" charset="-122"/>
              </a:rPr>
              <a:t>北京聚源锐思数据科技有限公司</a:t>
            </a:r>
            <a:endParaRPr lang="zh-CN" altLang="en-US" sz="1600" b="1" dirty="0">
              <a:solidFill>
                <a:srgbClr val="0070C0"/>
              </a:solidFill>
              <a:latin typeface="微软雅黑" panose="020B0503020204020204" charset="-122"/>
            </a:endParaRPr>
          </a:p>
        </p:txBody>
      </p:sp>
      <p:pic>
        <p:nvPicPr>
          <p:cNvPr id="1027" name="Picture 3" descr="E:\文档\doc\04.svn\100.综合\005.Logo\logo.jpg"/>
          <p:cNvPicPr>
            <a:picLocks noChangeAspect="1" noChangeArrowheads="1"/>
          </p:cNvPicPr>
          <p:nvPr/>
        </p:nvPicPr>
        <p:blipFill>
          <a:blip r:embed="rId1" cstate="print"/>
          <a:srcRect/>
          <a:stretch>
            <a:fillRect/>
          </a:stretch>
        </p:blipFill>
        <p:spPr bwMode="auto">
          <a:xfrm>
            <a:off x="252347" y="259488"/>
            <a:ext cx="1600200" cy="635000"/>
          </a:xfrm>
          <a:prstGeom prst="rect">
            <a:avLst/>
          </a:prstGeom>
          <a:noFill/>
        </p:spPr>
      </p:pic>
      <p:sp>
        <p:nvSpPr>
          <p:cNvPr id="13" name="TextBox 12"/>
          <p:cNvSpPr txBox="1"/>
          <p:nvPr/>
        </p:nvSpPr>
        <p:spPr>
          <a:xfrm>
            <a:off x="7368037" y="6410813"/>
            <a:ext cx="4778922" cy="306705"/>
          </a:xfrm>
          <a:prstGeom prst="rect">
            <a:avLst/>
          </a:prstGeom>
          <a:noFill/>
        </p:spPr>
        <p:txBody>
          <a:bodyPr wrap="square" rtlCol="0">
            <a:spAutoFit/>
          </a:bodyPr>
          <a:lstStyle/>
          <a:p>
            <a:pPr algn="r"/>
            <a:r>
              <a:rPr lang="zh-CN" altLang="en-US" sz="1400" b="1" dirty="0">
                <a:solidFill>
                  <a:schemeClr val="bg1"/>
                </a:solidFill>
              </a:rPr>
              <a:t>石森  高级产品培训师   </a:t>
            </a:r>
            <a:r>
              <a:rPr lang="en-US" altLang="zh-CN" sz="1400" b="1" dirty="0">
                <a:solidFill>
                  <a:schemeClr val="bg1"/>
                </a:solidFill>
              </a:rPr>
              <a:t>2026</a:t>
            </a:r>
            <a:r>
              <a:rPr lang="zh-CN" altLang="en-US" sz="1400" b="1" dirty="0">
                <a:solidFill>
                  <a:schemeClr val="bg1"/>
                </a:solidFill>
              </a:rPr>
              <a:t>年</a:t>
            </a:r>
            <a:r>
              <a:rPr lang="en-US" altLang="zh-CN" sz="1400" b="1" dirty="0">
                <a:solidFill>
                  <a:schemeClr val="bg1"/>
                </a:solidFill>
              </a:rPr>
              <a:t>03</a:t>
            </a:r>
            <a:r>
              <a:rPr lang="zh-CN" altLang="en-US" sz="1400" b="1" dirty="0">
                <a:solidFill>
                  <a:schemeClr val="bg1"/>
                </a:solidFill>
              </a:rPr>
              <a:t>月</a:t>
            </a:r>
            <a:r>
              <a:rPr lang="en-US" altLang="zh-CN" sz="1400" b="1" dirty="0">
                <a:solidFill>
                  <a:schemeClr val="bg1"/>
                </a:solidFill>
              </a:rPr>
              <a:t>06</a:t>
            </a:r>
            <a:r>
              <a:rPr lang="zh-CN" altLang="en-US" sz="1400" b="1" dirty="0">
                <a:solidFill>
                  <a:schemeClr val="bg1"/>
                </a:solidFill>
              </a:rPr>
              <a:t>日</a:t>
            </a:r>
            <a:endParaRPr lang="zh-CN" altLang="en-US" sz="1400" b="1" dirty="0">
              <a:solidFill>
                <a:schemeClr val="bg1"/>
              </a:solidFill>
            </a:endParaRPr>
          </a:p>
        </p:txBody>
      </p:sp>
      <p:sp>
        <p:nvSpPr>
          <p:cNvPr id="4" name="矩形 3"/>
          <p:cNvSpPr/>
          <p:nvPr/>
        </p:nvSpPr>
        <p:spPr>
          <a:xfrm>
            <a:off x="469469" y="1788402"/>
            <a:ext cx="10691722" cy="2676525"/>
          </a:xfrm>
          <a:prstGeom prst="rect">
            <a:avLst/>
          </a:prstGeom>
          <a:noFill/>
        </p:spPr>
        <p:txBody>
          <a:bodyPr wrap="square">
            <a:spAutoFit/>
          </a:bodyPr>
          <a:lstStyle/>
          <a:p>
            <a:pPr algn="ctr"/>
            <a:r>
              <a:rPr lang="zh-CN" altLang="en-US" sz="5400" b="1" dirty="0">
                <a:solidFill>
                  <a:schemeClr val="tx1">
                    <a:lumMod val="75000"/>
                    <a:lumOff val="25000"/>
                  </a:schemeClr>
                </a:solidFill>
                <a:latin typeface="+mn-ea"/>
              </a:rPr>
              <a:t>数字资源挖掘与利用</a:t>
            </a:r>
            <a:endParaRPr lang="zh-CN" altLang="en-US" sz="5400" b="1" dirty="0">
              <a:solidFill>
                <a:schemeClr val="tx1">
                  <a:lumMod val="75000"/>
                  <a:lumOff val="25000"/>
                </a:schemeClr>
              </a:solidFill>
              <a:latin typeface="+mn-ea"/>
            </a:endParaRPr>
          </a:p>
          <a:p>
            <a:pPr algn="ctr">
              <a:lnSpc>
                <a:spcPct val="150000"/>
              </a:lnSpc>
            </a:pPr>
            <a:endParaRPr lang="en-US" altLang="zh-CN" sz="2800" b="1" dirty="0">
              <a:solidFill>
                <a:schemeClr val="tx1">
                  <a:lumMod val="75000"/>
                  <a:lumOff val="25000"/>
                </a:schemeClr>
              </a:solidFill>
              <a:latin typeface="+mn-ea"/>
            </a:endParaRPr>
          </a:p>
          <a:p>
            <a:pPr algn="r">
              <a:lnSpc>
                <a:spcPct val="150000"/>
              </a:lnSpc>
            </a:pPr>
            <a:r>
              <a:rPr lang="en-US" altLang="zh-CN" sz="4800" b="1" dirty="0">
                <a:solidFill>
                  <a:schemeClr val="tx1">
                    <a:lumMod val="75000"/>
                    <a:lumOff val="25000"/>
                  </a:schemeClr>
                </a:solidFill>
                <a:latin typeface="+mn-ea"/>
              </a:rPr>
              <a:t>——</a:t>
            </a:r>
            <a:r>
              <a:rPr lang="zh-CN" altLang="en-US" sz="4800" b="1" dirty="0">
                <a:solidFill>
                  <a:schemeClr val="tx1">
                    <a:lumMod val="75000"/>
                    <a:lumOff val="25000"/>
                  </a:schemeClr>
                </a:solidFill>
                <a:latin typeface="+mn-ea"/>
              </a:rPr>
              <a:t>基于</a:t>
            </a:r>
            <a:r>
              <a:rPr lang="en-US" altLang="zh-CN" sz="4800" b="1" dirty="0">
                <a:solidFill>
                  <a:schemeClr val="tx1">
                    <a:lumMod val="75000"/>
                    <a:lumOff val="25000"/>
                  </a:schemeClr>
                </a:solidFill>
                <a:latin typeface="+mn-ea"/>
              </a:rPr>
              <a:t>RESSET</a:t>
            </a:r>
            <a:r>
              <a:rPr lang="zh-CN" altLang="en-US" sz="4800" b="1" dirty="0">
                <a:solidFill>
                  <a:schemeClr val="tx1">
                    <a:lumMod val="75000"/>
                    <a:lumOff val="25000"/>
                  </a:schemeClr>
                </a:solidFill>
                <a:latin typeface="+mn-ea"/>
              </a:rPr>
              <a:t>系列数据库</a:t>
            </a:r>
            <a:endParaRPr lang="zh-CN" altLang="en-US" sz="4800" b="1" dirty="0">
              <a:solidFill>
                <a:schemeClr val="tx1">
                  <a:lumMod val="75000"/>
                  <a:lumOff val="25000"/>
                </a:schemeClr>
              </a:solidFill>
              <a:latin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altLang="en-US" sz="2800" b="1" dirty="0" err="1">
                <a:solidFill>
                  <a:prstClr val="black">
                    <a:lumMod val="65000"/>
                    <a:lumOff val="35000"/>
                  </a:prstClr>
                </a:solidFill>
              </a:rPr>
              <a:t>锐思</a:t>
            </a:r>
            <a:r>
              <a:rPr lang="zh-CN" altLang="en-US" sz="2800" b="1" dirty="0">
                <a:solidFill>
                  <a:prstClr val="black">
                    <a:lumMod val="65000"/>
                    <a:lumOff val="35000"/>
                  </a:prstClr>
                </a:solidFill>
              </a:rPr>
              <a:t>（</a:t>
            </a:r>
            <a:r>
              <a:rPr lang="en-US" altLang="zh-CN" sz="2800" b="1" dirty="0">
                <a:solidFill>
                  <a:prstClr val="black">
                    <a:lumMod val="65000"/>
                    <a:lumOff val="35000"/>
                  </a:prstClr>
                </a:solidFill>
              </a:rPr>
              <a:t>RESSET</a:t>
            </a:r>
            <a:r>
              <a:rPr lang="zh-CN" altLang="en-US" sz="2800" b="1" dirty="0">
                <a:solidFill>
                  <a:prstClr val="black">
                    <a:lumMod val="65000"/>
                    <a:lumOff val="35000"/>
                  </a:prstClr>
                </a:solidFill>
              </a:rPr>
              <a:t>）</a:t>
            </a:r>
            <a:r>
              <a:rPr altLang="en-US" sz="2800" b="1" dirty="0">
                <a:solidFill>
                  <a:prstClr val="black">
                    <a:lumMod val="65000"/>
                    <a:lumOff val="35000"/>
                  </a:prstClr>
                </a:solidFill>
              </a:rPr>
              <a:t>数据库</a:t>
            </a:r>
            <a:r>
              <a:rPr lang="zh-CN" altLang="en-US" sz="2800" b="1" dirty="0">
                <a:solidFill>
                  <a:prstClr val="black">
                    <a:lumMod val="65000"/>
                    <a:lumOff val="35000"/>
                  </a:prstClr>
                </a:solidFill>
              </a:rPr>
              <a:t>特色</a:t>
            </a:r>
            <a:endParaRPr lang="zh-CN" altLang="en-US" sz="2800" b="1" dirty="0"/>
          </a:p>
        </p:txBody>
      </p:sp>
      <p:grpSp>
        <p:nvGrpSpPr>
          <p:cNvPr id="2" name="Group 2"/>
          <p:cNvGrpSpPr/>
          <p:nvPr/>
        </p:nvGrpSpPr>
        <p:grpSpPr>
          <a:xfrm>
            <a:off x="1392397" y="2184017"/>
            <a:ext cx="2886366" cy="326475"/>
            <a:chOff x="1848067" y="2697524"/>
            <a:chExt cx="2311184" cy="316190"/>
          </a:xfrm>
        </p:grpSpPr>
        <p:cxnSp>
          <p:nvCxnSpPr>
            <p:cNvPr id="11" name="Straight Connector 56"/>
            <p:cNvCxnSpPr/>
            <p:nvPr/>
          </p:nvCxnSpPr>
          <p:spPr>
            <a:xfrm flipH="1" flipV="1">
              <a:off x="3661285" y="2697524"/>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57"/>
            <p:cNvCxnSpPr/>
            <p:nvPr/>
          </p:nvCxnSpPr>
          <p:spPr>
            <a:xfrm flipH="1">
              <a:off x="1848067" y="2697524"/>
              <a:ext cx="1813219"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3" name="Group 3"/>
          <p:cNvGrpSpPr/>
          <p:nvPr/>
        </p:nvGrpSpPr>
        <p:grpSpPr>
          <a:xfrm>
            <a:off x="7754580" y="2236742"/>
            <a:ext cx="2673026" cy="254614"/>
            <a:chOff x="7528087" y="2680840"/>
            <a:chExt cx="2061939" cy="316190"/>
          </a:xfrm>
        </p:grpSpPr>
        <p:cxnSp>
          <p:nvCxnSpPr>
            <p:cNvPr id="14" name="Straight Connector 61"/>
            <p:cNvCxnSpPr/>
            <p:nvPr/>
          </p:nvCxnSpPr>
          <p:spPr>
            <a:xfrm flipV="1">
              <a:off x="7528087" y="2680840"/>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62"/>
            <p:cNvCxnSpPr/>
            <p:nvPr/>
          </p:nvCxnSpPr>
          <p:spPr>
            <a:xfrm>
              <a:off x="8026053" y="2680840"/>
              <a:ext cx="1563973"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4" name="Group 70"/>
          <p:cNvGrpSpPr/>
          <p:nvPr/>
        </p:nvGrpSpPr>
        <p:grpSpPr>
          <a:xfrm flipV="1">
            <a:off x="7754580" y="3797760"/>
            <a:ext cx="2673026" cy="433280"/>
            <a:chOff x="7528087" y="2680840"/>
            <a:chExt cx="2061939" cy="316190"/>
          </a:xfrm>
        </p:grpSpPr>
        <p:cxnSp>
          <p:nvCxnSpPr>
            <p:cNvPr id="17" name="Straight Connector 71"/>
            <p:cNvCxnSpPr/>
            <p:nvPr/>
          </p:nvCxnSpPr>
          <p:spPr>
            <a:xfrm flipV="1">
              <a:off x="7528087" y="2680840"/>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72"/>
            <p:cNvCxnSpPr/>
            <p:nvPr/>
          </p:nvCxnSpPr>
          <p:spPr>
            <a:xfrm>
              <a:off x="8026053" y="2680840"/>
              <a:ext cx="1563973"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5" name="Group 76"/>
          <p:cNvGrpSpPr/>
          <p:nvPr/>
        </p:nvGrpSpPr>
        <p:grpSpPr>
          <a:xfrm flipV="1">
            <a:off x="1392397" y="3820910"/>
            <a:ext cx="2886366" cy="428200"/>
            <a:chOff x="1848067" y="2697524"/>
            <a:chExt cx="2311184" cy="316190"/>
          </a:xfrm>
        </p:grpSpPr>
        <p:cxnSp>
          <p:nvCxnSpPr>
            <p:cNvPr id="20" name="Straight Connector 77"/>
            <p:cNvCxnSpPr/>
            <p:nvPr/>
          </p:nvCxnSpPr>
          <p:spPr>
            <a:xfrm flipH="1" flipV="1">
              <a:off x="3661285" y="2697524"/>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78"/>
            <p:cNvCxnSpPr/>
            <p:nvPr/>
          </p:nvCxnSpPr>
          <p:spPr>
            <a:xfrm flipH="1">
              <a:off x="1848067" y="2697524"/>
              <a:ext cx="1813219"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sp>
        <p:nvSpPr>
          <p:cNvPr id="22" name="TextBox 21"/>
          <p:cNvSpPr txBox="1"/>
          <p:nvPr/>
        </p:nvSpPr>
        <p:spPr>
          <a:xfrm>
            <a:off x="1401698" y="1806605"/>
            <a:ext cx="2133045" cy="400110"/>
          </a:xfrm>
          <a:prstGeom prst="rect">
            <a:avLst/>
          </a:prstGeom>
          <a:noFill/>
        </p:spPr>
        <p:txBody>
          <a:bodyPr wrap="square" rtlCol="0">
            <a:spAutoFit/>
          </a:bodyPr>
          <a:lstStyle/>
          <a:p>
            <a:pPr defTabSz="913765"/>
            <a:r>
              <a:rPr lang="zh-CN" altLang="en-US" sz="2000" b="1" dirty="0">
                <a:solidFill>
                  <a:srgbClr val="0070C0"/>
                </a:solidFill>
                <a:cs typeface="+mn-ea"/>
                <a:sym typeface="+mn-lt"/>
              </a:rPr>
              <a:t>海量大数据</a:t>
            </a:r>
            <a:endParaRPr lang="en-US" sz="2000" b="1" dirty="0">
              <a:solidFill>
                <a:srgbClr val="0070C0"/>
              </a:solidFill>
              <a:cs typeface="+mn-ea"/>
              <a:sym typeface="+mn-lt"/>
            </a:endParaRPr>
          </a:p>
        </p:txBody>
      </p:sp>
      <p:sp>
        <p:nvSpPr>
          <p:cNvPr id="23" name="TextBox 22"/>
          <p:cNvSpPr txBox="1"/>
          <p:nvPr/>
        </p:nvSpPr>
        <p:spPr>
          <a:xfrm>
            <a:off x="1401698" y="2217314"/>
            <a:ext cx="2417948" cy="1370830"/>
          </a:xfrm>
          <a:prstGeom prst="rect">
            <a:avLst/>
          </a:prstGeom>
          <a:noFill/>
        </p:spPr>
        <p:txBody>
          <a:bodyPr wrap="square" rtlCol="0">
            <a:noAutofit/>
          </a:bodyPr>
          <a:lstStyle/>
          <a:p>
            <a:pPr algn="just" fontAlgn="auto">
              <a:lnSpc>
                <a:spcPct val="150000"/>
              </a:lnSpc>
              <a:spcBef>
                <a:spcPts val="20"/>
              </a:spcBef>
              <a:spcAft>
                <a:spcPts val="0"/>
              </a:spcAft>
              <a:buFont typeface="Wingdings" panose="05000000000000000000" charset="0"/>
              <a:buChar char=""/>
            </a:pPr>
            <a:r>
              <a:rPr lang="zh-CN" altLang="en-US" sz="1200" dirty="0">
                <a:latin typeface="+mn-ea"/>
                <a:sym typeface="Arial" panose="020B0604020202020204" pitchFamily="34" charset="0"/>
              </a:rPr>
              <a:t> 数据总量近</a:t>
            </a:r>
            <a:r>
              <a:rPr lang="en-US" altLang="zh-CN" sz="1200" dirty="0">
                <a:latin typeface="+mn-ea"/>
                <a:sym typeface="Arial" panose="020B0604020202020204" pitchFamily="34" charset="0"/>
              </a:rPr>
              <a:t>100T</a:t>
            </a:r>
            <a:endParaRPr lang="en-US" altLang="zh-CN" sz="1200" dirty="0">
              <a:latin typeface="+mn-ea"/>
              <a:sym typeface="Arial" panose="020B0604020202020204" pitchFamily="34" charset="0"/>
            </a:endParaRPr>
          </a:p>
          <a:p>
            <a:pPr algn="just" fontAlgn="auto">
              <a:lnSpc>
                <a:spcPct val="150000"/>
              </a:lnSpc>
              <a:spcBef>
                <a:spcPts val="20"/>
              </a:spcBef>
              <a:spcAft>
                <a:spcPts val="0"/>
              </a:spcAft>
              <a:buFont typeface="Wingdings" panose="05000000000000000000" charset="0"/>
              <a:buChar char=""/>
            </a:pPr>
            <a:r>
              <a:rPr lang="zh-CN" altLang="en-US" sz="1200" dirty="0">
                <a:latin typeface="+mn-ea"/>
                <a:sym typeface="Arial" panose="020B0604020202020204" pitchFamily="34" charset="0"/>
              </a:rPr>
              <a:t> 单库表数据量超</a:t>
            </a:r>
            <a:r>
              <a:rPr lang="en-US" altLang="zh-CN" sz="1200" dirty="0">
                <a:latin typeface="+mn-ea"/>
                <a:sym typeface="Arial" panose="020B0604020202020204" pitchFamily="34" charset="0"/>
              </a:rPr>
              <a:t>3</a:t>
            </a:r>
            <a:r>
              <a:rPr lang="zh-CN" altLang="en-US" sz="1200" dirty="0">
                <a:latin typeface="+mn-ea"/>
                <a:sym typeface="Arial" panose="020B0604020202020204" pitchFamily="34" charset="0"/>
              </a:rPr>
              <a:t>00G    </a:t>
            </a:r>
            <a:endParaRPr lang="zh-CN" altLang="en-US" sz="1200" dirty="0">
              <a:latin typeface="+mn-ea"/>
              <a:sym typeface="Arial" panose="020B0604020202020204" pitchFamily="34" charset="0"/>
            </a:endParaRPr>
          </a:p>
          <a:p>
            <a:pPr algn="just" fontAlgn="auto">
              <a:lnSpc>
                <a:spcPct val="150000"/>
              </a:lnSpc>
              <a:spcBef>
                <a:spcPts val="20"/>
              </a:spcBef>
              <a:spcAft>
                <a:spcPts val="0"/>
              </a:spcAft>
              <a:buFont typeface="Wingdings" panose="05000000000000000000" charset="0"/>
              <a:buChar char=""/>
            </a:pPr>
            <a:r>
              <a:rPr lang="zh-CN" altLang="en-US" sz="1200" dirty="0">
                <a:latin typeface="+mn-ea"/>
                <a:sym typeface="Arial" panose="020B0604020202020204" pitchFamily="34" charset="0"/>
              </a:rPr>
              <a:t> 数据库表超</a:t>
            </a:r>
            <a:r>
              <a:rPr lang="en-US" altLang="zh-CN" sz="1200" dirty="0">
                <a:latin typeface="+mn-ea"/>
                <a:sym typeface="Arial" panose="020B0604020202020204" pitchFamily="34" charset="0"/>
              </a:rPr>
              <a:t>3500</a:t>
            </a:r>
            <a:r>
              <a:rPr lang="zh-CN" altLang="en-US" sz="1200" dirty="0">
                <a:latin typeface="+mn-ea"/>
                <a:sym typeface="Arial" panose="020B0604020202020204" pitchFamily="34" charset="0"/>
              </a:rPr>
              <a:t>个</a:t>
            </a:r>
            <a:endParaRPr lang="zh-CN" altLang="en-US" sz="1200" dirty="0">
              <a:latin typeface="+mn-ea"/>
              <a:sym typeface="Arial" panose="020B0604020202020204" pitchFamily="34" charset="0"/>
            </a:endParaRPr>
          </a:p>
          <a:p>
            <a:pPr algn="just" fontAlgn="auto">
              <a:lnSpc>
                <a:spcPct val="150000"/>
              </a:lnSpc>
              <a:spcBef>
                <a:spcPts val="20"/>
              </a:spcBef>
              <a:spcAft>
                <a:spcPts val="0"/>
              </a:spcAft>
              <a:buFont typeface="Wingdings" panose="05000000000000000000" charset="0"/>
              <a:buChar char=""/>
            </a:pPr>
            <a:r>
              <a:rPr lang="zh-CN" altLang="en-US" sz="1200" dirty="0">
                <a:latin typeface="+mn-ea"/>
                <a:sym typeface="Arial" panose="020B0604020202020204" pitchFamily="34" charset="0"/>
              </a:rPr>
              <a:t> 数据字段近</a:t>
            </a:r>
            <a:r>
              <a:rPr lang="en-US" altLang="zh-CN" sz="1200" dirty="0">
                <a:latin typeface="+mn-ea"/>
                <a:sym typeface="Arial" panose="020B0604020202020204" pitchFamily="34" charset="0"/>
              </a:rPr>
              <a:t>40,000</a:t>
            </a:r>
            <a:r>
              <a:rPr lang="zh-CN" altLang="en-US" sz="1200" dirty="0">
                <a:latin typeface="+mn-ea"/>
                <a:sym typeface="Arial" panose="020B0604020202020204" pitchFamily="34" charset="0"/>
              </a:rPr>
              <a:t>个</a:t>
            </a:r>
            <a:endParaRPr lang="en-US" altLang="zh-CN" sz="1200" dirty="0">
              <a:latin typeface="+mn-ea"/>
              <a:sym typeface="Arial" panose="020B0604020202020204" pitchFamily="34" charset="0"/>
            </a:endParaRPr>
          </a:p>
          <a:p>
            <a:pPr defTabSz="913765">
              <a:lnSpc>
                <a:spcPct val="120000"/>
              </a:lnSpc>
            </a:pPr>
            <a:endParaRPr lang="en-US" sz="1200" dirty="0">
              <a:solidFill>
                <a:srgbClr val="737572"/>
              </a:solidFill>
              <a:latin typeface="+mn-ea"/>
              <a:cs typeface="+mn-ea"/>
              <a:sym typeface="+mn-lt"/>
            </a:endParaRPr>
          </a:p>
        </p:txBody>
      </p:sp>
      <p:sp>
        <p:nvSpPr>
          <p:cNvPr id="24" name="TextBox 23"/>
          <p:cNvSpPr txBox="1"/>
          <p:nvPr/>
        </p:nvSpPr>
        <p:spPr>
          <a:xfrm>
            <a:off x="8281056" y="1837555"/>
            <a:ext cx="2133045" cy="400110"/>
          </a:xfrm>
          <a:prstGeom prst="rect">
            <a:avLst/>
          </a:prstGeom>
          <a:noFill/>
        </p:spPr>
        <p:txBody>
          <a:bodyPr wrap="square" rtlCol="0">
            <a:spAutoFit/>
          </a:bodyPr>
          <a:lstStyle/>
          <a:p>
            <a:pPr algn="r" defTabSz="913765"/>
            <a:r>
              <a:rPr lang="zh-CN" altLang="en-US" sz="2000" b="1" dirty="0">
                <a:solidFill>
                  <a:srgbClr val="0070C0"/>
                </a:solidFill>
                <a:cs typeface="+mn-ea"/>
                <a:sym typeface="+mn-lt"/>
              </a:rPr>
              <a:t>权威数据源</a:t>
            </a:r>
            <a:endParaRPr lang="en-US" sz="2000" b="1" dirty="0">
              <a:solidFill>
                <a:srgbClr val="0070C0"/>
              </a:solidFill>
              <a:cs typeface="+mn-ea"/>
              <a:sym typeface="+mn-lt"/>
            </a:endParaRPr>
          </a:p>
        </p:txBody>
      </p:sp>
      <p:sp>
        <p:nvSpPr>
          <p:cNvPr id="26" name="TextBox 25"/>
          <p:cNvSpPr txBox="1"/>
          <p:nvPr/>
        </p:nvSpPr>
        <p:spPr>
          <a:xfrm>
            <a:off x="8281056" y="3843429"/>
            <a:ext cx="2133045" cy="400110"/>
          </a:xfrm>
          <a:prstGeom prst="rect">
            <a:avLst/>
          </a:prstGeom>
          <a:noFill/>
        </p:spPr>
        <p:txBody>
          <a:bodyPr wrap="square" rtlCol="0">
            <a:spAutoFit/>
          </a:bodyPr>
          <a:lstStyle/>
          <a:p>
            <a:pPr algn="r" defTabSz="913765"/>
            <a:r>
              <a:rPr lang="zh-CN" altLang="en-US" sz="2000" b="1" dirty="0">
                <a:solidFill>
                  <a:srgbClr val="0070C0"/>
                </a:solidFill>
                <a:cs typeface="+mn-ea"/>
                <a:sym typeface="+mn-lt"/>
              </a:rPr>
              <a:t>灵活应用</a:t>
            </a:r>
            <a:endParaRPr lang="en-US" sz="2000" b="1" dirty="0">
              <a:solidFill>
                <a:srgbClr val="0070C0"/>
              </a:solidFill>
              <a:cs typeface="+mn-ea"/>
              <a:sym typeface="+mn-lt"/>
            </a:endParaRPr>
          </a:p>
        </p:txBody>
      </p:sp>
      <p:sp>
        <p:nvSpPr>
          <p:cNvPr id="28" name="TextBox 27"/>
          <p:cNvSpPr txBox="1"/>
          <p:nvPr/>
        </p:nvSpPr>
        <p:spPr>
          <a:xfrm>
            <a:off x="1401698" y="3860075"/>
            <a:ext cx="2133045" cy="400110"/>
          </a:xfrm>
          <a:prstGeom prst="rect">
            <a:avLst/>
          </a:prstGeom>
          <a:noFill/>
        </p:spPr>
        <p:txBody>
          <a:bodyPr wrap="square" rtlCol="0">
            <a:spAutoFit/>
          </a:bodyPr>
          <a:lstStyle/>
          <a:p>
            <a:pPr defTabSz="913765"/>
            <a:r>
              <a:rPr lang="zh-CN" altLang="en-US" sz="2000" b="1" dirty="0">
                <a:solidFill>
                  <a:srgbClr val="0070C0"/>
                </a:solidFill>
                <a:cs typeface="+mn-ea"/>
                <a:sym typeface="+mn-lt"/>
              </a:rPr>
              <a:t>高效提取</a:t>
            </a:r>
            <a:endParaRPr lang="en-US" sz="2000" b="1" dirty="0">
              <a:solidFill>
                <a:srgbClr val="0070C0"/>
              </a:solidFill>
              <a:cs typeface="+mn-ea"/>
              <a:sym typeface="+mn-lt"/>
            </a:endParaRPr>
          </a:p>
        </p:txBody>
      </p:sp>
      <p:sp>
        <p:nvSpPr>
          <p:cNvPr id="31" name="AutoShape 34"/>
          <p:cNvSpPr/>
          <p:nvPr/>
        </p:nvSpPr>
        <p:spPr bwMode="auto">
          <a:xfrm>
            <a:off x="758522" y="1833043"/>
            <a:ext cx="392974" cy="38488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4" y="0"/>
                </a:moveTo>
                <a:cubicBezTo>
                  <a:pt x="12264" y="0"/>
                  <a:pt x="13649" y="287"/>
                  <a:pt x="14957" y="861"/>
                </a:cubicBezTo>
                <a:cubicBezTo>
                  <a:pt x="16265" y="1434"/>
                  <a:pt x="17412" y="2210"/>
                  <a:pt x="18398" y="3198"/>
                </a:cubicBezTo>
                <a:cubicBezTo>
                  <a:pt x="19387" y="4186"/>
                  <a:pt x="20167" y="5332"/>
                  <a:pt x="20738" y="6645"/>
                </a:cubicBezTo>
                <a:cubicBezTo>
                  <a:pt x="21311" y="7958"/>
                  <a:pt x="21599" y="9341"/>
                  <a:pt x="21599" y="10801"/>
                </a:cubicBezTo>
                <a:cubicBezTo>
                  <a:pt x="21599" y="12280"/>
                  <a:pt x="21311" y="13669"/>
                  <a:pt x="20738" y="14971"/>
                </a:cubicBezTo>
                <a:cubicBezTo>
                  <a:pt x="20167" y="16272"/>
                  <a:pt x="19387" y="17413"/>
                  <a:pt x="18398" y="18401"/>
                </a:cubicBezTo>
                <a:cubicBezTo>
                  <a:pt x="17412" y="19386"/>
                  <a:pt x="16265" y="20171"/>
                  <a:pt x="14957" y="20738"/>
                </a:cubicBezTo>
                <a:cubicBezTo>
                  <a:pt x="13649" y="21312"/>
                  <a:pt x="12264" y="21599"/>
                  <a:pt x="10804" y="21599"/>
                </a:cubicBezTo>
                <a:cubicBezTo>
                  <a:pt x="9326" y="21599"/>
                  <a:pt x="7936" y="21312"/>
                  <a:pt x="6633" y="20738"/>
                </a:cubicBezTo>
                <a:cubicBezTo>
                  <a:pt x="5328" y="20171"/>
                  <a:pt x="4184" y="19386"/>
                  <a:pt x="3195" y="18401"/>
                </a:cubicBezTo>
                <a:cubicBezTo>
                  <a:pt x="2209" y="17413"/>
                  <a:pt x="1429" y="16272"/>
                  <a:pt x="856" y="14971"/>
                </a:cubicBezTo>
                <a:cubicBezTo>
                  <a:pt x="285" y="13669"/>
                  <a:pt x="0" y="12280"/>
                  <a:pt x="0" y="10801"/>
                </a:cubicBezTo>
                <a:cubicBezTo>
                  <a:pt x="0" y="9341"/>
                  <a:pt x="285" y="7958"/>
                  <a:pt x="856" y="6645"/>
                </a:cubicBezTo>
                <a:cubicBezTo>
                  <a:pt x="1429" y="5332"/>
                  <a:pt x="2209" y="4186"/>
                  <a:pt x="3195" y="3198"/>
                </a:cubicBezTo>
                <a:cubicBezTo>
                  <a:pt x="4184" y="2210"/>
                  <a:pt x="5328" y="1434"/>
                  <a:pt x="6633" y="861"/>
                </a:cubicBezTo>
                <a:cubicBezTo>
                  <a:pt x="7936" y="285"/>
                  <a:pt x="9326" y="0"/>
                  <a:pt x="10804" y="0"/>
                </a:cubicBezTo>
                <a:moveTo>
                  <a:pt x="6450" y="2241"/>
                </a:moveTo>
                <a:cubicBezTo>
                  <a:pt x="6133" y="2258"/>
                  <a:pt x="5783" y="2408"/>
                  <a:pt x="5393" y="2687"/>
                </a:cubicBezTo>
                <a:cubicBezTo>
                  <a:pt x="5006" y="2969"/>
                  <a:pt x="4627" y="3294"/>
                  <a:pt x="4257" y="3658"/>
                </a:cubicBezTo>
                <a:cubicBezTo>
                  <a:pt x="3890" y="4028"/>
                  <a:pt x="3548" y="4409"/>
                  <a:pt x="3237" y="4793"/>
                </a:cubicBezTo>
                <a:cubicBezTo>
                  <a:pt x="2927" y="5186"/>
                  <a:pt x="2684" y="5505"/>
                  <a:pt x="2514" y="5753"/>
                </a:cubicBezTo>
                <a:lnTo>
                  <a:pt x="2568" y="5753"/>
                </a:lnTo>
                <a:cubicBezTo>
                  <a:pt x="2604" y="5753"/>
                  <a:pt x="2661" y="5742"/>
                  <a:pt x="2737" y="5716"/>
                </a:cubicBezTo>
                <a:cubicBezTo>
                  <a:pt x="2814" y="5688"/>
                  <a:pt x="2850" y="5728"/>
                  <a:pt x="2850" y="5838"/>
                </a:cubicBezTo>
                <a:cubicBezTo>
                  <a:pt x="2850" y="5875"/>
                  <a:pt x="2839" y="5920"/>
                  <a:pt x="2811" y="5979"/>
                </a:cubicBezTo>
                <a:cubicBezTo>
                  <a:pt x="2783" y="6035"/>
                  <a:pt x="2833" y="6069"/>
                  <a:pt x="2961" y="6069"/>
                </a:cubicBezTo>
                <a:cubicBezTo>
                  <a:pt x="2997" y="6069"/>
                  <a:pt x="3020" y="6041"/>
                  <a:pt x="3028" y="5985"/>
                </a:cubicBezTo>
                <a:cubicBezTo>
                  <a:pt x="3037" y="5931"/>
                  <a:pt x="3051" y="5931"/>
                  <a:pt x="3068" y="5985"/>
                </a:cubicBezTo>
                <a:lnTo>
                  <a:pt x="3122" y="6199"/>
                </a:lnTo>
                <a:lnTo>
                  <a:pt x="3122" y="6227"/>
                </a:lnTo>
                <a:cubicBezTo>
                  <a:pt x="3122" y="6267"/>
                  <a:pt x="3099" y="6295"/>
                  <a:pt x="3054" y="6312"/>
                </a:cubicBezTo>
                <a:cubicBezTo>
                  <a:pt x="3011" y="6326"/>
                  <a:pt x="2997" y="6354"/>
                  <a:pt x="3014" y="6394"/>
                </a:cubicBezTo>
                <a:cubicBezTo>
                  <a:pt x="3051" y="6428"/>
                  <a:pt x="3093" y="6442"/>
                  <a:pt x="3141" y="6442"/>
                </a:cubicBezTo>
                <a:lnTo>
                  <a:pt x="3271" y="6442"/>
                </a:lnTo>
                <a:lnTo>
                  <a:pt x="3325" y="6417"/>
                </a:lnTo>
                <a:lnTo>
                  <a:pt x="3353" y="6394"/>
                </a:lnTo>
                <a:cubicBezTo>
                  <a:pt x="3353" y="6442"/>
                  <a:pt x="3379" y="6481"/>
                  <a:pt x="3432" y="6504"/>
                </a:cubicBezTo>
                <a:cubicBezTo>
                  <a:pt x="3489" y="6532"/>
                  <a:pt x="3534" y="6544"/>
                  <a:pt x="3568" y="6544"/>
                </a:cubicBezTo>
                <a:lnTo>
                  <a:pt x="3596" y="6544"/>
                </a:lnTo>
                <a:cubicBezTo>
                  <a:pt x="3596" y="6558"/>
                  <a:pt x="3576" y="6575"/>
                  <a:pt x="3543" y="6592"/>
                </a:cubicBezTo>
                <a:cubicBezTo>
                  <a:pt x="3506" y="6614"/>
                  <a:pt x="3506" y="6642"/>
                  <a:pt x="3543" y="6673"/>
                </a:cubicBezTo>
                <a:lnTo>
                  <a:pt x="3853" y="6730"/>
                </a:lnTo>
                <a:lnTo>
                  <a:pt x="3853" y="6758"/>
                </a:lnTo>
                <a:lnTo>
                  <a:pt x="4043" y="7148"/>
                </a:lnTo>
                <a:cubicBezTo>
                  <a:pt x="4043" y="7182"/>
                  <a:pt x="4028" y="7232"/>
                  <a:pt x="4003" y="7280"/>
                </a:cubicBezTo>
                <a:cubicBezTo>
                  <a:pt x="3975" y="7337"/>
                  <a:pt x="3944" y="7365"/>
                  <a:pt x="3907" y="7365"/>
                </a:cubicBezTo>
                <a:cubicBezTo>
                  <a:pt x="3870" y="7365"/>
                  <a:pt x="3856" y="7354"/>
                  <a:pt x="3867" y="7326"/>
                </a:cubicBezTo>
                <a:cubicBezTo>
                  <a:pt x="3876" y="7297"/>
                  <a:pt x="3879" y="7263"/>
                  <a:pt x="3879" y="7232"/>
                </a:cubicBezTo>
                <a:cubicBezTo>
                  <a:pt x="3879" y="7193"/>
                  <a:pt x="3870" y="7159"/>
                  <a:pt x="3853" y="7134"/>
                </a:cubicBezTo>
                <a:cubicBezTo>
                  <a:pt x="3836" y="7105"/>
                  <a:pt x="3769" y="7094"/>
                  <a:pt x="3650" y="7094"/>
                </a:cubicBezTo>
                <a:cubicBezTo>
                  <a:pt x="3633" y="7094"/>
                  <a:pt x="3608" y="7100"/>
                  <a:pt x="3582" y="7105"/>
                </a:cubicBezTo>
                <a:cubicBezTo>
                  <a:pt x="3554" y="7117"/>
                  <a:pt x="3551" y="7139"/>
                  <a:pt x="3568" y="7176"/>
                </a:cubicBezTo>
                <a:lnTo>
                  <a:pt x="3732" y="7523"/>
                </a:lnTo>
                <a:lnTo>
                  <a:pt x="3771" y="7551"/>
                </a:lnTo>
                <a:lnTo>
                  <a:pt x="3800" y="7580"/>
                </a:lnTo>
                <a:cubicBezTo>
                  <a:pt x="3709" y="7580"/>
                  <a:pt x="3647" y="7690"/>
                  <a:pt x="3616" y="7904"/>
                </a:cubicBezTo>
                <a:cubicBezTo>
                  <a:pt x="3585" y="8119"/>
                  <a:pt x="3568" y="8274"/>
                  <a:pt x="3568" y="8362"/>
                </a:cubicBezTo>
                <a:lnTo>
                  <a:pt x="3622" y="8610"/>
                </a:lnTo>
                <a:lnTo>
                  <a:pt x="3650" y="8686"/>
                </a:lnTo>
                <a:lnTo>
                  <a:pt x="3650" y="8743"/>
                </a:lnTo>
                <a:lnTo>
                  <a:pt x="3596" y="9002"/>
                </a:lnTo>
                <a:lnTo>
                  <a:pt x="3989" y="9581"/>
                </a:lnTo>
                <a:lnTo>
                  <a:pt x="4071" y="9581"/>
                </a:lnTo>
                <a:cubicBezTo>
                  <a:pt x="4088" y="9618"/>
                  <a:pt x="4079" y="9652"/>
                  <a:pt x="4043" y="9691"/>
                </a:cubicBezTo>
                <a:cubicBezTo>
                  <a:pt x="4006" y="9725"/>
                  <a:pt x="3997" y="9762"/>
                  <a:pt x="4014" y="9796"/>
                </a:cubicBezTo>
                <a:lnTo>
                  <a:pt x="4125" y="9906"/>
                </a:lnTo>
                <a:cubicBezTo>
                  <a:pt x="4125" y="9993"/>
                  <a:pt x="4142" y="10061"/>
                  <a:pt x="4178" y="10098"/>
                </a:cubicBezTo>
                <a:cubicBezTo>
                  <a:pt x="4212" y="10143"/>
                  <a:pt x="4272" y="10197"/>
                  <a:pt x="4353" y="10270"/>
                </a:cubicBezTo>
                <a:cubicBezTo>
                  <a:pt x="4334" y="10380"/>
                  <a:pt x="4427" y="10479"/>
                  <a:pt x="4630" y="10572"/>
                </a:cubicBezTo>
                <a:cubicBezTo>
                  <a:pt x="4834" y="10668"/>
                  <a:pt x="4961" y="10733"/>
                  <a:pt x="5017" y="10773"/>
                </a:cubicBezTo>
                <a:cubicBezTo>
                  <a:pt x="5088" y="10976"/>
                  <a:pt x="5178" y="11179"/>
                  <a:pt x="5286" y="11382"/>
                </a:cubicBezTo>
                <a:cubicBezTo>
                  <a:pt x="5393" y="11588"/>
                  <a:pt x="5526" y="11758"/>
                  <a:pt x="5679" y="11908"/>
                </a:cubicBezTo>
                <a:lnTo>
                  <a:pt x="5707" y="12094"/>
                </a:lnTo>
                <a:cubicBezTo>
                  <a:pt x="5707" y="12111"/>
                  <a:pt x="5684" y="12133"/>
                  <a:pt x="5639" y="12150"/>
                </a:cubicBezTo>
                <a:cubicBezTo>
                  <a:pt x="5594" y="12167"/>
                  <a:pt x="5588" y="12195"/>
                  <a:pt x="5625" y="12227"/>
                </a:cubicBezTo>
                <a:lnTo>
                  <a:pt x="5842" y="12325"/>
                </a:lnTo>
                <a:cubicBezTo>
                  <a:pt x="5876" y="12289"/>
                  <a:pt x="5924" y="12325"/>
                  <a:pt x="5984" y="12433"/>
                </a:cubicBezTo>
                <a:cubicBezTo>
                  <a:pt x="6040" y="12543"/>
                  <a:pt x="6088" y="12613"/>
                  <a:pt x="6125" y="12647"/>
                </a:cubicBezTo>
                <a:lnTo>
                  <a:pt x="6097" y="12729"/>
                </a:lnTo>
                <a:lnTo>
                  <a:pt x="6261" y="12961"/>
                </a:lnTo>
                <a:lnTo>
                  <a:pt x="6342" y="12989"/>
                </a:lnTo>
                <a:lnTo>
                  <a:pt x="6396" y="12879"/>
                </a:lnTo>
                <a:cubicBezTo>
                  <a:pt x="6359" y="12788"/>
                  <a:pt x="6297" y="12667"/>
                  <a:pt x="6207" y="12520"/>
                </a:cubicBezTo>
                <a:cubicBezTo>
                  <a:pt x="6116" y="12370"/>
                  <a:pt x="6023" y="12226"/>
                  <a:pt x="5930" y="12088"/>
                </a:cubicBezTo>
                <a:cubicBezTo>
                  <a:pt x="5834" y="11947"/>
                  <a:pt x="5755" y="11826"/>
                  <a:pt x="5693" y="11710"/>
                </a:cubicBezTo>
                <a:cubicBezTo>
                  <a:pt x="5628" y="11600"/>
                  <a:pt x="5597" y="11532"/>
                  <a:pt x="5597" y="11515"/>
                </a:cubicBezTo>
                <a:cubicBezTo>
                  <a:pt x="5597" y="11492"/>
                  <a:pt x="5588" y="11422"/>
                  <a:pt x="5571" y="11295"/>
                </a:cubicBezTo>
                <a:cubicBezTo>
                  <a:pt x="5551" y="11168"/>
                  <a:pt x="5534" y="11097"/>
                  <a:pt x="5517" y="11069"/>
                </a:cubicBezTo>
                <a:cubicBezTo>
                  <a:pt x="5571" y="11103"/>
                  <a:pt x="5639" y="11137"/>
                  <a:pt x="5721" y="11168"/>
                </a:cubicBezTo>
                <a:cubicBezTo>
                  <a:pt x="5800" y="11202"/>
                  <a:pt x="5868" y="11235"/>
                  <a:pt x="5922" y="11267"/>
                </a:cubicBezTo>
                <a:cubicBezTo>
                  <a:pt x="5958" y="11492"/>
                  <a:pt x="6046" y="11676"/>
                  <a:pt x="6187" y="11809"/>
                </a:cubicBezTo>
                <a:cubicBezTo>
                  <a:pt x="6326" y="11947"/>
                  <a:pt x="6450" y="12099"/>
                  <a:pt x="6557" y="12272"/>
                </a:cubicBezTo>
                <a:cubicBezTo>
                  <a:pt x="6520" y="12305"/>
                  <a:pt x="6520" y="12325"/>
                  <a:pt x="6557" y="12337"/>
                </a:cubicBezTo>
                <a:cubicBezTo>
                  <a:pt x="6594" y="12348"/>
                  <a:pt x="6625" y="12354"/>
                  <a:pt x="6653" y="12354"/>
                </a:cubicBezTo>
                <a:cubicBezTo>
                  <a:pt x="6687" y="12387"/>
                  <a:pt x="6707" y="12452"/>
                  <a:pt x="6707" y="12543"/>
                </a:cubicBezTo>
                <a:cubicBezTo>
                  <a:pt x="6834" y="12684"/>
                  <a:pt x="6998" y="12884"/>
                  <a:pt x="7199" y="13138"/>
                </a:cubicBezTo>
                <a:cubicBezTo>
                  <a:pt x="7402" y="13384"/>
                  <a:pt x="7504" y="13584"/>
                  <a:pt x="7504" y="13731"/>
                </a:cubicBezTo>
                <a:lnTo>
                  <a:pt x="7504" y="13754"/>
                </a:lnTo>
                <a:lnTo>
                  <a:pt x="7450" y="13949"/>
                </a:lnTo>
                <a:cubicBezTo>
                  <a:pt x="7504" y="14090"/>
                  <a:pt x="7597" y="14205"/>
                  <a:pt x="7727" y="14290"/>
                </a:cubicBezTo>
                <a:cubicBezTo>
                  <a:pt x="7857" y="14378"/>
                  <a:pt x="7987" y="14443"/>
                  <a:pt x="8114" y="14499"/>
                </a:cubicBezTo>
                <a:lnTo>
                  <a:pt x="8168" y="14499"/>
                </a:lnTo>
                <a:cubicBezTo>
                  <a:pt x="8349" y="14592"/>
                  <a:pt x="8532" y="14685"/>
                  <a:pt x="8721" y="14790"/>
                </a:cubicBezTo>
                <a:cubicBezTo>
                  <a:pt x="8911" y="14897"/>
                  <a:pt x="9106" y="14985"/>
                  <a:pt x="9304" y="15055"/>
                </a:cubicBezTo>
                <a:lnTo>
                  <a:pt x="9614" y="14863"/>
                </a:lnTo>
                <a:cubicBezTo>
                  <a:pt x="9688" y="14886"/>
                  <a:pt x="9764" y="14928"/>
                  <a:pt x="9846" y="15002"/>
                </a:cubicBezTo>
                <a:cubicBezTo>
                  <a:pt x="9925" y="15072"/>
                  <a:pt x="10018" y="15154"/>
                  <a:pt x="10123" y="15250"/>
                </a:cubicBezTo>
                <a:cubicBezTo>
                  <a:pt x="10225" y="15343"/>
                  <a:pt x="10346" y="15431"/>
                  <a:pt x="10487" y="15513"/>
                </a:cubicBezTo>
                <a:cubicBezTo>
                  <a:pt x="10626" y="15597"/>
                  <a:pt x="10787" y="15645"/>
                  <a:pt x="10968" y="15662"/>
                </a:cubicBezTo>
                <a:cubicBezTo>
                  <a:pt x="11092" y="15575"/>
                  <a:pt x="11157" y="15597"/>
                  <a:pt x="11157" y="15727"/>
                </a:cubicBezTo>
                <a:lnTo>
                  <a:pt x="11157" y="15784"/>
                </a:lnTo>
                <a:lnTo>
                  <a:pt x="11496" y="16193"/>
                </a:lnTo>
                <a:lnTo>
                  <a:pt x="11550" y="16391"/>
                </a:lnTo>
                <a:cubicBezTo>
                  <a:pt x="11640" y="16444"/>
                  <a:pt x="11731" y="16512"/>
                  <a:pt x="11827" y="16594"/>
                </a:cubicBezTo>
                <a:cubicBezTo>
                  <a:pt x="11920" y="16676"/>
                  <a:pt x="11996" y="16766"/>
                  <a:pt x="12050" y="16865"/>
                </a:cubicBezTo>
                <a:lnTo>
                  <a:pt x="12103" y="16865"/>
                </a:lnTo>
                <a:cubicBezTo>
                  <a:pt x="12194" y="16865"/>
                  <a:pt x="12267" y="16907"/>
                  <a:pt x="12327" y="16986"/>
                </a:cubicBezTo>
                <a:cubicBezTo>
                  <a:pt x="12386" y="17068"/>
                  <a:pt x="12459" y="17108"/>
                  <a:pt x="12550" y="17108"/>
                </a:cubicBezTo>
                <a:cubicBezTo>
                  <a:pt x="12604" y="17108"/>
                  <a:pt x="12632" y="17079"/>
                  <a:pt x="12632" y="17029"/>
                </a:cubicBezTo>
                <a:cubicBezTo>
                  <a:pt x="12632" y="16902"/>
                  <a:pt x="12640" y="16820"/>
                  <a:pt x="12657" y="16777"/>
                </a:cubicBezTo>
                <a:cubicBezTo>
                  <a:pt x="12674" y="16738"/>
                  <a:pt x="12700" y="16710"/>
                  <a:pt x="12725" y="16704"/>
                </a:cubicBezTo>
                <a:cubicBezTo>
                  <a:pt x="12753" y="16693"/>
                  <a:pt x="12782" y="16687"/>
                  <a:pt x="12807" y="16687"/>
                </a:cubicBezTo>
                <a:cubicBezTo>
                  <a:pt x="12835" y="16687"/>
                  <a:pt x="12849" y="16670"/>
                  <a:pt x="12849" y="16633"/>
                </a:cubicBezTo>
                <a:lnTo>
                  <a:pt x="12793" y="16554"/>
                </a:lnTo>
                <a:cubicBezTo>
                  <a:pt x="12756" y="16554"/>
                  <a:pt x="12731" y="16577"/>
                  <a:pt x="12714" y="16622"/>
                </a:cubicBezTo>
                <a:cubicBezTo>
                  <a:pt x="12694" y="16667"/>
                  <a:pt x="12669" y="16670"/>
                  <a:pt x="12632" y="16633"/>
                </a:cubicBezTo>
                <a:lnTo>
                  <a:pt x="12440" y="16743"/>
                </a:lnTo>
                <a:lnTo>
                  <a:pt x="12211" y="16687"/>
                </a:lnTo>
                <a:lnTo>
                  <a:pt x="11889" y="16136"/>
                </a:lnTo>
                <a:lnTo>
                  <a:pt x="11996" y="15366"/>
                </a:lnTo>
                <a:cubicBezTo>
                  <a:pt x="12013" y="15332"/>
                  <a:pt x="11979" y="15287"/>
                  <a:pt x="11894" y="15244"/>
                </a:cubicBezTo>
                <a:cubicBezTo>
                  <a:pt x="11807" y="15199"/>
                  <a:pt x="11784" y="15154"/>
                  <a:pt x="11818" y="15112"/>
                </a:cubicBezTo>
                <a:cubicBezTo>
                  <a:pt x="11694" y="15032"/>
                  <a:pt x="11541" y="15001"/>
                  <a:pt x="11360" y="15001"/>
                </a:cubicBezTo>
                <a:cubicBezTo>
                  <a:pt x="11324" y="15001"/>
                  <a:pt x="11230" y="15013"/>
                  <a:pt x="11083" y="15038"/>
                </a:cubicBezTo>
                <a:cubicBezTo>
                  <a:pt x="10934" y="15066"/>
                  <a:pt x="10857" y="15055"/>
                  <a:pt x="10857" y="15001"/>
                </a:cubicBezTo>
                <a:cubicBezTo>
                  <a:pt x="10857" y="14945"/>
                  <a:pt x="10872" y="14874"/>
                  <a:pt x="10900" y="14784"/>
                </a:cubicBezTo>
                <a:cubicBezTo>
                  <a:pt x="10925" y="14691"/>
                  <a:pt x="10959" y="14598"/>
                  <a:pt x="10993" y="14493"/>
                </a:cubicBezTo>
                <a:cubicBezTo>
                  <a:pt x="11030" y="14389"/>
                  <a:pt x="11058" y="14301"/>
                  <a:pt x="11075" y="14228"/>
                </a:cubicBezTo>
                <a:cubicBezTo>
                  <a:pt x="11092" y="14157"/>
                  <a:pt x="11103" y="14112"/>
                  <a:pt x="11103" y="14095"/>
                </a:cubicBezTo>
                <a:lnTo>
                  <a:pt x="11278" y="13731"/>
                </a:lnTo>
                <a:lnTo>
                  <a:pt x="11239" y="13677"/>
                </a:lnTo>
                <a:lnTo>
                  <a:pt x="11021" y="13621"/>
                </a:lnTo>
                <a:cubicBezTo>
                  <a:pt x="10985" y="13621"/>
                  <a:pt x="10925" y="13649"/>
                  <a:pt x="10846" y="13706"/>
                </a:cubicBezTo>
                <a:cubicBezTo>
                  <a:pt x="10764" y="13754"/>
                  <a:pt x="10685" y="13821"/>
                  <a:pt x="10609" y="13898"/>
                </a:cubicBezTo>
                <a:cubicBezTo>
                  <a:pt x="10533" y="13974"/>
                  <a:pt x="10468" y="14053"/>
                  <a:pt x="10414" y="14123"/>
                </a:cubicBezTo>
                <a:cubicBezTo>
                  <a:pt x="10360" y="14197"/>
                  <a:pt x="10332" y="14256"/>
                  <a:pt x="10332" y="14313"/>
                </a:cubicBezTo>
                <a:lnTo>
                  <a:pt x="9724" y="14442"/>
                </a:lnTo>
                <a:cubicBezTo>
                  <a:pt x="9597" y="14442"/>
                  <a:pt x="9493" y="14394"/>
                  <a:pt x="9411" y="14284"/>
                </a:cubicBezTo>
                <a:cubicBezTo>
                  <a:pt x="9377" y="14140"/>
                  <a:pt x="9301" y="13979"/>
                  <a:pt x="9182" y="13804"/>
                </a:cubicBezTo>
                <a:cubicBezTo>
                  <a:pt x="9066" y="13627"/>
                  <a:pt x="9007" y="13474"/>
                  <a:pt x="9007" y="13336"/>
                </a:cubicBezTo>
                <a:cubicBezTo>
                  <a:pt x="9007" y="13132"/>
                  <a:pt x="9041" y="12938"/>
                  <a:pt x="9114" y="12757"/>
                </a:cubicBezTo>
                <a:cubicBezTo>
                  <a:pt x="9188" y="12576"/>
                  <a:pt x="9159" y="12382"/>
                  <a:pt x="9032" y="12178"/>
                </a:cubicBezTo>
                <a:cubicBezTo>
                  <a:pt x="9052" y="12178"/>
                  <a:pt x="9075" y="12167"/>
                  <a:pt x="9100" y="12150"/>
                </a:cubicBezTo>
                <a:cubicBezTo>
                  <a:pt x="9128" y="12133"/>
                  <a:pt x="9134" y="12105"/>
                  <a:pt x="9114" y="12068"/>
                </a:cubicBezTo>
                <a:lnTo>
                  <a:pt x="9275" y="11879"/>
                </a:lnTo>
                <a:lnTo>
                  <a:pt x="9303" y="11851"/>
                </a:lnTo>
                <a:lnTo>
                  <a:pt x="9329" y="11879"/>
                </a:lnTo>
                <a:cubicBezTo>
                  <a:pt x="9456" y="11786"/>
                  <a:pt x="9623" y="11758"/>
                  <a:pt x="9832" y="11786"/>
                </a:cubicBezTo>
                <a:cubicBezTo>
                  <a:pt x="10038" y="11809"/>
                  <a:pt x="10168" y="11746"/>
                  <a:pt x="10225" y="11594"/>
                </a:cubicBezTo>
                <a:lnTo>
                  <a:pt x="10439" y="11769"/>
                </a:lnTo>
                <a:cubicBezTo>
                  <a:pt x="10476" y="11786"/>
                  <a:pt x="10516" y="11769"/>
                  <a:pt x="10561" y="11710"/>
                </a:cubicBezTo>
                <a:cubicBezTo>
                  <a:pt x="10606" y="11653"/>
                  <a:pt x="10629" y="11605"/>
                  <a:pt x="10629" y="11566"/>
                </a:cubicBezTo>
                <a:lnTo>
                  <a:pt x="10521" y="11515"/>
                </a:lnTo>
                <a:lnTo>
                  <a:pt x="11050" y="11377"/>
                </a:lnTo>
                <a:lnTo>
                  <a:pt x="11075" y="11461"/>
                </a:lnTo>
                <a:lnTo>
                  <a:pt x="11332" y="11433"/>
                </a:lnTo>
                <a:lnTo>
                  <a:pt x="11629" y="11619"/>
                </a:lnTo>
                <a:cubicBezTo>
                  <a:pt x="11665" y="11619"/>
                  <a:pt x="11702" y="11600"/>
                  <a:pt x="11739" y="11554"/>
                </a:cubicBezTo>
                <a:cubicBezTo>
                  <a:pt x="11776" y="11509"/>
                  <a:pt x="11815" y="11504"/>
                  <a:pt x="11860" y="11537"/>
                </a:cubicBezTo>
                <a:lnTo>
                  <a:pt x="12132" y="11825"/>
                </a:lnTo>
                <a:cubicBezTo>
                  <a:pt x="12095" y="11896"/>
                  <a:pt x="12089" y="11952"/>
                  <a:pt x="12118" y="11984"/>
                </a:cubicBezTo>
                <a:cubicBezTo>
                  <a:pt x="12143" y="12023"/>
                  <a:pt x="12157" y="12057"/>
                  <a:pt x="12157" y="12094"/>
                </a:cubicBezTo>
                <a:cubicBezTo>
                  <a:pt x="12157" y="12150"/>
                  <a:pt x="12205" y="12271"/>
                  <a:pt x="12298" y="12463"/>
                </a:cubicBezTo>
                <a:cubicBezTo>
                  <a:pt x="12394" y="12658"/>
                  <a:pt x="12479" y="12757"/>
                  <a:pt x="12550" y="12757"/>
                </a:cubicBezTo>
                <a:cubicBezTo>
                  <a:pt x="12640" y="12757"/>
                  <a:pt x="12680" y="12698"/>
                  <a:pt x="12671" y="12582"/>
                </a:cubicBezTo>
                <a:cubicBezTo>
                  <a:pt x="12663" y="12466"/>
                  <a:pt x="12657" y="12390"/>
                  <a:pt x="12657" y="12356"/>
                </a:cubicBezTo>
                <a:cubicBezTo>
                  <a:pt x="12657" y="12176"/>
                  <a:pt x="12620" y="11998"/>
                  <a:pt x="12550" y="11828"/>
                </a:cubicBezTo>
                <a:cubicBezTo>
                  <a:pt x="12479" y="11656"/>
                  <a:pt x="12409" y="11481"/>
                  <a:pt x="12346" y="11298"/>
                </a:cubicBezTo>
                <a:lnTo>
                  <a:pt x="12346" y="11221"/>
                </a:lnTo>
                <a:cubicBezTo>
                  <a:pt x="12346" y="11128"/>
                  <a:pt x="12403" y="11049"/>
                  <a:pt x="12516" y="10984"/>
                </a:cubicBezTo>
                <a:cubicBezTo>
                  <a:pt x="12629" y="10911"/>
                  <a:pt x="12685" y="10874"/>
                  <a:pt x="12685" y="10851"/>
                </a:cubicBezTo>
                <a:cubicBezTo>
                  <a:pt x="12776" y="10781"/>
                  <a:pt x="12878" y="10707"/>
                  <a:pt x="12991" y="10637"/>
                </a:cubicBezTo>
                <a:cubicBezTo>
                  <a:pt x="13101" y="10563"/>
                  <a:pt x="13186" y="10482"/>
                  <a:pt x="13239" y="10383"/>
                </a:cubicBezTo>
                <a:lnTo>
                  <a:pt x="13347" y="10163"/>
                </a:lnTo>
                <a:lnTo>
                  <a:pt x="13347" y="10030"/>
                </a:lnTo>
                <a:lnTo>
                  <a:pt x="13429" y="10030"/>
                </a:lnTo>
                <a:cubicBezTo>
                  <a:pt x="13465" y="10030"/>
                  <a:pt x="13482" y="10002"/>
                  <a:pt x="13482" y="9948"/>
                </a:cubicBezTo>
                <a:cubicBezTo>
                  <a:pt x="13482" y="9931"/>
                  <a:pt x="13471" y="9914"/>
                  <a:pt x="13443" y="9903"/>
                </a:cubicBezTo>
                <a:cubicBezTo>
                  <a:pt x="13414" y="9886"/>
                  <a:pt x="13383" y="9863"/>
                  <a:pt x="13347" y="9827"/>
                </a:cubicBezTo>
                <a:cubicBezTo>
                  <a:pt x="13313" y="9810"/>
                  <a:pt x="13276" y="9782"/>
                  <a:pt x="13239" y="9742"/>
                </a:cubicBezTo>
                <a:lnTo>
                  <a:pt x="13321" y="9694"/>
                </a:lnTo>
                <a:cubicBezTo>
                  <a:pt x="13358" y="9638"/>
                  <a:pt x="13383" y="9573"/>
                  <a:pt x="13403" y="9491"/>
                </a:cubicBezTo>
                <a:cubicBezTo>
                  <a:pt x="13420" y="9406"/>
                  <a:pt x="13412" y="9335"/>
                  <a:pt x="13375" y="9273"/>
                </a:cubicBezTo>
                <a:lnTo>
                  <a:pt x="13578" y="9163"/>
                </a:lnTo>
                <a:cubicBezTo>
                  <a:pt x="13558" y="9220"/>
                  <a:pt x="13578" y="9254"/>
                  <a:pt x="13632" y="9273"/>
                </a:cubicBezTo>
                <a:cubicBezTo>
                  <a:pt x="13686" y="9290"/>
                  <a:pt x="13731" y="9290"/>
                  <a:pt x="13768" y="9273"/>
                </a:cubicBezTo>
                <a:lnTo>
                  <a:pt x="13903" y="9053"/>
                </a:lnTo>
                <a:cubicBezTo>
                  <a:pt x="13866" y="8966"/>
                  <a:pt x="13844" y="8932"/>
                  <a:pt x="13835" y="8960"/>
                </a:cubicBezTo>
                <a:cubicBezTo>
                  <a:pt x="13827" y="8988"/>
                  <a:pt x="13850" y="8960"/>
                  <a:pt x="13903" y="8867"/>
                </a:cubicBezTo>
                <a:cubicBezTo>
                  <a:pt x="13994" y="8833"/>
                  <a:pt x="14081" y="8788"/>
                  <a:pt x="14166" y="8740"/>
                </a:cubicBezTo>
                <a:cubicBezTo>
                  <a:pt x="14254" y="8689"/>
                  <a:pt x="14338" y="8664"/>
                  <a:pt x="14432" y="8664"/>
                </a:cubicBezTo>
                <a:cubicBezTo>
                  <a:pt x="14448" y="8683"/>
                  <a:pt x="14465" y="8689"/>
                  <a:pt x="14485" y="8689"/>
                </a:cubicBezTo>
                <a:cubicBezTo>
                  <a:pt x="14539" y="8689"/>
                  <a:pt x="14564" y="8683"/>
                  <a:pt x="14564" y="8664"/>
                </a:cubicBezTo>
                <a:cubicBezTo>
                  <a:pt x="14564" y="8573"/>
                  <a:pt x="14547" y="8520"/>
                  <a:pt x="14511" y="8503"/>
                </a:cubicBezTo>
                <a:lnTo>
                  <a:pt x="14675" y="8167"/>
                </a:lnTo>
                <a:cubicBezTo>
                  <a:pt x="14799" y="8167"/>
                  <a:pt x="14895" y="8110"/>
                  <a:pt x="14957" y="8000"/>
                </a:cubicBezTo>
                <a:lnTo>
                  <a:pt x="15203" y="7972"/>
                </a:lnTo>
                <a:cubicBezTo>
                  <a:pt x="15257" y="7958"/>
                  <a:pt x="15282" y="7924"/>
                  <a:pt x="15282" y="7867"/>
                </a:cubicBezTo>
                <a:lnTo>
                  <a:pt x="15282" y="7842"/>
                </a:lnTo>
                <a:lnTo>
                  <a:pt x="15757" y="7704"/>
                </a:lnTo>
                <a:lnTo>
                  <a:pt x="15810" y="7554"/>
                </a:lnTo>
                <a:lnTo>
                  <a:pt x="15675" y="7368"/>
                </a:lnTo>
                <a:cubicBezTo>
                  <a:pt x="15692" y="7368"/>
                  <a:pt x="15700" y="7351"/>
                  <a:pt x="15700" y="7311"/>
                </a:cubicBezTo>
                <a:cubicBezTo>
                  <a:pt x="15700" y="7277"/>
                  <a:pt x="15683" y="7252"/>
                  <a:pt x="15646" y="7235"/>
                </a:cubicBezTo>
                <a:cubicBezTo>
                  <a:pt x="15613" y="7212"/>
                  <a:pt x="15579" y="7195"/>
                  <a:pt x="15553" y="7179"/>
                </a:cubicBezTo>
                <a:cubicBezTo>
                  <a:pt x="15525" y="7162"/>
                  <a:pt x="15494" y="7142"/>
                  <a:pt x="15457" y="7125"/>
                </a:cubicBezTo>
                <a:lnTo>
                  <a:pt x="15403" y="7150"/>
                </a:lnTo>
                <a:lnTo>
                  <a:pt x="15457" y="7125"/>
                </a:lnTo>
                <a:lnTo>
                  <a:pt x="15539" y="7125"/>
                </a:lnTo>
                <a:lnTo>
                  <a:pt x="15714" y="7125"/>
                </a:lnTo>
                <a:cubicBezTo>
                  <a:pt x="15796" y="7125"/>
                  <a:pt x="15836" y="7085"/>
                  <a:pt x="15836" y="7003"/>
                </a:cubicBezTo>
                <a:cubicBezTo>
                  <a:pt x="15836" y="6893"/>
                  <a:pt x="15774" y="6837"/>
                  <a:pt x="15646" y="6837"/>
                </a:cubicBezTo>
                <a:cubicBezTo>
                  <a:pt x="15485" y="6837"/>
                  <a:pt x="15299" y="6877"/>
                  <a:pt x="15087" y="6953"/>
                </a:cubicBezTo>
                <a:cubicBezTo>
                  <a:pt x="14875" y="7029"/>
                  <a:pt x="14728" y="7162"/>
                  <a:pt x="14646" y="7339"/>
                </a:cubicBezTo>
                <a:lnTo>
                  <a:pt x="14457" y="7450"/>
                </a:lnTo>
                <a:lnTo>
                  <a:pt x="14700" y="7207"/>
                </a:lnTo>
                <a:lnTo>
                  <a:pt x="14739" y="7125"/>
                </a:lnTo>
                <a:cubicBezTo>
                  <a:pt x="14739" y="7085"/>
                  <a:pt x="14697" y="7063"/>
                  <a:pt x="14612" y="7046"/>
                </a:cubicBezTo>
                <a:cubicBezTo>
                  <a:pt x="14528" y="7035"/>
                  <a:pt x="14502" y="7029"/>
                  <a:pt x="14539" y="7029"/>
                </a:cubicBezTo>
                <a:cubicBezTo>
                  <a:pt x="14700" y="7029"/>
                  <a:pt x="14824" y="7015"/>
                  <a:pt x="14909" y="6975"/>
                </a:cubicBezTo>
                <a:cubicBezTo>
                  <a:pt x="14997" y="6936"/>
                  <a:pt x="15067" y="6899"/>
                  <a:pt x="15121" y="6854"/>
                </a:cubicBezTo>
                <a:cubicBezTo>
                  <a:pt x="15175" y="6809"/>
                  <a:pt x="15231" y="6766"/>
                  <a:pt x="15288" y="6715"/>
                </a:cubicBezTo>
                <a:cubicBezTo>
                  <a:pt x="15347" y="6670"/>
                  <a:pt x="15432" y="6634"/>
                  <a:pt x="15539" y="6594"/>
                </a:cubicBezTo>
                <a:cubicBezTo>
                  <a:pt x="15745" y="6634"/>
                  <a:pt x="15946" y="6645"/>
                  <a:pt x="16135" y="6622"/>
                </a:cubicBezTo>
                <a:cubicBezTo>
                  <a:pt x="16322" y="6605"/>
                  <a:pt x="16522" y="6594"/>
                  <a:pt x="16729" y="6594"/>
                </a:cubicBezTo>
                <a:cubicBezTo>
                  <a:pt x="16785" y="6560"/>
                  <a:pt x="16839" y="6523"/>
                  <a:pt x="16892" y="6484"/>
                </a:cubicBezTo>
                <a:cubicBezTo>
                  <a:pt x="16946" y="6439"/>
                  <a:pt x="16980" y="6396"/>
                  <a:pt x="17000" y="6340"/>
                </a:cubicBezTo>
                <a:lnTo>
                  <a:pt x="17311" y="6286"/>
                </a:lnTo>
                <a:cubicBezTo>
                  <a:pt x="17347" y="6323"/>
                  <a:pt x="17401" y="6315"/>
                  <a:pt x="17474" y="6258"/>
                </a:cubicBezTo>
                <a:cubicBezTo>
                  <a:pt x="17545" y="6202"/>
                  <a:pt x="17582" y="6159"/>
                  <a:pt x="17582" y="6125"/>
                </a:cubicBezTo>
                <a:cubicBezTo>
                  <a:pt x="17582" y="6032"/>
                  <a:pt x="17531" y="5976"/>
                  <a:pt x="17432" y="5950"/>
                </a:cubicBezTo>
                <a:cubicBezTo>
                  <a:pt x="17333" y="5922"/>
                  <a:pt x="17282" y="5854"/>
                  <a:pt x="17282" y="5755"/>
                </a:cubicBezTo>
                <a:cubicBezTo>
                  <a:pt x="17282" y="5738"/>
                  <a:pt x="17288" y="5713"/>
                  <a:pt x="17296" y="5679"/>
                </a:cubicBezTo>
                <a:cubicBezTo>
                  <a:pt x="17308" y="5640"/>
                  <a:pt x="17294" y="5623"/>
                  <a:pt x="17257" y="5623"/>
                </a:cubicBezTo>
                <a:cubicBezTo>
                  <a:pt x="17203" y="5623"/>
                  <a:pt x="17116" y="5651"/>
                  <a:pt x="16994" y="5707"/>
                </a:cubicBezTo>
                <a:cubicBezTo>
                  <a:pt x="16870" y="5758"/>
                  <a:pt x="16785" y="5806"/>
                  <a:pt x="16729" y="5840"/>
                </a:cubicBezTo>
                <a:cubicBezTo>
                  <a:pt x="16692" y="5854"/>
                  <a:pt x="16672" y="5854"/>
                  <a:pt x="16661" y="5829"/>
                </a:cubicBezTo>
                <a:cubicBezTo>
                  <a:pt x="16652" y="5801"/>
                  <a:pt x="16649" y="5767"/>
                  <a:pt x="16649" y="5730"/>
                </a:cubicBezTo>
                <a:lnTo>
                  <a:pt x="16675" y="5755"/>
                </a:lnTo>
                <a:lnTo>
                  <a:pt x="16785" y="5705"/>
                </a:lnTo>
                <a:lnTo>
                  <a:pt x="17093" y="5594"/>
                </a:lnTo>
                <a:lnTo>
                  <a:pt x="17147" y="5538"/>
                </a:lnTo>
                <a:cubicBezTo>
                  <a:pt x="17147" y="5484"/>
                  <a:pt x="17116" y="5451"/>
                  <a:pt x="17048" y="5434"/>
                </a:cubicBezTo>
                <a:cubicBezTo>
                  <a:pt x="16980" y="5411"/>
                  <a:pt x="16926" y="5405"/>
                  <a:pt x="16892" y="5405"/>
                </a:cubicBezTo>
                <a:cubicBezTo>
                  <a:pt x="16856" y="5405"/>
                  <a:pt x="16802" y="5417"/>
                  <a:pt x="16729" y="5445"/>
                </a:cubicBezTo>
                <a:cubicBezTo>
                  <a:pt x="16658" y="5473"/>
                  <a:pt x="16621" y="5456"/>
                  <a:pt x="16621" y="5405"/>
                </a:cubicBezTo>
                <a:lnTo>
                  <a:pt x="16649" y="5349"/>
                </a:lnTo>
                <a:cubicBezTo>
                  <a:pt x="16539" y="5259"/>
                  <a:pt x="16443" y="5154"/>
                  <a:pt x="16358" y="5047"/>
                </a:cubicBezTo>
                <a:cubicBezTo>
                  <a:pt x="16271" y="4931"/>
                  <a:pt x="16228" y="4861"/>
                  <a:pt x="16228" y="4821"/>
                </a:cubicBezTo>
                <a:cubicBezTo>
                  <a:pt x="16228" y="4787"/>
                  <a:pt x="16234" y="4751"/>
                  <a:pt x="16243" y="4705"/>
                </a:cubicBezTo>
                <a:cubicBezTo>
                  <a:pt x="16251" y="4669"/>
                  <a:pt x="16228" y="4646"/>
                  <a:pt x="16175" y="4646"/>
                </a:cubicBezTo>
                <a:cubicBezTo>
                  <a:pt x="16138" y="4646"/>
                  <a:pt x="16107" y="4652"/>
                  <a:pt x="16082" y="4663"/>
                </a:cubicBezTo>
                <a:cubicBezTo>
                  <a:pt x="16053" y="4672"/>
                  <a:pt x="16039" y="4646"/>
                  <a:pt x="16039" y="4595"/>
                </a:cubicBezTo>
                <a:cubicBezTo>
                  <a:pt x="16039" y="4556"/>
                  <a:pt x="16017" y="4480"/>
                  <a:pt x="15971" y="4364"/>
                </a:cubicBezTo>
                <a:cubicBezTo>
                  <a:pt x="15926" y="4248"/>
                  <a:pt x="15864" y="4189"/>
                  <a:pt x="15782" y="4189"/>
                </a:cubicBezTo>
                <a:lnTo>
                  <a:pt x="15675" y="4299"/>
                </a:lnTo>
                <a:cubicBezTo>
                  <a:pt x="15675" y="4347"/>
                  <a:pt x="15646" y="4392"/>
                  <a:pt x="15593" y="4420"/>
                </a:cubicBezTo>
                <a:cubicBezTo>
                  <a:pt x="15539" y="4446"/>
                  <a:pt x="15511" y="4474"/>
                  <a:pt x="15511" y="4513"/>
                </a:cubicBezTo>
                <a:lnTo>
                  <a:pt x="15457" y="4513"/>
                </a:lnTo>
                <a:lnTo>
                  <a:pt x="15175" y="4672"/>
                </a:lnTo>
                <a:cubicBezTo>
                  <a:pt x="15155" y="4640"/>
                  <a:pt x="15132" y="4629"/>
                  <a:pt x="15107" y="4646"/>
                </a:cubicBezTo>
                <a:cubicBezTo>
                  <a:pt x="15079" y="4669"/>
                  <a:pt x="15047" y="4672"/>
                  <a:pt x="15011" y="4672"/>
                </a:cubicBezTo>
                <a:lnTo>
                  <a:pt x="14985" y="4672"/>
                </a:lnTo>
                <a:lnTo>
                  <a:pt x="14957" y="4700"/>
                </a:lnTo>
                <a:cubicBezTo>
                  <a:pt x="15028" y="4700"/>
                  <a:pt x="15062" y="4663"/>
                  <a:pt x="15053" y="4578"/>
                </a:cubicBezTo>
                <a:cubicBezTo>
                  <a:pt x="15042" y="4497"/>
                  <a:pt x="15011" y="4457"/>
                  <a:pt x="14957" y="4457"/>
                </a:cubicBezTo>
                <a:lnTo>
                  <a:pt x="14739" y="4513"/>
                </a:lnTo>
                <a:cubicBezTo>
                  <a:pt x="14706" y="4513"/>
                  <a:pt x="14683" y="4508"/>
                  <a:pt x="14680" y="4496"/>
                </a:cubicBezTo>
                <a:cubicBezTo>
                  <a:pt x="14675" y="4491"/>
                  <a:pt x="14683" y="4474"/>
                  <a:pt x="14708" y="4446"/>
                </a:cubicBezTo>
                <a:cubicBezTo>
                  <a:pt x="14731" y="4420"/>
                  <a:pt x="14751" y="4386"/>
                  <a:pt x="14768" y="4347"/>
                </a:cubicBezTo>
                <a:cubicBezTo>
                  <a:pt x="14788" y="4316"/>
                  <a:pt x="14788" y="4276"/>
                  <a:pt x="14768" y="4242"/>
                </a:cubicBezTo>
                <a:cubicBezTo>
                  <a:pt x="14751" y="4203"/>
                  <a:pt x="14720" y="4203"/>
                  <a:pt x="14680" y="4225"/>
                </a:cubicBezTo>
                <a:cubicBezTo>
                  <a:pt x="14641" y="4254"/>
                  <a:pt x="14618" y="4254"/>
                  <a:pt x="14618" y="4214"/>
                </a:cubicBezTo>
                <a:lnTo>
                  <a:pt x="14700" y="4214"/>
                </a:lnTo>
                <a:lnTo>
                  <a:pt x="14768" y="4149"/>
                </a:lnTo>
                <a:cubicBezTo>
                  <a:pt x="14788" y="4127"/>
                  <a:pt x="14779" y="4098"/>
                  <a:pt x="14748" y="4056"/>
                </a:cubicBezTo>
                <a:cubicBezTo>
                  <a:pt x="14717" y="4005"/>
                  <a:pt x="14691" y="3977"/>
                  <a:pt x="14674" y="3957"/>
                </a:cubicBezTo>
                <a:lnTo>
                  <a:pt x="14375" y="3906"/>
                </a:lnTo>
                <a:lnTo>
                  <a:pt x="14186" y="3740"/>
                </a:lnTo>
                <a:cubicBezTo>
                  <a:pt x="14169" y="3757"/>
                  <a:pt x="14135" y="3745"/>
                  <a:pt x="14087" y="3703"/>
                </a:cubicBezTo>
                <a:cubicBezTo>
                  <a:pt x="14036" y="3658"/>
                  <a:pt x="13994" y="3624"/>
                  <a:pt x="13957" y="3610"/>
                </a:cubicBezTo>
                <a:lnTo>
                  <a:pt x="13739" y="3686"/>
                </a:lnTo>
                <a:lnTo>
                  <a:pt x="13211" y="3565"/>
                </a:lnTo>
                <a:cubicBezTo>
                  <a:pt x="13177" y="3565"/>
                  <a:pt x="13140" y="3576"/>
                  <a:pt x="13104" y="3599"/>
                </a:cubicBezTo>
                <a:cubicBezTo>
                  <a:pt x="13070" y="3624"/>
                  <a:pt x="13050" y="3652"/>
                  <a:pt x="13050" y="3686"/>
                </a:cubicBezTo>
                <a:cubicBezTo>
                  <a:pt x="13050" y="3726"/>
                  <a:pt x="13070" y="3751"/>
                  <a:pt x="13104" y="3768"/>
                </a:cubicBezTo>
                <a:cubicBezTo>
                  <a:pt x="13140" y="3785"/>
                  <a:pt x="13157" y="3813"/>
                  <a:pt x="13157" y="3850"/>
                </a:cubicBezTo>
                <a:cubicBezTo>
                  <a:pt x="13157" y="3884"/>
                  <a:pt x="13171" y="3983"/>
                  <a:pt x="13200" y="4138"/>
                </a:cubicBezTo>
                <a:cubicBezTo>
                  <a:pt x="13225" y="4299"/>
                  <a:pt x="13202" y="4358"/>
                  <a:pt x="13132" y="4324"/>
                </a:cubicBezTo>
                <a:lnTo>
                  <a:pt x="12996" y="4513"/>
                </a:lnTo>
                <a:cubicBezTo>
                  <a:pt x="13013" y="4547"/>
                  <a:pt x="13044" y="4578"/>
                  <a:pt x="13089" y="4606"/>
                </a:cubicBezTo>
                <a:cubicBezTo>
                  <a:pt x="13137" y="4635"/>
                  <a:pt x="13180" y="4669"/>
                  <a:pt x="13225" y="4705"/>
                </a:cubicBezTo>
                <a:cubicBezTo>
                  <a:pt x="13270" y="4750"/>
                  <a:pt x="13313" y="4793"/>
                  <a:pt x="13347" y="4849"/>
                </a:cubicBezTo>
                <a:cubicBezTo>
                  <a:pt x="13383" y="4903"/>
                  <a:pt x="13392" y="4988"/>
                  <a:pt x="13375" y="5092"/>
                </a:cubicBezTo>
                <a:lnTo>
                  <a:pt x="12767" y="5510"/>
                </a:lnTo>
                <a:lnTo>
                  <a:pt x="12767" y="5566"/>
                </a:lnTo>
                <a:cubicBezTo>
                  <a:pt x="12767" y="5637"/>
                  <a:pt x="12784" y="5705"/>
                  <a:pt x="12821" y="5770"/>
                </a:cubicBezTo>
                <a:cubicBezTo>
                  <a:pt x="12855" y="5832"/>
                  <a:pt x="12892" y="5914"/>
                  <a:pt x="12928" y="6012"/>
                </a:cubicBezTo>
                <a:cubicBezTo>
                  <a:pt x="13019" y="6052"/>
                  <a:pt x="13061" y="6080"/>
                  <a:pt x="13058" y="6105"/>
                </a:cubicBezTo>
                <a:cubicBezTo>
                  <a:pt x="13053" y="6134"/>
                  <a:pt x="13022" y="6162"/>
                  <a:pt x="12962" y="6190"/>
                </a:cubicBezTo>
                <a:cubicBezTo>
                  <a:pt x="12903" y="6216"/>
                  <a:pt x="12849" y="6244"/>
                  <a:pt x="12793" y="6272"/>
                </a:cubicBezTo>
                <a:cubicBezTo>
                  <a:pt x="12739" y="6295"/>
                  <a:pt x="12714" y="6320"/>
                  <a:pt x="12714" y="6337"/>
                </a:cubicBezTo>
                <a:cubicBezTo>
                  <a:pt x="12714" y="6354"/>
                  <a:pt x="12694" y="6365"/>
                  <a:pt x="12657" y="6365"/>
                </a:cubicBezTo>
                <a:lnTo>
                  <a:pt x="12550" y="6365"/>
                </a:lnTo>
                <a:lnTo>
                  <a:pt x="12496" y="6365"/>
                </a:lnTo>
                <a:cubicBezTo>
                  <a:pt x="12496" y="6343"/>
                  <a:pt x="12505" y="6331"/>
                  <a:pt x="12522" y="6320"/>
                </a:cubicBezTo>
                <a:cubicBezTo>
                  <a:pt x="12541" y="6314"/>
                  <a:pt x="12550" y="6295"/>
                  <a:pt x="12550" y="6255"/>
                </a:cubicBezTo>
                <a:lnTo>
                  <a:pt x="12293" y="6094"/>
                </a:lnTo>
                <a:lnTo>
                  <a:pt x="12293" y="6122"/>
                </a:lnTo>
                <a:lnTo>
                  <a:pt x="12185" y="5902"/>
                </a:lnTo>
                <a:cubicBezTo>
                  <a:pt x="12219" y="5815"/>
                  <a:pt x="12225" y="5747"/>
                  <a:pt x="12199" y="5710"/>
                </a:cubicBezTo>
                <a:cubicBezTo>
                  <a:pt x="12171" y="5665"/>
                  <a:pt x="12157" y="5620"/>
                  <a:pt x="12157" y="5566"/>
                </a:cubicBezTo>
                <a:cubicBezTo>
                  <a:pt x="12157" y="5422"/>
                  <a:pt x="12092" y="5352"/>
                  <a:pt x="11962" y="5352"/>
                </a:cubicBezTo>
                <a:cubicBezTo>
                  <a:pt x="11832" y="5352"/>
                  <a:pt x="11694" y="5369"/>
                  <a:pt x="11550" y="5408"/>
                </a:cubicBezTo>
                <a:cubicBezTo>
                  <a:pt x="11584" y="5386"/>
                  <a:pt x="11581" y="5360"/>
                  <a:pt x="11536" y="5321"/>
                </a:cubicBezTo>
                <a:cubicBezTo>
                  <a:pt x="11490" y="5276"/>
                  <a:pt x="11459" y="5259"/>
                  <a:pt x="11439" y="5259"/>
                </a:cubicBezTo>
                <a:cubicBezTo>
                  <a:pt x="11295" y="5259"/>
                  <a:pt x="11126" y="5194"/>
                  <a:pt x="10925" y="5067"/>
                </a:cubicBezTo>
                <a:cubicBezTo>
                  <a:pt x="10730" y="4945"/>
                  <a:pt x="10566" y="4880"/>
                  <a:pt x="10439" y="4880"/>
                </a:cubicBezTo>
                <a:cubicBezTo>
                  <a:pt x="10386" y="4880"/>
                  <a:pt x="10321" y="4892"/>
                  <a:pt x="10250" y="4906"/>
                </a:cubicBezTo>
                <a:cubicBezTo>
                  <a:pt x="10179" y="4923"/>
                  <a:pt x="10112" y="4945"/>
                  <a:pt x="10047" y="4962"/>
                </a:cubicBezTo>
                <a:cubicBezTo>
                  <a:pt x="10083" y="4945"/>
                  <a:pt x="10106" y="4897"/>
                  <a:pt x="10114" y="4824"/>
                </a:cubicBezTo>
                <a:lnTo>
                  <a:pt x="9939" y="4516"/>
                </a:lnTo>
                <a:lnTo>
                  <a:pt x="9911" y="4488"/>
                </a:lnTo>
                <a:cubicBezTo>
                  <a:pt x="9857" y="4488"/>
                  <a:pt x="9795" y="4510"/>
                  <a:pt x="9724" y="4553"/>
                </a:cubicBezTo>
                <a:cubicBezTo>
                  <a:pt x="9651" y="4598"/>
                  <a:pt x="9614" y="4558"/>
                  <a:pt x="9614" y="4434"/>
                </a:cubicBezTo>
                <a:cubicBezTo>
                  <a:pt x="9614" y="4417"/>
                  <a:pt x="9623" y="4400"/>
                  <a:pt x="9642" y="4378"/>
                </a:cubicBezTo>
                <a:cubicBezTo>
                  <a:pt x="9659" y="4361"/>
                  <a:pt x="9659" y="4344"/>
                  <a:pt x="9642" y="4327"/>
                </a:cubicBezTo>
                <a:cubicBezTo>
                  <a:pt x="9623" y="4217"/>
                  <a:pt x="9645" y="4124"/>
                  <a:pt x="9710" y="4047"/>
                </a:cubicBezTo>
                <a:cubicBezTo>
                  <a:pt x="9772" y="3968"/>
                  <a:pt x="9823" y="3886"/>
                  <a:pt x="9857" y="3799"/>
                </a:cubicBezTo>
                <a:cubicBezTo>
                  <a:pt x="9894" y="3759"/>
                  <a:pt x="9911" y="3728"/>
                  <a:pt x="9911" y="3689"/>
                </a:cubicBezTo>
                <a:cubicBezTo>
                  <a:pt x="9911" y="3655"/>
                  <a:pt x="9931" y="3638"/>
                  <a:pt x="9965" y="3638"/>
                </a:cubicBezTo>
                <a:cubicBezTo>
                  <a:pt x="10038" y="3638"/>
                  <a:pt x="10109" y="3615"/>
                  <a:pt x="10176" y="3579"/>
                </a:cubicBezTo>
                <a:cubicBezTo>
                  <a:pt x="10244" y="3534"/>
                  <a:pt x="10321" y="3505"/>
                  <a:pt x="10414" y="3491"/>
                </a:cubicBezTo>
                <a:lnTo>
                  <a:pt x="10439" y="3406"/>
                </a:lnTo>
                <a:cubicBezTo>
                  <a:pt x="10439" y="3370"/>
                  <a:pt x="10343" y="3342"/>
                  <a:pt x="10148" y="3313"/>
                </a:cubicBezTo>
                <a:cubicBezTo>
                  <a:pt x="9956" y="3285"/>
                  <a:pt x="9857" y="3254"/>
                  <a:pt x="9857" y="3220"/>
                </a:cubicBezTo>
                <a:lnTo>
                  <a:pt x="9885" y="3192"/>
                </a:lnTo>
                <a:cubicBezTo>
                  <a:pt x="10066" y="3243"/>
                  <a:pt x="10202" y="3274"/>
                  <a:pt x="10298" y="3285"/>
                </a:cubicBezTo>
                <a:cubicBezTo>
                  <a:pt x="10391" y="3296"/>
                  <a:pt x="10470" y="3285"/>
                  <a:pt x="10535" y="3260"/>
                </a:cubicBezTo>
                <a:cubicBezTo>
                  <a:pt x="10597" y="3231"/>
                  <a:pt x="10671" y="3198"/>
                  <a:pt x="10758" y="3147"/>
                </a:cubicBezTo>
                <a:cubicBezTo>
                  <a:pt x="10843" y="3104"/>
                  <a:pt x="10976" y="3042"/>
                  <a:pt x="11157" y="2960"/>
                </a:cubicBezTo>
                <a:cubicBezTo>
                  <a:pt x="11157" y="2926"/>
                  <a:pt x="11061" y="2890"/>
                  <a:pt x="10866" y="2850"/>
                </a:cubicBezTo>
                <a:cubicBezTo>
                  <a:pt x="10671" y="2816"/>
                  <a:pt x="10549" y="2780"/>
                  <a:pt x="10496" y="2746"/>
                </a:cubicBezTo>
                <a:lnTo>
                  <a:pt x="10657" y="2746"/>
                </a:lnTo>
                <a:cubicBezTo>
                  <a:pt x="10691" y="2746"/>
                  <a:pt x="10739" y="2752"/>
                  <a:pt x="10798" y="2774"/>
                </a:cubicBezTo>
                <a:cubicBezTo>
                  <a:pt x="10857" y="2788"/>
                  <a:pt x="10905" y="2805"/>
                  <a:pt x="10939" y="2828"/>
                </a:cubicBezTo>
                <a:cubicBezTo>
                  <a:pt x="10939" y="2862"/>
                  <a:pt x="10968" y="2884"/>
                  <a:pt x="11021" y="2895"/>
                </a:cubicBezTo>
                <a:cubicBezTo>
                  <a:pt x="11075" y="2901"/>
                  <a:pt x="11120" y="2907"/>
                  <a:pt x="11157" y="2907"/>
                </a:cubicBezTo>
                <a:lnTo>
                  <a:pt x="11360" y="2774"/>
                </a:lnTo>
                <a:lnTo>
                  <a:pt x="11360" y="2689"/>
                </a:lnTo>
                <a:lnTo>
                  <a:pt x="11307" y="2608"/>
                </a:lnTo>
                <a:lnTo>
                  <a:pt x="11603" y="2554"/>
                </a:lnTo>
                <a:cubicBezTo>
                  <a:pt x="11583" y="2537"/>
                  <a:pt x="11589" y="2520"/>
                  <a:pt x="11615" y="2503"/>
                </a:cubicBezTo>
                <a:cubicBezTo>
                  <a:pt x="11643" y="2480"/>
                  <a:pt x="11665" y="2475"/>
                  <a:pt x="11682" y="2475"/>
                </a:cubicBezTo>
                <a:cubicBezTo>
                  <a:pt x="11739" y="2475"/>
                  <a:pt x="11793" y="2503"/>
                  <a:pt x="11852" y="2554"/>
                </a:cubicBezTo>
                <a:cubicBezTo>
                  <a:pt x="11911" y="2608"/>
                  <a:pt x="11951" y="2636"/>
                  <a:pt x="11968" y="2636"/>
                </a:cubicBezTo>
                <a:lnTo>
                  <a:pt x="12239" y="2531"/>
                </a:lnTo>
                <a:cubicBezTo>
                  <a:pt x="12219" y="2509"/>
                  <a:pt x="12245" y="2497"/>
                  <a:pt x="12312" y="2486"/>
                </a:cubicBezTo>
                <a:cubicBezTo>
                  <a:pt x="12380" y="2480"/>
                  <a:pt x="12400" y="2452"/>
                  <a:pt x="12375" y="2410"/>
                </a:cubicBezTo>
                <a:lnTo>
                  <a:pt x="12185" y="2190"/>
                </a:lnTo>
                <a:cubicBezTo>
                  <a:pt x="12166" y="2190"/>
                  <a:pt x="12151" y="2178"/>
                  <a:pt x="12143" y="2150"/>
                </a:cubicBezTo>
                <a:cubicBezTo>
                  <a:pt x="12134" y="2122"/>
                  <a:pt x="12140" y="2111"/>
                  <a:pt x="12157" y="2111"/>
                </a:cubicBezTo>
                <a:cubicBezTo>
                  <a:pt x="12247" y="2111"/>
                  <a:pt x="12273" y="2063"/>
                  <a:pt x="12239" y="1972"/>
                </a:cubicBezTo>
                <a:cubicBezTo>
                  <a:pt x="12166" y="1941"/>
                  <a:pt x="12089" y="1896"/>
                  <a:pt x="12010" y="1848"/>
                </a:cubicBezTo>
                <a:cubicBezTo>
                  <a:pt x="11928" y="1797"/>
                  <a:pt x="11838" y="1769"/>
                  <a:pt x="11739" y="1769"/>
                </a:cubicBezTo>
                <a:cubicBezTo>
                  <a:pt x="11702" y="1769"/>
                  <a:pt x="11663" y="1780"/>
                  <a:pt x="11615" y="1797"/>
                </a:cubicBezTo>
                <a:cubicBezTo>
                  <a:pt x="11572" y="1820"/>
                  <a:pt x="11550" y="1848"/>
                  <a:pt x="11550" y="1890"/>
                </a:cubicBezTo>
                <a:cubicBezTo>
                  <a:pt x="11550" y="1930"/>
                  <a:pt x="11572" y="1947"/>
                  <a:pt x="11615" y="1947"/>
                </a:cubicBezTo>
                <a:cubicBezTo>
                  <a:pt x="11663" y="1947"/>
                  <a:pt x="11694" y="1964"/>
                  <a:pt x="11711" y="2000"/>
                </a:cubicBezTo>
                <a:cubicBezTo>
                  <a:pt x="11747" y="2040"/>
                  <a:pt x="11739" y="2057"/>
                  <a:pt x="11682" y="2057"/>
                </a:cubicBezTo>
                <a:cubicBezTo>
                  <a:pt x="11629" y="2057"/>
                  <a:pt x="11603" y="2063"/>
                  <a:pt x="11603" y="2082"/>
                </a:cubicBezTo>
                <a:cubicBezTo>
                  <a:pt x="11530" y="2082"/>
                  <a:pt x="11462" y="2133"/>
                  <a:pt x="11400" y="2243"/>
                </a:cubicBezTo>
                <a:cubicBezTo>
                  <a:pt x="11338" y="2353"/>
                  <a:pt x="11256" y="2432"/>
                  <a:pt x="11157" y="2475"/>
                </a:cubicBezTo>
                <a:cubicBezTo>
                  <a:pt x="11120" y="2475"/>
                  <a:pt x="11106" y="2463"/>
                  <a:pt x="11117" y="2441"/>
                </a:cubicBezTo>
                <a:cubicBezTo>
                  <a:pt x="11126" y="2421"/>
                  <a:pt x="11120" y="2398"/>
                  <a:pt x="11103" y="2382"/>
                </a:cubicBezTo>
                <a:cubicBezTo>
                  <a:pt x="11083" y="2342"/>
                  <a:pt x="11052" y="2319"/>
                  <a:pt x="11007" y="2311"/>
                </a:cubicBezTo>
                <a:cubicBezTo>
                  <a:pt x="10962" y="2305"/>
                  <a:pt x="10939" y="2283"/>
                  <a:pt x="10939" y="2243"/>
                </a:cubicBezTo>
                <a:cubicBezTo>
                  <a:pt x="10939" y="2209"/>
                  <a:pt x="10962" y="2150"/>
                  <a:pt x="11007" y="2068"/>
                </a:cubicBezTo>
                <a:cubicBezTo>
                  <a:pt x="11052" y="1989"/>
                  <a:pt x="10993" y="1947"/>
                  <a:pt x="10832" y="1947"/>
                </a:cubicBezTo>
                <a:cubicBezTo>
                  <a:pt x="10758" y="1947"/>
                  <a:pt x="10708" y="1972"/>
                  <a:pt x="10677" y="2029"/>
                </a:cubicBezTo>
                <a:cubicBezTo>
                  <a:pt x="10645" y="2082"/>
                  <a:pt x="10612" y="2133"/>
                  <a:pt x="10575" y="2190"/>
                </a:cubicBezTo>
                <a:lnTo>
                  <a:pt x="10278" y="1851"/>
                </a:lnTo>
                <a:lnTo>
                  <a:pt x="10046" y="1825"/>
                </a:lnTo>
                <a:cubicBezTo>
                  <a:pt x="10046" y="1752"/>
                  <a:pt x="10063" y="1693"/>
                  <a:pt x="10095" y="1639"/>
                </a:cubicBezTo>
                <a:cubicBezTo>
                  <a:pt x="10126" y="1583"/>
                  <a:pt x="10083" y="1512"/>
                  <a:pt x="9965" y="1425"/>
                </a:cubicBezTo>
                <a:cubicBezTo>
                  <a:pt x="9911" y="1385"/>
                  <a:pt x="9863" y="1354"/>
                  <a:pt x="9818" y="1320"/>
                </a:cubicBezTo>
                <a:cubicBezTo>
                  <a:pt x="9772" y="1292"/>
                  <a:pt x="9724" y="1275"/>
                  <a:pt x="9671" y="1275"/>
                </a:cubicBezTo>
                <a:cubicBezTo>
                  <a:pt x="9651" y="1275"/>
                  <a:pt x="9609" y="1292"/>
                  <a:pt x="9541" y="1337"/>
                </a:cubicBezTo>
                <a:cubicBezTo>
                  <a:pt x="9473" y="1377"/>
                  <a:pt x="9411" y="1413"/>
                  <a:pt x="9357" y="1447"/>
                </a:cubicBezTo>
                <a:cubicBezTo>
                  <a:pt x="9303" y="1487"/>
                  <a:pt x="9275" y="1523"/>
                  <a:pt x="9275" y="1557"/>
                </a:cubicBezTo>
                <a:cubicBezTo>
                  <a:pt x="9275" y="1597"/>
                  <a:pt x="9320" y="1614"/>
                  <a:pt x="9411" y="1614"/>
                </a:cubicBezTo>
                <a:lnTo>
                  <a:pt x="9385" y="1614"/>
                </a:lnTo>
                <a:cubicBezTo>
                  <a:pt x="9329" y="1614"/>
                  <a:pt x="9303" y="1645"/>
                  <a:pt x="9303" y="1724"/>
                </a:cubicBezTo>
                <a:cubicBezTo>
                  <a:pt x="9303" y="1738"/>
                  <a:pt x="9346" y="1761"/>
                  <a:pt x="9433" y="1789"/>
                </a:cubicBezTo>
                <a:cubicBezTo>
                  <a:pt x="9518" y="1817"/>
                  <a:pt x="9577" y="1828"/>
                  <a:pt x="9614" y="1828"/>
                </a:cubicBezTo>
                <a:cubicBezTo>
                  <a:pt x="9651" y="1811"/>
                  <a:pt x="9676" y="1817"/>
                  <a:pt x="9696" y="1851"/>
                </a:cubicBezTo>
                <a:cubicBezTo>
                  <a:pt x="9713" y="1882"/>
                  <a:pt x="9741" y="1893"/>
                  <a:pt x="9778" y="1893"/>
                </a:cubicBezTo>
                <a:lnTo>
                  <a:pt x="9885" y="1854"/>
                </a:lnTo>
                <a:lnTo>
                  <a:pt x="9885" y="1921"/>
                </a:lnTo>
                <a:cubicBezTo>
                  <a:pt x="9866" y="1944"/>
                  <a:pt x="9857" y="1961"/>
                  <a:pt x="9857" y="1975"/>
                </a:cubicBezTo>
                <a:lnTo>
                  <a:pt x="9885" y="2085"/>
                </a:lnTo>
                <a:lnTo>
                  <a:pt x="9614" y="2218"/>
                </a:lnTo>
                <a:cubicBezTo>
                  <a:pt x="9597" y="2235"/>
                  <a:pt x="9577" y="2246"/>
                  <a:pt x="9561" y="2246"/>
                </a:cubicBezTo>
                <a:cubicBezTo>
                  <a:pt x="9544" y="2246"/>
                  <a:pt x="9521" y="2257"/>
                  <a:pt x="9493" y="2274"/>
                </a:cubicBezTo>
                <a:cubicBezTo>
                  <a:pt x="9493" y="2328"/>
                  <a:pt x="9518" y="2385"/>
                  <a:pt x="9566" y="2444"/>
                </a:cubicBezTo>
                <a:cubicBezTo>
                  <a:pt x="9617" y="2500"/>
                  <a:pt x="9563" y="2534"/>
                  <a:pt x="9411" y="2534"/>
                </a:cubicBezTo>
                <a:lnTo>
                  <a:pt x="9329" y="2478"/>
                </a:lnTo>
                <a:cubicBezTo>
                  <a:pt x="9329" y="2407"/>
                  <a:pt x="9258" y="2345"/>
                  <a:pt x="9108" y="2297"/>
                </a:cubicBezTo>
                <a:cubicBezTo>
                  <a:pt x="8959" y="2246"/>
                  <a:pt x="8778" y="2212"/>
                  <a:pt x="8566" y="2193"/>
                </a:cubicBezTo>
                <a:cubicBezTo>
                  <a:pt x="8354" y="2176"/>
                  <a:pt x="8142" y="2164"/>
                  <a:pt x="7930" y="2153"/>
                </a:cubicBezTo>
                <a:cubicBezTo>
                  <a:pt x="7718" y="2142"/>
                  <a:pt x="7557" y="2136"/>
                  <a:pt x="7450" y="2136"/>
                </a:cubicBezTo>
                <a:lnTo>
                  <a:pt x="7004" y="2275"/>
                </a:lnTo>
                <a:lnTo>
                  <a:pt x="7114" y="2534"/>
                </a:lnTo>
                <a:cubicBezTo>
                  <a:pt x="7077" y="2534"/>
                  <a:pt x="7054" y="2546"/>
                  <a:pt x="7046" y="2571"/>
                </a:cubicBezTo>
                <a:cubicBezTo>
                  <a:pt x="7035" y="2599"/>
                  <a:pt x="7049" y="2622"/>
                  <a:pt x="7086" y="2639"/>
                </a:cubicBezTo>
                <a:cubicBezTo>
                  <a:pt x="7049" y="2605"/>
                  <a:pt x="6981" y="2540"/>
                  <a:pt x="6882" y="2444"/>
                </a:cubicBezTo>
                <a:cubicBezTo>
                  <a:pt x="6783" y="2345"/>
                  <a:pt x="6715" y="2303"/>
                  <a:pt x="6679" y="2303"/>
                </a:cubicBezTo>
                <a:lnTo>
                  <a:pt x="6450" y="2241"/>
                </a:lnTo>
                <a:close/>
                <a:moveTo>
                  <a:pt x="8114" y="1662"/>
                </a:moveTo>
                <a:cubicBezTo>
                  <a:pt x="8077" y="1640"/>
                  <a:pt x="8032" y="1623"/>
                  <a:pt x="7978" y="1609"/>
                </a:cubicBezTo>
                <a:cubicBezTo>
                  <a:pt x="7925" y="1592"/>
                  <a:pt x="7879" y="1580"/>
                  <a:pt x="7843" y="1580"/>
                </a:cubicBezTo>
                <a:cubicBezTo>
                  <a:pt x="7806" y="1580"/>
                  <a:pt x="7733" y="1603"/>
                  <a:pt x="7620" y="1645"/>
                </a:cubicBezTo>
                <a:cubicBezTo>
                  <a:pt x="7507" y="1691"/>
                  <a:pt x="7379" y="1744"/>
                  <a:pt x="7241" y="1801"/>
                </a:cubicBezTo>
                <a:cubicBezTo>
                  <a:pt x="7100" y="1860"/>
                  <a:pt x="6967" y="1916"/>
                  <a:pt x="6843" y="1970"/>
                </a:cubicBezTo>
                <a:cubicBezTo>
                  <a:pt x="6715" y="2027"/>
                  <a:pt x="6631" y="2060"/>
                  <a:pt x="6585" y="2080"/>
                </a:cubicBezTo>
                <a:cubicBezTo>
                  <a:pt x="6713" y="2060"/>
                  <a:pt x="6826" y="2027"/>
                  <a:pt x="6930" y="1970"/>
                </a:cubicBezTo>
                <a:cubicBezTo>
                  <a:pt x="7032" y="1916"/>
                  <a:pt x="7142" y="1888"/>
                  <a:pt x="7261" y="1888"/>
                </a:cubicBezTo>
                <a:lnTo>
                  <a:pt x="7343" y="1945"/>
                </a:lnTo>
                <a:cubicBezTo>
                  <a:pt x="7396" y="1962"/>
                  <a:pt x="7444" y="1970"/>
                  <a:pt x="7492" y="1970"/>
                </a:cubicBezTo>
                <a:cubicBezTo>
                  <a:pt x="7538" y="1970"/>
                  <a:pt x="7577" y="1987"/>
                  <a:pt x="7611" y="2027"/>
                </a:cubicBezTo>
                <a:cubicBezTo>
                  <a:pt x="7685" y="2010"/>
                  <a:pt x="7761" y="2015"/>
                  <a:pt x="7843" y="2055"/>
                </a:cubicBezTo>
                <a:lnTo>
                  <a:pt x="7925" y="1998"/>
                </a:lnTo>
                <a:lnTo>
                  <a:pt x="7925" y="1888"/>
                </a:lnTo>
                <a:lnTo>
                  <a:pt x="7896" y="1823"/>
                </a:lnTo>
                <a:lnTo>
                  <a:pt x="7978" y="1849"/>
                </a:lnTo>
                <a:cubicBezTo>
                  <a:pt x="8032" y="1849"/>
                  <a:pt x="8086" y="1806"/>
                  <a:pt x="8139" y="1719"/>
                </a:cubicBezTo>
                <a:lnTo>
                  <a:pt x="8114" y="1662"/>
                </a:lnTo>
                <a:close/>
                <a:moveTo>
                  <a:pt x="12496" y="20256"/>
                </a:moveTo>
                <a:cubicBezTo>
                  <a:pt x="12496" y="20307"/>
                  <a:pt x="12488" y="20332"/>
                  <a:pt x="12468" y="20355"/>
                </a:cubicBezTo>
                <a:cubicBezTo>
                  <a:pt x="13505" y="20174"/>
                  <a:pt x="14485" y="19838"/>
                  <a:pt x="15403" y="19347"/>
                </a:cubicBezTo>
                <a:cubicBezTo>
                  <a:pt x="16322" y="18856"/>
                  <a:pt x="17144" y="18223"/>
                  <a:pt x="17864" y="17450"/>
                </a:cubicBezTo>
                <a:lnTo>
                  <a:pt x="17839" y="17450"/>
                </a:lnTo>
                <a:cubicBezTo>
                  <a:pt x="17765" y="17483"/>
                  <a:pt x="17703" y="17483"/>
                  <a:pt x="17650" y="17450"/>
                </a:cubicBezTo>
                <a:lnTo>
                  <a:pt x="17582" y="17498"/>
                </a:lnTo>
                <a:lnTo>
                  <a:pt x="17418" y="17450"/>
                </a:lnTo>
                <a:lnTo>
                  <a:pt x="17364" y="17450"/>
                </a:lnTo>
                <a:lnTo>
                  <a:pt x="17311" y="17554"/>
                </a:lnTo>
                <a:lnTo>
                  <a:pt x="17339" y="17450"/>
                </a:lnTo>
                <a:cubicBezTo>
                  <a:pt x="17282" y="17376"/>
                  <a:pt x="17220" y="17306"/>
                  <a:pt x="17147" y="17246"/>
                </a:cubicBezTo>
                <a:lnTo>
                  <a:pt x="17093" y="17218"/>
                </a:lnTo>
                <a:cubicBezTo>
                  <a:pt x="17059" y="17218"/>
                  <a:pt x="17039" y="17252"/>
                  <a:pt x="17039" y="17323"/>
                </a:cubicBezTo>
                <a:cubicBezTo>
                  <a:pt x="17059" y="17179"/>
                  <a:pt x="17020" y="17057"/>
                  <a:pt x="16926" y="16953"/>
                </a:cubicBezTo>
                <a:cubicBezTo>
                  <a:pt x="16830" y="16848"/>
                  <a:pt x="16712" y="16797"/>
                  <a:pt x="16567" y="16797"/>
                </a:cubicBezTo>
                <a:cubicBezTo>
                  <a:pt x="16567" y="16814"/>
                  <a:pt x="16559" y="16826"/>
                  <a:pt x="16539" y="16826"/>
                </a:cubicBezTo>
                <a:lnTo>
                  <a:pt x="16486" y="16826"/>
                </a:lnTo>
                <a:lnTo>
                  <a:pt x="16418" y="16772"/>
                </a:lnTo>
                <a:lnTo>
                  <a:pt x="16514" y="16772"/>
                </a:lnTo>
                <a:lnTo>
                  <a:pt x="16568" y="16611"/>
                </a:lnTo>
                <a:lnTo>
                  <a:pt x="16418" y="16501"/>
                </a:lnTo>
                <a:lnTo>
                  <a:pt x="16390" y="16529"/>
                </a:lnTo>
                <a:cubicBezTo>
                  <a:pt x="16265" y="16512"/>
                  <a:pt x="16175" y="16439"/>
                  <a:pt x="16121" y="16315"/>
                </a:cubicBezTo>
                <a:lnTo>
                  <a:pt x="16067" y="16286"/>
                </a:lnTo>
                <a:lnTo>
                  <a:pt x="16039" y="16315"/>
                </a:lnTo>
                <a:lnTo>
                  <a:pt x="15985" y="16340"/>
                </a:lnTo>
                <a:cubicBezTo>
                  <a:pt x="15878" y="16374"/>
                  <a:pt x="15782" y="16413"/>
                  <a:pt x="15700" y="16445"/>
                </a:cubicBezTo>
                <a:cubicBezTo>
                  <a:pt x="15593" y="16413"/>
                  <a:pt x="15511" y="16363"/>
                  <a:pt x="15457" y="16315"/>
                </a:cubicBezTo>
                <a:lnTo>
                  <a:pt x="15093" y="16340"/>
                </a:lnTo>
                <a:cubicBezTo>
                  <a:pt x="15093" y="16284"/>
                  <a:pt x="15076" y="16230"/>
                  <a:pt x="15039" y="16168"/>
                </a:cubicBezTo>
                <a:cubicBezTo>
                  <a:pt x="15002" y="16109"/>
                  <a:pt x="14949" y="16077"/>
                  <a:pt x="14875" y="16077"/>
                </a:cubicBezTo>
                <a:cubicBezTo>
                  <a:pt x="14788" y="16077"/>
                  <a:pt x="14694" y="16089"/>
                  <a:pt x="14598" y="16106"/>
                </a:cubicBezTo>
                <a:cubicBezTo>
                  <a:pt x="14505" y="16123"/>
                  <a:pt x="14440" y="16185"/>
                  <a:pt x="14403" y="16281"/>
                </a:cubicBezTo>
                <a:cubicBezTo>
                  <a:pt x="14403" y="16312"/>
                  <a:pt x="14412" y="16351"/>
                  <a:pt x="14432" y="16385"/>
                </a:cubicBezTo>
                <a:cubicBezTo>
                  <a:pt x="14448" y="16425"/>
                  <a:pt x="14465" y="16450"/>
                  <a:pt x="14485" y="16467"/>
                </a:cubicBezTo>
                <a:lnTo>
                  <a:pt x="14485" y="16577"/>
                </a:lnTo>
                <a:lnTo>
                  <a:pt x="14457" y="16656"/>
                </a:lnTo>
                <a:lnTo>
                  <a:pt x="14403" y="16682"/>
                </a:lnTo>
                <a:lnTo>
                  <a:pt x="14375" y="16682"/>
                </a:lnTo>
                <a:lnTo>
                  <a:pt x="14296" y="16467"/>
                </a:lnTo>
                <a:lnTo>
                  <a:pt x="14375" y="16334"/>
                </a:lnTo>
                <a:cubicBezTo>
                  <a:pt x="14358" y="16298"/>
                  <a:pt x="14350" y="16247"/>
                  <a:pt x="14350" y="16191"/>
                </a:cubicBezTo>
                <a:cubicBezTo>
                  <a:pt x="14350" y="16131"/>
                  <a:pt x="14338" y="16086"/>
                  <a:pt x="14321" y="16049"/>
                </a:cubicBezTo>
                <a:lnTo>
                  <a:pt x="14296" y="15993"/>
                </a:lnTo>
                <a:lnTo>
                  <a:pt x="14214" y="15993"/>
                </a:lnTo>
                <a:lnTo>
                  <a:pt x="14011" y="16131"/>
                </a:lnTo>
                <a:lnTo>
                  <a:pt x="13903" y="16131"/>
                </a:lnTo>
                <a:lnTo>
                  <a:pt x="13850" y="16188"/>
                </a:lnTo>
                <a:cubicBezTo>
                  <a:pt x="13830" y="16202"/>
                  <a:pt x="13821" y="16219"/>
                  <a:pt x="13821" y="16236"/>
                </a:cubicBezTo>
                <a:cubicBezTo>
                  <a:pt x="13821" y="16258"/>
                  <a:pt x="13813" y="16270"/>
                  <a:pt x="13793" y="16281"/>
                </a:cubicBezTo>
                <a:lnTo>
                  <a:pt x="13768" y="16236"/>
                </a:lnTo>
                <a:lnTo>
                  <a:pt x="13660" y="16236"/>
                </a:lnTo>
                <a:cubicBezTo>
                  <a:pt x="13587" y="16312"/>
                  <a:pt x="13547" y="16397"/>
                  <a:pt x="13539" y="16496"/>
                </a:cubicBezTo>
                <a:lnTo>
                  <a:pt x="13578" y="16549"/>
                </a:lnTo>
                <a:lnTo>
                  <a:pt x="13457" y="16628"/>
                </a:lnTo>
                <a:lnTo>
                  <a:pt x="13429" y="16682"/>
                </a:lnTo>
                <a:lnTo>
                  <a:pt x="13347" y="16738"/>
                </a:lnTo>
                <a:cubicBezTo>
                  <a:pt x="13347" y="16755"/>
                  <a:pt x="13344" y="16767"/>
                  <a:pt x="13335" y="16767"/>
                </a:cubicBezTo>
                <a:cubicBezTo>
                  <a:pt x="13324" y="16767"/>
                  <a:pt x="13321" y="16778"/>
                  <a:pt x="13321" y="16792"/>
                </a:cubicBezTo>
                <a:lnTo>
                  <a:pt x="13321" y="16820"/>
                </a:lnTo>
                <a:lnTo>
                  <a:pt x="13321" y="16942"/>
                </a:lnTo>
                <a:lnTo>
                  <a:pt x="13293" y="16970"/>
                </a:lnTo>
                <a:lnTo>
                  <a:pt x="13293" y="16914"/>
                </a:lnTo>
                <a:lnTo>
                  <a:pt x="13268" y="16888"/>
                </a:lnTo>
                <a:cubicBezTo>
                  <a:pt x="13248" y="16778"/>
                  <a:pt x="13143" y="16682"/>
                  <a:pt x="12957" y="16606"/>
                </a:cubicBezTo>
                <a:lnTo>
                  <a:pt x="12875" y="16606"/>
                </a:lnTo>
                <a:lnTo>
                  <a:pt x="12875" y="16657"/>
                </a:lnTo>
                <a:cubicBezTo>
                  <a:pt x="12892" y="16710"/>
                  <a:pt x="12931" y="16761"/>
                  <a:pt x="12991" y="16798"/>
                </a:cubicBezTo>
                <a:cubicBezTo>
                  <a:pt x="13047" y="16837"/>
                  <a:pt x="13095" y="16877"/>
                  <a:pt x="13132" y="16913"/>
                </a:cubicBezTo>
                <a:cubicBezTo>
                  <a:pt x="13112" y="16896"/>
                  <a:pt x="13090" y="16894"/>
                  <a:pt x="13064" y="16902"/>
                </a:cubicBezTo>
                <a:cubicBezTo>
                  <a:pt x="13036" y="16908"/>
                  <a:pt x="13025" y="16925"/>
                  <a:pt x="13025" y="16942"/>
                </a:cubicBezTo>
                <a:lnTo>
                  <a:pt x="13025" y="16998"/>
                </a:lnTo>
                <a:lnTo>
                  <a:pt x="13211" y="17266"/>
                </a:lnTo>
                <a:lnTo>
                  <a:pt x="13211" y="17791"/>
                </a:lnTo>
                <a:lnTo>
                  <a:pt x="13268" y="17930"/>
                </a:lnTo>
                <a:cubicBezTo>
                  <a:pt x="13231" y="18074"/>
                  <a:pt x="13157" y="18192"/>
                  <a:pt x="13050" y="18294"/>
                </a:cubicBezTo>
                <a:lnTo>
                  <a:pt x="13050" y="18266"/>
                </a:lnTo>
                <a:lnTo>
                  <a:pt x="12996" y="18294"/>
                </a:lnTo>
                <a:lnTo>
                  <a:pt x="12957" y="18319"/>
                </a:lnTo>
                <a:lnTo>
                  <a:pt x="12928" y="18452"/>
                </a:lnTo>
                <a:lnTo>
                  <a:pt x="12957" y="18480"/>
                </a:lnTo>
                <a:lnTo>
                  <a:pt x="12957" y="18509"/>
                </a:lnTo>
                <a:lnTo>
                  <a:pt x="12903" y="18452"/>
                </a:lnTo>
                <a:lnTo>
                  <a:pt x="12875" y="18627"/>
                </a:lnTo>
                <a:lnTo>
                  <a:pt x="12714" y="18681"/>
                </a:lnTo>
                <a:cubicBezTo>
                  <a:pt x="12657" y="18720"/>
                  <a:pt x="12635" y="18771"/>
                  <a:pt x="12646" y="18831"/>
                </a:cubicBezTo>
                <a:cubicBezTo>
                  <a:pt x="12654" y="18896"/>
                  <a:pt x="12632" y="18941"/>
                  <a:pt x="12578" y="18980"/>
                </a:cubicBezTo>
                <a:lnTo>
                  <a:pt x="12604" y="19034"/>
                </a:lnTo>
                <a:lnTo>
                  <a:pt x="12522" y="19113"/>
                </a:lnTo>
                <a:cubicBezTo>
                  <a:pt x="12522" y="19150"/>
                  <a:pt x="12519" y="19178"/>
                  <a:pt x="12508" y="19201"/>
                </a:cubicBezTo>
                <a:cubicBezTo>
                  <a:pt x="12499" y="19229"/>
                  <a:pt x="12496" y="19254"/>
                  <a:pt x="12496" y="19288"/>
                </a:cubicBezTo>
                <a:lnTo>
                  <a:pt x="12522" y="19483"/>
                </a:lnTo>
                <a:lnTo>
                  <a:pt x="12604" y="19531"/>
                </a:lnTo>
                <a:lnTo>
                  <a:pt x="12657" y="19483"/>
                </a:lnTo>
                <a:lnTo>
                  <a:pt x="12685" y="19398"/>
                </a:lnTo>
                <a:lnTo>
                  <a:pt x="12714" y="19559"/>
                </a:lnTo>
                <a:cubicBezTo>
                  <a:pt x="12714" y="19599"/>
                  <a:pt x="12694" y="19630"/>
                  <a:pt x="12657" y="19669"/>
                </a:cubicBezTo>
                <a:cubicBezTo>
                  <a:pt x="12604" y="19709"/>
                  <a:pt x="12550" y="19746"/>
                  <a:pt x="12496" y="19796"/>
                </a:cubicBezTo>
                <a:cubicBezTo>
                  <a:pt x="12440" y="19844"/>
                  <a:pt x="12414" y="19918"/>
                  <a:pt x="12414" y="20005"/>
                </a:cubicBezTo>
                <a:cubicBezTo>
                  <a:pt x="12414" y="20045"/>
                  <a:pt x="12428" y="20082"/>
                  <a:pt x="12454" y="20127"/>
                </a:cubicBezTo>
                <a:cubicBezTo>
                  <a:pt x="12482" y="20185"/>
                  <a:pt x="12496" y="20225"/>
                  <a:pt x="12496" y="20256"/>
                </a:cubicBezTo>
              </a:path>
            </a:pathLst>
          </a:custGeom>
          <a:solidFill>
            <a:srgbClr val="0070C0"/>
          </a:solidFill>
          <a:ln>
            <a:noFill/>
          </a:ln>
          <a:effectLst/>
        </p:spPr>
        <p:txBody>
          <a:bodyPr lIns="19050" tIns="19050" rIns="19050" bIns="19050" anchor="ctr"/>
          <a:lstStyle/>
          <a:p>
            <a:pPr defTabSz="170815">
              <a:defRPr/>
            </a:pPr>
            <a:endParaRPr lang="es-ES" sz="1000">
              <a:solidFill>
                <a:srgbClr val="44CEB9"/>
              </a:solidFill>
              <a:effectLst>
                <a:outerShdw blurRad="38100" dist="38100" dir="2700000" algn="tl">
                  <a:srgbClr val="000000"/>
                </a:outerShdw>
              </a:effectLst>
              <a:cs typeface="+mn-ea"/>
              <a:sym typeface="+mn-lt"/>
            </a:endParaRPr>
          </a:p>
        </p:txBody>
      </p:sp>
      <p:sp>
        <p:nvSpPr>
          <p:cNvPr id="32" name="AutoShape 14"/>
          <p:cNvSpPr/>
          <p:nvPr/>
        </p:nvSpPr>
        <p:spPr bwMode="auto">
          <a:xfrm>
            <a:off x="912485" y="3943501"/>
            <a:ext cx="277136" cy="47702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561" y="5503"/>
                </a:moveTo>
                <a:cubicBezTo>
                  <a:pt x="20836" y="5503"/>
                  <a:pt x="21078" y="5553"/>
                  <a:pt x="21285" y="5656"/>
                </a:cubicBezTo>
                <a:cubicBezTo>
                  <a:pt x="21498" y="5760"/>
                  <a:pt x="21599" y="5889"/>
                  <a:pt x="21599" y="6045"/>
                </a:cubicBezTo>
                <a:cubicBezTo>
                  <a:pt x="21599" y="6136"/>
                  <a:pt x="21585" y="6208"/>
                  <a:pt x="21556" y="6261"/>
                </a:cubicBezTo>
                <a:lnTo>
                  <a:pt x="8488" y="21266"/>
                </a:lnTo>
                <a:cubicBezTo>
                  <a:pt x="8333" y="21489"/>
                  <a:pt x="8000" y="21599"/>
                  <a:pt x="7493" y="21599"/>
                </a:cubicBezTo>
                <a:cubicBezTo>
                  <a:pt x="7217" y="21599"/>
                  <a:pt x="6961" y="21549"/>
                  <a:pt x="6729" y="21446"/>
                </a:cubicBezTo>
                <a:cubicBezTo>
                  <a:pt x="6497" y="21343"/>
                  <a:pt x="6381" y="21213"/>
                  <a:pt x="6381" y="21057"/>
                </a:cubicBezTo>
                <a:cubicBezTo>
                  <a:pt x="6381" y="21014"/>
                  <a:pt x="6406" y="20973"/>
                  <a:pt x="6454" y="20947"/>
                </a:cubicBezTo>
                <a:lnTo>
                  <a:pt x="11169" y="10444"/>
                </a:lnTo>
                <a:cubicBezTo>
                  <a:pt x="10985" y="10473"/>
                  <a:pt x="10613" y="10531"/>
                  <a:pt x="10058" y="10610"/>
                </a:cubicBezTo>
                <a:cubicBezTo>
                  <a:pt x="9502" y="10689"/>
                  <a:pt x="8874" y="10776"/>
                  <a:pt x="8164" y="10867"/>
                </a:cubicBezTo>
                <a:cubicBezTo>
                  <a:pt x="7454" y="10960"/>
                  <a:pt x="6705" y="11061"/>
                  <a:pt x="5922" y="11171"/>
                </a:cubicBezTo>
                <a:cubicBezTo>
                  <a:pt x="5135" y="11284"/>
                  <a:pt x="4401" y="11387"/>
                  <a:pt x="3724" y="11483"/>
                </a:cubicBezTo>
                <a:cubicBezTo>
                  <a:pt x="3043" y="11579"/>
                  <a:pt x="2459" y="11654"/>
                  <a:pt x="1966" y="11707"/>
                </a:cubicBezTo>
                <a:cubicBezTo>
                  <a:pt x="1473" y="11760"/>
                  <a:pt x="1178" y="11786"/>
                  <a:pt x="1087" y="11786"/>
                </a:cubicBezTo>
                <a:cubicBezTo>
                  <a:pt x="777" y="11786"/>
                  <a:pt x="521" y="11733"/>
                  <a:pt x="314" y="11623"/>
                </a:cubicBezTo>
                <a:cubicBezTo>
                  <a:pt x="106" y="11510"/>
                  <a:pt x="0" y="11385"/>
                  <a:pt x="0" y="11248"/>
                </a:cubicBezTo>
                <a:cubicBezTo>
                  <a:pt x="0" y="11186"/>
                  <a:pt x="14" y="11150"/>
                  <a:pt x="43" y="11133"/>
                </a:cubicBezTo>
                <a:lnTo>
                  <a:pt x="4879" y="424"/>
                </a:lnTo>
                <a:cubicBezTo>
                  <a:pt x="4942" y="302"/>
                  <a:pt x="5067" y="201"/>
                  <a:pt x="5261" y="120"/>
                </a:cubicBezTo>
                <a:cubicBezTo>
                  <a:pt x="5454" y="40"/>
                  <a:pt x="5671" y="0"/>
                  <a:pt x="5922" y="0"/>
                </a:cubicBezTo>
                <a:lnTo>
                  <a:pt x="13874" y="0"/>
                </a:lnTo>
                <a:cubicBezTo>
                  <a:pt x="14155" y="0"/>
                  <a:pt x="14396" y="52"/>
                  <a:pt x="14604" y="153"/>
                </a:cubicBezTo>
                <a:cubicBezTo>
                  <a:pt x="14812" y="256"/>
                  <a:pt x="14918" y="386"/>
                  <a:pt x="14918" y="539"/>
                </a:cubicBezTo>
                <a:cubicBezTo>
                  <a:pt x="14918" y="585"/>
                  <a:pt x="14908" y="623"/>
                  <a:pt x="14894" y="652"/>
                </a:cubicBezTo>
                <a:cubicBezTo>
                  <a:pt x="14879" y="686"/>
                  <a:pt x="14855" y="729"/>
                  <a:pt x="14821" y="779"/>
                </a:cubicBezTo>
                <a:lnTo>
                  <a:pt x="10662" y="6801"/>
                </a:lnTo>
                <a:cubicBezTo>
                  <a:pt x="10845" y="6770"/>
                  <a:pt x="11208" y="6719"/>
                  <a:pt x="11749" y="6647"/>
                </a:cubicBezTo>
                <a:cubicBezTo>
                  <a:pt x="12290" y="6573"/>
                  <a:pt x="12913" y="6491"/>
                  <a:pt x="13618" y="6398"/>
                </a:cubicBezTo>
                <a:cubicBezTo>
                  <a:pt x="14329" y="6307"/>
                  <a:pt x="15063" y="6206"/>
                  <a:pt x="15821" y="6095"/>
                </a:cubicBezTo>
                <a:cubicBezTo>
                  <a:pt x="16575" y="5983"/>
                  <a:pt x="17290" y="5884"/>
                  <a:pt x="17971" y="5800"/>
                </a:cubicBezTo>
                <a:cubicBezTo>
                  <a:pt x="18648" y="5719"/>
                  <a:pt x="19227" y="5647"/>
                  <a:pt x="19706" y="5589"/>
                </a:cubicBezTo>
                <a:cubicBezTo>
                  <a:pt x="20179" y="5534"/>
                  <a:pt x="20464" y="5503"/>
                  <a:pt x="20561" y="5503"/>
                </a:cubicBezTo>
              </a:path>
            </a:pathLst>
          </a:custGeom>
          <a:solidFill>
            <a:srgbClr val="0070C0"/>
          </a:solidFill>
          <a:ln>
            <a:noFill/>
          </a:ln>
          <a:effectLst/>
        </p:spPr>
        <p:txBody>
          <a:bodyPr lIns="19050" tIns="19050" rIns="19050" bIns="19050" anchor="ctr"/>
          <a:lstStyle/>
          <a:p>
            <a:pPr defTabSz="170815">
              <a:defRPr/>
            </a:pPr>
            <a:endParaRPr lang="es-ES" sz="1050">
              <a:solidFill>
                <a:srgbClr val="44CEB9"/>
              </a:solidFill>
              <a:effectLst>
                <a:outerShdw blurRad="38100" dist="38100" dir="2700000" algn="tl">
                  <a:srgbClr val="000000"/>
                </a:outerShdw>
              </a:effectLst>
              <a:cs typeface="+mn-ea"/>
              <a:sym typeface="+mn-lt"/>
            </a:endParaRPr>
          </a:p>
        </p:txBody>
      </p:sp>
      <p:sp>
        <p:nvSpPr>
          <p:cNvPr id="33" name="AutoShape 81"/>
          <p:cNvSpPr/>
          <p:nvPr/>
        </p:nvSpPr>
        <p:spPr bwMode="auto">
          <a:xfrm>
            <a:off x="10623241" y="3962335"/>
            <a:ext cx="362565" cy="29229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782" y="15633"/>
                </a:moveTo>
                <a:cubicBezTo>
                  <a:pt x="11211" y="15633"/>
                  <a:pt x="11622" y="15565"/>
                  <a:pt x="12011" y="15416"/>
                </a:cubicBezTo>
                <a:cubicBezTo>
                  <a:pt x="12403" y="15272"/>
                  <a:pt x="12778" y="15084"/>
                  <a:pt x="13138" y="14855"/>
                </a:cubicBezTo>
                <a:cubicBezTo>
                  <a:pt x="13498" y="14626"/>
                  <a:pt x="13845" y="14361"/>
                  <a:pt x="14181" y="14073"/>
                </a:cubicBezTo>
                <a:cubicBezTo>
                  <a:pt x="14516" y="13774"/>
                  <a:pt x="14844" y="13471"/>
                  <a:pt x="15168" y="13160"/>
                </a:cubicBezTo>
                <a:cubicBezTo>
                  <a:pt x="16142" y="12226"/>
                  <a:pt x="17126" y="11306"/>
                  <a:pt x="18120" y="10410"/>
                </a:cubicBezTo>
                <a:cubicBezTo>
                  <a:pt x="19112" y="9515"/>
                  <a:pt x="20113" y="8616"/>
                  <a:pt x="21120" y="7714"/>
                </a:cubicBezTo>
                <a:cubicBezTo>
                  <a:pt x="21198" y="7640"/>
                  <a:pt x="21279" y="7570"/>
                  <a:pt x="21360" y="7496"/>
                </a:cubicBezTo>
                <a:cubicBezTo>
                  <a:pt x="21443" y="7429"/>
                  <a:pt x="21524" y="7347"/>
                  <a:pt x="21599" y="7250"/>
                </a:cubicBezTo>
                <a:lnTo>
                  <a:pt x="21599" y="19981"/>
                </a:lnTo>
                <a:cubicBezTo>
                  <a:pt x="21599" y="20416"/>
                  <a:pt x="21470" y="20800"/>
                  <a:pt x="21208" y="21118"/>
                </a:cubicBezTo>
                <a:cubicBezTo>
                  <a:pt x="20946" y="21438"/>
                  <a:pt x="20632" y="21599"/>
                  <a:pt x="20265" y="21599"/>
                </a:cubicBezTo>
                <a:lnTo>
                  <a:pt x="1346" y="21599"/>
                </a:lnTo>
                <a:cubicBezTo>
                  <a:pt x="979" y="21599"/>
                  <a:pt x="663" y="21438"/>
                  <a:pt x="396" y="21118"/>
                </a:cubicBezTo>
                <a:cubicBezTo>
                  <a:pt x="132" y="20803"/>
                  <a:pt x="0" y="20419"/>
                  <a:pt x="0" y="19981"/>
                </a:cubicBezTo>
                <a:lnTo>
                  <a:pt x="0" y="7250"/>
                </a:lnTo>
                <a:cubicBezTo>
                  <a:pt x="75" y="7347"/>
                  <a:pt x="156" y="7429"/>
                  <a:pt x="239" y="7496"/>
                </a:cubicBezTo>
                <a:cubicBezTo>
                  <a:pt x="320" y="7570"/>
                  <a:pt x="401" y="7640"/>
                  <a:pt x="479" y="7714"/>
                </a:cubicBezTo>
                <a:cubicBezTo>
                  <a:pt x="1488" y="8616"/>
                  <a:pt x="2487" y="9514"/>
                  <a:pt x="3481" y="10410"/>
                </a:cubicBezTo>
                <a:cubicBezTo>
                  <a:pt x="4473" y="11306"/>
                  <a:pt x="5457" y="12223"/>
                  <a:pt x="6434" y="13160"/>
                </a:cubicBezTo>
                <a:cubicBezTo>
                  <a:pt x="6738" y="13454"/>
                  <a:pt x="7058" y="13744"/>
                  <a:pt x="7394" y="14038"/>
                </a:cubicBezTo>
                <a:cubicBezTo>
                  <a:pt x="7729" y="14338"/>
                  <a:pt x="8079" y="14599"/>
                  <a:pt x="8437" y="14840"/>
                </a:cubicBezTo>
                <a:cubicBezTo>
                  <a:pt x="8797" y="15075"/>
                  <a:pt x="9174" y="15269"/>
                  <a:pt x="9568" y="15413"/>
                </a:cubicBezTo>
                <a:cubicBezTo>
                  <a:pt x="9965" y="15563"/>
                  <a:pt x="10371" y="15633"/>
                  <a:pt x="10782" y="15633"/>
                </a:cubicBezTo>
                <a:moveTo>
                  <a:pt x="10782" y="12413"/>
                </a:moveTo>
                <a:cubicBezTo>
                  <a:pt x="10540" y="12413"/>
                  <a:pt x="10278" y="12334"/>
                  <a:pt x="9996" y="12167"/>
                </a:cubicBezTo>
                <a:cubicBezTo>
                  <a:pt x="9715" y="12005"/>
                  <a:pt x="9441" y="11806"/>
                  <a:pt x="9171" y="11576"/>
                </a:cubicBezTo>
                <a:cubicBezTo>
                  <a:pt x="8900" y="11347"/>
                  <a:pt x="8638" y="11106"/>
                  <a:pt x="8380" y="10854"/>
                </a:cubicBezTo>
                <a:cubicBezTo>
                  <a:pt x="8121" y="10601"/>
                  <a:pt x="7896" y="10390"/>
                  <a:pt x="7700" y="10222"/>
                </a:cubicBezTo>
                <a:cubicBezTo>
                  <a:pt x="6752" y="9356"/>
                  <a:pt x="5819" y="8507"/>
                  <a:pt x="4891" y="7664"/>
                </a:cubicBezTo>
                <a:cubicBezTo>
                  <a:pt x="3966" y="6815"/>
                  <a:pt x="3023" y="5960"/>
                  <a:pt x="2061" y="5087"/>
                </a:cubicBezTo>
                <a:cubicBezTo>
                  <a:pt x="1882" y="4920"/>
                  <a:pt x="1672" y="4691"/>
                  <a:pt x="1434" y="4406"/>
                </a:cubicBezTo>
                <a:cubicBezTo>
                  <a:pt x="1194" y="4118"/>
                  <a:pt x="974" y="3804"/>
                  <a:pt x="766" y="3460"/>
                </a:cubicBezTo>
                <a:cubicBezTo>
                  <a:pt x="560" y="3110"/>
                  <a:pt x="384" y="2761"/>
                  <a:pt x="239" y="2405"/>
                </a:cubicBezTo>
                <a:cubicBezTo>
                  <a:pt x="95" y="2050"/>
                  <a:pt x="22" y="1724"/>
                  <a:pt x="22" y="1436"/>
                </a:cubicBezTo>
                <a:cubicBezTo>
                  <a:pt x="22" y="1051"/>
                  <a:pt x="164" y="713"/>
                  <a:pt x="443" y="425"/>
                </a:cubicBezTo>
                <a:cubicBezTo>
                  <a:pt x="727" y="143"/>
                  <a:pt x="1025" y="0"/>
                  <a:pt x="1346" y="0"/>
                </a:cubicBezTo>
                <a:lnTo>
                  <a:pt x="20265" y="0"/>
                </a:lnTo>
                <a:cubicBezTo>
                  <a:pt x="20583" y="0"/>
                  <a:pt x="20882" y="143"/>
                  <a:pt x="21161" y="425"/>
                </a:cubicBezTo>
                <a:cubicBezTo>
                  <a:pt x="21438" y="713"/>
                  <a:pt x="21577" y="1051"/>
                  <a:pt x="21577" y="1436"/>
                </a:cubicBezTo>
                <a:cubicBezTo>
                  <a:pt x="21577" y="1724"/>
                  <a:pt x="21504" y="2050"/>
                  <a:pt x="21360" y="2405"/>
                </a:cubicBezTo>
                <a:cubicBezTo>
                  <a:pt x="21215" y="2761"/>
                  <a:pt x="21039" y="3110"/>
                  <a:pt x="20833" y="3460"/>
                </a:cubicBezTo>
                <a:cubicBezTo>
                  <a:pt x="20627" y="3804"/>
                  <a:pt x="20402" y="4121"/>
                  <a:pt x="20165" y="4406"/>
                </a:cubicBezTo>
                <a:cubicBezTo>
                  <a:pt x="19927" y="4691"/>
                  <a:pt x="19717" y="4923"/>
                  <a:pt x="19538" y="5087"/>
                </a:cubicBezTo>
                <a:cubicBezTo>
                  <a:pt x="18578" y="5948"/>
                  <a:pt x="17633" y="6803"/>
                  <a:pt x="16708" y="7652"/>
                </a:cubicBezTo>
                <a:cubicBezTo>
                  <a:pt x="15782" y="8501"/>
                  <a:pt x="14844" y="9356"/>
                  <a:pt x="13899" y="10222"/>
                </a:cubicBezTo>
                <a:cubicBezTo>
                  <a:pt x="13703" y="10390"/>
                  <a:pt x="13481" y="10601"/>
                  <a:pt x="13226" y="10854"/>
                </a:cubicBezTo>
                <a:cubicBezTo>
                  <a:pt x="12971" y="11106"/>
                  <a:pt x="12709" y="11347"/>
                  <a:pt x="12435" y="11576"/>
                </a:cubicBezTo>
                <a:cubicBezTo>
                  <a:pt x="12161" y="11806"/>
                  <a:pt x="11884" y="12005"/>
                  <a:pt x="11603" y="12167"/>
                </a:cubicBezTo>
                <a:cubicBezTo>
                  <a:pt x="11321" y="12334"/>
                  <a:pt x="11064" y="12413"/>
                  <a:pt x="10829" y="12413"/>
                </a:cubicBezTo>
                <a:lnTo>
                  <a:pt x="10804" y="12413"/>
                </a:lnTo>
                <a:lnTo>
                  <a:pt x="10782" y="12413"/>
                </a:lnTo>
                <a:close/>
              </a:path>
            </a:pathLst>
          </a:custGeom>
          <a:solidFill>
            <a:srgbClr val="0070C0"/>
          </a:solidFill>
          <a:ln>
            <a:noFill/>
          </a:ln>
          <a:effectLst/>
        </p:spPr>
        <p:txBody>
          <a:bodyPr lIns="19050" tIns="19050" rIns="19050" bIns="19050" anchor="ctr"/>
          <a:lstStyle/>
          <a:p>
            <a:pPr defTabSz="170815">
              <a:defRPr/>
            </a:pPr>
            <a:endParaRPr lang="es-ES" sz="1050">
              <a:solidFill>
                <a:srgbClr val="44CEB9"/>
              </a:solidFill>
              <a:effectLst>
                <a:outerShdw blurRad="38100" dist="38100" dir="2700000" algn="tl">
                  <a:srgbClr val="000000"/>
                </a:outerShdw>
              </a:effectLst>
              <a:cs typeface="+mn-ea"/>
              <a:sym typeface="+mn-lt"/>
            </a:endParaRPr>
          </a:p>
        </p:txBody>
      </p:sp>
      <p:sp>
        <p:nvSpPr>
          <p:cNvPr id="34" name="AutoShape 92"/>
          <p:cNvSpPr/>
          <p:nvPr/>
        </p:nvSpPr>
        <p:spPr bwMode="auto">
          <a:xfrm>
            <a:off x="10578356" y="1886267"/>
            <a:ext cx="385173" cy="32282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4287" y="12517"/>
                </a:moveTo>
                <a:cubicBezTo>
                  <a:pt x="14687" y="12517"/>
                  <a:pt x="15037" y="12647"/>
                  <a:pt x="15346" y="12910"/>
                </a:cubicBezTo>
                <a:lnTo>
                  <a:pt x="20700" y="17164"/>
                </a:lnTo>
                <a:cubicBezTo>
                  <a:pt x="20976" y="17407"/>
                  <a:pt x="21197" y="17703"/>
                  <a:pt x="21357" y="18051"/>
                </a:cubicBezTo>
                <a:cubicBezTo>
                  <a:pt x="21517" y="18398"/>
                  <a:pt x="21599" y="18779"/>
                  <a:pt x="21599" y="19191"/>
                </a:cubicBezTo>
                <a:cubicBezTo>
                  <a:pt x="21599" y="19860"/>
                  <a:pt x="21402" y="20428"/>
                  <a:pt x="21006" y="20896"/>
                </a:cubicBezTo>
                <a:cubicBezTo>
                  <a:pt x="20613" y="21365"/>
                  <a:pt x="20143" y="21599"/>
                  <a:pt x="19594" y="21599"/>
                </a:cubicBezTo>
                <a:cubicBezTo>
                  <a:pt x="19182" y="21599"/>
                  <a:pt x="18810" y="21458"/>
                  <a:pt x="18478" y="21179"/>
                </a:cubicBezTo>
                <a:lnTo>
                  <a:pt x="13128" y="16924"/>
                </a:lnTo>
                <a:cubicBezTo>
                  <a:pt x="12599" y="16498"/>
                  <a:pt x="12319" y="15908"/>
                  <a:pt x="12281" y="15154"/>
                </a:cubicBezTo>
                <a:lnTo>
                  <a:pt x="9713" y="13096"/>
                </a:lnTo>
                <a:lnTo>
                  <a:pt x="8518" y="15233"/>
                </a:lnTo>
                <a:cubicBezTo>
                  <a:pt x="8412" y="15411"/>
                  <a:pt x="8273" y="15504"/>
                  <a:pt x="8101" y="15504"/>
                </a:cubicBezTo>
                <a:cubicBezTo>
                  <a:pt x="7995" y="15504"/>
                  <a:pt x="7901" y="15468"/>
                  <a:pt x="7819" y="15397"/>
                </a:cubicBezTo>
                <a:cubicBezTo>
                  <a:pt x="8233" y="15747"/>
                  <a:pt x="8445" y="16199"/>
                  <a:pt x="8452" y="16746"/>
                </a:cubicBezTo>
                <a:cubicBezTo>
                  <a:pt x="8452" y="16972"/>
                  <a:pt x="8412" y="17187"/>
                  <a:pt x="8334" y="17390"/>
                </a:cubicBezTo>
                <a:cubicBezTo>
                  <a:pt x="8254" y="17591"/>
                  <a:pt x="8150" y="17777"/>
                  <a:pt x="8016" y="17944"/>
                </a:cubicBezTo>
                <a:cubicBezTo>
                  <a:pt x="7884" y="18107"/>
                  <a:pt x="7736" y="18240"/>
                  <a:pt x="7567" y="18342"/>
                </a:cubicBezTo>
                <a:cubicBezTo>
                  <a:pt x="7395" y="18440"/>
                  <a:pt x="7221" y="18488"/>
                  <a:pt x="7042" y="18488"/>
                </a:cubicBezTo>
                <a:cubicBezTo>
                  <a:pt x="6781" y="18488"/>
                  <a:pt x="6545" y="18409"/>
                  <a:pt x="6343" y="18246"/>
                </a:cubicBezTo>
                <a:lnTo>
                  <a:pt x="550" y="13627"/>
                </a:lnTo>
                <a:cubicBezTo>
                  <a:pt x="183" y="13328"/>
                  <a:pt x="0" y="12915"/>
                  <a:pt x="0" y="12379"/>
                </a:cubicBezTo>
                <a:cubicBezTo>
                  <a:pt x="0" y="11939"/>
                  <a:pt x="136" y="11529"/>
                  <a:pt x="416" y="11151"/>
                </a:cubicBezTo>
                <a:cubicBezTo>
                  <a:pt x="694" y="10773"/>
                  <a:pt x="1023" y="10581"/>
                  <a:pt x="1407" y="10581"/>
                </a:cubicBezTo>
                <a:cubicBezTo>
                  <a:pt x="1673" y="10581"/>
                  <a:pt x="1925" y="10682"/>
                  <a:pt x="2174" y="10880"/>
                </a:cubicBezTo>
                <a:cubicBezTo>
                  <a:pt x="2024" y="10756"/>
                  <a:pt x="1944" y="10586"/>
                  <a:pt x="1939" y="10380"/>
                </a:cubicBezTo>
                <a:cubicBezTo>
                  <a:pt x="1939" y="10310"/>
                  <a:pt x="1967" y="10202"/>
                  <a:pt x="2026" y="10058"/>
                </a:cubicBezTo>
                <a:lnTo>
                  <a:pt x="5792" y="3271"/>
                </a:lnTo>
                <a:cubicBezTo>
                  <a:pt x="5898" y="3094"/>
                  <a:pt x="6034" y="2998"/>
                  <a:pt x="6209" y="2989"/>
                </a:cubicBezTo>
                <a:cubicBezTo>
                  <a:pt x="6329" y="2989"/>
                  <a:pt x="6418" y="3029"/>
                  <a:pt x="6479" y="3111"/>
                </a:cubicBezTo>
                <a:cubicBezTo>
                  <a:pt x="6293" y="2947"/>
                  <a:pt x="6140" y="2755"/>
                  <a:pt x="6027" y="2529"/>
                </a:cubicBezTo>
                <a:cubicBezTo>
                  <a:pt x="5914" y="2303"/>
                  <a:pt x="5860" y="2052"/>
                  <a:pt x="5860" y="1770"/>
                </a:cubicBezTo>
                <a:cubicBezTo>
                  <a:pt x="5860" y="1329"/>
                  <a:pt x="6001" y="926"/>
                  <a:pt x="6289" y="556"/>
                </a:cubicBezTo>
                <a:cubicBezTo>
                  <a:pt x="6573" y="189"/>
                  <a:pt x="6898" y="0"/>
                  <a:pt x="7268" y="0"/>
                </a:cubicBezTo>
                <a:cubicBezTo>
                  <a:pt x="7515" y="0"/>
                  <a:pt x="7750" y="90"/>
                  <a:pt x="7964" y="259"/>
                </a:cubicBezTo>
                <a:lnTo>
                  <a:pt x="13757" y="4881"/>
                </a:lnTo>
                <a:cubicBezTo>
                  <a:pt x="13931" y="5025"/>
                  <a:pt x="14065" y="5205"/>
                  <a:pt x="14162" y="5426"/>
                </a:cubicBezTo>
                <a:cubicBezTo>
                  <a:pt x="14258" y="5646"/>
                  <a:pt x="14310" y="5889"/>
                  <a:pt x="14310" y="6151"/>
                </a:cubicBezTo>
                <a:cubicBezTo>
                  <a:pt x="14310" y="6374"/>
                  <a:pt x="14270" y="6594"/>
                  <a:pt x="14190" y="6806"/>
                </a:cubicBezTo>
                <a:cubicBezTo>
                  <a:pt x="14112" y="7021"/>
                  <a:pt x="14014" y="7204"/>
                  <a:pt x="13891" y="7368"/>
                </a:cubicBezTo>
                <a:cubicBezTo>
                  <a:pt x="13771" y="7529"/>
                  <a:pt x="13623" y="7662"/>
                  <a:pt x="13442" y="7763"/>
                </a:cubicBezTo>
                <a:cubicBezTo>
                  <a:pt x="13260" y="7871"/>
                  <a:pt x="13081" y="7921"/>
                  <a:pt x="12900" y="7921"/>
                </a:cubicBezTo>
                <a:cubicBezTo>
                  <a:pt x="12655" y="7921"/>
                  <a:pt x="12397" y="7820"/>
                  <a:pt x="12135" y="7611"/>
                </a:cubicBezTo>
                <a:cubicBezTo>
                  <a:pt x="12284" y="7738"/>
                  <a:pt x="12366" y="7902"/>
                  <a:pt x="12373" y="8111"/>
                </a:cubicBezTo>
                <a:cubicBezTo>
                  <a:pt x="12373" y="8238"/>
                  <a:pt x="12342" y="8348"/>
                  <a:pt x="12281" y="8449"/>
                </a:cubicBezTo>
                <a:lnTo>
                  <a:pt x="11100" y="10581"/>
                </a:lnTo>
                <a:lnTo>
                  <a:pt x="13656" y="12625"/>
                </a:lnTo>
                <a:cubicBezTo>
                  <a:pt x="13762" y="12588"/>
                  <a:pt x="13865" y="12563"/>
                  <a:pt x="13971" y="12546"/>
                </a:cubicBezTo>
                <a:cubicBezTo>
                  <a:pt x="14077" y="12526"/>
                  <a:pt x="14183" y="12517"/>
                  <a:pt x="14287" y="12517"/>
                </a:cubicBezTo>
              </a:path>
            </a:pathLst>
          </a:custGeom>
          <a:solidFill>
            <a:srgbClr val="0070C0"/>
          </a:solidFill>
          <a:ln>
            <a:noFill/>
          </a:ln>
          <a:effectLst/>
        </p:spPr>
        <p:txBody>
          <a:bodyPr lIns="19050" tIns="19050" rIns="19050" bIns="19050" anchor="ctr"/>
          <a:lstStyle/>
          <a:p>
            <a:pPr defTabSz="170815">
              <a:defRPr/>
            </a:pPr>
            <a:endParaRPr lang="es-ES" sz="1400" dirty="0">
              <a:solidFill>
                <a:srgbClr val="44CEB9"/>
              </a:solidFill>
              <a:effectLst>
                <a:outerShdw blurRad="38100" dist="38100" dir="2700000" algn="tl">
                  <a:srgbClr val="000000"/>
                </a:outerShdw>
              </a:effectLst>
              <a:cs typeface="+mn-ea"/>
              <a:sym typeface="+mn-lt"/>
            </a:endParaRPr>
          </a:p>
        </p:txBody>
      </p:sp>
      <p:pic>
        <p:nvPicPr>
          <p:cNvPr id="2051" name="Picture 3" descr="C:\Users\resset\Documents\Tencent Files\283972803\FileRecv\2.png"/>
          <p:cNvPicPr>
            <a:picLocks noChangeAspect="1" noChangeArrowheads="1"/>
          </p:cNvPicPr>
          <p:nvPr/>
        </p:nvPicPr>
        <p:blipFill>
          <a:blip r:embed="rId1" cstate="print"/>
          <a:srcRect/>
          <a:stretch>
            <a:fillRect/>
          </a:stretch>
        </p:blipFill>
        <p:spPr bwMode="auto">
          <a:xfrm>
            <a:off x="3671616" y="2048718"/>
            <a:ext cx="4779835" cy="2766108"/>
          </a:xfrm>
          <a:prstGeom prst="rect">
            <a:avLst/>
          </a:prstGeom>
          <a:noFill/>
        </p:spPr>
      </p:pic>
      <p:sp>
        <p:nvSpPr>
          <p:cNvPr id="36" name="TextBox 35"/>
          <p:cNvSpPr txBox="1"/>
          <p:nvPr/>
        </p:nvSpPr>
        <p:spPr>
          <a:xfrm>
            <a:off x="8718822" y="2221964"/>
            <a:ext cx="2417948" cy="1370830"/>
          </a:xfrm>
          <a:prstGeom prst="rect">
            <a:avLst/>
          </a:prstGeom>
          <a:noFill/>
        </p:spPr>
        <p:txBody>
          <a:bodyPr wrap="square" rtlCol="0">
            <a:noAutofit/>
          </a:bodyPr>
          <a:lstStyle/>
          <a:p>
            <a:pPr algn="just" fontAlgn="auto">
              <a:lnSpc>
                <a:spcPct val="150000"/>
              </a:lnSpc>
              <a:spcBef>
                <a:spcPts val="20"/>
              </a:spcBef>
              <a:spcAft>
                <a:spcPts val="0"/>
              </a:spcAft>
              <a:buFont typeface="Wingdings" panose="05000000000000000000" charset="0"/>
              <a:buChar char=""/>
            </a:pPr>
            <a:r>
              <a:rPr lang="zh-CN" altLang="en-US" sz="1200" dirty="0">
                <a:latin typeface="+mn-ea"/>
                <a:sym typeface="Arial" panose="020B0604020202020204" pitchFamily="34" charset="0"/>
              </a:rPr>
              <a:t> 各大交易所授权</a:t>
            </a:r>
            <a:endParaRPr lang="en-US" altLang="zh-CN" sz="1200" dirty="0">
              <a:latin typeface="+mn-ea"/>
              <a:sym typeface="Arial" panose="020B0604020202020204" pitchFamily="34" charset="0"/>
            </a:endParaRPr>
          </a:p>
          <a:p>
            <a:pPr algn="just" fontAlgn="auto">
              <a:lnSpc>
                <a:spcPct val="150000"/>
              </a:lnSpc>
              <a:spcBef>
                <a:spcPts val="20"/>
              </a:spcBef>
              <a:spcAft>
                <a:spcPts val="0"/>
              </a:spcAft>
              <a:buFont typeface="Wingdings" panose="05000000000000000000" charset="0"/>
              <a:buChar char=""/>
            </a:pPr>
            <a:r>
              <a:rPr lang="zh-CN" altLang="en-US" sz="1200" dirty="0">
                <a:latin typeface="+mn-ea"/>
                <a:sym typeface="Arial" panose="020B0604020202020204" pitchFamily="34" charset="0"/>
              </a:rPr>
              <a:t> 外汇交易中心、银行间协会</a:t>
            </a:r>
            <a:endParaRPr lang="zh-CN" altLang="en-US" sz="1200" dirty="0">
              <a:latin typeface="+mn-ea"/>
              <a:sym typeface="Arial" panose="020B0604020202020204" pitchFamily="34" charset="0"/>
            </a:endParaRPr>
          </a:p>
          <a:p>
            <a:pPr algn="just" fontAlgn="auto">
              <a:lnSpc>
                <a:spcPct val="150000"/>
              </a:lnSpc>
              <a:spcBef>
                <a:spcPts val="20"/>
              </a:spcBef>
              <a:spcAft>
                <a:spcPts val="0"/>
              </a:spcAft>
              <a:buFont typeface="Wingdings" panose="05000000000000000000" charset="0"/>
              <a:buChar char=""/>
            </a:pPr>
            <a:r>
              <a:rPr lang="zh-CN" altLang="en-US" sz="1200" dirty="0">
                <a:latin typeface="+mn-ea"/>
                <a:sym typeface="Arial" panose="020B0604020202020204" pitchFamily="34" charset="0"/>
              </a:rPr>
              <a:t> 统计局发布</a:t>
            </a:r>
            <a:endParaRPr lang="en-US" altLang="zh-CN" sz="1200" dirty="0">
              <a:latin typeface="+mn-ea"/>
              <a:sym typeface="Arial" panose="020B0604020202020204" pitchFamily="34" charset="0"/>
            </a:endParaRPr>
          </a:p>
          <a:p>
            <a:pPr algn="just" fontAlgn="auto">
              <a:lnSpc>
                <a:spcPct val="150000"/>
              </a:lnSpc>
              <a:spcBef>
                <a:spcPts val="20"/>
              </a:spcBef>
              <a:spcAft>
                <a:spcPts val="0"/>
              </a:spcAft>
              <a:buFont typeface="Wingdings" panose="05000000000000000000" charset="0"/>
              <a:buChar char=""/>
            </a:pPr>
            <a:r>
              <a:rPr lang="zh-CN" altLang="en-US" sz="1200" dirty="0">
                <a:latin typeface="+mn-ea"/>
                <a:sym typeface="Arial" panose="020B0604020202020204" pitchFamily="34" charset="0"/>
              </a:rPr>
              <a:t> </a:t>
            </a:r>
            <a:r>
              <a:rPr lang="en-US" altLang="zh-CN" sz="1200" dirty="0">
                <a:latin typeface="+mn-ea"/>
                <a:sym typeface="Arial" panose="020B0604020202020204" pitchFamily="34" charset="0"/>
              </a:rPr>
              <a:t>SAS</a:t>
            </a:r>
            <a:r>
              <a:rPr lang="zh-CN" altLang="en-US" sz="1200" dirty="0">
                <a:latin typeface="+mn-ea"/>
                <a:sym typeface="Arial" panose="020B0604020202020204" pitchFamily="34" charset="0"/>
              </a:rPr>
              <a:t>数据分析专利</a:t>
            </a:r>
            <a:endParaRPr lang="en-US" altLang="zh-CN" sz="1200" dirty="0">
              <a:latin typeface="+mn-ea"/>
              <a:sym typeface="Arial" panose="020B0604020202020204" pitchFamily="34" charset="0"/>
            </a:endParaRPr>
          </a:p>
          <a:p>
            <a:pPr defTabSz="913765">
              <a:lnSpc>
                <a:spcPct val="120000"/>
              </a:lnSpc>
            </a:pPr>
            <a:endParaRPr lang="en-US" sz="1200" dirty="0">
              <a:solidFill>
                <a:srgbClr val="737572"/>
              </a:solidFill>
              <a:latin typeface="+mn-ea"/>
              <a:cs typeface="+mn-ea"/>
              <a:sym typeface="+mn-lt"/>
            </a:endParaRPr>
          </a:p>
        </p:txBody>
      </p:sp>
      <p:sp>
        <p:nvSpPr>
          <p:cNvPr id="37" name="TextBox 36"/>
          <p:cNvSpPr txBox="1"/>
          <p:nvPr/>
        </p:nvSpPr>
        <p:spPr>
          <a:xfrm>
            <a:off x="1357329" y="4267957"/>
            <a:ext cx="2417948" cy="1370830"/>
          </a:xfrm>
          <a:prstGeom prst="rect">
            <a:avLst/>
          </a:prstGeom>
          <a:noFill/>
        </p:spPr>
        <p:txBody>
          <a:bodyPr wrap="square" rtlCol="0">
            <a:noAutofit/>
          </a:bodyPr>
          <a:lstStyle/>
          <a:p>
            <a:pPr algn="just" fontAlgn="auto">
              <a:lnSpc>
                <a:spcPct val="150000"/>
              </a:lnSpc>
              <a:spcBef>
                <a:spcPts val="20"/>
              </a:spcBef>
              <a:spcAft>
                <a:spcPts val="0"/>
              </a:spcAft>
              <a:buFont typeface="Wingdings" panose="05000000000000000000" charset="0"/>
              <a:buChar char=""/>
            </a:pPr>
            <a:r>
              <a:rPr lang="zh-CN" altLang="en-US" sz="1200" dirty="0">
                <a:latin typeface="+mn-ea"/>
                <a:sym typeface="Arial" panose="020B0604020202020204" pitchFamily="34" charset="0"/>
              </a:rPr>
              <a:t> 数据表专业合并</a:t>
            </a:r>
            <a:endParaRPr lang="en-US" altLang="zh-CN" sz="1200" dirty="0">
              <a:latin typeface="+mn-ea"/>
              <a:sym typeface="Arial" panose="020B0604020202020204" pitchFamily="34" charset="0"/>
            </a:endParaRPr>
          </a:p>
          <a:p>
            <a:pPr algn="just" fontAlgn="auto">
              <a:lnSpc>
                <a:spcPct val="150000"/>
              </a:lnSpc>
              <a:spcBef>
                <a:spcPts val="20"/>
              </a:spcBef>
              <a:spcAft>
                <a:spcPts val="0"/>
              </a:spcAft>
              <a:buFont typeface="Wingdings" panose="05000000000000000000" charset="0"/>
              <a:buChar char=""/>
            </a:pPr>
            <a:r>
              <a:rPr lang="zh-CN" altLang="en-US" sz="1200" dirty="0">
                <a:latin typeface="+mn-ea"/>
                <a:sym typeface="Arial" panose="020B0604020202020204" pitchFamily="34" charset="0"/>
              </a:rPr>
              <a:t> 大量衍生数据指标    </a:t>
            </a:r>
            <a:endParaRPr lang="zh-CN" altLang="en-US" sz="1200" dirty="0">
              <a:latin typeface="+mn-ea"/>
              <a:sym typeface="Arial" panose="020B0604020202020204" pitchFamily="34" charset="0"/>
            </a:endParaRPr>
          </a:p>
          <a:p>
            <a:pPr algn="just" fontAlgn="auto">
              <a:lnSpc>
                <a:spcPct val="150000"/>
              </a:lnSpc>
              <a:spcBef>
                <a:spcPts val="20"/>
              </a:spcBef>
              <a:spcAft>
                <a:spcPts val="0"/>
              </a:spcAft>
              <a:buFont typeface="Wingdings" panose="05000000000000000000" charset="0"/>
              <a:buChar char=""/>
            </a:pPr>
            <a:r>
              <a:rPr lang="zh-CN" altLang="en-US" sz="1200" dirty="0">
                <a:latin typeface="+mn-ea"/>
                <a:sym typeface="Arial" panose="020B0604020202020204" pitchFamily="34" charset="0"/>
              </a:rPr>
              <a:t> 支持单表连续下载</a:t>
            </a:r>
            <a:endParaRPr lang="zh-CN" altLang="en-US" sz="1200" dirty="0">
              <a:latin typeface="+mn-ea"/>
              <a:sym typeface="Arial" panose="020B0604020202020204" pitchFamily="34" charset="0"/>
            </a:endParaRPr>
          </a:p>
          <a:p>
            <a:pPr algn="just">
              <a:lnSpc>
                <a:spcPct val="150000"/>
              </a:lnSpc>
              <a:spcBef>
                <a:spcPts val="20"/>
              </a:spcBef>
              <a:buFont typeface="Wingdings" panose="05000000000000000000" charset="0"/>
              <a:buChar char=""/>
            </a:pPr>
            <a:r>
              <a:rPr lang="zh-CN" altLang="en-US" sz="1200" dirty="0">
                <a:solidFill>
                  <a:srgbClr val="000000"/>
                </a:solidFill>
                <a:latin typeface="+mn-ea"/>
              </a:rPr>
              <a:t> 单次下载多达</a:t>
            </a:r>
            <a:r>
              <a:rPr lang="en-US" altLang="zh-CN" sz="1200" dirty="0">
                <a:solidFill>
                  <a:srgbClr val="000000"/>
                </a:solidFill>
                <a:latin typeface="+mn-ea"/>
              </a:rPr>
              <a:t>200</a:t>
            </a:r>
            <a:r>
              <a:rPr lang="zh-CN" altLang="en-US" sz="1200" dirty="0">
                <a:solidFill>
                  <a:srgbClr val="000000"/>
                </a:solidFill>
                <a:latin typeface="+mn-ea"/>
              </a:rPr>
              <a:t>万条</a:t>
            </a:r>
            <a:endParaRPr lang="zh-CN" altLang="en-US" sz="1200" dirty="0">
              <a:solidFill>
                <a:srgbClr val="000000"/>
              </a:solidFill>
              <a:latin typeface="+mn-ea"/>
            </a:endParaRPr>
          </a:p>
          <a:p>
            <a:pPr algn="just" fontAlgn="auto">
              <a:lnSpc>
                <a:spcPct val="150000"/>
              </a:lnSpc>
              <a:spcBef>
                <a:spcPts val="20"/>
              </a:spcBef>
              <a:spcAft>
                <a:spcPts val="0"/>
              </a:spcAft>
              <a:buFont typeface="Wingdings" panose="05000000000000000000" charset="0"/>
              <a:buChar char=""/>
            </a:pPr>
            <a:endParaRPr lang="en-US" altLang="zh-CN" sz="1200" dirty="0">
              <a:latin typeface="+mn-ea"/>
              <a:sym typeface="Arial" panose="020B0604020202020204" pitchFamily="34" charset="0"/>
            </a:endParaRPr>
          </a:p>
          <a:p>
            <a:pPr defTabSz="913765">
              <a:lnSpc>
                <a:spcPct val="120000"/>
              </a:lnSpc>
            </a:pPr>
            <a:endParaRPr lang="en-US" sz="1200" dirty="0">
              <a:solidFill>
                <a:srgbClr val="737572"/>
              </a:solidFill>
              <a:latin typeface="+mn-ea"/>
              <a:cs typeface="+mn-ea"/>
              <a:sym typeface="+mn-lt"/>
            </a:endParaRPr>
          </a:p>
        </p:txBody>
      </p:sp>
      <p:sp>
        <p:nvSpPr>
          <p:cNvPr id="38" name="TextBox 37"/>
          <p:cNvSpPr txBox="1"/>
          <p:nvPr/>
        </p:nvSpPr>
        <p:spPr>
          <a:xfrm>
            <a:off x="8765127" y="4256386"/>
            <a:ext cx="2358144" cy="1370830"/>
          </a:xfrm>
          <a:prstGeom prst="rect">
            <a:avLst/>
          </a:prstGeom>
          <a:noFill/>
        </p:spPr>
        <p:txBody>
          <a:bodyPr wrap="square" rtlCol="0">
            <a:noAutofit/>
          </a:bodyPr>
          <a:lstStyle/>
          <a:p>
            <a:pPr algn="just" eaLnBrk="0" fontAlgn="auto" latinLnBrk="1" hangingPunct="0">
              <a:lnSpc>
                <a:spcPct val="150000"/>
              </a:lnSpc>
              <a:spcBef>
                <a:spcPts val="20"/>
              </a:spcBef>
              <a:spcAft>
                <a:spcPts val="0"/>
              </a:spcAft>
              <a:buFont typeface="Wingdings" panose="05000000000000000000" charset="0"/>
              <a:buChar char=""/>
            </a:pPr>
            <a:r>
              <a:rPr lang="zh-CN" altLang="en-US" sz="1200" dirty="0">
                <a:latin typeface="+mn-ea"/>
              </a:rPr>
              <a:t> 数据库月度及时更新</a:t>
            </a:r>
            <a:endParaRPr lang="zh-CN" altLang="en-US" sz="1200" dirty="0">
              <a:latin typeface="+mn-ea"/>
            </a:endParaRPr>
          </a:p>
          <a:p>
            <a:pPr algn="just" eaLnBrk="0" fontAlgn="auto" latinLnBrk="1" hangingPunct="0">
              <a:lnSpc>
                <a:spcPct val="150000"/>
              </a:lnSpc>
              <a:spcBef>
                <a:spcPts val="20"/>
              </a:spcBef>
              <a:spcAft>
                <a:spcPts val="0"/>
              </a:spcAft>
              <a:buFont typeface="Wingdings" panose="05000000000000000000" charset="0"/>
              <a:buChar char=""/>
            </a:pPr>
            <a:r>
              <a:rPr lang="en-US" altLang="zh-CN" sz="1200" dirty="0">
                <a:latin typeface="+mn-ea"/>
              </a:rPr>
              <a:t> </a:t>
            </a:r>
            <a:r>
              <a:rPr lang="zh-CN" altLang="en-US" sz="1200" dirty="0">
                <a:latin typeface="+mn-ea"/>
              </a:rPr>
              <a:t>提供</a:t>
            </a:r>
            <a:r>
              <a:rPr lang="en-US" sz="1200" dirty="0">
                <a:latin typeface="+mn-ea"/>
              </a:rPr>
              <a:t>Txt,Excel</a:t>
            </a:r>
            <a:r>
              <a:rPr lang="en-US" altLang="zh-CN" sz="1200" dirty="0">
                <a:latin typeface="+mn-ea"/>
              </a:rPr>
              <a:t>,</a:t>
            </a:r>
            <a:r>
              <a:rPr lang="en-US" sz="1200" dirty="0">
                <a:latin typeface="+mn-ea"/>
              </a:rPr>
              <a:t>SAS</a:t>
            </a:r>
            <a:r>
              <a:rPr lang="en-US" altLang="zh-CN" sz="1200" dirty="0">
                <a:latin typeface="+mn-ea"/>
              </a:rPr>
              <a:t>,</a:t>
            </a:r>
            <a:r>
              <a:rPr lang="en-US" sz="1200" dirty="0">
                <a:latin typeface="+mn-ea"/>
              </a:rPr>
              <a:t>SPSS</a:t>
            </a:r>
            <a:endParaRPr lang="en-US" sz="1200" dirty="0">
              <a:latin typeface="+mn-ea"/>
            </a:endParaRPr>
          </a:p>
          <a:p>
            <a:pPr algn="just" eaLnBrk="0" fontAlgn="auto" latinLnBrk="1" hangingPunct="0">
              <a:lnSpc>
                <a:spcPct val="150000"/>
              </a:lnSpc>
              <a:spcBef>
                <a:spcPts val="20"/>
              </a:spcBef>
              <a:spcAft>
                <a:spcPts val="0"/>
              </a:spcAft>
            </a:pPr>
            <a:r>
              <a:rPr lang="en-US" sz="1200" dirty="0">
                <a:latin typeface="+mn-ea"/>
              </a:rPr>
              <a:t>    MATLAB</a:t>
            </a:r>
            <a:r>
              <a:rPr lang="en-US" altLang="zh-CN" sz="1200" dirty="0">
                <a:latin typeface="+mn-ea"/>
              </a:rPr>
              <a:t>,</a:t>
            </a:r>
            <a:r>
              <a:rPr lang="en-US" sz="1200" dirty="0">
                <a:latin typeface="+mn-ea"/>
              </a:rPr>
              <a:t>CSV</a:t>
            </a:r>
            <a:r>
              <a:rPr lang="zh-CN" altLang="en-US" sz="1200" dirty="0">
                <a:latin typeface="+mn-ea"/>
              </a:rPr>
              <a:t>等下载格式</a:t>
            </a:r>
            <a:endParaRPr lang="en-US" altLang="zh-CN" sz="1200" dirty="0">
              <a:latin typeface="+mn-ea"/>
              <a:sym typeface="Arial" panose="020B0604020202020204" pitchFamily="34" charset="0"/>
            </a:endParaRPr>
          </a:p>
          <a:p>
            <a:pPr algn="just" eaLnBrk="0" fontAlgn="auto" latinLnBrk="1" hangingPunct="0">
              <a:lnSpc>
                <a:spcPct val="150000"/>
              </a:lnSpc>
              <a:spcBef>
                <a:spcPts val="20"/>
              </a:spcBef>
              <a:spcAft>
                <a:spcPts val="0"/>
              </a:spcAft>
              <a:buFont typeface="Wingdings" panose="05000000000000000000" charset="0"/>
              <a:buChar char=""/>
            </a:pPr>
            <a:r>
              <a:rPr lang="zh-CN" altLang="en-US" sz="1200" dirty="0">
                <a:latin typeface="+mn-ea"/>
                <a:sym typeface="Arial" panose="020B0604020202020204" pitchFamily="34" charset="0"/>
              </a:rPr>
              <a:t> 全库中英文对照，支持中英文</a:t>
            </a:r>
            <a:endParaRPr lang="en-US" altLang="zh-CN" sz="1200" dirty="0">
              <a:latin typeface="+mn-ea"/>
              <a:sym typeface="Arial" panose="020B0604020202020204" pitchFamily="34" charset="0"/>
            </a:endParaRPr>
          </a:p>
          <a:p>
            <a:pPr algn="just" eaLnBrk="0" fontAlgn="auto" latinLnBrk="1" hangingPunct="0">
              <a:lnSpc>
                <a:spcPct val="150000"/>
              </a:lnSpc>
              <a:spcBef>
                <a:spcPts val="20"/>
              </a:spcBef>
              <a:spcAft>
                <a:spcPts val="0"/>
              </a:spcAft>
            </a:pPr>
            <a:r>
              <a:rPr lang="en-US" altLang="zh-CN" sz="1200" dirty="0">
                <a:latin typeface="+mn-ea"/>
                <a:sym typeface="Arial" panose="020B0604020202020204" pitchFamily="34" charset="0"/>
              </a:rPr>
              <a:t>    </a:t>
            </a:r>
            <a:r>
              <a:rPr lang="zh-CN" altLang="en-US" sz="1200" dirty="0">
                <a:latin typeface="+mn-ea"/>
                <a:sym typeface="Arial" panose="020B0604020202020204" pitchFamily="34" charset="0"/>
              </a:rPr>
              <a:t>跨库检索</a:t>
            </a:r>
            <a:endParaRPr lang="en-US" sz="1200" dirty="0">
              <a:solidFill>
                <a:srgbClr val="737572"/>
              </a:solidFill>
              <a:latin typeface="+mn-ea"/>
              <a:cs typeface="+mn-ea"/>
              <a:sym typeface="+mn-lt"/>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409607" y="1364979"/>
            <a:ext cx="8782420" cy="1872000"/>
          </a:xfrm>
          <a:custGeom>
            <a:avLst/>
            <a:gdLst/>
            <a:ahLst/>
            <a:cxnLst/>
            <a:rect l="l" t="t" r="r" b="b"/>
            <a:pathLst>
              <a:path w="6586815" h="1404000">
                <a:moveTo>
                  <a:pt x="810600" y="0"/>
                </a:moveTo>
                <a:lnTo>
                  <a:pt x="6586815" y="0"/>
                </a:lnTo>
                <a:lnTo>
                  <a:pt x="6586815" y="1404000"/>
                </a:lnTo>
                <a:lnTo>
                  <a:pt x="0" y="140400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7" name="矩形 6"/>
          <p:cNvSpPr/>
          <p:nvPr/>
        </p:nvSpPr>
        <p:spPr>
          <a:xfrm>
            <a:off x="0" y="3909053"/>
            <a:ext cx="5712357" cy="1872000"/>
          </a:xfrm>
          <a:custGeom>
            <a:avLst/>
            <a:gdLst/>
            <a:ahLst/>
            <a:cxnLst/>
            <a:rect l="l" t="t" r="r" b="b"/>
            <a:pathLst>
              <a:path w="4284268" h="1404000">
                <a:moveTo>
                  <a:pt x="0" y="0"/>
                </a:moveTo>
                <a:lnTo>
                  <a:pt x="4284268" y="0"/>
                </a:lnTo>
                <a:lnTo>
                  <a:pt x="3473668" y="1404000"/>
                </a:lnTo>
                <a:lnTo>
                  <a:pt x="0" y="140400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8" name="矩形 7"/>
          <p:cNvSpPr/>
          <p:nvPr/>
        </p:nvSpPr>
        <p:spPr>
          <a:xfrm>
            <a:off x="0" y="1988840"/>
            <a:ext cx="10613237" cy="3024000"/>
          </a:xfrm>
          <a:custGeom>
            <a:avLst/>
            <a:gdLst/>
            <a:ahLst/>
            <a:cxnLst/>
            <a:rect l="l" t="t" r="r" b="b"/>
            <a:pathLst>
              <a:path w="7959928" h="2268000">
                <a:moveTo>
                  <a:pt x="0" y="0"/>
                </a:moveTo>
                <a:lnTo>
                  <a:pt x="7959928" y="0"/>
                </a:lnTo>
                <a:lnTo>
                  <a:pt x="6650498" y="2268000"/>
                </a:lnTo>
                <a:lnTo>
                  <a:pt x="0" y="226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10" name="TextBox 9"/>
          <p:cNvSpPr txBox="1"/>
          <p:nvPr/>
        </p:nvSpPr>
        <p:spPr>
          <a:xfrm>
            <a:off x="790577" y="3813047"/>
            <a:ext cx="1394076" cy="615553"/>
          </a:xfrm>
          <a:prstGeom prst="rect">
            <a:avLst/>
          </a:prstGeom>
          <a:noFill/>
        </p:spPr>
        <p:txBody>
          <a:bodyPr wrap="square" lIns="121917" tIns="60958" rIns="121917" bIns="60958" rtlCol="0">
            <a:spAutoFit/>
          </a:bodyPr>
          <a:lstStyle/>
          <a:p>
            <a:pPr algn="ctr"/>
            <a:r>
              <a:rPr lang="en-US" altLang="zh-CN" sz="3200" dirty="0">
                <a:solidFill>
                  <a:schemeClr val="bg1"/>
                </a:solidFill>
              </a:rPr>
              <a:t>PART</a:t>
            </a:r>
            <a:endParaRPr lang="zh-CN" altLang="en-US" sz="3200" dirty="0">
              <a:solidFill>
                <a:schemeClr val="bg1"/>
              </a:solidFill>
            </a:endParaRPr>
          </a:p>
        </p:txBody>
      </p:sp>
      <p:sp>
        <p:nvSpPr>
          <p:cNvPr id="11" name="TextBox 10"/>
          <p:cNvSpPr txBox="1"/>
          <p:nvPr/>
        </p:nvSpPr>
        <p:spPr>
          <a:xfrm>
            <a:off x="1833431" y="2245208"/>
            <a:ext cx="2229877" cy="2474595"/>
          </a:xfrm>
          <a:prstGeom prst="rect">
            <a:avLst/>
          </a:prstGeom>
          <a:noFill/>
        </p:spPr>
        <p:txBody>
          <a:bodyPr wrap="square" lIns="121917" tIns="60958" rIns="121917" bIns="60958" rtlCol="0">
            <a:spAutoFit/>
          </a:bodyPr>
          <a:lstStyle/>
          <a:p>
            <a:pPr algn="ctr"/>
            <a:r>
              <a:rPr lang="en-US" altLang="zh-CN" sz="15300" dirty="0">
                <a:solidFill>
                  <a:schemeClr val="bg1"/>
                </a:solidFill>
                <a:latin typeface="Impact" panose="020B0806030902050204" pitchFamily="34" charset="0"/>
              </a:rPr>
              <a:t>2</a:t>
            </a:r>
            <a:endParaRPr lang="en-US" altLang="zh-CN" sz="15300" dirty="0">
              <a:solidFill>
                <a:schemeClr val="bg1"/>
              </a:solidFill>
              <a:latin typeface="Impact" panose="020B0806030902050204" pitchFamily="34" charset="0"/>
            </a:endParaRPr>
          </a:p>
        </p:txBody>
      </p:sp>
      <p:sp>
        <p:nvSpPr>
          <p:cNvPr id="12" name="TextBox 11"/>
          <p:cNvSpPr txBox="1"/>
          <p:nvPr/>
        </p:nvSpPr>
        <p:spPr>
          <a:xfrm>
            <a:off x="3768905" y="3069451"/>
            <a:ext cx="5618302" cy="689610"/>
          </a:xfrm>
          <a:prstGeom prst="rect">
            <a:avLst/>
          </a:prstGeom>
          <a:noFill/>
        </p:spPr>
        <p:txBody>
          <a:bodyPr wrap="square" lIns="121917" tIns="60958" rIns="121917" bIns="60958" rtlCol="0">
            <a:spAutoFit/>
          </a:bodyPr>
          <a:lstStyle/>
          <a:p>
            <a:pPr marL="0" lvl="1" algn="ctr"/>
            <a:r>
              <a:rPr lang="en-US" altLang="zh-CN" sz="3700" b="1" dirty="0">
                <a:solidFill>
                  <a:schemeClr val="bg1"/>
                </a:solidFill>
                <a:latin typeface="微软雅黑" panose="020B0503020204020204" charset="-122"/>
              </a:rPr>
              <a:t>RESSET</a:t>
            </a:r>
            <a:r>
              <a:rPr lang="zh-CN" altLang="en-US" sz="3700" b="1" dirty="0">
                <a:solidFill>
                  <a:schemeClr val="bg1"/>
                </a:solidFill>
                <a:latin typeface="微软雅黑" panose="020B0503020204020204" charset="-122"/>
              </a:rPr>
              <a:t>数据库资源介绍</a:t>
            </a:r>
            <a:endParaRPr lang="zh-CN" altLang="en-US" sz="3700" b="1" dirty="0">
              <a:solidFill>
                <a:schemeClr val="bg1"/>
              </a:solidFill>
              <a:latin typeface="微软雅黑" panose="020B0503020204020204" charset="-122"/>
            </a:endParaRPr>
          </a:p>
        </p:txBody>
      </p:sp>
      <p:sp>
        <p:nvSpPr>
          <p:cNvPr id="21" name="矩形 20"/>
          <p:cNvSpPr/>
          <p:nvPr/>
        </p:nvSpPr>
        <p:spPr>
          <a:xfrm>
            <a:off x="11001541" y="1808851"/>
            <a:ext cx="596076" cy="984256"/>
          </a:xfrm>
          <a:custGeom>
            <a:avLst/>
            <a:gdLst/>
            <a:ahLst/>
            <a:cxnLst/>
            <a:rect l="l" t="t" r="r" b="b"/>
            <a:pathLst>
              <a:path w="447057" h="738192">
                <a:moveTo>
                  <a:pt x="77961" y="0"/>
                </a:moveTo>
                <a:lnTo>
                  <a:pt x="447057" y="369096"/>
                </a:lnTo>
                <a:lnTo>
                  <a:pt x="77961" y="738192"/>
                </a:lnTo>
                <a:lnTo>
                  <a:pt x="0" y="660231"/>
                </a:lnTo>
                <a:lnTo>
                  <a:pt x="293910" y="366322"/>
                </a:lnTo>
                <a:lnTo>
                  <a:pt x="2775" y="7518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pic>
        <p:nvPicPr>
          <p:cNvPr id="15" name="Picture 3" descr="E:\文档\doc\04.svn\100.综合\005.Logo\logo.jpg"/>
          <p:cNvPicPr>
            <a:picLocks noChangeAspect="1" noChangeArrowheads="1"/>
          </p:cNvPicPr>
          <p:nvPr/>
        </p:nvPicPr>
        <p:blipFill>
          <a:blip r:embed="rId1" cstate="print"/>
          <a:srcRect/>
          <a:stretch>
            <a:fillRect/>
          </a:stretch>
        </p:blipFill>
        <p:spPr bwMode="auto">
          <a:xfrm>
            <a:off x="252347" y="259488"/>
            <a:ext cx="1600200" cy="635000"/>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en-US" altLang="zh-CN" sz="2800" b="1" dirty="0"/>
              <a:t>RESSET</a:t>
            </a:r>
            <a:r>
              <a:rPr lang="zh-CN" altLang="en-US" sz="2800" b="1" dirty="0"/>
              <a:t>数据库</a:t>
            </a:r>
            <a:r>
              <a:rPr lang="en-US" altLang="zh-CN" sz="2800" b="1" dirty="0"/>
              <a:t>-</a:t>
            </a:r>
            <a:r>
              <a:rPr lang="zh-CN" altLang="en-US" sz="2800" b="1" dirty="0"/>
              <a:t>访问途径</a:t>
            </a:r>
            <a:endParaRPr sz="2800" b="1" dirty="0"/>
          </a:p>
        </p:txBody>
      </p:sp>
      <p:sp>
        <p:nvSpPr>
          <p:cNvPr id="57" name="燕尾形 56"/>
          <p:cNvSpPr/>
          <p:nvPr/>
        </p:nvSpPr>
        <p:spPr>
          <a:xfrm>
            <a:off x="4237355" y="2984500"/>
            <a:ext cx="623570" cy="707390"/>
          </a:xfrm>
          <a:prstGeom prst="chevron">
            <a:avLst/>
          </a:prstGeom>
          <a:solidFill>
            <a:srgbClr val="002060"/>
          </a:solidFill>
          <a:ln w="25400" cap="flat" cmpd="sng" algn="ctr">
            <a:noFill/>
            <a:prstDash val="solid"/>
          </a:ln>
          <a:effectLst>
            <a:outerShdw blurRad="50800" dist="38100" dir="8100000" algn="tr" rotWithShape="0">
              <a:prstClr val="black">
                <a:alpha val="40000"/>
              </a:prst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Arial" panose="020B0604020202020204"/>
              <a:ea typeface="微软雅黑" panose="020B0503020204020204" charset="-122"/>
            </a:endParaRPr>
          </a:p>
        </p:txBody>
      </p:sp>
      <p:sp>
        <p:nvSpPr>
          <p:cNvPr id="58" name="燕尾形 57"/>
          <p:cNvSpPr/>
          <p:nvPr/>
        </p:nvSpPr>
        <p:spPr>
          <a:xfrm>
            <a:off x="3651250" y="2986405"/>
            <a:ext cx="623570" cy="707390"/>
          </a:xfrm>
          <a:prstGeom prst="chevron">
            <a:avLst/>
          </a:prstGeom>
          <a:solidFill>
            <a:srgbClr val="0070C0"/>
          </a:solidFill>
          <a:ln w="25400" cap="flat" cmpd="sng" algn="ctr">
            <a:noFill/>
            <a:prstDash val="solid"/>
          </a:ln>
          <a:effectLst>
            <a:outerShdw blurRad="50800" dist="38100" dir="8100000" algn="tr" rotWithShape="0">
              <a:prstClr val="black">
                <a:alpha val="40000"/>
              </a:prst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Arial" panose="020B0604020202020204"/>
              <a:ea typeface="微软雅黑" panose="020B0503020204020204" charset="-122"/>
            </a:endParaRPr>
          </a:p>
        </p:txBody>
      </p:sp>
      <p:sp>
        <p:nvSpPr>
          <p:cNvPr id="59" name="燕尾形 58"/>
          <p:cNvSpPr/>
          <p:nvPr/>
        </p:nvSpPr>
        <p:spPr>
          <a:xfrm>
            <a:off x="3065145" y="2989580"/>
            <a:ext cx="623570" cy="707390"/>
          </a:xfrm>
          <a:prstGeom prst="chevron">
            <a:avLst/>
          </a:prstGeom>
          <a:solidFill>
            <a:srgbClr val="00B0F0"/>
          </a:solidFill>
          <a:ln w="25400" cap="flat" cmpd="sng" algn="ctr">
            <a:noFill/>
            <a:prstDash val="solid"/>
          </a:ln>
          <a:effectLst>
            <a:outerShdw blurRad="50800" dist="38100" dir="8100000" algn="tr" rotWithShape="0">
              <a:prstClr val="black">
                <a:alpha val="40000"/>
              </a:prst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Arial" panose="020B0604020202020204"/>
              <a:ea typeface="微软雅黑" panose="020B0503020204020204" charset="-122"/>
            </a:endParaRPr>
          </a:p>
        </p:txBody>
      </p:sp>
      <p:sp>
        <p:nvSpPr>
          <p:cNvPr id="60" name="圆角矩形 31"/>
          <p:cNvSpPr/>
          <p:nvPr/>
        </p:nvSpPr>
        <p:spPr>
          <a:xfrm rot="19005917">
            <a:off x="987425" y="2341880"/>
            <a:ext cx="2032000" cy="2248535"/>
          </a:xfrm>
          <a:custGeom>
            <a:avLst/>
            <a:gdLst/>
            <a:ahLst/>
            <a:cxnLst/>
            <a:rect l="l" t="t" r="r" b="b"/>
            <a:pathLst>
              <a:path w="1734279" h="1717667">
                <a:moveTo>
                  <a:pt x="1212420" y="152024"/>
                </a:moveTo>
                <a:cubicBezTo>
                  <a:pt x="1217532" y="156660"/>
                  <a:pt x="1221756" y="162122"/>
                  <a:pt x="1224582" y="168319"/>
                </a:cubicBezTo>
                <a:cubicBezTo>
                  <a:pt x="1229663" y="170804"/>
                  <a:pt x="1233819" y="174749"/>
                  <a:pt x="1237416" y="179383"/>
                </a:cubicBezTo>
                <a:lnTo>
                  <a:pt x="1380858" y="364166"/>
                </a:lnTo>
                <a:cubicBezTo>
                  <a:pt x="1390204" y="376205"/>
                  <a:pt x="1394109" y="390745"/>
                  <a:pt x="1392514" y="404790"/>
                </a:cubicBezTo>
                <a:cubicBezTo>
                  <a:pt x="1394443" y="408362"/>
                  <a:pt x="1394844" y="412299"/>
                  <a:pt x="1394844" y="416330"/>
                </a:cubicBezTo>
                <a:lnTo>
                  <a:pt x="1394843" y="674381"/>
                </a:lnTo>
                <a:cubicBezTo>
                  <a:pt x="1489202" y="693926"/>
                  <a:pt x="1583561" y="713471"/>
                  <a:pt x="1677919" y="733015"/>
                </a:cubicBezTo>
                <a:cubicBezTo>
                  <a:pt x="1710064" y="739673"/>
                  <a:pt x="1730725" y="771129"/>
                  <a:pt x="1724067" y="803273"/>
                </a:cubicBezTo>
                <a:lnTo>
                  <a:pt x="1724066" y="803272"/>
                </a:lnTo>
                <a:cubicBezTo>
                  <a:pt x="1717408" y="835417"/>
                  <a:pt x="1685952" y="856077"/>
                  <a:pt x="1653808" y="849419"/>
                </a:cubicBezTo>
                <a:lnTo>
                  <a:pt x="1334656" y="783314"/>
                </a:lnTo>
                <a:cubicBezTo>
                  <a:pt x="1317603" y="779782"/>
                  <a:pt x="1303782" y="769271"/>
                  <a:pt x="1295965" y="755140"/>
                </a:cubicBezTo>
                <a:cubicBezTo>
                  <a:pt x="1283553" y="744645"/>
                  <a:pt x="1275968" y="728891"/>
                  <a:pt x="1275968" y="711366"/>
                </a:cubicBezTo>
                <a:lnTo>
                  <a:pt x="1275968" y="519624"/>
                </a:lnTo>
                <a:lnTo>
                  <a:pt x="906856" y="806156"/>
                </a:lnTo>
                <a:lnTo>
                  <a:pt x="1065815" y="1141673"/>
                </a:lnTo>
                <a:cubicBezTo>
                  <a:pt x="1072320" y="1155404"/>
                  <a:pt x="1074348" y="1170104"/>
                  <a:pt x="1071105" y="1183939"/>
                </a:cubicBezTo>
                <a:cubicBezTo>
                  <a:pt x="1072773" y="1191573"/>
                  <a:pt x="1072227" y="1199522"/>
                  <a:pt x="1070359" y="1207468"/>
                </a:cubicBezTo>
                <a:lnTo>
                  <a:pt x="964177" y="1659082"/>
                </a:lnTo>
                <a:cubicBezTo>
                  <a:pt x="954576" y="1699916"/>
                  <a:pt x="913692" y="1725234"/>
                  <a:pt x="872859" y="1715634"/>
                </a:cubicBezTo>
                <a:cubicBezTo>
                  <a:pt x="832025" y="1706033"/>
                  <a:pt x="806707" y="1665149"/>
                  <a:pt x="816307" y="1624316"/>
                </a:cubicBezTo>
                <a:lnTo>
                  <a:pt x="919152" y="1186894"/>
                </a:lnTo>
                <a:lnTo>
                  <a:pt x="694543" y="712807"/>
                </a:lnTo>
                <a:lnTo>
                  <a:pt x="206298" y="912259"/>
                </a:lnTo>
                <a:lnTo>
                  <a:pt x="205161" y="912476"/>
                </a:lnTo>
                <a:cubicBezTo>
                  <a:pt x="201570" y="915619"/>
                  <a:pt x="197179" y="917026"/>
                  <a:pt x="192600" y="918039"/>
                </a:cubicBezTo>
                <a:cubicBezTo>
                  <a:pt x="151643" y="927102"/>
                  <a:pt x="111096" y="901247"/>
                  <a:pt x="102034" y="860290"/>
                </a:cubicBezTo>
                <a:lnTo>
                  <a:pt x="1810" y="407318"/>
                </a:lnTo>
                <a:cubicBezTo>
                  <a:pt x="-7253" y="366361"/>
                  <a:pt x="18602" y="325814"/>
                  <a:pt x="59559" y="316752"/>
                </a:cubicBezTo>
                <a:cubicBezTo>
                  <a:pt x="100515" y="307690"/>
                  <a:pt x="141062" y="333545"/>
                  <a:pt x="150124" y="374501"/>
                </a:cubicBezTo>
                <a:lnTo>
                  <a:pt x="230606" y="738241"/>
                </a:lnTo>
                <a:lnTo>
                  <a:pt x="645176" y="568886"/>
                </a:lnTo>
                <a:cubicBezTo>
                  <a:pt x="647355" y="564266"/>
                  <a:pt x="650942" y="560611"/>
                  <a:pt x="655077" y="557402"/>
                </a:cubicBezTo>
                <a:lnTo>
                  <a:pt x="1080746" y="226967"/>
                </a:lnTo>
                <a:lnTo>
                  <a:pt x="799166" y="128506"/>
                </a:lnTo>
                <a:lnTo>
                  <a:pt x="795830" y="126527"/>
                </a:lnTo>
                <a:cubicBezTo>
                  <a:pt x="715067" y="196803"/>
                  <a:pt x="634305" y="267079"/>
                  <a:pt x="553543" y="337355"/>
                </a:cubicBezTo>
                <a:cubicBezTo>
                  <a:pt x="528779" y="358904"/>
                  <a:pt x="491236" y="356298"/>
                  <a:pt x="469687" y="331533"/>
                </a:cubicBezTo>
                <a:lnTo>
                  <a:pt x="469688" y="331534"/>
                </a:lnTo>
                <a:cubicBezTo>
                  <a:pt x="448139" y="306770"/>
                  <a:pt x="450746" y="269226"/>
                  <a:pt x="475510" y="247677"/>
                </a:cubicBezTo>
                <a:lnTo>
                  <a:pt x="743505" y="14477"/>
                </a:lnTo>
                <a:cubicBezTo>
                  <a:pt x="765419" y="-4592"/>
                  <a:pt x="797339" y="-4746"/>
                  <a:pt x="818596" y="13559"/>
                </a:cubicBezTo>
                <a:cubicBezTo>
                  <a:pt x="825164" y="12925"/>
                  <a:pt x="831849" y="14001"/>
                  <a:pt x="838403" y="16293"/>
                </a:cubicBezTo>
                <a:cubicBezTo>
                  <a:pt x="956310" y="57521"/>
                  <a:pt x="1074215" y="98750"/>
                  <a:pt x="1192122" y="139979"/>
                </a:cubicBezTo>
                <a:cubicBezTo>
                  <a:pt x="1199869" y="142688"/>
                  <a:pt x="1206700" y="146838"/>
                  <a:pt x="1212420" y="152024"/>
                </a:cubicBezTo>
                <a:close/>
                <a:moveTo>
                  <a:pt x="1681771" y="50445"/>
                </a:moveTo>
                <a:cubicBezTo>
                  <a:pt x="1748841" y="113504"/>
                  <a:pt x="1752092" y="218996"/>
                  <a:pt x="1689033" y="286066"/>
                </a:cubicBezTo>
                <a:cubicBezTo>
                  <a:pt x="1625973" y="353135"/>
                  <a:pt x="1520482" y="356387"/>
                  <a:pt x="1453412" y="293327"/>
                </a:cubicBezTo>
                <a:cubicBezTo>
                  <a:pt x="1386342" y="230268"/>
                  <a:pt x="1383091" y="124777"/>
                  <a:pt x="1446150" y="57707"/>
                </a:cubicBezTo>
                <a:cubicBezTo>
                  <a:pt x="1509210" y="-9363"/>
                  <a:pt x="1614701" y="-12614"/>
                  <a:pt x="1681771" y="50445"/>
                </a:cubicBezTo>
                <a:close/>
              </a:path>
            </a:pathLst>
          </a:custGeom>
          <a:solidFill>
            <a:srgbClr val="2D82F4">
              <a:lumMod val="75000"/>
            </a:srgbClr>
          </a:solidFill>
          <a:ln w="25400" cap="flat" cmpd="sng" algn="ctr">
            <a:noFill/>
            <a:prstDash val="solid"/>
          </a:ln>
          <a:effectLst>
            <a:outerShdw blurRad="50800" dist="38100" dir="8100000" algn="tr" rotWithShape="0">
              <a:prstClr val="black">
                <a:alpha val="40000"/>
              </a:prst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Arial" panose="020B0604020202020204"/>
              <a:ea typeface="微软雅黑" panose="020B0503020204020204" charset="-122"/>
            </a:endParaRPr>
          </a:p>
        </p:txBody>
      </p:sp>
      <p:sp>
        <p:nvSpPr>
          <p:cNvPr id="62" name="TextBox 61"/>
          <p:cNvSpPr txBox="1"/>
          <p:nvPr/>
        </p:nvSpPr>
        <p:spPr>
          <a:xfrm>
            <a:off x="4709160" y="1063625"/>
            <a:ext cx="6990080" cy="1753235"/>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n"/>
              <a:defRPr/>
            </a:pPr>
            <a:r>
              <a:rPr lang="zh-CN" altLang="en-US" b="1" kern="0" dirty="0">
                <a:solidFill>
                  <a:sysClr val="windowText" lastClr="000000">
                    <a:lumMod val="65000"/>
                    <a:lumOff val="35000"/>
                  </a:sysClr>
                </a:solidFill>
                <a:latin typeface="微软雅黑" panose="020B0503020204020204" charset="-122"/>
                <a:ea typeface="微软雅黑" panose="020B0503020204020204" charset="-122"/>
                <a:sym typeface="+mn-ea"/>
              </a:rPr>
              <a:t>校内访问</a:t>
            </a:r>
            <a:endParaRPr lang="en-US" altLang="zh-CN" b="1" kern="0" dirty="0">
              <a:solidFill>
                <a:sysClr val="windowText" lastClr="000000">
                  <a:lumMod val="65000"/>
                  <a:lumOff val="35000"/>
                </a:sysClr>
              </a:solidFill>
              <a:latin typeface="微软雅黑" panose="020B0503020204020204" charset="-122"/>
              <a:ea typeface="微软雅黑" panose="020B0503020204020204" charset="-122"/>
              <a:sym typeface="+mn-ea"/>
            </a:endParaRPr>
          </a:p>
          <a:p>
            <a:pPr algn="just">
              <a:lnSpc>
                <a:spcPct val="150000"/>
              </a:lnSpc>
              <a:defRPr/>
            </a:pPr>
            <a:r>
              <a:rPr lang="zh-CN" altLang="en-US" b="1" kern="0" dirty="0">
                <a:solidFill>
                  <a:sysClr val="windowText" lastClr="000000">
                    <a:lumMod val="65000"/>
                    <a:lumOff val="35000"/>
                  </a:sysClr>
                </a:solidFill>
                <a:latin typeface="微软雅黑" panose="020B0503020204020204" charset="-122"/>
                <a:ea typeface="微软雅黑" panose="020B0503020204020204" charset="-122"/>
                <a:sym typeface="+mn-ea"/>
              </a:rPr>
              <a:t>进入学校图书馆主页，点击</a:t>
            </a:r>
            <a:r>
              <a:rPr lang="zh-CN" altLang="en-US" b="1" kern="0" dirty="0">
                <a:solidFill>
                  <a:srgbClr val="0070C0"/>
                </a:solidFill>
                <a:latin typeface="微软雅黑" panose="020B0503020204020204" charset="-122"/>
                <a:ea typeface="微软雅黑" panose="020B0503020204020204" charset="-122"/>
                <a:sym typeface="+mn-ea"/>
              </a:rPr>
              <a:t>“数字资源</a:t>
            </a:r>
            <a:r>
              <a:rPr lang="en-US" altLang="zh-CN" b="1" kern="0" dirty="0">
                <a:solidFill>
                  <a:srgbClr val="0070C0"/>
                </a:solidFill>
                <a:latin typeface="微软雅黑" panose="020B0503020204020204" charset="-122"/>
                <a:ea typeface="微软雅黑" panose="020B0503020204020204" charset="-122"/>
                <a:sym typeface="+mn-ea"/>
              </a:rPr>
              <a:t>-RESSET</a:t>
            </a:r>
            <a:r>
              <a:rPr lang="zh-CN" altLang="en-US" b="1" kern="0" dirty="0">
                <a:solidFill>
                  <a:srgbClr val="0070C0"/>
                </a:solidFill>
                <a:latin typeface="微软雅黑" panose="020B0503020204020204" charset="-122"/>
                <a:ea typeface="微软雅黑" panose="020B0503020204020204" charset="-122"/>
                <a:sym typeface="+mn-ea"/>
              </a:rPr>
              <a:t>金融研究数据库” </a:t>
            </a:r>
            <a:r>
              <a:rPr lang="zh-CN" altLang="en-US" b="1" kern="0" dirty="0">
                <a:solidFill>
                  <a:sysClr val="windowText" lastClr="000000">
                    <a:lumMod val="65000"/>
                    <a:lumOff val="35000"/>
                  </a:sysClr>
                </a:solidFill>
                <a:latin typeface="微软雅黑" panose="020B0503020204020204" charset="-122"/>
                <a:ea typeface="微软雅黑" panose="020B0503020204020204" charset="-122"/>
                <a:sym typeface="+mn-ea"/>
              </a:rPr>
              <a:t>直接访问</a:t>
            </a:r>
            <a:r>
              <a:rPr lang="zh-CN" altLang="en-US" b="1" kern="0" dirty="0">
                <a:solidFill>
                  <a:schemeClr val="accent5"/>
                </a:solidFill>
                <a:latin typeface="微软雅黑" panose="020B0503020204020204" charset="-122"/>
                <a:ea typeface="微软雅黑" panose="020B0503020204020204" charset="-122"/>
                <a:sym typeface="+mn-ea"/>
              </a:rPr>
              <a:t>（无需输入账号密码）</a:t>
            </a:r>
            <a:r>
              <a:rPr lang="zh-CN" altLang="en-US" b="1" kern="0" dirty="0">
                <a:solidFill>
                  <a:sysClr val="windowText" lastClr="000000">
                    <a:lumMod val="65000"/>
                    <a:lumOff val="35000"/>
                  </a:sysClr>
                </a:solidFill>
                <a:latin typeface="微软雅黑" panose="020B0503020204020204" charset="-122"/>
                <a:ea typeface="微软雅黑" panose="020B0503020204020204" charset="-122"/>
                <a:sym typeface="+mn-ea"/>
              </a:rPr>
              <a:t>。</a:t>
            </a:r>
            <a:endParaRPr lang="en-US" altLang="zh-CN" b="1" kern="0" dirty="0">
              <a:solidFill>
                <a:srgbClr val="0070C0"/>
              </a:solidFill>
              <a:latin typeface="微软雅黑" panose="020B0503020204020204" charset="-122"/>
              <a:ea typeface="微软雅黑" panose="020B0503020204020204" charset="-122"/>
              <a:sym typeface="+mn-ea"/>
            </a:endParaRPr>
          </a:p>
          <a:p>
            <a:pPr marL="342900" lvl="0" indent="-342900" algn="just">
              <a:lnSpc>
                <a:spcPct val="150000"/>
              </a:lnSpc>
              <a:buAutoNum type="arabicPeriod"/>
              <a:defRPr/>
            </a:pPr>
            <a:endParaRPr lang="en-US" altLang="zh-CN" b="1" kern="0" dirty="0">
              <a:solidFill>
                <a:sysClr val="windowText" lastClr="000000">
                  <a:lumMod val="65000"/>
                  <a:lumOff val="35000"/>
                </a:sysClr>
              </a:solidFill>
              <a:latin typeface="微软雅黑" panose="020B0503020204020204" charset="-122"/>
              <a:ea typeface="微软雅黑" panose="020B0503020204020204" charset="-122"/>
              <a:sym typeface="+mn-ea"/>
            </a:endParaRPr>
          </a:p>
        </p:txBody>
      </p:sp>
      <p:cxnSp>
        <p:nvCxnSpPr>
          <p:cNvPr id="65" name="直接连接符 64"/>
          <p:cNvCxnSpPr/>
          <p:nvPr/>
        </p:nvCxnSpPr>
        <p:spPr>
          <a:xfrm flipV="1">
            <a:off x="5140817" y="6448424"/>
            <a:ext cx="6220460" cy="6985"/>
          </a:xfrm>
          <a:prstGeom prst="line">
            <a:avLst/>
          </a:prstGeom>
          <a:noFill/>
          <a:ln w="9525" cap="flat" cmpd="sng" algn="ctr">
            <a:solidFill>
              <a:sysClr val="windowText" lastClr="000000">
                <a:lumMod val="50000"/>
                <a:lumOff val="50000"/>
              </a:sysClr>
            </a:solidFill>
            <a:prstDash val="dash"/>
          </a:ln>
          <a:effectLst/>
        </p:spPr>
      </p:cxnSp>
      <p:pic>
        <p:nvPicPr>
          <p:cNvPr id="3" name="图片 2"/>
          <p:cNvPicPr>
            <a:picLocks noChangeAspect="1"/>
          </p:cNvPicPr>
          <p:nvPr/>
        </p:nvPicPr>
        <p:blipFill>
          <a:blip r:embed="rId1"/>
          <a:stretch>
            <a:fillRect/>
          </a:stretch>
        </p:blipFill>
        <p:spPr>
          <a:xfrm>
            <a:off x="5034915" y="2540635"/>
            <a:ext cx="6544945" cy="33147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图片 4"/>
          <p:cNvPicPr>
            <a:picLocks noChangeAspect="1"/>
          </p:cNvPicPr>
          <p:nvPr/>
        </p:nvPicPr>
        <p:blipFill>
          <a:blip r:embed="rId2"/>
          <a:stretch>
            <a:fillRect/>
          </a:stretch>
        </p:blipFill>
        <p:spPr>
          <a:xfrm>
            <a:off x="6096000" y="3159125"/>
            <a:ext cx="5962015" cy="30194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图片 3"/>
          <p:cNvPicPr>
            <a:picLocks noChangeAspect="1"/>
          </p:cNvPicPr>
          <p:nvPr/>
        </p:nvPicPr>
        <p:blipFill>
          <a:blip r:embed="rId3"/>
          <a:stretch>
            <a:fillRect/>
          </a:stretch>
        </p:blipFill>
        <p:spPr>
          <a:xfrm>
            <a:off x="5034915" y="2967990"/>
            <a:ext cx="6571615" cy="3328670"/>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燕尾形 56"/>
          <p:cNvSpPr/>
          <p:nvPr/>
        </p:nvSpPr>
        <p:spPr>
          <a:xfrm>
            <a:off x="4237355" y="2984500"/>
            <a:ext cx="623570" cy="707390"/>
          </a:xfrm>
          <a:prstGeom prst="chevron">
            <a:avLst/>
          </a:prstGeom>
          <a:solidFill>
            <a:srgbClr val="002060"/>
          </a:solidFill>
          <a:ln w="25400" cap="flat" cmpd="sng" algn="ctr">
            <a:noFill/>
            <a:prstDash val="solid"/>
          </a:ln>
          <a:effectLst>
            <a:outerShdw blurRad="50800" dist="38100" dir="8100000" algn="tr"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Arial" panose="020B0604020202020204"/>
              <a:ea typeface="微软雅黑" panose="020B0503020204020204" charset="-122"/>
              <a:cs typeface="+mn-cs"/>
            </a:endParaRPr>
          </a:p>
        </p:txBody>
      </p:sp>
      <p:sp>
        <p:nvSpPr>
          <p:cNvPr id="58" name="燕尾形 57"/>
          <p:cNvSpPr/>
          <p:nvPr/>
        </p:nvSpPr>
        <p:spPr>
          <a:xfrm>
            <a:off x="3651250" y="2986405"/>
            <a:ext cx="623570" cy="707390"/>
          </a:xfrm>
          <a:prstGeom prst="chevron">
            <a:avLst/>
          </a:prstGeom>
          <a:solidFill>
            <a:srgbClr val="0070C0"/>
          </a:solidFill>
          <a:ln w="25400" cap="flat" cmpd="sng" algn="ctr">
            <a:noFill/>
            <a:prstDash val="solid"/>
          </a:ln>
          <a:effectLst>
            <a:outerShdw blurRad="50800" dist="38100" dir="8100000" algn="tr"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Arial" panose="020B0604020202020204"/>
              <a:ea typeface="微软雅黑" panose="020B0503020204020204" charset="-122"/>
              <a:cs typeface="+mn-cs"/>
            </a:endParaRPr>
          </a:p>
        </p:txBody>
      </p:sp>
      <p:sp>
        <p:nvSpPr>
          <p:cNvPr id="59" name="燕尾形 58"/>
          <p:cNvSpPr/>
          <p:nvPr/>
        </p:nvSpPr>
        <p:spPr>
          <a:xfrm>
            <a:off x="3065145" y="2989580"/>
            <a:ext cx="623570" cy="707390"/>
          </a:xfrm>
          <a:prstGeom prst="chevron">
            <a:avLst/>
          </a:prstGeom>
          <a:solidFill>
            <a:srgbClr val="00B0F0"/>
          </a:solidFill>
          <a:ln w="25400" cap="flat" cmpd="sng" algn="ctr">
            <a:noFill/>
            <a:prstDash val="solid"/>
          </a:ln>
          <a:effectLst>
            <a:outerShdw blurRad="50800" dist="38100" dir="8100000" algn="tr"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Arial" panose="020B0604020202020204"/>
              <a:ea typeface="微软雅黑" panose="020B0503020204020204" charset="-122"/>
              <a:cs typeface="+mn-cs"/>
            </a:endParaRPr>
          </a:p>
        </p:txBody>
      </p:sp>
      <p:sp>
        <p:nvSpPr>
          <p:cNvPr id="60" name="圆角矩形 31"/>
          <p:cNvSpPr/>
          <p:nvPr/>
        </p:nvSpPr>
        <p:spPr>
          <a:xfrm rot="19005917">
            <a:off x="987425" y="2341880"/>
            <a:ext cx="2032000" cy="2248535"/>
          </a:xfrm>
          <a:custGeom>
            <a:avLst/>
            <a:gdLst/>
            <a:ahLst/>
            <a:cxnLst/>
            <a:rect l="l" t="t" r="r" b="b"/>
            <a:pathLst>
              <a:path w="1734279" h="1717667">
                <a:moveTo>
                  <a:pt x="1212420" y="152024"/>
                </a:moveTo>
                <a:cubicBezTo>
                  <a:pt x="1217532" y="156660"/>
                  <a:pt x="1221756" y="162122"/>
                  <a:pt x="1224582" y="168319"/>
                </a:cubicBezTo>
                <a:cubicBezTo>
                  <a:pt x="1229663" y="170804"/>
                  <a:pt x="1233819" y="174749"/>
                  <a:pt x="1237416" y="179383"/>
                </a:cubicBezTo>
                <a:lnTo>
                  <a:pt x="1380858" y="364166"/>
                </a:lnTo>
                <a:cubicBezTo>
                  <a:pt x="1390204" y="376205"/>
                  <a:pt x="1394109" y="390745"/>
                  <a:pt x="1392514" y="404790"/>
                </a:cubicBezTo>
                <a:cubicBezTo>
                  <a:pt x="1394443" y="408362"/>
                  <a:pt x="1394844" y="412299"/>
                  <a:pt x="1394844" y="416330"/>
                </a:cubicBezTo>
                <a:lnTo>
                  <a:pt x="1394843" y="674381"/>
                </a:lnTo>
                <a:cubicBezTo>
                  <a:pt x="1489202" y="693926"/>
                  <a:pt x="1583561" y="713471"/>
                  <a:pt x="1677919" y="733015"/>
                </a:cubicBezTo>
                <a:cubicBezTo>
                  <a:pt x="1710064" y="739673"/>
                  <a:pt x="1730725" y="771129"/>
                  <a:pt x="1724067" y="803273"/>
                </a:cubicBezTo>
                <a:lnTo>
                  <a:pt x="1724066" y="803272"/>
                </a:lnTo>
                <a:cubicBezTo>
                  <a:pt x="1717408" y="835417"/>
                  <a:pt x="1685952" y="856077"/>
                  <a:pt x="1653808" y="849419"/>
                </a:cubicBezTo>
                <a:lnTo>
                  <a:pt x="1334656" y="783314"/>
                </a:lnTo>
                <a:cubicBezTo>
                  <a:pt x="1317603" y="779782"/>
                  <a:pt x="1303782" y="769271"/>
                  <a:pt x="1295965" y="755140"/>
                </a:cubicBezTo>
                <a:cubicBezTo>
                  <a:pt x="1283553" y="744645"/>
                  <a:pt x="1275968" y="728891"/>
                  <a:pt x="1275968" y="711366"/>
                </a:cubicBezTo>
                <a:lnTo>
                  <a:pt x="1275968" y="519624"/>
                </a:lnTo>
                <a:lnTo>
                  <a:pt x="906856" y="806156"/>
                </a:lnTo>
                <a:lnTo>
                  <a:pt x="1065815" y="1141673"/>
                </a:lnTo>
                <a:cubicBezTo>
                  <a:pt x="1072320" y="1155404"/>
                  <a:pt x="1074348" y="1170104"/>
                  <a:pt x="1071105" y="1183939"/>
                </a:cubicBezTo>
                <a:cubicBezTo>
                  <a:pt x="1072773" y="1191573"/>
                  <a:pt x="1072227" y="1199522"/>
                  <a:pt x="1070359" y="1207468"/>
                </a:cubicBezTo>
                <a:lnTo>
                  <a:pt x="964177" y="1659082"/>
                </a:lnTo>
                <a:cubicBezTo>
                  <a:pt x="954576" y="1699916"/>
                  <a:pt x="913692" y="1725234"/>
                  <a:pt x="872859" y="1715634"/>
                </a:cubicBezTo>
                <a:cubicBezTo>
                  <a:pt x="832025" y="1706033"/>
                  <a:pt x="806707" y="1665149"/>
                  <a:pt x="816307" y="1624316"/>
                </a:cubicBezTo>
                <a:lnTo>
                  <a:pt x="919152" y="1186894"/>
                </a:lnTo>
                <a:lnTo>
                  <a:pt x="694543" y="712807"/>
                </a:lnTo>
                <a:lnTo>
                  <a:pt x="206298" y="912259"/>
                </a:lnTo>
                <a:lnTo>
                  <a:pt x="205161" y="912476"/>
                </a:lnTo>
                <a:cubicBezTo>
                  <a:pt x="201570" y="915619"/>
                  <a:pt x="197179" y="917026"/>
                  <a:pt x="192600" y="918039"/>
                </a:cubicBezTo>
                <a:cubicBezTo>
                  <a:pt x="151643" y="927102"/>
                  <a:pt x="111096" y="901247"/>
                  <a:pt x="102034" y="860290"/>
                </a:cubicBezTo>
                <a:lnTo>
                  <a:pt x="1810" y="407318"/>
                </a:lnTo>
                <a:cubicBezTo>
                  <a:pt x="-7253" y="366361"/>
                  <a:pt x="18602" y="325814"/>
                  <a:pt x="59559" y="316752"/>
                </a:cubicBezTo>
                <a:cubicBezTo>
                  <a:pt x="100515" y="307690"/>
                  <a:pt x="141062" y="333545"/>
                  <a:pt x="150124" y="374501"/>
                </a:cubicBezTo>
                <a:lnTo>
                  <a:pt x="230606" y="738241"/>
                </a:lnTo>
                <a:lnTo>
                  <a:pt x="645176" y="568886"/>
                </a:lnTo>
                <a:cubicBezTo>
                  <a:pt x="647355" y="564266"/>
                  <a:pt x="650942" y="560611"/>
                  <a:pt x="655077" y="557402"/>
                </a:cubicBezTo>
                <a:lnTo>
                  <a:pt x="1080746" y="226967"/>
                </a:lnTo>
                <a:lnTo>
                  <a:pt x="799166" y="128506"/>
                </a:lnTo>
                <a:lnTo>
                  <a:pt x="795830" y="126527"/>
                </a:lnTo>
                <a:cubicBezTo>
                  <a:pt x="715067" y="196803"/>
                  <a:pt x="634305" y="267079"/>
                  <a:pt x="553543" y="337355"/>
                </a:cubicBezTo>
                <a:cubicBezTo>
                  <a:pt x="528779" y="358904"/>
                  <a:pt x="491236" y="356298"/>
                  <a:pt x="469687" y="331533"/>
                </a:cubicBezTo>
                <a:lnTo>
                  <a:pt x="469688" y="331534"/>
                </a:lnTo>
                <a:cubicBezTo>
                  <a:pt x="448139" y="306770"/>
                  <a:pt x="450746" y="269226"/>
                  <a:pt x="475510" y="247677"/>
                </a:cubicBezTo>
                <a:lnTo>
                  <a:pt x="743505" y="14477"/>
                </a:lnTo>
                <a:cubicBezTo>
                  <a:pt x="765419" y="-4592"/>
                  <a:pt x="797339" y="-4746"/>
                  <a:pt x="818596" y="13559"/>
                </a:cubicBezTo>
                <a:cubicBezTo>
                  <a:pt x="825164" y="12925"/>
                  <a:pt x="831849" y="14001"/>
                  <a:pt x="838403" y="16293"/>
                </a:cubicBezTo>
                <a:cubicBezTo>
                  <a:pt x="956310" y="57521"/>
                  <a:pt x="1074215" y="98750"/>
                  <a:pt x="1192122" y="139979"/>
                </a:cubicBezTo>
                <a:cubicBezTo>
                  <a:pt x="1199869" y="142688"/>
                  <a:pt x="1206700" y="146838"/>
                  <a:pt x="1212420" y="152024"/>
                </a:cubicBezTo>
                <a:close/>
                <a:moveTo>
                  <a:pt x="1681771" y="50445"/>
                </a:moveTo>
                <a:cubicBezTo>
                  <a:pt x="1748841" y="113504"/>
                  <a:pt x="1752092" y="218996"/>
                  <a:pt x="1689033" y="286066"/>
                </a:cubicBezTo>
                <a:cubicBezTo>
                  <a:pt x="1625973" y="353135"/>
                  <a:pt x="1520482" y="356387"/>
                  <a:pt x="1453412" y="293327"/>
                </a:cubicBezTo>
                <a:cubicBezTo>
                  <a:pt x="1386342" y="230268"/>
                  <a:pt x="1383091" y="124777"/>
                  <a:pt x="1446150" y="57707"/>
                </a:cubicBezTo>
                <a:cubicBezTo>
                  <a:pt x="1509210" y="-9363"/>
                  <a:pt x="1614701" y="-12614"/>
                  <a:pt x="1681771" y="50445"/>
                </a:cubicBezTo>
                <a:close/>
              </a:path>
            </a:pathLst>
          </a:custGeom>
          <a:solidFill>
            <a:srgbClr val="2D82F4">
              <a:lumMod val="75000"/>
            </a:srgbClr>
          </a:solidFill>
          <a:ln w="25400" cap="flat" cmpd="sng" algn="ctr">
            <a:noFill/>
            <a:prstDash val="solid"/>
          </a:ln>
          <a:effectLst>
            <a:outerShdw blurRad="50800" dist="38100" dir="8100000" algn="tr"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Arial" panose="020B0604020202020204"/>
              <a:ea typeface="微软雅黑" panose="020B0503020204020204" charset="-122"/>
              <a:cs typeface="+mn-cs"/>
            </a:endParaRPr>
          </a:p>
        </p:txBody>
      </p:sp>
      <p:sp>
        <p:nvSpPr>
          <p:cNvPr id="62" name="TextBox 61"/>
          <p:cNvSpPr txBox="1"/>
          <p:nvPr/>
        </p:nvSpPr>
        <p:spPr>
          <a:xfrm>
            <a:off x="5115501" y="1063745"/>
            <a:ext cx="6822499" cy="3091815"/>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n"/>
              <a:defRPr/>
            </a:pPr>
            <a:r>
              <a:rPr kumimoji="0" lang="zh-CN" altLang="en-US" sz="18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sym typeface="+mn-ea"/>
              </a:rPr>
              <a:t>校外访问</a:t>
            </a:r>
            <a:endParaRPr kumimoji="0" lang="en-US" altLang="zh-CN" sz="18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sym typeface="+mn-ea"/>
            </a:endParaRPr>
          </a:p>
          <a:p>
            <a:pPr marL="342900" marR="0" lvl="0" indent="-342900" algn="l" defTabSz="914400" rtl="0" eaLnBrk="1" fontAlgn="auto" latinLnBrk="0" hangingPunct="1">
              <a:lnSpc>
                <a:spcPct val="150000"/>
              </a:lnSpc>
              <a:spcBef>
                <a:spcPts val="0"/>
              </a:spcBef>
              <a:spcAft>
                <a:spcPts val="0"/>
              </a:spcAft>
              <a:buClrTx/>
              <a:buSzTx/>
              <a:buFontTx/>
              <a:buAutoNum type="arabicPeriod"/>
              <a:defRPr/>
            </a:pPr>
            <a:r>
              <a:rPr kumimoji="0" lang="zh-CN" altLang="en-US"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sym typeface="+mn-ea"/>
              </a:rPr>
              <a:t>通过</a:t>
            </a:r>
            <a:r>
              <a:rPr kumimoji="0" lang="en-US" altLang="zh-CN"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sym typeface="+mn-ea"/>
              </a:rPr>
              <a:t>CARSI</a:t>
            </a:r>
            <a:r>
              <a:rPr kumimoji="0" lang="zh-CN" altLang="en-US"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sym typeface="+mn-ea"/>
              </a:rPr>
              <a:t>平台进行远程访问</a:t>
            </a:r>
            <a:endParaRPr kumimoji="0" lang="en-US" altLang="zh-CN"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sym typeface="+mn-ea"/>
            </a:endParaRPr>
          </a:p>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sym typeface="+mn-ea"/>
              </a:rPr>
              <a:t>锐思数据官网：</a:t>
            </a:r>
            <a:r>
              <a:rPr kumimoji="0" lang="en-US" altLang="zh-CN" sz="1600" b="1" i="0" u="none" strike="noStrike" kern="0" cap="none" spc="0" normalizeH="0" baseline="0" noProof="0" dirty="0">
                <a:ln>
                  <a:noFill/>
                </a:ln>
                <a:solidFill>
                  <a:srgbClr val="0070C0"/>
                </a:solidFill>
                <a:effectLst/>
                <a:uLnTx/>
                <a:uFillTx/>
                <a:latin typeface="微软雅黑" panose="020B0503020204020204" charset="-122"/>
                <a:ea typeface="微软雅黑" panose="020B0503020204020204" charset="-122"/>
                <a:cs typeface="+mn-cs"/>
                <a:sym typeface="+mn-ea"/>
                <a:hlinkClick r:id="rId1"/>
              </a:rPr>
              <a:t>http://www.resset.com</a:t>
            </a:r>
            <a:r>
              <a:rPr kumimoji="0" lang="zh-CN" altLang="en-US" sz="1600" b="1" i="0" u="none" strike="noStrike" kern="0" cap="none" spc="0" normalizeH="0" baseline="0" noProof="0" dirty="0">
                <a:ln>
                  <a:noFill/>
                </a:ln>
                <a:solidFill>
                  <a:srgbClr val="000000">
                    <a:lumMod val="65000"/>
                    <a:lumOff val="35000"/>
                  </a:srgbClr>
                </a:solidFill>
                <a:effectLst/>
                <a:uLnTx/>
                <a:uFillTx/>
                <a:latin typeface="微软雅黑" panose="020B0503020204020204" charset="-122"/>
                <a:ea typeface="微软雅黑" panose="020B0503020204020204" charset="-122"/>
                <a:cs typeface="+mn-cs"/>
                <a:sym typeface="+mn-ea"/>
              </a:rPr>
              <a:t> </a:t>
            </a:r>
            <a:r>
              <a:rPr kumimoji="0" lang="zh-CN" altLang="en-US" sz="1600" b="1" i="0" u="none" strike="noStrike" kern="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sym typeface="+mn-ea"/>
              </a:rPr>
              <a:t>快速登录</a:t>
            </a:r>
            <a:r>
              <a:rPr kumimoji="0" lang="en-US" altLang="zh-CN" sz="1600" b="1" i="0" u="none" strike="noStrike" kern="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sym typeface="+mn-ea"/>
              </a:rPr>
              <a:t>-</a:t>
            </a:r>
            <a:r>
              <a:rPr kumimoji="0" lang="zh-CN" altLang="en-US" sz="1600" b="1" i="0" u="none" strike="noStrike" kern="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sym typeface="+mn-ea"/>
              </a:rPr>
              <a:t>数据库</a:t>
            </a:r>
            <a:r>
              <a:rPr kumimoji="0" lang="en-US" altLang="zh-CN" sz="1600" b="1" i="0" u="none" strike="noStrike" kern="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sym typeface="+mn-ea"/>
              </a:rPr>
              <a:t>-CARSI</a:t>
            </a:r>
            <a:r>
              <a:rPr kumimoji="0" lang="zh-CN" altLang="en-US" sz="1600" b="1" i="0" u="none" strike="noStrike" kern="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sym typeface="+mn-ea"/>
              </a:rPr>
              <a:t>平台登录</a:t>
            </a:r>
            <a:r>
              <a:rPr kumimoji="0" lang="zh-CN" altLang="en-US"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sym typeface="+mn-ea"/>
              </a:rPr>
              <a:t> </a:t>
            </a:r>
            <a:r>
              <a:rPr kumimoji="0" lang="en-US" altLang="zh-CN"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sym typeface="+mn-ea"/>
              </a:rPr>
              <a:t>(</a:t>
            </a:r>
            <a:r>
              <a:rPr kumimoji="0" lang="zh-CN" altLang="en-US"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sym typeface="+mn-ea"/>
              </a:rPr>
              <a:t>选择</a:t>
            </a:r>
            <a:r>
              <a:rPr kumimoji="0" lang="zh-CN" altLang="en-US" sz="1600" b="1" i="0" u="none" strike="noStrike" kern="0" cap="none" spc="0" normalizeH="0" baseline="0" noProof="0" dirty="0">
                <a:ln>
                  <a:noFill/>
                </a:ln>
                <a:solidFill>
                  <a:srgbClr val="0070C0"/>
                </a:solidFill>
                <a:effectLst/>
                <a:uLnTx/>
                <a:uFillTx/>
                <a:latin typeface="微软雅黑" panose="020B0503020204020204" charset="-122"/>
                <a:ea typeface="微软雅黑" panose="020B0503020204020204" charset="-122"/>
                <a:cs typeface="+mn-cs"/>
                <a:sym typeface="+mn-ea"/>
              </a:rPr>
              <a:t>“</a:t>
            </a:r>
            <a:r>
              <a:rPr lang="zh-CN" altLang="en-US" sz="1600" b="1" kern="0" dirty="0">
                <a:solidFill>
                  <a:srgbClr val="0070C0"/>
                </a:solidFill>
                <a:latin typeface="微软雅黑" panose="020B0503020204020204" charset="-122"/>
                <a:ea typeface="微软雅黑" panose="020B0503020204020204" charset="-122"/>
                <a:sym typeface="+mn-ea"/>
              </a:rPr>
              <a:t>上海对外经贸</a:t>
            </a:r>
            <a:r>
              <a:rPr lang="zh-CN" altLang="en-US" sz="1600" b="1" kern="0" dirty="0">
                <a:solidFill>
                  <a:srgbClr val="0070C0"/>
                </a:solidFill>
                <a:latin typeface="微软雅黑" panose="020B0503020204020204" charset="-122"/>
                <a:ea typeface="微软雅黑" panose="020B0503020204020204" charset="-122"/>
                <a:sym typeface="+mn-ea"/>
              </a:rPr>
              <a:t>大学</a:t>
            </a:r>
            <a:r>
              <a:rPr kumimoji="0" lang="zh-CN" altLang="en-US" sz="1600" b="1" i="0" u="none" strike="noStrike" kern="0" cap="none" spc="0" normalizeH="0" baseline="0" noProof="0" dirty="0">
                <a:ln>
                  <a:noFill/>
                </a:ln>
                <a:solidFill>
                  <a:srgbClr val="0070C0"/>
                </a:solidFill>
                <a:effectLst/>
                <a:uLnTx/>
                <a:uFillTx/>
                <a:latin typeface="微软雅黑" panose="020B0503020204020204" charset="-122"/>
                <a:ea typeface="微软雅黑" panose="020B0503020204020204" charset="-122"/>
                <a:cs typeface="+mn-cs"/>
                <a:sym typeface="+mn-ea"/>
              </a:rPr>
              <a:t>”</a:t>
            </a:r>
            <a:r>
              <a:rPr kumimoji="0" lang="zh-CN" altLang="en-US"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sym typeface="+mn-ea"/>
              </a:rPr>
              <a:t>，输入职工号</a:t>
            </a:r>
            <a:r>
              <a:rPr kumimoji="0" lang="en-US" altLang="zh-CN"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sym typeface="+mn-ea"/>
              </a:rPr>
              <a:t>/</a:t>
            </a:r>
            <a:r>
              <a:rPr kumimoji="0" lang="zh-CN" altLang="en-US"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sym typeface="+mn-ea"/>
              </a:rPr>
              <a:t>学号和密码进行身份验证</a:t>
            </a:r>
            <a:r>
              <a:rPr kumimoji="0" lang="en-US" altLang="zh-CN"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sym typeface="+mn-ea"/>
              </a:rPr>
              <a:t>)</a:t>
            </a:r>
            <a:r>
              <a:rPr kumimoji="0" lang="zh-CN" altLang="en-US"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sym typeface="+mn-ea"/>
              </a:rPr>
              <a:t>。</a:t>
            </a:r>
            <a:endParaRPr kumimoji="0" lang="zh-CN" altLang="en-US"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sym typeface="+mn-ea"/>
            </a:endParaRPr>
          </a:p>
          <a:p>
            <a:pPr marL="0" marR="0" lvl="0" indent="0" algn="l" defTabSz="914400" rtl="0" eaLnBrk="1" fontAlgn="auto" latinLnBrk="0" hangingPunct="1">
              <a:lnSpc>
                <a:spcPct val="150000"/>
              </a:lnSpc>
              <a:spcBef>
                <a:spcPts val="0"/>
              </a:spcBef>
              <a:spcAft>
                <a:spcPts val="0"/>
              </a:spcAft>
              <a:buClrTx/>
              <a:buSzTx/>
              <a:buFontTx/>
              <a:buNone/>
              <a:defRPr/>
            </a:pPr>
            <a:endParaRPr kumimoji="0" lang="zh-CN" altLang="en-US"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sym typeface="+mn-ea"/>
            </a:endParaRPr>
          </a:p>
          <a:p>
            <a:pPr marL="0" marR="0" lvl="0" indent="0" algn="l" defTabSz="914400" rtl="0" eaLnBrk="1" fontAlgn="auto" latinLnBrk="0" hangingPunct="1">
              <a:lnSpc>
                <a:spcPct val="150000"/>
              </a:lnSpc>
              <a:spcBef>
                <a:spcPts val="0"/>
              </a:spcBef>
              <a:spcAft>
                <a:spcPts val="0"/>
              </a:spcAft>
              <a:buClrTx/>
              <a:buSzTx/>
              <a:buFontTx/>
              <a:buNone/>
              <a:defRPr/>
            </a:pPr>
            <a:endParaRPr kumimoji="0" lang="zh-CN" altLang="en-US"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sym typeface="+mn-ea"/>
            </a:endParaRPr>
          </a:p>
          <a:p>
            <a:pPr marL="0" marR="0" lvl="0" indent="0" algn="l" defTabSz="914400" rtl="0" eaLnBrk="1" fontAlgn="auto" latinLnBrk="0" hangingPunct="1">
              <a:lnSpc>
                <a:spcPct val="150000"/>
              </a:lnSpc>
              <a:spcBef>
                <a:spcPts val="0"/>
              </a:spcBef>
              <a:spcAft>
                <a:spcPts val="0"/>
              </a:spcAft>
              <a:buClrTx/>
              <a:buSzTx/>
              <a:buFontTx/>
              <a:buNone/>
              <a:defRPr/>
            </a:pPr>
            <a:endParaRPr kumimoji="0" lang="zh-CN" altLang="en-US"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sym typeface="+mn-ea"/>
            </a:endParaRPr>
          </a:p>
          <a:p>
            <a:pPr marL="0" marR="0" lvl="0" indent="0" algn="l" defTabSz="914400" rtl="0" eaLnBrk="1" fontAlgn="auto" latinLnBrk="0" hangingPunct="1">
              <a:lnSpc>
                <a:spcPct val="150000"/>
              </a:lnSpc>
              <a:spcBef>
                <a:spcPts val="0"/>
              </a:spcBef>
              <a:spcAft>
                <a:spcPts val="0"/>
              </a:spcAft>
              <a:buClrTx/>
              <a:buSzTx/>
              <a:buFontTx/>
              <a:buNone/>
              <a:defRPr/>
            </a:pPr>
            <a:endParaRPr kumimoji="0" lang="zh-CN" altLang="en-US"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sym typeface="+mn-ea"/>
            </a:endParaRPr>
          </a:p>
        </p:txBody>
      </p:sp>
      <p:cxnSp>
        <p:nvCxnSpPr>
          <p:cNvPr id="64" name="直接连接符 63"/>
          <p:cNvCxnSpPr/>
          <p:nvPr/>
        </p:nvCxnSpPr>
        <p:spPr>
          <a:xfrm flipV="1">
            <a:off x="5067011" y="4112365"/>
            <a:ext cx="6179820" cy="10795"/>
          </a:xfrm>
          <a:prstGeom prst="line">
            <a:avLst/>
          </a:prstGeom>
          <a:noFill/>
          <a:ln w="9525" cap="flat" cmpd="sng" algn="ctr">
            <a:solidFill>
              <a:sysClr val="windowText" lastClr="000000">
                <a:lumMod val="50000"/>
                <a:lumOff val="50000"/>
              </a:sysClr>
            </a:solidFill>
            <a:prstDash val="dash"/>
          </a:ln>
          <a:effectLst/>
        </p:spPr>
      </p:cxnSp>
      <p:cxnSp>
        <p:nvCxnSpPr>
          <p:cNvPr id="65" name="直接连接符 64"/>
          <p:cNvCxnSpPr/>
          <p:nvPr/>
        </p:nvCxnSpPr>
        <p:spPr>
          <a:xfrm flipV="1">
            <a:off x="5140817" y="6448424"/>
            <a:ext cx="6220460" cy="6985"/>
          </a:xfrm>
          <a:prstGeom prst="line">
            <a:avLst/>
          </a:prstGeom>
          <a:noFill/>
          <a:ln w="9525" cap="flat" cmpd="sng" algn="ctr">
            <a:solidFill>
              <a:sysClr val="windowText" lastClr="000000">
                <a:lumMod val="50000"/>
                <a:lumOff val="50000"/>
              </a:sysClr>
            </a:solidFill>
            <a:prstDash val="dash"/>
          </a:ln>
          <a:effectLst/>
        </p:spPr>
      </p:cxnSp>
      <p:sp>
        <p:nvSpPr>
          <p:cNvPr id="2" name="TextBox 60"/>
          <p:cNvSpPr txBox="1"/>
          <p:nvPr/>
        </p:nvSpPr>
        <p:spPr>
          <a:xfrm>
            <a:off x="5140817" y="4123160"/>
            <a:ext cx="3883025" cy="2264851"/>
          </a:xfrm>
          <a:prstGeom prst="rect">
            <a:avLst/>
          </a:prstGeom>
          <a:noFill/>
        </p:spPr>
        <p:txBody>
          <a:bodyPr wrap="square" rtlCol="0">
            <a:spAutoFit/>
          </a:bodyPr>
          <a:lstStyle/>
          <a:p>
            <a:pPr marL="342900" marR="0" lvl="0" indent="-342900" algn="just" defTabSz="914400" rtl="0" eaLnBrk="1" fontAlgn="auto" latinLnBrk="0" hangingPunct="1">
              <a:lnSpc>
                <a:spcPct val="150000"/>
              </a:lnSpc>
              <a:spcBef>
                <a:spcPts val="0"/>
              </a:spcBef>
              <a:spcAft>
                <a:spcPts val="0"/>
              </a:spcAft>
              <a:buClrTx/>
              <a:buSzTx/>
              <a:buFont typeface="+mj-lt"/>
              <a:buAutoNum type="arabicPeriod" startAt="2"/>
              <a:defRPr/>
            </a:pPr>
            <a:r>
              <a:rPr kumimoji="0" lang="en-US" altLang="zh-CN"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rPr>
              <a:t>E</a:t>
            </a:r>
            <a:r>
              <a:rPr kumimoji="0" lang="zh-CN" altLang="en-US"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rPr>
              <a:t>du邮箱注册</a:t>
            </a:r>
            <a:endParaRPr kumimoji="0" lang="en-US" altLang="zh-CN"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endParaRPr>
          </a:p>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rPr>
              <a:t>在校外，登录锐思数据官方网站，选择</a:t>
            </a:r>
            <a:r>
              <a:rPr kumimoji="0" lang="zh-CN" altLang="en-US" sz="1600" b="1" i="0" u="none" strike="noStrike" kern="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rPr>
              <a:t>“快速登录-数据库-用户注册”</a:t>
            </a:r>
            <a:r>
              <a:rPr kumimoji="0" lang="zh-CN" altLang="en-US"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rPr>
              <a:t>，选择“</a:t>
            </a:r>
            <a:r>
              <a:rPr kumimoji="0" lang="en-US" altLang="zh-CN"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rPr>
              <a:t>E</a:t>
            </a:r>
            <a:r>
              <a:rPr kumimoji="0" lang="zh-CN" altLang="en-US"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rPr>
              <a:t>du邮箱注册”，填写学校邮箱进行身份验证。成功注册为个人会员后，即可远程访问本校已购买</a:t>
            </a:r>
            <a:r>
              <a:rPr kumimoji="0" lang="en-US" altLang="zh-CN"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rPr>
              <a:t>/</a:t>
            </a:r>
            <a:r>
              <a:rPr kumimoji="0" lang="zh-CN" altLang="en-US"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rPr>
              <a:t>正在试用的数据库。</a:t>
            </a:r>
            <a:endParaRPr kumimoji="0" lang="zh-CN" altLang="en-US" sz="1600" b="1" i="0" u="none" strike="noStrike" kern="0" cap="none" spc="0" normalizeH="0" baseline="0" noProof="0" dirty="0">
              <a:ln>
                <a:noFill/>
              </a:ln>
              <a:solidFill>
                <a:sysClr val="windowText" lastClr="000000">
                  <a:lumMod val="65000"/>
                  <a:lumOff val="35000"/>
                </a:sysClr>
              </a:solidFill>
              <a:effectLst/>
              <a:uLnTx/>
              <a:uFillTx/>
              <a:latin typeface="微软雅黑" panose="020B0503020204020204" charset="-122"/>
              <a:ea typeface="微软雅黑" panose="020B0503020204020204" charset="-122"/>
              <a:cs typeface="+mn-cs"/>
              <a:sym typeface="+mn-ea"/>
            </a:endParaRPr>
          </a:p>
        </p:txBody>
      </p:sp>
      <p:pic>
        <p:nvPicPr>
          <p:cNvPr id="3" name="图片 2"/>
          <p:cNvPicPr>
            <a:picLocks noChangeAspect="1"/>
          </p:cNvPicPr>
          <p:nvPr/>
        </p:nvPicPr>
        <p:blipFill>
          <a:blip r:embed="rId2"/>
          <a:stretch>
            <a:fillRect/>
          </a:stretch>
        </p:blipFill>
        <p:spPr>
          <a:xfrm>
            <a:off x="9072332" y="4564705"/>
            <a:ext cx="2530475" cy="1381760"/>
          </a:xfrm>
          <a:prstGeom prst="rect">
            <a:avLst/>
          </a:prstGeom>
          <a:effectLst>
            <a:outerShdw blurRad="63500" sx="102000" sy="102000" algn="ctr" rotWithShape="0">
              <a:prstClr val="black">
                <a:alpha val="40000"/>
              </a:prstClr>
            </a:outerShdw>
          </a:effectLst>
        </p:spPr>
      </p:pic>
      <p:sp>
        <p:nvSpPr>
          <p:cNvPr id="6" name="标题 6"/>
          <p:cNvSpPr>
            <a:spLocks noGrp="1"/>
          </p:cNvSpPr>
          <p:nvPr>
            <p:ph type="title"/>
          </p:nvPr>
        </p:nvSpPr>
        <p:spPr>
          <a:xfrm>
            <a:off x="1209303" y="356659"/>
            <a:ext cx="7863029" cy="440676"/>
          </a:xfrm>
        </p:spPr>
        <p:txBody>
          <a:bodyPr/>
          <a:lstStyle/>
          <a:p>
            <a:r>
              <a:rPr lang="en-US" altLang="zh-CN" sz="2800" b="1" dirty="0"/>
              <a:t>RESSET</a:t>
            </a:r>
            <a:r>
              <a:rPr lang="zh-CN" altLang="en-US" sz="2800" b="1" dirty="0"/>
              <a:t>数据库</a:t>
            </a:r>
            <a:r>
              <a:rPr lang="en-US" altLang="zh-CN" sz="2800" b="1" dirty="0"/>
              <a:t>-</a:t>
            </a:r>
            <a:r>
              <a:rPr lang="zh-CN" altLang="en-US" sz="2800" b="1" dirty="0"/>
              <a:t>访问途径</a:t>
            </a:r>
            <a:endParaRPr sz="2800" b="1" dirty="0"/>
          </a:p>
        </p:txBody>
      </p:sp>
      <p:pic>
        <p:nvPicPr>
          <p:cNvPr id="4" name="图片 3"/>
          <p:cNvPicPr>
            <a:picLocks noChangeAspect="1"/>
          </p:cNvPicPr>
          <p:nvPr/>
        </p:nvPicPr>
        <p:blipFill>
          <a:blip r:embed="rId3"/>
          <a:srcRect l="12764" t="17464" r="13139" b="15984"/>
          <a:stretch>
            <a:fillRect/>
          </a:stretch>
        </p:blipFill>
        <p:spPr>
          <a:xfrm>
            <a:off x="5190490" y="2751455"/>
            <a:ext cx="2990850" cy="1360805"/>
          </a:xfrm>
          <a:prstGeom prst="rect">
            <a:avLst/>
          </a:prstGeom>
          <a:effectLst>
            <a:outerShdw blurRad="63500" sx="102000" sy="102000" algn="ctr" rotWithShape="0">
              <a:prstClr val="black">
                <a:alpha val="40000"/>
              </a:prstClr>
            </a:outerShdw>
          </a:effectLst>
        </p:spPr>
      </p:pic>
      <p:pic>
        <p:nvPicPr>
          <p:cNvPr id="7" name="图片 6"/>
          <p:cNvPicPr>
            <a:picLocks noChangeAspect="1"/>
          </p:cNvPicPr>
          <p:nvPr/>
        </p:nvPicPr>
        <p:blipFill>
          <a:blip r:embed="rId4"/>
          <a:srcRect r="38861" b="57159"/>
          <a:stretch>
            <a:fillRect/>
          </a:stretch>
        </p:blipFill>
        <p:spPr>
          <a:xfrm>
            <a:off x="8364855" y="2752725"/>
            <a:ext cx="3680460" cy="1360805"/>
          </a:xfrm>
          <a:prstGeom prst="rect">
            <a:avLst/>
          </a:prstGeom>
        </p:spPr>
      </p:pic>
    </p:spTree>
    <p:custDataLst>
      <p:tags r:id="rId5"/>
    </p:custDataLst>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1"/>
          <a:srcRect r="2931" b="5045"/>
          <a:stretch>
            <a:fillRect/>
          </a:stretch>
        </p:blipFill>
        <p:spPr>
          <a:xfrm>
            <a:off x="657860" y="1183640"/>
            <a:ext cx="11333480" cy="5306060"/>
          </a:xfrm>
          <a:prstGeom prst="rect">
            <a:avLst/>
          </a:prstGeom>
        </p:spPr>
      </p:pic>
      <p:sp>
        <p:nvSpPr>
          <p:cNvPr id="7" name="标题 6"/>
          <p:cNvSpPr>
            <a:spLocks noGrp="1"/>
          </p:cNvSpPr>
          <p:nvPr>
            <p:ph type="title"/>
          </p:nvPr>
        </p:nvSpPr>
        <p:spPr/>
        <p:txBody>
          <a:bodyPr/>
          <a:lstStyle/>
          <a:p>
            <a:r>
              <a:rPr lang="zh-CN" altLang="en-US" sz="2800" b="1" dirty="0"/>
              <a:t>锐思系列数据库</a:t>
            </a:r>
            <a:r>
              <a:rPr lang="en-US" altLang="zh-CN" sz="2800" b="1" dirty="0"/>
              <a:t>-</a:t>
            </a:r>
            <a:r>
              <a:rPr lang="zh-CN" altLang="en-US" sz="2800" b="1" dirty="0"/>
              <a:t>检索主页</a:t>
            </a:r>
            <a:endParaRPr sz="2800" b="1" dirty="0"/>
          </a:p>
        </p:txBody>
      </p:sp>
      <p:grpSp>
        <p:nvGrpSpPr>
          <p:cNvPr id="24" name="组合 25"/>
          <p:cNvGrpSpPr/>
          <p:nvPr/>
        </p:nvGrpSpPr>
        <p:grpSpPr bwMode="auto">
          <a:xfrm>
            <a:off x="680376" y="1771050"/>
            <a:ext cx="3369946" cy="604518"/>
            <a:chOff x="-625712" y="1541390"/>
            <a:chExt cx="3877376" cy="446245"/>
          </a:xfrm>
        </p:grpSpPr>
        <p:sp>
          <p:nvSpPr>
            <p:cNvPr id="37" name="圆角矩形 21"/>
            <p:cNvSpPr>
              <a:spLocks noChangeArrowheads="1"/>
            </p:cNvSpPr>
            <p:nvPr/>
          </p:nvSpPr>
          <p:spPr bwMode="auto">
            <a:xfrm>
              <a:off x="-625712" y="1541390"/>
              <a:ext cx="2022343" cy="209998"/>
            </a:xfrm>
            <a:prstGeom prst="roundRect">
              <a:avLst>
                <a:gd name="adj" fmla="val 16667"/>
              </a:avLst>
            </a:prstGeom>
            <a:noFill/>
            <a:ln w="28575" algn="ctr">
              <a:solidFill>
                <a:srgbClr val="FF0000"/>
              </a:solidFill>
              <a:round/>
            </a:ln>
          </p:spPr>
          <p:txBody>
            <a:bodyPr/>
            <a:lstStyle/>
            <a:p>
              <a:pPr algn="ctr" eaLnBrk="1" hangingPunct="1"/>
              <a:endParaRPr lang="zh-CN" altLang="en-US">
                <a:latin typeface="Arial" panose="020B0604020202020204" pitchFamily="34" charset="0"/>
                <a:ea typeface="宋体" panose="02010600030101010101" pitchFamily="2" charset="-122"/>
              </a:endParaRPr>
            </a:p>
          </p:txBody>
        </p:sp>
        <p:sp>
          <p:nvSpPr>
            <p:cNvPr id="38" name="圆角矩形标注 24"/>
            <p:cNvSpPr>
              <a:spLocks noChangeArrowheads="1"/>
            </p:cNvSpPr>
            <p:nvPr/>
          </p:nvSpPr>
          <p:spPr bwMode="auto">
            <a:xfrm>
              <a:off x="1235166" y="1606076"/>
              <a:ext cx="2016498" cy="381559"/>
            </a:xfrm>
            <a:prstGeom prst="wedgeRoundRectCallout">
              <a:avLst>
                <a:gd name="adj1" fmla="val -67661"/>
                <a:gd name="adj2" fmla="val -28508"/>
                <a:gd name="adj3" fmla="val 16667"/>
              </a:avLst>
            </a:prstGeom>
            <a:solidFill>
              <a:srgbClr val="A0DCFA">
                <a:alpha val="58823"/>
              </a:srgbClr>
            </a:solidFill>
            <a:ln w="3175" algn="ctr">
              <a:solidFill>
                <a:schemeClr val="accent1"/>
              </a:solidFill>
              <a:round/>
            </a:ln>
          </p:spPr>
          <p:txBody>
            <a:bodyPr anchor="ctr"/>
            <a:lstStyle/>
            <a:p>
              <a:pPr algn="ctr" eaLnBrk="1" hangingPunct="1"/>
              <a:r>
                <a:rPr lang="zh-CN" altLang="en-US" b="1" dirty="0">
                  <a:solidFill>
                    <a:srgbClr val="FF3300"/>
                  </a:solidFill>
                  <a:latin typeface="+mn-ea"/>
                </a:rPr>
                <a:t>数据库列表</a:t>
              </a:r>
              <a:endParaRPr lang="zh-CN" altLang="en-US" b="1" dirty="0">
                <a:solidFill>
                  <a:srgbClr val="FF3300"/>
                </a:solidFill>
                <a:latin typeface="+mn-ea"/>
              </a:endParaRPr>
            </a:p>
          </p:txBody>
        </p:sp>
      </p:grpSp>
      <p:grpSp>
        <p:nvGrpSpPr>
          <p:cNvPr id="25" name="组合 31"/>
          <p:cNvGrpSpPr/>
          <p:nvPr/>
        </p:nvGrpSpPr>
        <p:grpSpPr bwMode="auto">
          <a:xfrm>
            <a:off x="657860" y="2219325"/>
            <a:ext cx="2929255" cy="3957320"/>
            <a:chOff x="325569" y="2235232"/>
            <a:chExt cx="2076700" cy="3384376"/>
          </a:xfrm>
        </p:grpSpPr>
        <p:sp>
          <p:nvSpPr>
            <p:cNvPr id="35" name="圆角矩形 27"/>
            <p:cNvSpPr>
              <a:spLocks noChangeArrowheads="1"/>
            </p:cNvSpPr>
            <p:nvPr/>
          </p:nvSpPr>
          <p:spPr bwMode="auto">
            <a:xfrm>
              <a:off x="325569" y="2235232"/>
              <a:ext cx="1174253" cy="3384376"/>
            </a:xfrm>
            <a:prstGeom prst="roundRect">
              <a:avLst>
                <a:gd name="adj" fmla="val 16667"/>
              </a:avLst>
            </a:prstGeom>
            <a:noFill/>
            <a:ln w="28575" algn="ctr">
              <a:solidFill>
                <a:srgbClr val="FF0000"/>
              </a:solidFill>
              <a:round/>
            </a:ln>
          </p:spPr>
          <p:txBody>
            <a:bodyPr/>
            <a:lstStyle/>
            <a:p>
              <a:pPr algn="ctr" eaLnBrk="1" hangingPunct="1"/>
              <a:endParaRPr lang="zh-CN" altLang="en-US">
                <a:latin typeface="Arial" panose="020B0604020202020204" pitchFamily="34" charset="0"/>
                <a:ea typeface="宋体" panose="02010600030101010101" pitchFamily="2" charset="-122"/>
              </a:endParaRPr>
            </a:p>
          </p:txBody>
        </p:sp>
        <p:sp>
          <p:nvSpPr>
            <p:cNvPr id="36" name="圆角矩形标注 28"/>
            <p:cNvSpPr>
              <a:spLocks noChangeArrowheads="1"/>
            </p:cNvSpPr>
            <p:nvPr/>
          </p:nvSpPr>
          <p:spPr bwMode="auto">
            <a:xfrm>
              <a:off x="1043686" y="3356846"/>
              <a:ext cx="1358583" cy="503982"/>
            </a:xfrm>
            <a:prstGeom prst="wedgeRoundRectCallout">
              <a:avLst>
                <a:gd name="adj1" fmla="val -63204"/>
                <a:gd name="adj2" fmla="val -55949"/>
                <a:gd name="adj3" fmla="val 16667"/>
              </a:avLst>
            </a:prstGeom>
            <a:solidFill>
              <a:srgbClr val="A0DCFA">
                <a:alpha val="58823"/>
              </a:srgbClr>
            </a:solidFill>
            <a:ln w="3175" algn="ctr">
              <a:solidFill>
                <a:schemeClr val="accent1"/>
              </a:solidFill>
              <a:round/>
            </a:ln>
          </p:spPr>
          <p:txBody>
            <a:bodyPr anchor="ctr"/>
            <a:lstStyle/>
            <a:p>
              <a:pPr algn="ctr" eaLnBrk="1" hangingPunct="1"/>
              <a:r>
                <a:rPr lang="zh-CN" altLang="en-US" b="1" dirty="0">
                  <a:solidFill>
                    <a:srgbClr val="FF3300"/>
                  </a:solidFill>
                  <a:latin typeface="+mn-ea"/>
                </a:rPr>
                <a:t>数据内容列表</a:t>
              </a:r>
              <a:endParaRPr lang="zh-CN" altLang="en-US" b="1" dirty="0">
                <a:solidFill>
                  <a:srgbClr val="FF3300"/>
                </a:solidFill>
                <a:latin typeface="+mn-ea"/>
              </a:endParaRPr>
            </a:p>
          </p:txBody>
        </p:sp>
      </p:grpSp>
      <p:grpSp>
        <p:nvGrpSpPr>
          <p:cNvPr id="26" name="组合 48"/>
          <p:cNvGrpSpPr/>
          <p:nvPr/>
        </p:nvGrpSpPr>
        <p:grpSpPr bwMode="auto">
          <a:xfrm>
            <a:off x="2905760" y="2511425"/>
            <a:ext cx="6366510" cy="3566795"/>
            <a:chOff x="1547664" y="2132856"/>
            <a:chExt cx="5904656" cy="3456384"/>
          </a:xfrm>
        </p:grpSpPr>
        <p:sp>
          <p:nvSpPr>
            <p:cNvPr id="33" name="圆角矩形 29"/>
            <p:cNvSpPr>
              <a:spLocks noChangeArrowheads="1"/>
            </p:cNvSpPr>
            <p:nvPr/>
          </p:nvSpPr>
          <p:spPr bwMode="auto">
            <a:xfrm>
              <a:off x="1547664" y="2132856"/>
              <a:ext cx="5904656" cy="3456384"/>
            </a:xfrm>
            <a:prstGeom prst="roundRect">
              <a:avLst>
                <a:gd name="adj" fmla="val 16667"/>
              </a:avLst>
            </a:prstGeom>
            <a:noFill/>
            <a:ln w="28575" algn="ctr">
              <a:solidFill>
                <a:srgbClr val="FF0000"/>
              </a:solidFill>
              <a:round/>
            </a:ln>
          </p:spPr>
          <p:txBody>
            <a:bodyPr/>
            <a:lstStyle/>
            <a:p>
              <a:pPr algn="ctr" eaLnBrk="1" hangingPunct="1"/>
              <a:endParaRPr lang="zh-CN" altLang="en-US">
                <a:latin typeface="Arial" panose="020B0604020202020204" pitchFamily="34" charset="0"/>
                <a:ea typeface="宋体" panose="02010600030101010101" pitchFamily="2" charset="-122"/>
              </a:endParaRPr>
            </a:p>
          </p:txBody>
        </p:sp>
        <p:sp>
          <p:nvSpPr>
            <p:cNvPr id="34" name="圆角矩形标注 30"/>
            <p:cNvSpPr>
              <a:spLocks noChangeArrowheads="1"/>
            </p:cNvSpPr>
            <p:nvPr/>
          </p:nvSpPr>
          <p:spPr bwMode="auto">
            <a:xfrm>
              <a:off x="5004048" y="2564904"/>
              <a:ext cx="2016224" cy="504056"/>
            </a:xfrm>
            <a:prstGeom prst="wedgeRoundRectCallout">
              <a:avLst>
                <a:gd name="adj1" fmla="val -58167"/>
                <a:gd name="adj2" fmla="val 44833"/>
                <a:gd name="adj3" fmla="val 16667"/>
              </a:avLst>
            </a:prstGeom>
            <a:solidFill>
              <a:srgbClr val="A0DCFA">
                <a:alpha val="58823"/>
              </a:srgbClr>
            </a:solidFill>
            <a:ln w="3175" algn="ctr">
              <a:solidFill>
                <a:schemeClr val="accent1"/>
              </a:solidFill>
              <a:round/>
            </a:ln>
          </p:spPr>
          <p:txBody>
            <a:bodyPr anchor="ctr"/>
            <a:lstStyle/>
            <a:p>
              <a:pPr algn="ctr" eaLnBrk="1" hangingPunct="1"/>
              <a:r>
                <a:rPr lang="zh-CN" altLang="en-US" b="1" dirty="0">
                  <a:solidFill>
                    <a:srgbClr val="FF3300"/>
                  </a:solidFill>
                  <a:latin typeface="+mn-ea"/>
                </a:rPr>
                <a:t>公告与信息</a:t>
              </a:r>
              <a:endParaRPr lang="zh-CN" altLang="en-US" b="1" dirty="0">
                <a:solidFill>
                  <a:srgbClr val="FF3300"/>
                </a:solidFill>
                <a:latin typeface="+mn-ea"/>
              </a:endParaRPr>
            </a:p>
          </p:txBody>
        </p:sp>
      </p:grpSp>
      <p:grpSp>
        <p:nvGrpSpPr>
          <p:cNvPr id="27" name="组合 46"/>
          <p:cNvGrpSpPr/>
          <p:nvPr/>
        </p:nvGrpSpPr>
        <p:grpSpPr bwMode="auto">
          <a:xfrm>
            <a:off x="9264650" y="1475105"/>
            <a:ext cx="2511425" cy="835660"/>
            <a:chOff x="5169983" y="1340768"/>
            <a:chExt cx="3749287" cy="1080120"/>
          </a:xfrm>
        </p:grpSpPr>
        <p:sp>
          <p:nvSpPr>
            <p:cNvPr id="31" name="圆角矩形 42"/>
            <p:cNvSpPr>
              <a:spLocks noChangeArrowheads="1"/>
            </p:cNvSpPr>
            <p:nvPr/>
          </p:nvSpPr>
          <p:spPr bwMode="auto">
            <a:xfrm>
              <a:off x="5424453" y="1340768"/>
              <a:ext cx="3494817" cy="288087"/>
            </a:xfrm>
            <a:prstGeom prst="roundRect">
              <a:avLst>
                <a:gd name="adj" fmla="val 16667"/>
              </a:avLst>
            </a:prstGeom>
            <a:noFill/>
            <a:ln w="28575" algn="ctr">
              <a:solidFill>
                <a:srgbClr val="FF0000"/>
              </a:solidFill>
              <a:round/>
            </a:ln>
          </p:spPr>
          <p:txBody>
            <a:bodyPr/>
            <a:lstStyle/>
            <a:p>
              <a:pPr algn="ctr" eaLnBrk="1" hangingPunct="1"/>
              <a:endParaRPr lang="zh-CN" altLang="en-US">
                <a:latin typeface="Arial" panose="020B0604020202020204" pitchFamily="34" charset="0"/>
                <a:ea typeface="宋体" panose="02010600030101010101" pitchFamily="2" charset="-122"/>
              </a:endParaRPr>
            </a:p>
          </p:txBody>
        </p:sp>
        <p:sp>
          <p:nvSpPr>
            <p:cNvPr id="32" name="圆角矩形标注 43"/>
            <p:cNvSpPr>
              <a:spLocks noChangeArrowheads="1"/>
            </p:cNvSpPr>
            <p:nvPr/>
          </p:nvSpPr>
          <p:spPr bwMode="auto">
            <a:xfrm>
              <a:off x="5169983" y="1916941"/>
              <a:ext cx="2361435" cy="503947"/>
            </a:xfrm>
            <a:prstGeom prst="wedgeRoundRectCallout">
              <a:avLst>
                <a:gd name="adj1" fmla="val 22463"/>
                <a:gd name="adj2" fmla="val -101116"/>
                <a:gd name="adj3" fmla="val 16667"/>
              </a:avLst>
            </a:prstGeom>
            <a:solidFill>
              <a:srgbClr val="A0DCFA">
                <a:alpha val="58823"/>
              </a:srgbClr>
            </a:solidFill>
            <a:ln w="3175" algn="ctr">
              <a:solidFill>
                <a:schemeClr val="accent1"/>
              </a:solidFill>
              <a:round/>
            </a:ln>
          </p:spPr>
          <p:txBody>
            <a:bodyPr anchor="ctr"/>
            <a:lstStyle/>
            <a:p>
              <a:pPr algn="ctr" eaLnBrk="1" hangingPunct="1"/>
              <a:r>
                <a:rPr lang="zh-CN" altLang="en-US" b="1" dirty="0">
                  <a:solidFill>
                    <a:srgbClr val="FF3300"/>
                  </a:solidFill>
                  <a:latin typeface="+mn-ea"/>
                </a:rPr>
                <a:t>辅助选项卡</a:t>
              </a:r>
              <a:endParaRPr lang="zh-CN" altLang="en-US" b="1" dirty="0">
                <a:solidFill>
                  <a:srgbClr val="FF3300"/>
                </a:solidFill>
                <a:latin typeface="+mn-ea"/>
              </a:endParaRPr>
            </a:p>
          </p:txBody>
        </p:sp>
      </p:grpSp>
      <p:grpSp>
        <p:nvGrpSpPr>
          <p:cNvPr id="28" name="组合 47"/>
          <p:cNvGrpSpPr/>
          <p:nvPr/>
        </p:nvGrpSpPr>
        <p:grpSpPr bwMode="auto">
          <a:xfrm>
            <a:off x="6087110" y="607695"/>
            <a:ext cx="3411855" cy="755015"/>
            <a:chOff x="5223119" y="388844"/>
            <a:chExt cx="3326032" cy="976819"/>
          </a:xfrm>
        </p:grpSpPr>
        <p:sp>
          <p:nvSpPr>
            <p:cNvPr id="29" name="圆角矩形 44"/>
            <p:cNvSpPr>
              <a:spLocks noChangeArrowheads="1"/>
            </p:cNvSpPr>
            <p:nvPr/>
          </p:nvSpPr>
          <p:spPr bwMode="auto">
            <a:xfrm>
              <a:off x="7379747" y="1064977"/>
              <a:ext cx="1169404" cy="300686"/>
            </a:xfrm>
            <a:prstGeom prst="roundRect">
              <a:avLst>
                <a:gd name="adj" fmla="val 16667"/>
              </a:avLst>
            </a:prstGeom>
            <a:noFill/>
            <a:ln w="28575" algn="ctr">
              <a:solidFill>
                <a:srgbClr val="FF0000"/>
              </a:solidFill>
              <a:round/>
            </a:ln>
          </p:spPr>
          <p:txBody>
            <a:bodyPr/>
            <a:lstStyle/>
            <a:p>
              <a:pPr algn="ctr" eaLnBrk="1" hangingPunct="1"/>
              <a:endParaRPr lang="zh-CN" altLang="en-US">
                <a:latin typeface="Arial" panose="020B0604020202020204" pitchFamily="34" charset="0"/>
                <a:ea typeface="宋体" panose="02010600030101010101" pitchFamily="2" charset="-122"/>
              </a:endParaRPr>
            </a:p>
          </p:txBody>
        </p:sp>
        <p:sp>
          <p:nvSpPr>
            <p:cNvPr id="30" name="圆角矩形标注 45"/>
            <p:cNvSpPr>
              <a:spLocks noChangeArrowheads="1"/>
            </p:cNvSpPr>
            <p:nvPr/>
          </p:nvSpPr>
          <p:spPr bwMode="auto">
            <a:xfrm>
              <a:off x="5223119" y="388844"/>
              <a:ext cx="2157309" cy="676133"/>
            </a:xfrm>
            <a:prstGeom prst="wedgeRoundRectCallout">
              <a:avLst>
                <a:gd name="adj1" fmla="val 47935"/>
                <a:gd name="adj2" fmla="val 66856"/>
                <a:gd name="adj3" fmla="val 16667"/>
              </a:avLst>
            </a:prstGeom>
            <a:solidFill>
              <a:srgbClr val="A0DCFA">
                <a:alpha val="58823"/>
              </a:srgbClr>
            </a:solidFill>
            <a:ln w="3175" algn="ctr">
              <a:solidFill>
                <a:schemeClr val="accent1"/>
              </a:solidFill>
              <a:round/>
            </a:ln>
          </p:spPr>
          <p:txBody>
            <a:bodyPr anchor="ctr"/>
            <a:lstStyle/>
            <a:p>
              <a:pPr algn="ctr" eaLnBrk="1" hangingPunct="1"/>
              <a:r>
                <a:rPr lang="zh-CN" altLang="en-US" b="1" dirty="0">
                  <a:solidFill>
                    <a:srgbClr val="FF3300"/>
                  </a:solidFill>
                  <a:latin typeface="+mn-ea"/>
                </a:rPr>
                <a:t>注册个人用户，校内外无障碍登录</a:t>
              </a:r>
              <a:endParaRPr lang="zh-CN" altLang="en-US" b="1" dirty="0">
                <a:solidFill>
                  <a:srgbClr val="FF3300"/>
                </a:solidFill>
                <a:latin typeface="+mn-ea"/>
              </a:endParaRPr>
            </a:p>
          </p:txBody>
        </p:sp>
      </p:grpSp>
      <p:grpSp>
        <p:nvGrpSpPr>
          <p:cNvPr id="4" name="组合 47"/>
          <p:cNvGrpSpPr/>
          <p:nvPr/>
        </p:nvGrpSpPr>
        <p:grpSpPr bwMode="auto">
          <a:xfrm>
            <a:off x="2427109" y="794240"/>
            <a:ext cx="4205603" cy="903603"/>
            <a:chOff x="4859319" y="264786"/>
            <a:chExt cx="3689832" cy="1169059"/>
          </a:xfrm>
        </p:grpSpPr>
        <p:sp>
          <p:nvSpPr>
            <p:cNvPr id="5" name="圆角矩形 44"/>
            <p:cNvSpPr>
              <a:spLocks noChangeArrowheads="1"/>
            </p:cNvSpPr>
            <p:nvPr/>
          </p:nvSpPr>
          <p:spPr bwMode="auto">
            <a:xfrm>
              <a:off x="5489425" y="1069078"/>
              <a:ext cx="3059726" cy="364767"/>
            </a:xfrm>
            <a:prstGeom prst="roundRect">
              <a:avLst>
                <a:gd name="adj" fmla="val 16667"/>
              </a:avLst>
            </a:prstGeom>
            <a:noFill/>
            <a:ln w="28575" algn="ctr">
              <a:solidFill>
                <a:srgbClr val="FF0000"/>
              </a:solidFill>
              <a:round/>
            </a:ln>
          </p:spPr>
          <p:txBody>
            <a:bodyPr/>
            <a:lstStyle/>
            <a:p>
              <a:pPr algn="ctr" eaLnBrk="1" hangingPunct="1"/>
              <a:endParaRPr lang="zh-CN" altLang="en-US">
                <a:latin typeface="Arial" panose="020B0604020202020204" pitchFamily="34" charset="0"/>
                <a:ea typeface="宋体" panose="02010600030101010101" pitchFamily="2" charset="-122"/>
              </a:endParaRPr>
            </a:p>
          </p:txBody>
        </p:sp>
        <p:sp>
          <p:nvSpPr>
            <p:cNvPr id="6" name="圆角矩形标注 45"/>
            <p:cNvSpPr>
              <a:spLocks noChangeArrowheads="1"/>
            </p:cNvSpPr>
            <p:nvPr/>
          </p:nvSpPr>
          <p:spPr bwMode="auto">
            <a:xfrm>
              <a:off x="4859319" y="264786"/>
              <a:ext cx="2205655" cy="603837"/>
            </a:xfrm>
            <a:prstGeom prst="wedgeRoundRectCallout">
              <a:avLst>
                <a:gd name="adj1" fmla="val 47935"/>
                <a:gd name="adj2" fmla="val 66856"/>
                <a:gd name="adj3" fmla="val 16667"/>
              </a:avLst>
            </a:prstGeom>
            <a:solidFill>
              <a:srgbClr val="A0DCFA">
                <a:alpha val="58823"/>
              </a:srgbClr>
            </a:solidFill>
            <a:ln w="3175" algn="ctr">
              <a:solidFill>
                <a:schemeClr val="accent1"/>
              </a:solidFill>
              <a:round/>
            </a:ln>
          </p:spPr>
          <p:txBody>
            <a:bodyPr anchor="ctr"/>
            <a:lstStyle/>
            <a:p>
              <a:pPr algn="ctr" eaLnBrk="1" hangingPunct="1"/>
              <a:r>
                <a:rPr lang="zh-CN" altLang="en-US" b="1" dirty="0">
                  <a:solidFill>
                    <a:srgbClr val="FF3300"/>
                  </a:solidFill>
                  <a:latin typeface="+mn-ea"/>
                </a:rPr>
                <a:t>全系统数据库列表</a:t>
              </a:r>
              <a:endParaRPr lang="zh-CN" altLang="en-US" b="1" dirty="0">
                <a:solidFill>
                  <a:srgbClr val="FF3300"/>
                </a:solidFill>
                <a:latin typeface="+mn-ea"/>
              </a:endParaRPr>
            </a:p>
          </p:txBody>
        </p:sp>
      </p:grpSp>
    </p:spTree>
    <p:custDataLst>
      <p:tags r:id="rId2"/>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en-US" altLang="zh-CN" sz="2800" b="1" dirty="0"/>
              <a:t>RESSET</a:t>
            </a:r>
            <a:r>
              <a:rPr lang="zh-CN" altLang="en-US" sz="2800" b="1" dirty="0"/>
              <a:t>金融研究数据库</a:t>
            </a:r>
            <a:r>
              <a:rPr lang="en-US" altLang="zh-CN" sz="2800" b="1" dirty="0">
                <a:solidFill>
                  <a:prstClr val="black">
                    <a:lumMod val="65000"/>
                    <a:lumOff val="35000"/>
                  </a:prstClr>
                </a:solidFill>
              </a:rPr>
              <a:t>-</a:t>
            </a:r>
            <a:r>
              <a:rPr lang="zh-CN" altLang="en-US" sz="2800" b="1" dirty="0">
                <a:solidFill>
                  <a:prstClr val="black">
                    <a:lumMod val="65000"/>
                    <a:lumOff val="35000"/>
                  </a:prstClr>
                </a:solidFill>
              </a:rPr>
              <a:t>概况</a:t>
            </a:r>
            <a:endParaRPr lang="zh-CN" altLang="en-US" sz="3600" b="1" dirty="0"/>
          </a:p>
        </p:txBody>
      </p:sp>
      <p:sp>
        <p:nvSpPr>
          <p:cNvPr id="28" name="内容占位符 2"/>
          <p:cNvSpPr txBox="1"/>
          <p:nvPr/>
        </p:nvSpPr>
        <p:spPr>
          <a:xfrm>
            <a:off x="695228" y="1293180"/>
            <a:ext cx="5581651" cy="3987816"/>
          </a:xfrm>
          <a:prstGeom prst="rect">
            <a:avLst/>
          </a:prstGeom>
        </p:spPr>
        <p:txBody>
          <a:bodyPr lIns="121917" tIns="60958" rIns="121917" bIns="60958"/>
          <a:lstStyle/>
          <a:p>
            <a:pPr marL="511810" indent="-511810" algn="just" defTabSz="1363980" fontAlgn="auto">
              <a:spcBef>
                <a:spcPts val="0"/>
              </a:spcBef>
              <a:spcAft>
                <a:spcPts val="600"/>
              </a:spcAft>
              <a:buFont typeface="Wingdings" panose="05000000000000000000" pitchFamily="2" charset="2"/>
              <a:buChar char="u"/>
              <a:defRPr/>
            </a:pPr>
            <a:r>
              <a:rPr lang="zh-CN" altLang="en-US" b="1" dirty="0">
                <a:solidFill>
                  <a:srgbClr val="0070C0"/>
                </a:solidFill>
                <a:latin typeface="+mn-ea"/>
              </a:rPr>
              <a:t>锐思金融研究数据库</a:t>
            </a:r>
            <a:endParaRPr lang="en-US" altLang="zh-CN" b="1" dirty="0">
              <a:solidFill>
                <a:srgbClr val="0070C0"/>
              </a:solidFill>
              <a:latin typeface="+mn-ea"/>
            </a:endParaRPr>
          </a:p>
          <a:p>
            <a:pPr algn="just" defTabSz="1363980" fontAlgn="auto">
              <a:spcBef>
                <a:spcPts val="0"/>
              </a:spcBef>
              <a:spcAft>
                <a:spcPts val="600"/>
              </a:spcAft>
              <a:defRPr/>
            </a:pPr>
            <a:endParaRPr lang="zh-CN" altLang="en-US" b="1" dirty="0">
              <a:solidFill>
                <a:srgbClr val="0070C0"/>
              </a:solidFill>
              <a:latin typeface="+mn-ea"/>
            </a:endParaRPr>
          </a:p>
          <a:p>
            <a:pPr marL="1108710" lvl="1" indent="-426085" algn="just" defTabSz="1363980">
              <a:spcBef>
                <a:spcPct val="20000"/>
              </a:spcBef>
              <a:buFont typeface="Arial" panose="020B0604020202020204" pitchFamily="34" charset="0"/>
              <a:buChar char="–"/>
              <a:defRPr/>
            </a:pPr>
            <a:r>
              <a:rPr lang="zh-CN" altLang="en-US" dirty="0">
                <a:latin typeface="+mn-ea"/>
              </a:rPr>
              <a:t>涵盖</a:t>
            </a:r>
            <a:r>
              <a:rPr lang="zh-CN" altLang="en-US" dirty="0">
                <a:solidFill>
                  <a:srgbClr val="FF0000"/>
                </a:solidFill>
                <a:latin typeface="+mn-ea"/>
              </a:rPr>
              <a:t>股票、债券、基金、研究报告、宏观统计、行业统计、外汇、期货</a:t>
            </a:r>
            <a:r>
              <a:rPr lang="zh-CN" altLang="en-US" dirty="0">
                <a:latin typeface="+mn-ea"/>
              </a:rPr>
              <a:t>等系列数据。</a:t>
            </a:r>
            <a:endParaRPr lang="en-US" altLang="zh-CN" dirty="0">
              <a:latin typeface="+mn-ea"/>
            </a:endParaRPr>
          </a:p>
          <a:p>
            <a:pPr marL="1108710" lvl="1" indent="-426085" algn="just" defTabSz="1363980">
              <a:spcBef>
                <a:spcPct val="20000"/>
              </a:spcBef>
              <a:buFont typeface="Arial" panose="020B0604020202020204" pitchFamily="34" charset="0"/>
              <a:buChar char="–"/>
              <a:defRPr/>
            </a:pPr>
            <a:r>
              <a:rPr lang="zh-CN" altLang="en-US" dirty="0">
                <a:latin typeface="+mn-ea"/>
              </a:rPr>
              <a:t>数据全面、衍生指标丰富</a:t>
            </a:r>
            <a:endParaRPr lang="en-US" altLang="zh-CN" dirty="0">
              <a:latin typeface="+mn-ea"/>
            </a:endParaRPr>
          </a:p>
          <a:p>
            <a:pPr marL="1108710" lvl="1" indent="-426085" algn="just" defTabSz="1363980">
              <a:spcBef>
                <a:spcPct val="20000"/>
              </a:spcBef>
              <a:buFont typeface="Arial" panose="020B0604020202020204" pitchFamily="34" charset="0"/>
              <a:buChar char="–"/>
              <a:defRPr/>
            </a:pPr>
            <a:r>
              <a:rPr lang="zh-CN" altLang="en-US" dirty="0">
                <a:latin typeface="+mn-ea"/>
                <a:cs typeface="Times New Roman" panose="02020603050405020304" pitchFamily="18" charset="0"/>
              </a:rPr>
              <a:t>频度齐全（日、周、月、季、年）</a:t>
            </a:r>
            <a:endParaRPr lang="zh-CN" altLang="en-US" dirty="0">
              <a:latin typeface="+mn-ea"/>
            </a:endParaRPr>
          </a:p>
          <a:p>
            <a:pPr marL="1108710" lvl="1" indent="-426085" algn="just" defTabSz="1363980">
              <a:spcBef>
                <a:spcPct val="20000"/>
              </a:spcBef>
              <a:buFont typeface="Arial" panose="020B0604020202020204" pitchFamily="34" charset="0"/>
              <a:buChar char="–"/>
              <a:defRPr/>
            </a:pPr>
            <a:r>
              <a:rPr lang="zh-CN" altLang="en-US" dirty="0">
                <a:latin typeface="+mn-ea"/>
              </a:rPr>
              <a:t>专业合并方便应用</a:t>
            </a:r>
            <a:endParaRPr lang="en-US" altLang="zh-CN" dirty="0">
              <a:latin typeface="+mn-ea"/>
            </a:endParaRPr>
          </a:p>
          <a:p>
            <a:pPr marL="1108710" lvl="1" indent="-426085" algn="just" defTabSz="1363980">
              <a:spcBef>
                <a:spcPct val="20000"/>
              </a:spcBef>
              <a:buFont typeface="Arial" panose="020B0604020202020204" pitchFamily="34" charset="0"/>
              <a:buChar char="–"/>
              <a:defRPr/>
            </a:pPr>
            <a:r>
              <a:rPr lang="zh-CN" altLang="en-US" dirty="0">
                <a:latin typeface="+mn-ea"/>
              </a:rPr>
              <a:t>提取方便（行业、市场、期末）</a:t>
            </a:r>
            <a:endParaRPr lang="en-US" altLang="zh-CN" dirty="0">
              <a:latin typeface="+mn-ea"/>
            </a:endParaRPr>
          </a:p>
          <a:p>
            <a:pPr marL="1108710" lvl="1" indent="-426085" algn="just" defTabSz="1363980">
              <a:spcBef>
                <a:spcPct val="20000"/>
              </a:spcBef>
              <a:buFont typeface="Arial" panose="020B0604020202020204" pitchFamily="34" charset="0"/>
              <a:buChar char="–"/>
              <a:defRPr/>
            </a:pPr>
            <a:r>
              <a:rPr lang="zh-CN" altLang="en-US" dirty="0">
                <a:latin typeface="+mn-ea"/>
              </a:rPr>
              <a:t>科研数据定制</a:t>
            </a:r>
            <a:endParaRPr lang="en-US" altLang="zh-CN" dirty="0">
              <a:latin typeface="+mn-ea"/>
            </a:endParaRPr>
          </a:p>
          <a:p>
            <a:pPr marL="1108710" lvl="1" indent="-426085" algn="just" defTabSz="1363980">
              <a:spcBef>
                <a:spcPct val="20000"/>
              </a:spcBef>
              <a:buFont typeface="Arial" panose="020B0604020202020204" pitchFamily="34" charset="0"/>
              <a:buChar char="–"/>
              <a:defRPr/>
            </a:pPr>
            <a:r>
              <a:rPr lang="zh-CN" altLang="en-US" dirty="0">
                <a:latin typeface="+mn-ea"/>
              </a:rPr>
              <a:t>研究项目合作</a:t>
            </a:r>
            <a:endParaRPr lang="en-US" altLang="zh-CN" dirty="0">
              <a:latin typeface="+mn-ea"/>
            </a:endParaRPr>
          </a:p>
          <a:p>
            <a:pPr marL="1108710" lvl="1" indent="-426085" algn="just" defTabSz="1363980">
              <a:spcBef>
                <a:spcPct val="20000"/>
              </a:spcBef>
              <a:buFont typeface="Arial" panose="020B0604020202020204" pitchFamily="34" charset="0"/>
              <a:buChar char="–"/>
              <a:defRPr/>
            </a:pPr>
            <a:r>
              <a:rPr lang="zh-CN" altLang="en-US" dirty="0">
                <a:latin typeface="+mn-ea"/>
              </a:rPr>
              <a:t>专业讲座培训</a:t>
            </a:r>
            <a:endParaRPr lang="en-US" altLang="zh-CN" dirty="0">
              <a:latin typeface="+mn-ea"/>
            </a:endParaRPr>
          </a:p>
          <a:p>
            <a:pPr marL="1108710" lvl="1" indent="-426085" algn="just" defTabSz="1363980">
              <a:spcBef>
                <a:spcPct val="20000"/>
              </a:spcBef>
              <a:defRPr/>
            </a:pPr>
            <a:endParaRPr lang="zh-CN" altLang="en-US" dirty="0">
              <a:latin typeface="+mn-ea"/>
            </a:endParaRPr>
          </a:p>
          <a:p>
            <a:pPr marL="1108710" lvl="1" indent="-426085" algn="just" defTabSz="1363980">
              <a:spcBef>
                <a:spcPct val="20000"/>
              </a:spcBef>
              <a:buFont typeface="Arial" panose="020B0604020202020204" pitchFamily="34" charset="0"/>
              <a:buChar char="–"/>
              <a:defRPr/>
            </a:pPr>
            <a:endParaRPr lang="zh-CN" altLang="en-US" dirty="0">
              <a:latin typeface="+mn-ea"/>
            </a:endParaRPr>
          </a:p>
        </p:txBody>
      </p:sp>
      <p:pic>
        <p:nvPicPr>
          <p:cNvPr id="2" name="图片 1"/>
          <p:cNvPicPr>
            <a:picLocks noChangeAspect="1"/>
          </p:cNvPicPr>
          <p:nvPr/>
        </p:nvPicPr>
        <p:blipFill>
          <a:blip r:embed="rId1"/>
          <a:stretch>
            <a:fillRect/>
          </a:stretch>
        </p:blipFill>
        <p:spPr>
          <a:xfrm>
            <a:off x="6451024" y="1293180"/>
            <a:ext cx="5116564" cy="2582860"/>
          </a:xfrm>
          <a:prstGeom prst="rect">
            <a:avLst/>
          </a:prstGeom>
          <a:effectLst>
            <a:outerShdw blurRad="63500" sx="102000" sy="102000" algn="ctr" rotWithShape="0">
              <a:prstClr val="black">
                <a:alpha val="40000"/>
              </a:prstClr>
            </a:outerShdw>
          </a:effectLst>
        </p:spPr>
      </p:pic>
      <p:pic>
        <p:nvPicPr>
          <p:cNvPr id="3" name="图片 2"/>
          <p:cNvPicPr>
            <a:picLocks noChangeAspect="1"/>
          </p:cNvPicPr>
          <p:nvPr/>
        </p:nvPicPr>
        <p:blipFill>
          <a:blip r:embed="rId2"/>
          <a:stretch>
            <a:fillRect/>
          </a:stretch>
        </p:blipFill>
        <p:spPr>
          <a:xfrm>
            <a:off x="6446437" y="4116878"/>
            <a:ext cx="5121151" cy="2582860"/>
          </a:xfrm>
          <a:prstGeom prst="rect">
            <a:avLst/>
          </a:prstGeom>
          <a:effectLst>
            <a:outerShdw blurRad="63500" sx="102000" sy="102000" algn="ctr" rotWithShape="0">
              <a:prstClr val="black">
                <a:alpha val="40000"/>
              </a:prstClr>
            </a:outerShdw>
          </a:effectLst>
        </p:spPr>
      </p:pic>
    </p:spTree>
    <p:custDataLst>
      <p:tags r:id="rId3"/>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pPr marL="514350" indent="-514350">
              <a:buFont typeface="+mj-ea"/>
              <a:buAutoNum type="circleNumDbPlain"/>
            </a:pPr>
            <a:r>
              <a:rPr lang="zh-CN" altLang="en-US" sz="2800" b="1" dirty="0">
                <a:solidFill>
                  <a:prstClr val="black">
                    <a:lumMod val="65000"/>
                    <a:lumOff val="35000"/>
                  </a:prstClr>
                </a:solidFill>
              </a:rPr>
              <a:t>优势：</a:t>
            </a:r>
            <a:r>
              <a:rPr lang="zh-CN" altLang="en-US" sz="2800" b="1" dirty="0"/>
              <a:t>数据全面，冗余度低</a:t>
            </a:r>
            <a:endParaRPr lang="zh-CN" altLang="en-US" sz="2800" b="1" dirty="0"/>
          </a:p>
        </p:txBody>
      </p:sp>
      <p:sp>
        <p:nvSpPr>
          <p:cNvPr id="3" name="文本框 2"/>
          <p:cNvSpPr txBox="1"/>
          <p:nvPr/>
        </p:nvSpPr>
        <p:spPr>
          <a:xfrm>
            <a:off x="1209303" y="1210025"/>
            <a:ext cx="10234552" cy="1338828"/>
          </a:xfrm>
          <a:prstGeom prst="rect">
            <a:avLst/>
          </a:prstGeom>
          <a:noFill/>
        </p:spPr>
        <p:txBody>
          <a:bodyPr wrap="square" rtlCol="0">
            <a:spAutoFit/>
          </a:bodyPr>
          <a:lstStyle/>
          <a:p>
            <a:pPr marL="285750" indent="-285750">
              <a:lnSpc>
                <a:spcPct val="150000"/>
              </a:lnSpc>
              <a:buFont typeface="Wingdings" panose="05000000000000000000" pitchFamily="2" charset="2"/>
              <a:buChar char="n"/>
            </a:pPr>
            <a:r>
              <a:rPr lang="zh-CN" altLang="en-US" dirty="0"/>
              <a:t>采用的是符合国际主流研究习惯的分类标准和方法，即按照</a:t>
            </a:r>
            <a:r>
              <a:rPr lang="zh-CN" altLang="en-US" dirty="0">
                <a:solidFill>
                  <a:schemeClr val="accent5"/>
                </a:solidFill>
              </a:rPr>
              <a:t>交易工具</a:t>
            </a:r>
            <a:r>
              <a:rPr lang="zh-CN" altLang="en-US" dirty="0"/>
              <a:t>将数据库分为股票、债券、外汇、基金、黄金、期货等大类。             </a:t>
            </a:r>
            <a:endParaRPr lang="en-US" altLang="zh-CN" dirty="0"/>
          </a:p>
          <a:p>
            <a:pPr marL="285750" indent="-285750">
              <a:lnSpc>
                <a:spcPct val="150000"/>
              </a:lnSpc>
              <a:buFont typeface="Wingdings" panose="05000000000000000000" pitchFamily="2" charset="2"/>
              <a:buChar char="n"/>
            </a:pPr>
            <a:r>
              <a:rPr lang="zh-CN" altLang="en-US" dirty="0"/>
              <a:t>以股票库为例，常用数据表如下：</a:t>
            </a:r>
            <a:endParaRPr lang="zh-CN" altLang="en-US" dirty="0"/>
          </a:p>
        </p:txBody>
      </p:sp>
      <p:pic>
        <p:nvPicPr>
          <p:cNvPr id="5" name="图片 4"/>
          <p:cNvPicPr>
            <a:picLocks noChangeAspect="1"/>
          </p:cNvPicPr>
          <p:nvPr/>
        </p:nvPicPr>
        <p:blipFill>
          <a:blip r:embed="rId1"/>
          <a:stretch>
            <a:fillRect/>
          </a:stretch>
        </p:blipFill>
        <p:spPr>
          <a:xfrm>
            <a:off x="2568765" y="2548853"/>
            <a:ext cx="6415643" cy="4060714"/>
          </a:xfrm>
          <a:prstGeom prst="rect">
            <a:avLst/>
          </a:prstGeom>
          <a:effectLst>
            <a:outerShdw blurRad="63500" sx="102000" sy="102000" algn="ctr" rotWithShape="0">
              <a:prstClr val="black">
                <a:alpha val="40000"/>
              </a:prstClr>
            </a:outerShdw>
          </a:effectLst>
        </p:spPr>
      </p:pic>
    </p:spTree>
    <p:custDataLst>
      <p:tags r:id="rId2"/>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pPr marL="514350" indent="-514350">
              <a:buFont typeface="+mj-ea"/>
              <a:buAutoNum type="circleNumDbPlain" startAt="2"/>
            </a:pPr>
            <a:r>
              <a:rPr lang="zh-CN" altLang="en-US" sz="2800" b="1" dirty="0"/>
              <a:t>优势：衍生指标丰富，开放模型算法</a:t>
            </a:r>
            <a:endParaRPr lang="zh-CN" altLang="en-US" sz="2800" b="1" dirty="0"/>
          </a:p>
        </p:txBody>
      </p:sp>
      <p:sp>
        <p:nvSpPr>
          <p:cNvPr id="17" name="矩形 12"/>
          <p:cNvSpPr>
            <a:spLocks noChangeArrowheads="1"/>
          </p:cNvSpPr>
          <p:nvPr/>
        </p:nvSpPr>
        <p:spPr bwMode="auto">
          <a:xfrm>
            <a:off x="6877250" y="1388475"/>
            <a:ext cx="4394200" cy="1223412"/>
          </a:xfrm>
          <a:prstGeom prst="rect">
            <a:avLst/>
          </a:prstGeom>
          <a:noFill/>
          <a:ln w="9525">
            <a:noFill/>
            <a:miter lim="800000"/>
          </a:ln>
        </p:spPr>
        <p:txBody>
          <a:bodyPr>
            <a:spAutoFit/>
          </a:bodyPr>
          <a:lstStyle/>
          <a:p>
            <a:pPr algn="just" eaLnBrk="1" hangingPunct="1">
              <a:lnSpc>
                <a:spcPct val="150000"/>
              </a:lnSpc>
              <a:buFont typeface="Arial" panose="020B0604020202020204" pitchFamily="34" charset="0"/>
              <a:buNone/>
            </a:pPr>
            <a:r>
              <a:rPr lang="zh-CN" altLang="en-US" sz="1600" b="1" dirty="0">
                <a:solidFill>
                  <a:srgbClr val="000000"/>
                </a:solidFill>
                <a:latin typeface="+mn-ea"/>
                <a:sym typeface="宋体" panose="02010600030101010101" pitchFamily="2" charset="-122"/>
              </a:rPr>
              <a:t>日股票综合数据</a:t>
            </a:r>
            <a:r>
              <a:rPr lang="zh-CN" altLang="en-US" sz="1600" b="1" dirty="0">
                <a:solidFill>
                  <a:srgbClr val="3BA2CD"/>
                </a:solidFill>
                <a:latin typeface="+mn-ea"/>
                <a:sym typeface="宋体" panose="02010600030101010101" pitchFamily="2" charset="-122"/>
              </a:rPr>
              <a:t>  </a:t>
            </a:r>
            <a:endParaRPr lang="en-US" altLang="zh-CN" sz="1600" b="1" dirty="0">
              <a:solidFill>
                <a:srgbClr val="3BA2CD"/>
              </a:solidFill>
              <a:latin typeface="+mn-ea"/>
              <a:sym typeface="Calibri" panose="020F0502020204030204" pitchFamily="34" charset="0"/>
            </a:endParaRPr>
          </a:p>
          <a:p>
            <a:pPr algn="just">
              <a:lnSpc>
                <a:spcPct val="150000"/>
              </a:lnSpc>
            </a:pPr>
            <a:r>
              <a:rPr lang="zh-CN" altLang="en-US" sz="1100" dirty="0">
                <a:solidFill>
                  <a:srgbClr val="000000"/>
                </a:solidFill>
                <a:latin typeface="+mn-ea"/>
                <a:sym typeface="Calibri" panose="020F0502020204030204" pitchFamily="34" charset="0"/>
              </a:rPr>
              <a:t>该表按日频率将个股的价格、成交量、股数信息、分配信息、股价调整因子、汇率、持有期收益、估值指标、公司主要财务指标等时序数据合并为一张大表，并按国际金融数据标准进行设计和变量分类。</a:t>
            </a:r>
            <a:endParaRPr lang="zh-CN" altLang="en-US" sz="1100" dirty="0">
              <a:solidFill>
                <a:srgbClr val="000000"/>
              </a:solidFill>
              <a:latin typeface="+mn-ea"/>
              <a:sym typeface="宋体" panose="02010600030101010101" pitchFamily="2" charset="-122"/>
            </a:endParaRPr>
          </a:p>
        </p:txBody>
      </p:sp>
      <p:sp>
        <p:nvSpPr>
          <p:cNvPr id="19" name="矩形 13"/>
          <p:cNvSpPr>
            <a:spLocks noChangeArrowheads="1"/>
          </p:cNvSpPr>
          <p:nvPr/>
        </p:nvSpPr>
        <p:spPr bwMode="auto">
          <a:xfrm>
            <a:off x="6877250" y="2640013"/>
            <a:ext cx="4394200" cy="1223412"/>
          </a:xfrm>
          <a:prstGeom prst="rect">
            <a:avLst/>
          </a:prstGeom>
          <a:noFill/>
          <a:ln w="9525">
            <a:noFill/>
            <a:miter lim="800000"/>
          </a:ln>
        </p:spPr>
        <p:txBody>
          <a:bodyPr>
            <a:spAutoFit/>
          </a:bodyPr>
          <a:lstStyle/>
          <a:p>
            <a:pPr algn="just" eaLnBrk="1" hangingPunct="1">
              <a:lnSpc>
                <a:spcPct val="150000"/>
              </a:lnSpc>
              <a:buFont typeface="Arial" panose="020B0604020202020204" pitchFamily="34" charset="0"/>
              <a:buNone/>
            </a:pPr>
            <a:r>
              <a:rPr lang="zh-CN" altLang="en-US" sz="1600" b="1" dirty="0">
                <a:solidFill>
                  <a:srgbClr val="000000"/>
                </a:solidFill>
                <a:latin typeface="+mn-ea"/>
                <a:sym typeface="宋体" panose="02010600030101010101" pitchFamily="2" charset="-122"/>
              </a:rPr>
              <a:t>月三因子数据</a:t>
            </a:r>
            <a:endParaRPr lang="en-US" altLang="zh-CN" sz="1600" b="1" dirty="0">
              <a:solidFill>
                <a:srgbClr val="3BA2CD"/>
              </a:solidFill>
              <a:latin typeface="+mn-ea"/>
              <a:sym typeface="Calibri" panose="020F0502020204030204" pitchFamily="34" charset="0"/>
            </a:endParaRPr>
          </a:p>
          <a:p>
            <a:pPr algn="just">
              <a:lnSpc>
                <a:spcPct val="150000"/>
              </a:lnSpc>
            </a:pPr>
            <a:r>
              <a:rPr lang="zh-CN" altLang="en-US" sz="1100" dirty="0">
                <a:latin typeface="+mn-ea"/>
              </a:rPr>
              <a:t>以三因子资产定价模型为依据，提供市场溢酬因子（</a:t>
            </a:r>
            <a:r>
              <a:rPr lang="en-US" altLang="zh-CN" sz="1100" dirty="0" err="1">
                <a:latin typeface="+mn-ea"/>
              </a:rPr>
              <a:t>Rm-Rf</a:t>
            </a:r>
            <a:r>
              <a:rPr lang="zh-CN" altLang="en-US" sz="1100" dirty="0">
                <a:latin typeface="+mn-ea"/>
              </a:rPr>
              <a:t>），市值因子（</a:t>
            </a:r>
            <a:r>
              <a:rPr lang="en-US" altLang="zh-CN" sz="1100" dirty="0">
                <a:latin typeface="+mn-ea"/>
              </a:rPr>
              <a:t>SMB</a:t>
            </a:r>
            <a:r>
              <a:rPr lang="zh-CN" altLang="en-US" sz="1100" dirty="0">
                <a:latin typeface="+mn-ea"/>
              </a:rPr>
              <a:t>）和账面市值比因子</a:t>
            </a:r>
            <a:r>
              <a:rPr lang="en-US" altLang="zh-CN" sz="1100" dirty="0">
                <a:latin typeface="+mn-ea"/>
              </a:rPr>
              <a:t>(HML)</a:t>
            </a:r>
            <a:r>
              <a:rPr lang="zh-CN" altLang="en-US" sz="1100" dirty="0">
                <a:latin typeface="+mn-ea"/>
              </a:rPr>
              <a:t>的周序列数据，可用于实证检验中国股票市场的有效性等一系列研究。</a:t>
            </a:r>
            <a:endParaRPr lang="zh-CN" altLang="en-US" sz="1100" dirty="0">
              <a:solidFill>
                <a:srgbClr val="000000"/>
              </a:solidFill>
              <a:latin typeface="+mn-ea"/>
              <a:sym typeface="宋体" panose="02010600030101010101" pitchFamily="2" charset="-122"/>
            </a:endParaRPr>
          </a:p>
        </p:txBody>
      </p:sp>
      <p:sp>
        <p:nvSpPr>
          <p:cNvPr id="26" name="矩形 14"/>
          <p:cNvSpPr>
            <a:spLocks noChangeArrowheads="1"/>
          </p:cNvSpPr>
          <p:nvPr/>
        </p:nvSpPr>
        <p:spPr bwMode="auto">
          <a:xfrm>
            <a:off x="6874075" y="3853655"/>
            <a:ext cx="4394200" cy="969496"/>
          </a:xfrm>
          <a:prstGeom prst="rect">
            <a:avLst/>
          </a:prstGeom>
          <a:noFill/>
          <a:ln w="9525">
            <a:noFill/>
            <a:miter lim="800000"/>
          </a:ln>
        </p:spPr>
        <p:txBody>
          <a:bodyPr>
            <a:spAutoFit/>
          </a:bodyPr>
          <a:lstStyle/>
          <a:p>
            <a:pPr algn="just" eaLnBrk="1" hangingPunct="1">
              <a:lnSpc>
                <a:spcPct val="150000"/>
              </a:lnSpc>
              <a:buFont typeface="Arial" panose="020B0604020202020204" pitchFamily="34" charset="0"/>
              <a:buNone/>
            </a:pPr>
            <a:r>
              <a:rPr lang="zh-CN" altLang="en-US" sz="1600" b="1" dirty="0">
                <a:solidFill>
                  <a:srgbClr val="000000"/>
                </a:solidFill>
                <a:latin typeface="+mn-ea"/>
                <a:sym typeface="宋体" panose="02010600030101010101" pitchFamily="2" charset="-122"/>
              </a:rPr>
              <a:t>日波动率</a:t>
            </a:r>
            <a:r>
              <a:rPr lang="zh-CN" altLang="en-US" sz="1600" b="1" dirty="0">
                <a:solidFill>
                  <a:srgbClr val="3BA2CD"/>
                </a:solidFill>
                <a:latin typeface="+mn-ea"/>
                <a:sym typeface="宋体" panose="02010600030101010101" pitchFamily="2" charset="-122"/>
              </a:rPr>
              <a:t>  </a:t>
            </a:r>
            <a:endParaRPr lang="en-US" altLang="zh-CN" sz="1600" b="1" dirty="0">
              <a:solidFill>
                <a:srgbClr val="3BA2CD"/>
              </a:solidFill>
              <a:latin typeface="+mn-ea"/>
              <a:sym typeface="Calibri" panose="020F0502020204030204" pitchFamily="34" charset="0"/>
            </a:endParaRPr>
          </a:p>
          <a:p>
            <a:pPr algn="just">
              <a:lnSpc>
                <a:spcPct val="150000"/>
              </a:lnSpc>
            </a:pPr>
            <a:r>
              <a:rPr lang="zh-CN" altLang="en-US" sz="1100" dirty="0">
                <a:latin typeface="+mn-ea"/>
              </a:rPr>
              <a:t>根据股票日收益数据计算的历史波动率。分别采用</a:t>
            </a:r>
            <a:r>
              <a:rPr lang="en-US" altLang="zh-CN" sz="1100" dirty="0">
                <a:latin typeface="+mn-ea"/>
              </a:rPr>
              <a:t>20</a:t>
            </a:r>
            <a:r>
              <a:rPr lang="zh-CN" altLang="en-US" sz="1100" dirty="0">
                <a:latin typeface="+mn-ea"/>
              </a:rPr>
              <a:t>日、</a:t>
            </a:r>
            <a:r>
              <a:rPr lang="en-US" altLang="zh-CN" sz="1100" dirty="0">
                <a:latin typeface="+mn-ea"/>
              </a:rPr>
              <a:t>60</a:t>
            </a:r>
            <a:r>
              <a:rPr lang="zh-CN" altLang="en-US" sz="1100" dirty="0">
                <a:latin typeface="+mn-ea"/>
              </a:rPr>
              <a:t>日简单移动法，指数加权移动平均法和</a:t>
            </a:r>
            <a:r>
              <a:rPr lang="en-US" altLang="zh-CN" sz="1100" dirty="0">
                <a:latin typeface="+mn-ea"/>
              </a:rPr>
              <a:t>Garch</a:t>
            </a:r>
            <a:r>
              <a:rPr lang="zh-CN" altLang="en-US" sz="1100" dirty="0">
                <a:latin typeface="+mn-ea"/>
              </a:rPr>
              <a:t>模型计算日波动率。 </a:t>
            </a:r>
            <a:endParaRPr lang="zh-CN" altLang="en-US" sz="1100" dirty="0">
              <a:solidFill>
                <a:srgbClr val="000000"/>
              </a:solidFill>
              <a:latin typeface="+mn-ea"/>
              <a:sym typeface="宋体" panose="02010600030101010101" pitchFamily="2" charset="-122"/>
            </a:endParaRPr>
          </a:p>
        </p:txBody>
      </p:sp>
      <p:sp>
        <p:nvSpPr>
          <p:cNvPr id="27" name="矩形 15"/>
          <p:cNvSpPr>
            <a:spLocks noChangeArrowheads="1"/>
          </p:cNvSpPr>
          <p:nvPr/>
        </p:nvSpPr>
        <p:spPr bwMode="auto">
          <a:xfrm>
            <a:off x="6874075" y="4947900"/>
            <a:ext cx="4394200" cy="969496"/>
          </a:xfrm>
          <a:prstGeom prst="rect">
            <a:avLst/>
          </a:prstGeom>
          <a:noFill/>
          <a:ln w="9525">
            <a:noFill/>
            <a:miter lim="800000"/>
          </a:ln>
        </p:spPr>
        <p:txBody>
          <a:bodyPr>
            <a:spAutoFit/>
          </a:bodyPr>
          <a:lstStyle/>
          <a:p>
            <a:pPr algn="just" eaLnBrk="1" hangingPunct="1">
              <a:lnSpc>
                <a:spcPct val="150000"/>
              </a:lnSpc>
              <a:buFont typeface="Arial" panose="020B0604020202020204" pitchFamily="34" charset="0"/>
              <a:buNone/>
            </a:pPr>
            <a:r>
              <a:rPr lang="zh-CN" altLang="en-US" sz="1600" b="1" dirty="0">
                <a:solidFill>
                  <a:srgbClr val="000000"/>
                </a:solidFill>
                <a:latin typeface="+mn-ea"/>
                <a:sym typeface="宋体" panose="02010600030101010101" pitchFamily="2" charset="-122"/>
              </a:rPr>
              <a:t>持有期日收益</a:t>
            </a:r>
            <a:r>
              <a:rPr lang="zh-CN" altLang="en-US" sz="1600" b="1" dirty="0">
                <a:solidFill>
                  <a:srgbClr val="3BA2CD"/>
                </a:solidFill>
                <a:latin typeface="+mn-ea"/>
                <a:sym typeface="宋体" panose="02010600030101010101" pitchFamily="2" charset="-122"/>
              </a:rPr>
              <a:t> </a:t>
            </a:r>
            <a:endParaRPr lang="en-US" altLang="zh-CN" sz="1600" b="1" dirty="0">
              <a:solidFill>
                <a:srgbClr val="3BA2CD"/>
              </a:solidFill>
              <a:latin typeface="+mn-ea"/>
              <a:sym typeface="Calibri" panose="020F0502020204030204" pitchFamily="34" charset="0"/>
            </a:endParaRPr>
          </a:p>
          <a:p>
            <a:pPr algn="just">
              <a:lnSpc>
                <a:spcPct val="150000"/>
              </a:lnSpc>
            </a:pPr>
            <a:r>
              <a:rPr lang="zh-CN" altLang="en-US" sz="1100" dirty="0">
                <a:latin typeface="+mn-ea"/>
              </a:rPr>
              <a:t>根据交易数据、相关分配数据等计算得出的个股日收益率、日资本收益率，合并了以不同市场加权的市场日收益率、日无风险收益率等。</a:t>
            </a:r>
            <a:endParaRPr lang="zh-CN" altLang="en-US" sz="1100" dirty="0">
              <a:solidFill>
                <a:srgbClr val="000000"/>
              </a:solidFill>
              <a:latin typeface="+mn-ea"/>
              <a:sym typeface="宋体" panose="02010600030101010101" pitchFamily="2" charset="-122"/>
            </a:endParaRPr>
          </a:p>
        </p:txBody>
      </p:sp>
      <p:sp>
        <p:nvSpPr>
          <p:cNvPr id="44" name="矩形 69"/>
          <p:cNvSpPr>
            <a:spLocks noChangeArrowheads="1"/>
          </p:cNvSpPr>
          <p:nvPr/>
        </p:nvSpPr>
        <p:spPr bwMode="auto">
          <a:xfrm>
            <a:off x="4033113" y="1873900"/>
            <a:ext cx="765175" cy="523875"/>
          </a:xfrm>
          <a:prstGeom prst="rect">
            <a:avLst/>
          </a:prstGeom>
          <a:noFill/>
          <a:ln w="9525">
            <a:noFill/>
            <a:miter lim="800000"/>
          </a:ln>
        </p:spPr>
        <p:txBody>
          <a:bodyPr wrap="none">
            <a:spAutoFit/>
          </a:bodyPr>
          <a:lstStyle/>
          <a:p>
            <a:pPr algn="ctr" eaLnBrk="1" hangingPunct="1">
              <a:buFont typeface="Arial" panose="020B0604020202020204" pitchFamily="34" charset="0"/>
              <a:buNone/>
            </a:pPr>
            <a:r>
              <a:rPr lang="zh-CN" altLang="en-US" sz="1400" b="1">
                <a:solidFill>
                  <a:schemeClr val="bg1"/>
                </a:solidFill>
                <a:latin typeface="Calibri" panose="020F0502020204030204" pitchFamily="34" charset="0"/>
                <a:sym typeface="宋体" panose="02010600030101010101" pitchFamily="2" charset="-122"/>
              </a:rPr>
              <a:t>LOREM </a:t>
            </a:r>
            <a:endParaRPr lang="en-US" altLang="zh-CN" sz="1400" b="1" dirty="0">
              <a:solidFill>
                <a:schemeClr val="bg1"/>
              </a:solidFill>
              <a:latin typeface="Calibri" panose="020F0502020204030204" pitchFamily="34" charset="0"/>
              <a:sym typeface="Calibri" panose="020F0502020204030204" pitchFamily="34" charset="0"/>
            </a:endParaRPr>
          </a:p>
          <a:p>
            <a:pPr algn="ctr" eaLnBrk="1" hangingPunct="1">
              <a:buFont typeface="Arial" panose="020B0604020202020204" pitchFamily="34" charset="0"/>
              <a:buNone/>
            </a:pPr>
            <a:r>
              <a:rPr lang="zh-CN" altLang="en-US" sz="1400" b="1">
                <a:solidFill>
                  <a:schemeClr val="bg1"/>
                </a:solidFill>
                <a:latin typeface="Calibri" panose="020F0502020204030204" pitchFamily="34" charset="0"/>
                <a:sym typeface="宋体" panose="02010600030101010101" pitchFamily="2" charset="-122"/>
              </a:rPr>
              <a:t>IPSUM </a:t>
            </a:r>
            <a:endParaRPr lang="zh-CN" altLang="en-US" sz="1400">
              <a:solidFill>
                <a:srgbClr val="000000"/>
              </a:solidFill>
              <a:latin typeface="Calibri" panose="020F0502020204030204" pitchFamily="34" charset="0"/>
              <a:sym typeface="宋体" panose="02010600030101010101" pitchFamily="2" charset="-122"/>
            </a:endParaRPr>
          </a:p>
        </p:txBody>
      </p:sp>
      <p:sp>
        <p:nvSpPr>
          <p:cNvPr id="48" name="圆角矩形 73"/>
          <p:cNvSpPr>
            <a:spLocks noChangeArrowheads="1"/>
          </p:cNvSpPr>
          <p:nvPr/>
        </p:nvSpPr>
        <p:spPr bwMode="auto">
          <a:xfrm rot="16200000">
            <a:off x="6378775" y="1912350"/>
            <a:ext cx="768350" cy="95250"/>
          </a:xfrm>
          <a:prstGeom prst="roundRect">
            <a:avLst>
              <a:gd name="adj" fmla="val 50000"/>
            </a:avLst>
          </a:prstGeom>
          <a:solidFill>
            <a:srgbClr val="0070C0"/>
          </a:solidFill>
          <a:ln w="12700">
            <a:noFill/>
            <a:round/>
          </a:ln>
        </p:spPr>
        <p:txBody>
          <a:bodyPr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49" name="圆角矩形 74"/>
          <p:cNvSpPr>
            <a:spLocks noChangeArrowheads="1"/>
          </p:cNvSpPr>
          <p:nvPr/>
        </p:nvSpPr>
        <p:spPr bwMode="auto">
          <a:xfrm rot="16200000">
            <a:off x="6378775" y="3116263"/>
            <a:ext cx="768350" cy="95250"/>
          </a:xfrm>
          <a:prstGeom prst="roundRect">
            <a:avLst>
              <a:gd name="adj" fmla="val 50000"/>
            </a:avLst>
          </a:prstGeom>
          <a:solidFill>
            <a:srgbClr val="AEDC46"/>
          </a:solidFill>
          <a:ln w="12700">
            <a:noFill/>
            <a:round/>
          </a:ln>
        </p:spPr>
        <p:txBody>
          <a:bodyPr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50" name="圆角矩形 75"/>
          <p:cNvSpPr>
            <a:spLocks noChangeArrowheads="1"/>
          </p:cNvSpPr>
          <p:nvPr/>
        </p:nvSpPr>
        <p:spPr bwMode="auto">
          <a:xfrm rot="16200000">
            <a:off x="6378775" y="4352130"/>
            <a:ext cx="768350" cy="95250"/>
          </a:xfrm>
          <a:prstGeom prst="roundRect">
            <a:avLst>
              <a:gd name="adj" fmla="val 50000"/>
            </a:avLst>
          </a:prstGeom>
          <a:solidFill>
            <a:srgbClr val="424242"/>
          </a:solidFill>
          <a:ln w="12700">
            <a:noFill/>
            <a:round/>
          </a:ln>
        </p:spPr>
        <p:txBody>
          <a:bodyPr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51" name="圆角矩形 76"/>
          <p:cNvSpPr>
            <a:spLocks noChangeArrowheads="1"/>
          </p:cNvSpPr>
          <p:nvPr/>
        </p:nvSpPr>
        <p:spPr bwMode="auto">
          <a:xfrm rot="16200000">
            <a:off x="6378775" y="5438438"/>
            <a:ext cx="768350" cy="95250"/>
          </a:xfrm>
          <a:prstGeom prst="roundRect">
            <a:avLst>
              <a:gd name="adj" fmla="val 50000"/>
            </a:avLst>
          </a:prstGeom>
          <a:solidFill>
            <a:srgbClr val="21AFE6"/>
          </a:solidFill>
          <a:ln w="12700">
            <a:noFill/>
            <a:round/>
          </a:ln>
        </p:spPr>
        <p:txBody>
          <a:bodyPr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pic>
        <p:nvPicPr>
          <p:cNvPr id="4" name="图片 3"/>
          <p:cNvPicPr>
            <a:picLocks noChangeAspect="1"/>
          </p:cNvPicPr>
          <p:nvPr/>
        </p:nvPicPr>
        <p:blipFill>
          <a:blip r:embed="rId1"/>
          <a:stretch>
            <a:fillRect/>
          </a:stretch>
        </p:blipFill>
        <p:spPr>
          <a:xfrm>
            <a:off x="1190625" y="4357370"/>
            <a:ext cx="4667250" cy="1828800"/>
          </a:xfrm>
          <a:prstGeom prst="rect">
            <a:avLst/>
          </a:prstGeom>
          <a:effectLst>
            <a:outerShdw blurRad="63500" sx="102000" sy="102000" algn="ctr" rotWithShape="0">
              <a:prstClr val="black">
                <a:alpha val="40000"/>
              </a:prstClr>
            </a:outerShdw>
          </a:effectLst>
        </p:spPr>
      </p:pic>
      <p:pic>
        <p:nvPicPr>
          <p:cNvPr id="5" name="图片 4"/>
          <p:cNvPicPr>
            <a:picLocks noChangeAspect="1"/>
          </p:cNvPicPr>
          <p:nvPr/>
        </p:nvPicPr>
        <p:blipFill>
          <a:blip r:embed="rId2"/>
          <a:stretch>
            <a:fillRect/>
          </a:stretch>
        </p:blipFill>
        <p:spPr>
          <a:xfrm>
            <a:off x="1167814" y="1308971"/>
            <a:ext cx="4690061" cy="2536763"/>
          </a:xfrm>
          <a:prstGeom prst="rect">
            <a:avLst/>
          </a:prstGeom>
          <a:effectLst>
            <a:outerShdw blurRad="63500" sx="102000" sy="102000" algn="ctr" rotWithShape="0">
              <a:prstClr val="black">
                <a:alpha val="40000"/>
              </a:prstClr>
            </a:outerShdw>
          </a:effectLst>
        </p:spPr>
      </p:pic>
    </p:spTree>
    <p:custDataLst>
      <p:tags r:id="rId3"/>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pPr marL="514350" indent="-514350">
              <a:buFont typeface="+mj-ea"/>
              <a:buAutoNum type="circleNumDbPlain" startAt="3"/>
            </a:pPr>
            <a:r>
              <a:rPr lang="zh-CN" altLang="en-US" sz="2800" b="1" dirty="0"/>
              <a:t>优势：数据专业合并，方便应用</a:t>
            </a:r>
            <a:endParaRPr lang="zh-CN" altLang="en-US" sz="2800" b="1" dirty="0"/>
          </a:p>
        </p:txBody>
      </p:sp>
      <p:sp>
        <p:nvSpPr>
          <p:cNvPr id="3" name="文本框 2"/>
          <p:cNvSpPr txBox="1"/>
          <p:nvPr/>
        </p:nvSpPr>
        <p:spPr>
          <a:xfrm>
            <a:off x="1209303" y="1210025"/>
            <a:ext cx="8719788" cy="369332"/>
          </a:xfrm>
          <a:prstGeom prst="rect">
            <a:avLst/>
          </a:prstGeom>
          <a:noFill/>
        </p:spPr>
        <p:txBody>
          <a:bodyPr wrap="square" rtlCol="0">
            <a:spAutoFit/>
          </a:bodyPr>
          <a:lstStyle/>
          <a:p>
            <a:pPr marL="285750" indent="-285750">
              <a:buFont typeface="Wingdings" panose="05000000000000000000" pitchFamily="2" charset="2"/>
              <a:buChar char="n"/>
            </a:pPr>
            <a:r>
              <a:rPr lang="zh-CN" altLang="en-US" dirty="0"/>
              <a:t>综合性数据表：将不同板块、经济性质的上市公司</a:t>
            </a:r>
            <a:r>
              <a:rPr lang="zh-CN" altLang="en-US" dirty="0">
                <a:solidFill>
                  <a:schemeClr val="accent5"/>
                </a:solidFill>
              </a:rPr>
              <a:t>集中在一张表中</a:t>
            </a:r>
            <a:r>
              <a:rPr lang="zh-CN" altLang="en-US" dirty="0"/>
              <a:t>，通用性强。</a:t>
            </a:r>
            <a:endParaRPr lang="zh-CN" altLang="en-US" dirty="0"/>
          </a:p>
        </p:txBody>
      </p:sp>
      <p:pic>
        <p:nvPicPr>
          <p:cNvPr id="6" name="图片 5"/>
          <p:cNvPicPr>
            <a:picLocks noChangeAspect="1"/>
          </p:cNvPicPr>
          <p:nvPr/>
        </p:nvPicPr>
        <p:blipFill>
          <a:blip r:embed="rId1"/>
          <a:stretch>
            <a:fillRect/>
          </a:stretch>
        </p:blipFill>
        <p:spPr>
          <a:xfrm>
            <a:off x="5597134" y="1923772"/>
            <a:ext cx="6087424" cy="3470206"/>
          </a:xfrm>
          <a:prstGeom prst="rect">
            <a:avLst/>
          </a:prstGeom>
          <a:effectLst>
            <a:outerShdw blurRad="63500" sx="102000" sy="102000" algn="ctr" rotWithShape="0">
              <a:prstClr val="black">
                <a:alpha val="40000"/>
              </a:prstClr>
            </a:outerShdw>
          </a:effectLst>
        </p:spPr>
      </p:pic>
      <p:pic>
        <p:nvPicPr>
          <p:cNvPr id="9" name="图片 8"/>
          <p:cNvPicPr>
            <a:picLocks noChangeAspect="1"/>
          </p:cNvPicPr>
          <p:nvPr/>
        </p:nvPicPr>
        <p:blipFill>
          <a:blip r:embed="rId2"/>
          <a:stretch>
            <a:fillRect/>
          </a:stretch>
        </p:blipFill>
        <p:spPr>
          <a:xfrm>
            <a:off x="922662" y="1831542"/>
            <a:ext cx="4326346" cy="4440483"/>
          </a:xfrm>
          <a:prstGeom prst="rect">
            <a:avLst/>
          </a:prstGeom>
          <a:effectLst>
            <a:outerShdw blurRad="63500" sx="102000" sy="102000" algn="ctr" rotWithShape="0">
              <a:prstClr val="black">
                <a:alpha val="40000"/>
              </a:prstClr>
            </a:outerShdw>
          </a:effectLst>
        </p:spPr>
      </p:pic>
    </p:spTree>
    <p:custDataLst>
      <p:tags r:id="rId3"/>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zh-CN" altLang="en-US" sz="2800" b="1" dirty="0"/>
              <a:t>国际经济金融数据库</a:t>
            </a:r>
            <a:r>
              <a:rPr lang="en-US" altLang="zh-CN" sz="2800" b="1" dirty="0">
                <a:solidFill>
                  <a:prstClr val="black">
                    <a:lumMod val="65000"/>
                    <a:lumOff val="35000"/>
                  </a:prstClr>
                </a:solidFill>
              </a:rPr>
              <a:t>-</a:t>
            </a:r>
            <a:r>
              <a:rPr lang="zh-CN" altLang="en-US" sz="2800" b="1" dirty="0">
                <a:solidFill>
                  <a:prstClr val="black">
                    <a:lumMod val="65000"/>
                    <a:lumOff val="35000"/>
                  </a:prstClr>
                </a:solidFill>
              </a:rPr>
              <a:t>概况</a:t>
            </a:r>
            <a:endParaRPr lang="zh-CN" altLang="en-US" sz="2800" b="1" dirty="0"/>
          </a:p>
        </p:txBody>
      </p:sp>
      <p:sp>
        <p:nvSpPr>
          <p:cNvPr id="3" name="文本框 2"/>
          <p:cNvSpPr txBox="1"/>
          <p:nvPr/>
        </p:nvSpPr>
        <p:spPr>
          <a:xfrm>
            <a:off x="1209303" y="880545"/>
            <a:ext cx="10234552" cy="1289456"/>
          </a:xfrm>
          <a:prstGeom prst="rect">
            <a:avLst/>
          </a:prstGeom>
          <a:noFill/>
        </p:spPr>
        <p:txBody>
          <a:bodyPr wrap="square" rtlCol="0">
            <a:spAutoFit/>
          </a:bodyPr>
          <a:lstStyle/>
          <a:p>
            <a:pPr marL="285750" indent="-285750">
              <a:lnSpc>
                <a:spcPct val="150000"/>
              </a:lnSpc>
              <a:buFont typeface="Wingdings" panose="05000000000000000000" pitchFamily="2" charset="2"/>
              <a:buChar char="n"/>
            </a:pPr>
            <a:r>
              <a:rPr lang="zh-CN" altLang="en-US" dirty="0"/>
              <a:t>国际经济金融数据库（</a:t>
            </a:r>
            <a:r>
              <a:rPr lang="en-US" altLang="zh-CN" dirty="0"/>
              <a:t>RESSET/IEF</a:t>
            </a:r>
            <a:r>
              <a:rPr lang="zh-CN" altLang="en-US" dirty="0"/>
              <a:t>）涵盖了世界各国重要金融、经济、工业、农业等方面的数据，其中包含多行业、多方位的发展数据，如工业、农业、基础设施、教育、能源等。数据来源权威，历史数据全面，为研究世界经济与金融、农业发展、社会发展等提供数据支持。</a:t>
            </a:r>
            <a:endParaRPr lang="en-US" altLang="zh-CN" dirty="0"/>
          </a:p>
        </p:txBody>
      </p:sp>
      <p:pic>
        <p:nvPicPr>
          <p:cNvPr id="8" name="图片 7"/>
          <p:cNvPicPr>
            <a:picLocks noChangeAspect="1"/>
          </p:cNvPicPr>
          <p:nvPr/>
        </p:nvPicPr>
        <p:blipFill>
          <a:blip r:embed="rId1"/>
          <a:stretch>
            <a:fillRect/>
          </a:stretch>
        </p:blipFill>
        <p:spPr>
          <a:xfrm>
            <a:off x="884066" y="2170001"/>
            <a:ext cx="5533243" cy="4184805"/>
          </a:xfrm>
          <a:prstGeom prst="rect">
            <a:avLst/>
          </a:prstGeom>
          <a:ln>
            <a:noFill/>
          </a:ln>
          <a:effectLst>
            <a:softEdge rad="112500"/>
          </a:effectLst>
        </p:spPr>
      </p:pic>
      <p:pic>
        <p:nvPicPr>
          <p:cNvPr id="5" name="图片 4"/>
          <p:cNvPicPr>
            <a:picLocks noChangeAspect="1"/>
          </p:cNvPicPr>
          <p:nvPr/>
        </p:nvPicPr>
        <p:blipFill>
          <a:blip r:embed="rId2"/>
          <a:srcRect b="15387"/>
          <a:stretch>
            <a:fillRect/>
          </a:stretch>
        </p:blipFill>
        <p:spPr>
          <a:xfrm>
            <a:off x="5803900" y="2346325"/>
            <a:ext cx="5729605" cy="3950970"/>
          </a:xfrm>
          <a:prstGeom prst="rect">
            <a:avLst/>
          </a:prstGeom>
        </p:spPr>
      </p:pic>
    </p:spTree>
    <p:custDataLst>
      <p:tags r:id="rId3"/>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矩形 40"/>
          <p:cNvSpPr/>
          <p:nvPr/>
        </p:nvSpPr>
        <p:spPr>
          <a:xfrm>
            <a:off x="0" y="0"/>
            <a:ext cx="345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8" name="文本框 9"/>
          <p:cNvSpPr txBox="1">
            <a:spLocks noChangeArrowheads="1"/>
          </p:cNvSpPr>
          <p:nvPr/>
        </p:nvSpPr>
        <p:spPr bwMode="auto">
          <a:xfrm>
            <a:off x="-23282" y="31459"/>
            <a:ext cx="6582993"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en-US" altLang="zh-CN" sz="8800" b="1" dirty="0">
                <a:solidFill>
                  <a:schemeClr val="bg1"/>
                </a:solidFill>
                <a:latin typeface="微软雅黑" panose="020B0503020204020204" charset="-122"/>
                <a:ea typeface="微软雅黑" panose="020B0503020204020204" charset="-122"/>
              </a:rPr>
              <a:t>CONT</a:t>
            </a:r>
            <a:r>
              <a:rPr lang="en-US" altLang="zh-CN" sz="8800" b="1" dirty="0">
                <a:solidFill>
                  <a:schemeClr val="bg1">
                    <a:lumMod val="75000"/>
                  </a:schemeClr>
                </a:solidFill>
                <a:latin typeface="微软雅黑" panose="020B0503020204020204" charset="-122"/>
                <a:ea typeface="微软雅黑" panose="020B0503020204020204" charset="-122"/>
              </a:rPr>
              <a:t>ENTS</a:t>
            </a:r>
            <a:endParaRPr lang="zh-CN" altLang="en-US" sz="8800" b="1" dirty="0">
              <a:solidFill>
                <a:schemeClr val="bg1">
                  <a:lumMod val="75000"/>
                </a:schemeClr>
              </a:solidFill>
              <a:latin typeface="微软雅黑" panose="020B0503020204020204" charset="-122"/>
              <a:ea typeface="微软雅黑" panose="020B0503020204020204" charset="-122"/>
            </a:endParaRPr>
          </a:p>
        </p:txBody>
      </p:sp>
      <p:sp>
        <p:nvSpPr>
          <p:cNvPr id="19" name="文本框 10"/>
          <p:cNvSpPr txBox="1">
            <a:spLocks noChangeArrowheads="1"/>
          </p:cNvSpPr>
          <p:nvPr/>
        </p:nvSpPr>
        <p:spPr bwMode="auto">
          <a:xfrm>
            <a:off x="-86783" y="1208987"/>
            <a:ext cx="2998336"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8800" b="1" spc="-400" dirty="0">
                <a:solidFill>
                  <a:schemeClr val="bg1"/>
                </a:solidFill>
                <a:latin typeface="微软雅黑" panose="020B0503020204020204" charset="-122"/>
                <a:ea typeface="微软雅黑" panose="020B0503020204020204" charset="-122"/>
              </a:rPr>
              <a:t>目 录</a:t>
            </a:r>
            <a:endParaRPr lang="zh-CN" altLang="en-US" sz="8800" b="1" spc="-400" dirty="0">
              <a:solidFill>
                <a:schemeClr val="bg1"/>
              </a:solidFill>
              <a:latin typeface="微软雅黑" panose="020B0503020204020204" charset="-122"/>
              <a:ea typeface="微软雅黑" panose="020B0503020204020204" charset="-122"/>
            </a:endParaRPr>
          </a:p>
        </p:txBody>
      </p:sp>
      <p:sp>
        <p:nvSpPr>
          <p:cNvPr id="20" name="矩形 19"/>
          <p:cNvSpPr/>
          <p:nvPr>
            <p:custDataLst>
              <p:tags r:id="rId1"/>
            </p:custDataLst>
          </p:nvPr>
        </p:nvSpPr>
        <p:spPr>
          <a:xfrm>
            <a:off x="5896526" y="2009959"/>
            <a:ext cx="4809824" cy="5578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lvl="0" algn="ctr">
              <a:buClrTx/>
              <a:buSzTx/>
              <a:buFontTx/>
            </a:pPr>
            <a:r>
              <a:rPr lang="zh-CN" altLang="en-US" sz="2100" b="1" dirty="0">
                <a:solidFill>
                  <a:prstClr val="white"/>
                </a:solidFill>
                <a:sym typeface="+mn-ea"/>
              </a:rPr>
              <a:t>锐思数据简介</a:t>
            </a:r>
            <a:endParaRPr lang="zh-CN" altLang="en-US" sz="2100" b="1" dirty="0">
              <a:solidFill>
                <a:prstClr val="white"/>
              </a:solidFill>
              <a:sym typeface="+mn-ea"/>
            </a:endParaRPr>
          </a:p>
        </p:txBody>
      </p:sp>
      <p:grpSp>
        <p:nvGrpSpPr>
          <p:cNvPr id="21" name="组合 45"/>
          <p:cNvGrpSpPr>
            <a:grpSpLocks noChangeAspect="1"/>
          </p:cNvGrpSpPr>
          <p:nvPr>
            <p:custDataLst>
              <p:tags r:id="rId2"/>
            </p:custDataLst>
          </p:nvPr>
        </p:nvGrpSpPr>
        <p:grpSpPr>
          <a:xfrm>
            <a:off x="4796263" y="1957024"/>
            <a:ext cx="680133" cy="560988"/>
            <a:chOff x="2971064" y="1795564"/>
            <a:chExt cx="612717" cy="505382"/>
          </a:xfrm>
        </p:grpSpPr>
        <p:sp>
          <p:nvSpPr>
            <p:cNvPr id="22" name="矩形 45"/>
            <p:cNvSpPr/>
            <p:nvPr>
              <p:custDataLst>
                <p:tags r:id="rId3"/>
              </p:custDataLst>
            </p:nvPr>
          </p:nvSpPr>
          <p:spPr>
            <a:xfrm>
              <a:off x="2971064" y="1796946"/>
              <a:ext cx="612000" cy="504000"/>
            </a:xfrm>
            <a:custGeom>
              <a:avLst/>
              <a:gdLst/>
              <a:ahLst/>
              <a:cxnLst/>
              <a:rect l="l" t="t" r="r" b="b"/>
              <a:pathLst>
                <a:path w="612000" h="504000">
                  <a:moveTo>
                    <a:pt x="576000" y="235074"/>
                  </a:moveTo>
                  <a:lnTo>
                    <a:pt x="612000" y="235074"/>
                  </a:lnTo>
                  <a:lnTo>
                    <a:pt x="612000" y="504000"/>
                  </a:lnTo>
                  <a:lnTo>
                    <a:pt x="306000" y="504000"/>
                  </a:lnTo>
                  <a:lnTo>
                    <a:pt x="306000" y="468000"/>
                  </a:lnTo>
                  <a:lnTo>
                    <a:pt x="576000" y="468000"/>
                  </a:lnTo>
                  <a:close/>
                  <a:moveTo>
                    <a:pt x="0" y="0"/>
                  </a:moveTo>
                  <a:lnTo>
                    <a:pt x="306000" y="0"/>
                  </a:lnTo>
                  <a:lnTo>
                    <a:pt x="306000" y="36000"/>
                  </a:lnTo>
                  <a:lnTo>
                    <a:pt x="36000" y="36000"/>
                  </a:lnTo>
                  <a:lnTo>
                    <a:pt x="36000" y="253355"/>
                  </a:lnTo>
                  <a:lnTo>
                    <a:pt x="0" y="25335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dirty="0">
                <a:solidFill>
                  <a:schemeClr val="tx1">
                    <a:lumMod val="65000"/>
                    <a:lumOff val="35000"/>
                  </a:schemeClr>
                </a:solidFill>
              </a:endParaRPr>
            </a:p>
          </p:txBody>
        </p:sp>
        <p:sp>
          <p:nvSpPr>
            <p:cNvPr id="23" name="TextBox 50"/>
            <p:cNvSpPr txBox="1"/>
            <p:nvPr>
              <p:custDataLst>
                <p:tags r:id="rId4"/>
              </p:custDataLst>
            </p:nvPr>
          </p:nvSpPr>
          <p:spPr>
            <a:xfrm>
              <a:off x="2986250" y="1795564"/>
              <a:ext cx="597531" cy="457494"/>
            </a:xfrm>
            <a:prstGeom prst="rect">
              <a:avLst/>
            </a:prstGeom>
            <a:noFill/>
          </p:spPr>
          <p:txBody>
            <a:bodyPr wrap="square" rtlCol="0">
              <a:spAutoFit/>
            </a:bodyPr>
            <a:lstStyle/>
            <a:p>
              <a:pPr algn="ctr"/>
              <a:r>
                <a:rPr lang="en-US" altLang="zh-CN" sz="2700" dirty="0">
                  <a:solidFill>
                    <a:schemeClr val="tx1">
                      <a:lumMod val="65000"/>
                      <a:lumOff val="35000"/>
                    </a:schemeClr>
                  </a:solidFill>
                  <a:latin typeface="Impact" panose="020B0806030902050204" pitchFamily="34" charset="0"/>
                </a:rPr>
                <a:t>01</a:t>
              </a:r>
              <a:endParaRPr lang="zh-CN" altLang="en-US" sz="2700" dirty="0">
                <a:solidFill>
                  <a:schemeClr val="tx1">
                    <a:lumMod val="65000"/>
                    <a:lumOff val="35000"/>
                  </a:schemeClr>
                </a:solidFill>
                <a:latin typeface="Impact" panose="020B0806030902050204" pitchFamily="34" charset="0"/>
              </a:endParaRPr>
            </a:p>
          </p:txBody>
        </p:sp>
      </p:grpSp>
      <p:grpSp>
        <p:nvGrpSpPr>
          <p:cNvPr id="24" name="组合 54"/>
          <p:cNvGrpSpPr>
            <a:grpSpLocks noChangeAspect="1"/>
          </p:cNvGrpSpPr>
          <p:nvPr>
            <p:custDataLst>
              <p:tags r:id="rId5"/>
            </p:custDataLst>
          </p:nvPr>
        </p:nvGrpSpPr>
        <p:grpSpPr>
          <a:xfrm>
            <a:off x="4797059" y="3699048"/>
            <a:ext cx="680133" cy="560988"/>
            <a:chOff x="2971064" y="1795564"/>
            <a:chExt cx="612717" cy="505382"/>
          </a:xfrm>
        </p:grpSpPr>
        <p:sp>
          <p:nvSpPr>
            <p:cNvPr id="25" name="矩形 45"/>
            <p:cNvSpPr/>
            <p:nvPr>
              <p:custDataLst>
                <p:tags r:id="rId6"/>
              </p:custDataLst>
            </p:nvPr>
          </p:nvSpPr>
          <p:spPr>
            <a:xfrm>
              <a:off x="2971064" y="1796946"/>
              <a:ext cx="612000" cy="504000"/>
            </a:xfrm>
            <a:custGeom>
              <a:avLst/>
              <a:gdLst/>
              <a:ahLst/>
              <a:cxnLst/>
              <a:rect l="l" t="t" r="r" b="b"/>
              <a:pathLst>
                <a:path w="612000" h="504000">
                  <a:moveTo>
                    <a:pt x="576000" y="235074"/>
                  </a:moveTo>
                  <a:lnTo>
                    <a:pt x="612000" y="235074"/>
                  </a:lnTo>
                  <a:lnTo>
                    <a:pt x="612000" y="504000"/>
                  </a:lnTo>
                  <a:lnTo>
                    <a:pt x="306000" y="504000"/>
                  </a:lnTo>
                  <a:lnTo>
                    <a:pt x="306000" y="468000"/>
                  </a:lnTo>
                  <a:lnTo>
                    <a:pt x="576000" y="468000"/>
                  </a:lnTo>
                  <a:close/>
                  <a:moveTo>
                    <a:pt x="0" y="0"/>
                  </a:moveTo>
                  <a:lnTo>
                    <a:pt x="306000" y="0"/>
                  </a:lnTo>
                  <a:lnTo>
                    <a:pt x="306000" y="36000"/>
                  </a:lnTo>
                  <a:lnTo>
                    <a:pt x="36000" y="36000"/>
                  </a:lnTo>
                  <a:lnTo>
                    <a:pt x="36000" y="253355"/>
                  </a:lnTo>
                  <a:lnTo>
                    <a:pt x="0" y="25335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dirty="0">
                <a:solidFill>
                  <a:schemeClr val="tx1">
                    <a:lumMod val="65000"/>
                    <a:lumOff val="35000"/>
                  </a:schemeClr>
                </a:solidFill>
              </a:endParaRPr>
            </a:p>
          </p:txBody>
        </p:sp>
        <p:sp>
          <p:nvSpPr>
            <p:cNvPr id="26" name="TextBox 56"/>
            <p:cNvSpPr txBox="1"/>
            <p:nvPr>
              <p:custDataLst>
                <p:tags r:id="rId7"/>
              </p:custDataLst>
            </p:nvPr>
          </p:nvSpPr>
          <p:spPr>
            <a:xfrm>
              <a:off x="2986250" y="1795564"/>
              <a:ext cx="597531" cy="456502"/>
            </a:xfrm>
            <a:prstGeom prst="rect">
              <a:avLst/>
            </a:prstGeom>
            <a:noFill/>
          </p:spPr>
          <p:txBody>
            <a:bodyPr wrap="square" rtlCol="0">
              <a:spAutoFit/>
            </a:bodyPr>
            <a:lstStyle/>
            <a:p>
              <a:pPr algn="ctr"/>
              <a:r>
                <a:rPr lang="en-US" altLang="zh-CN" sz="2700" dirty="0">
                  <a:solidFill>
                    <a:schemeClr val="tx1">
                      <a:lumMod val="65000"/>
                      <a:lumOff val="35000"/>
                    </a:schemeClr>
                  </a:solidFill>
                  <a:latin typeface="Impact" panose="020B0806030902050204" pitchFamily="34" charset="0"/>
                </a:rPr>
                <a:t>03</a:t>
              </a:r>
              <a:endParaRPr lang="en-US" sz="2700" dirty="0">
                <a:solidFill>
                  <a:schemeClr val="tx1">
                    <a:lumMod val="65000"/>
                    <a:lumOff val="35000"/>
                  </a:schemeClr>
                </a:solidFill>
                <a:latin typeface="Impact" panose="020B0806030902050204" pitchFamily="34" charset="0"/>
              </a:endParaRPr>
            </a:p>
          </p:txBody>
        </p:sp>
      </p:grpSp>
      <p:sp>
        <p:nvSpPr>
          <p:cNvPr id="27" name="矩形 26"/>
          <p:cNvSpPr/>
          <p:nvPr>
            <p:custDataLst>
              <p:tags r:id="rId8"/>
            </p:custDataLst>
          </p:nvPr>
        </p:nvSpPr>
        <p:spPr>
          <a:xfrm>
            <a:off x="5886544" y="3699683"/>
            <a:ext cx="4809824" cy="560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a:r>
              <a:rPr lang="en-US" altLang="zh-CN" sz="2100" b="1" dirty="0"/>
              <a:t>RESSET</a:t>
            </a:r>
            <a:r>
              <a:rPr lang="zh-CN" altLang="en-US" sz="2100" b="1" dirty="0"/>
              <a:t>数据查找与查询技巧</a:t>
            </a:r>
            <a:endParaRPr lang="zh-CN" altLang="en-US" sz="2100" b="1" dirty="0"/>
          </a:p>
        </p:txBody>
      </p:sp>
      <p:grpSp>
        <p:nvGrpSpPr>
          <p:cNvPr id="28" name="组合 51"/>
          <p:cNvGrpSpPr>
            <a:grpSpLocks noChangeAspect="1"/>
          </p:cNvGrpSpPr>
          <p:nvPr>
            <p:custDataLst>
              <p:tags r:id="rId9"/>
            </p:custDataLst>
          </p:nvPr>
        </p:nvGrpSpPr>
        <p:grpSpPr>
          <a:xfrm>
            <a:off x="4797059" y="2797739"/>
            <a:ext cx="680133" cy="560988"/>
            <a:chOff x="2971064" y="1795564"/>
            <a:chExt cx="612717" cy="505382"/>
          </a:xfrm>
        </p:grpSpPr>
        <p:sp>
          <p:nvSpPr>
            <p:cNvPr id="29" name="矩形 45"/>
            <p:cNvSpPr/>
            <p:nvPr>
              <p:custDataLst>
                <p:tags r:id="rId10"/>
              </p:custDataLst>
            </p:nvPr>
          </p:nvSpPr>
          <p:spPr>
            <a:xfrm>
              <a:off x="2971064" y="1796946"/>
              <a:ext cx="612000" cy="504000"/>
            </a:xfrm>
            <a:custGeom>
              <a:avLst/>
              <a:gdLst/>
              <a:ahLst/>
              <a:cxnLst/>
              <a:rect l="l" t="t" r="r" b="b"/>
              <a:pathLst>
                <a:path w="612000" h="504000">
                  <a:moveTo>
                    <a:pt x="576000" y="235074"/>
                  </a:moveTo>
                  <a:lnTo>
                    <a:pt x="612000" y="235074"/>
                  </a:lnTo>
                  <a:lnTo>
                    <a:pt x="612000" y="504000"/>
                  </a:lnTo>
                  <a:lnTo>
                    <a:pt x="306000" y="504000"/>
                  </a:lnTo>
                  <a:lnTo>
                    <a:pt x="306000" y="468000"/>
                  </a:lnTo>
                  <a:lnTo>
                    <a:pt x="576000" y="468000"/>
                  </a:lnTo>
                  <a:close/>
                  <a:moveTo>
                    <a:pt x="0" y="0"/>
                  </a:moveTo>
                  <a:lnTo>
                    <a:pt x="306000" y="0"/>
                  </a:lnTo>
                  <a:lnTo>
                    <a:pt x="306000" y="36000"/>
                  </a:lnTo>
                  <a:lnTo>
                    <a:pt x="36000" y="36000"/>
                  </a:lnTo>
                  <a:lnTo>
                    <a:pt x="36000" y="253355"/>
                  </a:lnTo>
                  <a:lnTo>
                    <a:pt x="0" y="25335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dirty="0">
                <a:solidFill>
                  <a:schemeClr val="tx1">
                    <a:lumMod val="65000"/>
                    <a:lumOff val="35000"/>
                  </a:schemeClr>
                </a:solidFill>
              </a:endParaRPr>
            </a:p>
          </p:txBody>
        </p:sp>
        <p:sp>
          <p:nvSpPr>
            <p:cNvPr id="30" name="TextBox 53"/>
            <p:cNvSpPr txBox="1"/>
            <p:nvPr>
              <p:custDataLst>
                <p:tags r:id="rId11"/>
              </p:custDataLst>
            </p:nvPr>
          </p:nvSpPr>
          <p:spPr>
            <a:xfrm>
              <a:off x="2986250" y="1795564"/>
              <a:ext cx="597531" cy="457494"/>
            </a:xfrm>
            <a:prstGeom prst="rect">
              <a:avLst/>
            </a:prstGeom>
            <a:noFill/>
          </p:spPr>
          <p:txBody>
            <a:bodyPr wrap="square" rtlCol="0">
              <a:spAutoFit/>
            </a:bodyPr>
            <a:lstStyle/>
            <a:p>
              <a:pPr algn="ctr"/>
              <a:r>
                <a:rPr lang="en-US" altLang="zh-CN" sz="2700" dirty="0">
                  <a:solidFill>
                    <a:schemeClr val="tx1">
                      <a:lumMod val="65000"/>
                      <a:lumOff val="35000"/>
                    </a:schemeClr>
                  </a:solidFill>
                  <a:latin typeface="Impact" panose="020B0806030902050204" pitchFamily="34" charset="0"/>
                </a:rPr>
                <a:t>02</a:t>
              </a:r>
              <a:endParaRPr lang="zh-CN" altLang="en-US" sz="2700" dirty="0">
                <a:solidFill>
                  <a:schemeClr val="tx1">
                    <a:lumMod val="65000"/>
                    <a:lumOff val="35000"/>
                  </a:schemeClr>
                </a:solidFill>
                <a:latin typeface="Impact" panose="020B0806030902050204" pitchFamily="34" charset="0"/>
              </a:endParaRPr>
            </a:p>
          </p:txBody>
        </p:sp>
      </p:grpSp>
      <p:sp>
        <p:nvSpPr>
          <p:cNvPr id="31" name="矩形 30"/>
          <p:cNvSpPr/>
          <p:nvPr>
            <p:custDataLst>
              <p:tags r:id="rId12"/>
            </p:custDataLst>
          </p:nvPr>
        </p:nvSpPr>
        <p:spPr>
          <a:xfrm>
            <a:off x="5886544" y="2855713"/>
            <a:ext cx="4819807" cy="553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a:r>
              <a:rPr lang="en-US" altLang="zh-CN" sz="2100" b="1" dirty="0"/>
              <a:t>RESSET</a:t>
            </a:r>
            <a:r>
              <a:rPr lang="zh-CN" altLang="en-US" sz="2100" b="1" dirty="0"/>
              <a:t>数据库资源介绍</a:t>
            </a:r>
            <a:endParaRPr lang="zh-CN" altLang="en-US" sz="2100" b="1" dirty="0"/>
          </a:p>
        </p:txBody>
      </p:sp>
      <p:grpSp>
        <p:nvGrpSpPr>
          <p:cNvPr id="32" name="组合 51"/>
          <p:cNvGrpSpPr>
            <a:grpSpLocks noChangeAspect="1"/>
          </p:cNvGrpSpPr>
          <p:nvPr>
            <p:custDataLst>
              <p:tags r:id="rId13"/>
            </p:custDataLst>
          </p:nvPr>
        </p:nvGrpSpPr>
        <p:grpSpPr>
          <a:xfrm>
            <a:off x="4807042" y="4546099"/>
            <a:ext cx="680133" cy="560988"/>
            <a:chOff x="2971064" y="1795564"/>
            <a:chExt cx="612717" cy="505382"/>
          </a:xfrm>
        </p:grpSpPr>
        <p:sp>
          <p:nvSpPr>
            <p:cNvPr id="33" name="矩形 45"/>
            <p:cNvSpPr/>
            <p:nvPr>
              <p:custDataLst>
                <p:tags r:id="rId14"/>
              </p:custDataLst>
            </p:nvPr>
          </p:nvSpPr>
          <p:spPr>
            <a:xfrm>
              <a:off x="2971064" y="1796946"/>
              <a:ext cx="612000" cy="504000"/>
            </a:xfrm>
            <a:custGeom>
              <a:avLst/>
              <a:gdLst/>
              <a:ahLst/>
              <a:cxnLst/>
              <a:rect l="l" t="t" r="r" b="b"/>
              <a:pathLst>
                <a:path w="612000" h="504000">
                  <a:moveTo>
                    <a:pt x="576000" y="235074"/>
                  </a:moveTo>
                  <a:lnTo>
                    <a:pt x="612000" y="235074"/>
                  </a:lnTo>
                  <a:lnTo>
                    <a:pt x="612000" y="504000"/>
                  </a:lnTo>
                  <a:lnTo>
                    <a:pt x="306000" y="504000"/>
                  </a:lnTo>
                  <a:lnTo>
                    <a:pt x="306000" y="468000"/>
                  </a:lnTo>
                  <a:lnTo>
                    <a:pt x="576000" y="468000"/>
                  </a:lnTo>
                  <a:close/>
                  <a:moveTo>
                    <a:pt x="0" y="0"/>
                  </a:moveTo>
                  <a:lnTo>
                    <a:pt x="306000" y="0"/>
                  </a:lnTo>
                  <a:lnTo>
                    <a:pt x="306000" y="36000"/>
                  </a:lnTo>
                  <a:lnTo>
                    <a:pt x="36000" y="36000"/>
                  </a:lnTo>
                  <a:lnTo>
                    <a:pt x="36000" y="253355"/>
                  </a:lnTo>
                  <a:lnTo>
                    <a:pt x="0" y="25335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dirty="0">
                <a:solidFill>
                  <a:schemeClr val="tx1">
                    <a:lumMod val="65000"/>
                    <a:lumOff val="35000"/>
                  </a:schemeClr>
                </a:solidFill>
              </a:endParaRPr>
            </a:p>
          </p:txBody>
        </p:sp>
        <p:sp>
          <p:nvSpPr>
            <p:cNvPr id="34" name="TextBox 53"/>
            <p:cNvSpPr txBox="1"/>
            <p:nvPr>
              <p:custDataLst>
                <p:tags r:id="rId15"/>
              </p:custDataLst>
            </p:nvPr>
          </p:nvSpPr>
          <p:spPr>
            <a:xfrm>
              <a:off x="2986250" y="1795564"/>
              <a:ext cx="597531" cy="457494"/>
            </a:xfrm>
            <a:prstGeom prst="rect">
              <a:avLst/>
            </a:prstGeom>
            <a:noFill/>
          </p:spPr>
          <p:txBody>
            <a:bodyPr wrap="square" rtlCol="0">
              <a:spAutoFit/>
            </a:bodyPr>
            <a:lstStyle/>
            <a:p>
              <a:pPr algn="ctr"/>
              <a:r>
                <a:rPr lang="en-US" altLang="zh-CN" sz="2700" dirty="0">
                  <a:solidFill>
                    <a:schemeClr val="tx1">
                      <a:lumMod val="65000"/>
                      <a:lumOff val="35000"/>
                    </a:schemeClr>
                  </a:solidFill>
                  <a:latin typeface="Impact" panose="020B0806030902050204" pitchFamily="34" charset="0"/>
                </a:rPr>
                <a:t>04</a:t>
              </a:r>
              <a:endParaRPr lang="zh-CN" altLang="en-US" sz="2700" dirty="0">
                <a:solidFill>
                  <a:schemeClr val="tx1">
                    <a:lumMod val="65000"/>
                    <a:lumOff val="35000"/>
                  </a:schemeClr>
                </a:solidFill>
                <a:latin typeface="Impact" panose="020B0806030902050204" pitchFamily="34" charset="0"/>
              </a:endParaRPr>
            </a:p>
          </p:txBody>
        </p:sp>
      </p:grpSp>
      <p:sp>
        <p:nvSpPr>
          <p:cNvPr id="35" name="矩形 34"/>
          <p:cNvSpPr/>
          <p:nvPr>
            <p:custDataLst>
              <p:tags r:id="rId16"/>
            </p:custDataLst>
          </p:nvPr>
        </p:nvSpPr>
        <p:spPr>
          <a:xfrm>
            <a:off x="5896527" y="4604073"/>
            <a:ext cx="4809824" cy="553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a:r>
              <a:rPr lang="en-US" altLang="zh-CN" sz="2100" b="1" dirty="0"/>
              <a:t>RESSET</a:t>
            </a:r>
            <a:r>
              <a:rPr lang="zh-CN" altLang="en-US" sz="2100" b="1" dirty="0"/>
              <a:t>数据库助力实证研究</a:t>
            </a:r>
            <a:endParaRPr lang="zh-CN" altLang="en-US" sz="2100" b="1" dirty="0"/>
          </a:p>
        </p:txBody>
      </p:sp>
    </p:spTree>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zh-CN" altLang="en-US" sz="2800" b="1" dirty="0"/>
              <a:t>国际经济金融数据库</a:t>
            </a:r>
            <a:r>
              <a:rPr lang="en-US" altLang="zh-CN" sz="2800" b="1" dirty="0">
                <a:solidFill>
                  <a:prstClr val="black">
                    <a:lumMod val="65000"/>
                    <a:lumOff val="35000"/>
                  </a:prstClr>
                </a:solidFill>
              </a:rPr>
              <a:t>-</a:t>
            </a:r>
            <a:r>
              <a:rPr lang="zh-CN" altLang="en-US" sz="2800" b="1" dirty="0">
                <a:solidFill>
                  <a:prstClr val="black">
                    <a:lumMod val="65000"/>
                    <a:lumOff val="35000"/>
                  </a:prstClr>
                </a:solidFill>
              </a:rPr>
              <a:t>数据库列表</a:t>
            </a:r>
            <a:endParaRPr lang="zh-CN" altLang="en-US" sz="2800" b="1" dirty="0"/>
          </a:p>
        </p:txBody>
      </p:sp>
      <p:graphicFrame>
        <p:nvGraphicFramePr>
          <p:cNvPr id="6" name="图示 5"/>
          <p:cNvGraphicFramePr/>
          <p:nvPr/>
        </p:nvGraphicFramePr>
        <p:xfrm>
          <a:off x="1309159" y="1062976"/>
          <a:ext cx="9033932" cy="5509273"/>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ustDataLst>
      <p:tags r:id="rId6"/>
    </p:custDataLst>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6"/>
          <p:cNvSpPr>
            <a:spLocks noGrp="1"/>
          </p:cNvSpPr>
          <p:nvPr>
            <p:ph type="title"/>
          </p:nvPr>
        </p:nvSpPr>
        <p:spPr>
          <a:xfrm>
            <a:off x="1209303" y="356659"/>
            <a:ext cx="7863029" cy="440676"/>
          </a:xfrm>
        </p:spPr>
        <p:txBody>
          <a:bodyPr/>
          <a:lstStyle/>
          <a:p>
            <a:r>
              <a:rPr lang="zh-CN" altLang="en-US" sz="2800" b="1" dirty="0"/>
              <a:t>国际经济金融数据库：研究领域</a:t>
            </a:r>
            <a:endParaRPr lang="zh-CN" altLang="en-US" sz="2800" b="1" dirty="0"/>
          </a:p>
        </p:txBody>
      </p:sp>
      <p:grpSp>
        <p:nvGrpSpPr>
          <p:cNvPr id="3" name="组合 2"/>
          <p:cNvGrpSpPr/>
          <p:nvPr/>
        </p:nvGrpSpPr>
        <p:grpSpPr>
          <a:xfrm>
            <a:off x="3320149" y="1348137"/>
            <a:ext cx="4710961" cy="4337572"/>
            <a:chOff x="2742262" y="1442126"/>
            <a:chExt cx="3577221" cy="3378065"/>
          </a:xfrm>
        </p:grpSpPr>
        <p:sp>
          <p:nvSpPr>
            <p:cNvPr id="10" name="椭圆 9"/>
            <p:cNvSpPr/>
            <p:nvPr/>
          </p:nvSpPr>
          <p:spPr bwMode="auto">
            <a:xfrm>
              <a:off x="5230916" y="1442126"/>
              <a:ext cx="1088567" cy="1086932"/>
            </a:xfrm>
            <a:prstGeom prst="ellipse">
              <a:avLst/>
            </a:prstGeom>
            <a:solidFill>
              <a:schemeClr val="bg1"/>
            </a:solidFill>
            <a:ln w="12700">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00000">
                      <a:lumMod val="75000"/>
                      <a:lumOff val="25000"/>
                    </a:srgbClr>
                  </a:solidFill>
                  <a:effectLst/>
                  <a:uLnTx/>
                  <a:uFillTx/>
                  <a:latin typeface="微软雅黑" panose="020B0503020204020204" charset="-122"/>
                  <a:ea typeface="微软雅黑" panose="020B0503020204020204" charset="-122"/>
                  <a:cs typeface="+mn-cs"/>
                </a:rPr>
                <a:t>跨国金融风险传导</a:t>
              </a:r>
              <a:endParaRPr kumimoji="0" lang="zh-CN" altLang="en-US" sz="1800" b="1" i="0" u="none" strike="noStrike" kern="1200" cap="none" spc="0" normalizeH="0" baseline="0" noProof="0" dirty="0">
                <a:ln>
                  <a:noFill/>
                </a:ln>
                <a:solidFill>
                  <a:srgbClr val="000000">
                    <a:lumMod val="75000"/>
                    <a:lumOff val="25000"/>
                  </a:srgbClr>
                </a:solidFill>
                <a:effectLst/>
                <a:uLnTx/>
                <a:uFillTx/>
                <a:latin typeface="微软雅黑" panose="020B0503020204020204" charset="-122"/>
                <a:ea typeface="微软雅黑" panose="020B0503020204020204" charset="-122"/>
                <a:cs typeface="+mn-cs"/>
              </a:endParaRPr>
            </a:p>
          </p:txBody>
        </p:sp>
        <p:sp>
          <p:nvSpPr>
            <p:cNvPr id="11" name="椭圆 10"/>
            <p:cNvSpPr/>
            <p:nvPr/>
          </p:nvSpPr>
          <p:spPr bwMode="auto">
            <a:xfrm>
              <a:off x="2742262" y="1442126"/>
              <a:ext cx="1088567" cy="1086932"/>
            </a:xfrm>
            <a:prstGeom prst="ellipse">
              <a:avLst/>
            </a:prstGeom>
            <a:solidFill>
              <a:schemeClr val="bg1"/>
            </a:solidFill>
            <a:ln w="12700">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00000">
                      <a:lumMod val="75000"/>
                      <a:lumOff val="25000"/>
                    </a:srgbClr>
                  </a:solidFill>
                  <a:effectLst/>
                  <a:uLnTx/>
                  <a:uFillTx/>
                  <a:latin typeface="微软雅黑" panose="020B0503020204020204" charset="-122"/>
                  <a:ea typeface="微软雅黑" panose="020B0503020204020204" charset="-122"/>
                  <a:cs typeface="+mn-cs"/>
                </a:rPr>
                <a:t>全球经济周期</a:t>
              </a:r>
              <a:endParaRPr kumimoji="0" lang="zh-CN" altLang="en-US" sz="1800" b="1" i="0" u="none" strike="noStrike" kern="1200" cap="none" spc="0" normalizeH="0" baseline="0" noProof="0" dirty="0">
                <a:ln>
                  <a:noFill/>
                </a:ln>
                <a:solidFill>
                  <a:srgbClr val="000000">
                    <a:lumMod val="75000"/>
                    <a:lumOff val="25000"/>
                  </a:srgbClr>
                </a:solidFill>
                <a:effectLst/>
                <a:uLnTx/>
                <a:uFillTx/>
                <a:latin typeface="微软雅黑" panose="020B0503020204020204" charset="-122"/>
                <a:ea typeface="微软雅黑" panose="020B0503020204020204" charset="-122"/>
                <a:cs typeface="+mn-cs"/>
              </a:endParaRPr>
            </a:p>
          </p:txBody>
        </p:sp>
        <p:sp>
          <p:nvSpPr>
            <p:cNvPr id="12" name="椭圆 11"/>
            <p:cNvSpPr/>
            <p:nvPr/>
          </p:nvSpPr>
          <p:spPr bwMode="auto">
            <a:xfrm>
              <a:off x="5230916" y="3733260"/>
              <a:ext cx="1088567" cy="1086931"/>
            </a:xfrm>
            <a:prstGeom prst="ellipse">
              <a:avLst/>
            </a:prstGeom>
            <a:solidFill>
              <a:schemeClr val="bg1"/>
            </a:solidFill>
            <a:ln w="12700">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00000">
                      <a:lumMod val="75000"/>
                      <a:lumOff val="25000"/>
                    </a:srgbClr>
                  </a:solidFill>
                  <a:effectLst/>
                  <a:uLnTx/>
                  <a:uFillTx/>
                  <a:latin typeface="微软雅黑" panose="020B0503020204020204" charset="-122"/>
                  <a:ea typeface="微软雅黑" panose="020B0503020204020204" charset="-122"/>
                  <a:cs typeface="+mn-cs"/>
                </a:rPr>
                <a:t>汇率波动贸易效应</a:t>
              </a:r>
              <a:endParaRPr kumimoji="0" lang="zh-CN" altLang="en-US" sz="1800" b="1" i="0" u="none" strike="noStrike" kern="1200" cap="none" spc="0" normalizeH="0" baseline="0" noProof="0" dirty="0">
                <a:ln>
                  <a:noFill/>
                </a:ln>
                <a:solidFill>
                  <a:srgbClr val="000000">
                    <a:lumMod val="75000"/>
                    <a:lumOff val="25000"/>
                  </a:srgbClr>
                </a:solidFill>
                <a:effectLst/>
                <a:uLnTx/>
                <a:uFillTx/>
                <a:latin typeface="微软雅黑" panose="020B0503020204020204" charset="-122"/>
                <a:ea typeface="微软雅黑" panose="020B0503020204020204" charset="-122"/>
                <a:cs typeface="+mn-cs"/>
              </a:endParaRPr>
            </a:p>
          </p:txBody>
        </p:sp>
        <p:sp>
          <p:nvSpPr>
            <p:cNvPr id="13" name="椭圆 12"/>
            <p:cNvSpPr/>
            <p:nvPr/>
          </p:nvSpPr>
          <p:spPr bwMode="auto">
            <a:xfrm>
              <a:off x="2742262" y="3733260"/>
              <a:ext cx="1088567" cy="1086931"/>
            </a:xfrm>
            <a:prstGeom prst="ellipse">
              <a:avLst/>
            </a:prstGeom>
            <a:solidFill>
              <a:schemeClr val="bg1"/>
            </a:solidFill>
            <a:ln w="12700">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dirty="0">
                  <a:solidFill>
                    <a:srgbClr val="000000">
                      <a:lumMod val="75000"/>
                      <a:lumOff val="25000"/>
                    </a:srgbClr>
                  </a:solidFill>
                  <a:latin typeface="微软雅黑" panose="020B0503020204020204" charset="-122"/>
                  <a:ea typeface="微软雅黑" panose="020B0503020204020204" charset="-122"/>
                </a:rPr>
                <a:t>国际资本流动趋势</a:t>
              </a:r>
              <a:endParaRPr kumimoji="0" lang="zh-CN" altLang="en-US" sz="1800" b="1" i="0" u="none" strike="noStrike" kern="1200" cap="none" spc="0" normalizeH="0" baseline="0" noProof="0" dirty="0">
                <a:ln>
                  <a:noFill/>
                </a:ln>
                <a:solidFill>
                  <a:srgbClr val="000000">
                    <a:lumMod val="75000"/>
                    <a:lumOff val="25000"/>
                  </a:srgbClr>
                </a:solidFill>
                <a:effectLst/>
                <a:uLnTx/>
                <a:uFillTx/>
                <a:latin typeface="微软雅黑" panose="020B0503020204020204" charset="-122"/>
                <a:ea typeface="微软雅黑" panose="020B0503020204020204" charset="-122"/>
                <a:cs typeface="+mn-cs"/>
              </a:endParaRPr>
            </a:p>
          </p:txBody>
        </p:sp>
        <p:sp>
          <p:nvSpPr>
            <p:cNvPr id="14" name="文本框 12"/>
            <p:cNvSpPr/>
            <p:nvPr/>
          </p:nvSpPr>
          <p:spPr bwMode="auto">
            <a:xfrm>
              <a:off x="3813328" y="2389036"/>
              <a:ext cx="1435089" cy="1436989"/>
            </a:xfrm>
            <a:custGeom>
              <a:avLst/>
              <a:gdLst>
                <a:gd name="T0" fmla="*/ 0 w 1302418"/>
                <a:gd name="T1" fmla="*/ 0 h 1302419"/>
                <a:gd name="T2" fmla="*/ 1302418 w 1302418"/>
                <a:gd name="T3" fmla="*/ 1302419 h 1302419"/>
              </a:gdLst>
              <a:ahLst/>
              <a:cxnLst/>
              <a:rect l="T0" t="T1" r="T2" b="T3"/>
              <a:pathLst>
                <a:path w="1302418" h="1302419">
                  <a:moveTo>
                    <a:pt x="0" y="0"/>
                  </a:moveTo>
                  <a:lnTo>
                    <a:pt x="325500" y="106"/>
                  </a:lnTo>
                  <a:lnTo>
                    <a:pt x="244151" y="81454"/>
                  </a:lnTo>
                  <a:lnTo>
                    <a:pt x="406953" y="244256"/>
                  </a:lnTo>
                  <a:lnTo>
                    <a:pt x="650999" y="211"/>
                  </a:lnTo>
                  <a:lnTo>
                    <a:pt x="895202" y="244414"/>
                  </a:lnTo>
                  <a:lnTo>
                    <a:pt x="1057899" y="81717"/>
                  </a:lnTo>
                  <a:lnTo>
                    <a:pt x="976498" y="316"/>
                  </a:lnTo>
                  <a:lnTo>
                    <a:pt x="1301997" y="422"/>
                  </a:lnTo>
                  <a:lnTo>
                    <a:pt x="1302102" y="325921"/>
                  </a:lnTo>
                  <a:lnTo>
                    <a:pt x="1220701" y="244520"/>
                  </a:lnTo>
                  <a:lnTo>
                    <a:pt x="1058004" y="407217"/>
                  </a:lnTo>
                  <a:lnTo>
                    <a:pt x="1302208" y="651420"/>
                  </a:lnTo>
                  <a:lnTo>
                    <a:pt x="1058162" y="895466"/>
                  </a:lnTo>
                  <a:lnTo>
                    <a:pt x="1220964" y="1058268"/>
                  </a:lnTo>
                  <a:lnTo>
                    <a:pt x="1302313" y="976919"/>
                  </a:lnTo>
                  <a:lnTo>
                    <a:pt x="1302418" y="1302419"/>
                  </a:lnTo>
                  <a:lnTo>
                    <a:pt x="976919" y="1302313"/>
                  </a:lnTo>
                  <a:lnTo>
                    <a:pt x="1058267" y="1220965"/>
                  </a:lnTo>
                  <a:lnTo>
                    <a:pt x="895465" y="1058163"/>
                  </a:lnTo>
                  <a:lnTo>
                    <a:pt x="651420" y="1302208"/>
                  </a:lnTo>
                  <a:lnTo>
                    <a:pt x="407216" y="1058005"/>
                  </a:lnTo>
                  <a:lnTo>
                    <a:pt x="244519" y="1220702"/>
                  </a:lnTo>
                  <a:lnTo>
                    <a:pt x="325921" y="1302103"/>
                  </a:lnTo>
                  <a:lnTo>
                    <a:pt x="421" y="1301998"/>
                  </a:lnTo>
                  <a:lnTo>
                    <a:pt x="316" y="976498"/>
                  </a:lnTo>
                  <a:lnTo>
                    <a:pt x="81717" y="1057899"/>
                  </a:lnTo>
                  <a:lnTo>
                    <a:pt x="244414" y="895202"/>
                  </a:lnTo>
                  <a:lnTo>
                    <a:pt x="210" y="650999"/>
                  </a:lnTo>
                  <a:lnTo>
                    <a:pt x="244256" y="406953"/>
                  </a:lnTo>
                  <a:lnTo>
                    <a:pt x="81454" y="244151"/>
                  </a:lnTo>
                  <a:lnTo>
                    <a:pt x="105" y="325500"/>
                  </a:lnTo>
                  <a:lnTo>
                    <a:pt x="0" y="0"/>
                  </a:lnTo>
                  <a:close/>
                </a:path>
              </a:pathLst>
            </a:custGeom>
            <a:solidFill>
              <a:srgbClr val="0070C0"/>
            </a:solidFill>
            <a:ln>
              <a:noFill/>
            </a:ln>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600" dirty="0">
                  <a:solidFill>
                    <a:srgbClr val="FFFFFF"/>
                  </a:solidFill>
                  <a:latin typeface="微软雅黑" panose="020B0503020204020204" charset="-122"/>
                  <a:ea typeface="微软雅黑" panose="020B0503020204020204" charset="-122"/>
                </a:rPr>
                <a:t>研究</a:t>
              </a:r>
              <a:endParaRPr lang="en-US" altLang="zh-CN" sz="2600" dirty="0">
                <a:solidFill>
                  <a:srgbClr val="FFFFFF"/>
                </a:solidFill>
                <a:latin typeface="微软雅黑" panose="020B0503020204020204" charset="-122"/>
                <a:ea typeface="微软雅黑" panose="020B050302020402020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6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领域</a:t>
              </a:r>
              <a:endParaRPr kumimoji="0" lang="zh-CN" altLang="en-US" sz="26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endParaRPr>
            </a:p>
          </p:txBody>
        </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409607" y="1364979"/>
            <a:ext cx="8782420" cy="1872000"/>
          </a:xfrm>
          <a:custGeom>
            <a:avLst/>
            <a:gdLst/>
            <a:ahLst/>
            <a:cxnLst/>
            <a:rect l="l" t="t" r="r" b="b"/>
            <a:pathLst>
              <a:path w="6586815" h="1404000">
                <a:moveTo>
                  <a:pt x="810600" y="0"/>
                </a:moveTo>
                <a:lnTo>
                  <a:pt x="6586815" y="0"/>
                </a:lnTo>
                <a:lnTo>
                  <a:pt x="6586815" y="1404000"/>
                </a:lnTo>
                <a:lnTo>
                  <a:pt x="0" y="140400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7" name="矩形 6"/>
          <p:cNvSpPr/>
          <p:nvPr/>
        </p:nvSpPr>
        <p:spPr>
          <a:xfrm>
            <a:off x="0" y="3909053"/>
            <a:ext cx="5712357" cy="1872000"/>
          </a:xfrm>
          <a:custGeom>
            <a:avLst/>
            <a:gdLst/>
            <a:ahLst/>
            <a:cxnLst/>
            <a:rect l="l" t="t" r="r" b="b"/>
            <a:pathLst>
              <a:path w="4284268" h="1404000">
                <a:moveTo>
                  <a:pt x="0" y="0"/>
                </a:moveTo>
                <a:lnTo>
                  <a:pt x="4284268" y="0"/>
                </a:lnTo>
                <a:lnTo>
                  <a:pt x="3473668" y="1404000"/>
                </a:lnTo>
                <a:lnTo>
                  <a:pt x="0" y="140400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8" name="矩形 7"/>
          <p:cNvSpPr/>
          <p:nvPr/>
        </p:nvSpPr>
        <p:spPr>
          <a:xfrm>
            <a:off x="0" y="1988840"/>
            <a:ext cx="10613237" cy="3024000"/>
          </a:xfrm>
          <a:custGeom>
            <a:avLst/>
            <a:gdLst/>
            <a:ahLst/>
            <a:cxnLst/>
            <a:rect l="l" t="t" r="r" b="b"/>
            <a:pathLst>
              <a:path w="7959928" h="2268000">
                <a:moveTo>
                  <a:pt x="0" y="0"/>
                </a:moveTo>
                <a:lnTo>
                  <a:pt x="7959928" y="0"/>
                </a:lnTo>
                <a:lnTo>
                  <a:pt x="6650498" y="2268000"/>
                </a:lnTo>
                <a:lnTo>
                  <a:pt x="0" y="226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10" name="TextBox 9"/>
          <p:cNvSpPr txBox="1"/>
          <p:nvPr/>
        </p:nvSpPr>
        <p:spPr>
          <a:xfrm>
            <a:off x="157753" y="3804581"/>
            <a:ext cx="1394076" cy="615553"/>
          </a:xfrm>
          <a:prstGeom prst="rect">
            <a:avLst/>
          </a:prstGeom>
          <a:noFill/>
        </p:spPr>
        <p:txBody>
          <a:bodyPr wrap="square" lIns="121917" tIns="60958" rIns="121917" bIns="60958" rtlCol="0">
            <a:spAutoFit/>
          </a:bodyPr>
          <a:lstStyle/>
          <a:p>
            <a:pPr algn="ctr"/>
            <a:r>
              <a:rPr lang="en-US" altLang="zh-CN" sz="3200" dirty="0">
                <a:solidFill>
                  <a:schemeClr val="bg1"/>
                </a:solidFill>
              </a:rPr>
              <a:t>PART</a:t>
            </a:r>
            <a:endParaRPr lang="zh-CN" altLang="en-US" sz="3200" dirty="0">
              <a:solidFill>
                <a:schemeClr val="bg1"/>
              </a:solidFill>
            </a:endParaRPr>
          </a:p>
        </p:txBody>
      </p:sp>
      <p:sp>
        <p:nvSpPr>
          <p:cNvPr id="11" name="TextBox 10"/>
          <p:cNvSpPr txBox="1"/>
          <p:nvPr/>
        </p:nvSpPr>
        <p:spPr>
          <a:xfrm>
            <a:off x="1219657" y="2254522"/>
            <a:ext cx="2229877" cy="2474595"/>
          </a:xfrm>
          <a:prstGeom prst="rect">
            <a:avLst/>
          </a:prstGeom>
          <a:noFill/>
        </p:spPr>
        <p:txBody>
          <a:bodyPr wrap="square" lIns="121917" tIns="60958" rIns="121917" bIns="60958" rtlCol="0">
            <a:spAutoFit/>
          </a:bodyPr>
          <a:lstStyle/>
          <a:p>
            <a:pPr algn="ctr"/>
            <a:r>
              <a:rPr lang="en-US" sz="15300" dirty="0">
                <a:solidFill>
                  <a:schemeClr val="bg1"/>
                </a:solidFill>
                <a:latin typeface="Impact" panose="020B0806030902050204" pitchFamily="34" charset="0"/>
              </a:rPr>
              <a:t>3</a:t>
            </a:r>
            <a:endParaRPr lang="en-US" sz="15300" dirty="0">
              <a:solidFill>
                <a:schemeClr val="bg1"/>
              </a:solidFill>
              <a:latin typeface="Impact" panose="020B0806030902050204" pitchFamily="34" charset="0"/>
            </a:endParaRPr>
          </a:p>
        </p:txBody>
      </p:sp>
      <p:sp>
        <p:nvSpPr>
          <p:cNvPr id="12" name="TextBox 11"/>
          <p:cNvSpPr txBox="1"/>
          <p:nvPr/>
        </p:nvSpPr>
        <p:spPr>
          <a:xfrm>
            <a:off x="2997525" y="3060985"/>
            <a:ext cx="6902184" cy="689610"/>
          </a:xfrm>
          <a:prstGeom prst="rect">
            <a:avLst/>
          </a:prstGeom>
          <a:noFill/>
        </p:spPr>
        <p:txBody>
          <a:bodyPr wrap="square" lIns="121917" tIns="60958" rIns="121917" bIns="60958" rtlCol="0">
            <a:spAutoFit/>
          </a:bodyPr>
          <a:lstStyle/>
          <a:p>
            <a:pPr lvl="0" algn="ctr"/>
            <a:r>
              <a:rPr lang="en-US" altLang="zh-CN" sz="3700" b="1" dirty="0">
                <a:solidFill>
                  <a:prstClr val="white"/>
                </a:solidFill>
                <a:sym typeface="+mn-ea"/>
              </a:rPr>
              <a:t>RESSET</a:t>
            </a:r>
            <a:r>
              <a:rPr lang="zh-CN" altLang="en-US" sz="3700" b="1" dirty="0">
                <a:solidFill>
                  <a:prstClr val="white"/>
                </a:solidFill>
                <a:sym typeface="+mn-ea"/>
              </a:rPr>
              <a:t>数据查找与查询技巧</a:t>
            </a:r>
            <a:r>
              <a:rPr lang="en-US" altLang="zh-CN" sz="3700" b="1" dirty="0">
                <a:solidFill>
                  <a:prstClr val="white"/>
                </a:solidFill>
                <a:sym typeface="+mn-ea"/>
              </a:rPr>
              <a:t> </a:t>
            </a:r>
            <a:endParaRPr lang="en-US" altLang="zh-CN" sz="3700" b="1" dirty="0">
              <a:solidFill>
                <a:prstClr val="white"/>
              </a:solidFill>
              <a:sym typeface="+mn-ea"/>
            </a:endParaRPr>
          </a:p>
        </p:txBody>
      </p:sp>
      <p:sp>
        <p:nvSpPr>
          <p:cNvPr id="21" name="矩形 20"/>
          <p:cNvSpPr/>
          <p:nvPr/>
        </p:nvSpPr>
        <p:spPr>
          <a:xfrm>
            <a:off x="11001541" y="1808851"/>
            <a:ext cx="596076" cy="984256"/>
          </a:xfrm>
          <a:custGeom>
            <a:avLst/>
            <a:gdLst/>
            <a:ahLst/>
            <a:cxnLst/>
            <a:rect l="l" t="t" r="r" b="b"/>
            <a:pathLst>
              <a:path w="447057" h="738192">
                <a:moveTo>
                  <a:pt x="77961" y="0"/>
                </a:moveTo>
                <a:lnTo>
                  <a:pt x="447057" y="369096"/>
                </a:lnTo>
                <a:lnTo>
                  <a:pt x="77961" y="738192"/>
                </a:lnTo>
                <a:lnTo>
                  <a:pt x="0" y="660231"/>
                </a:lnTo>
                <a:lnTo>
                  <a:pt x="293910" y="366322"/>
                </a:lnTo>
                <a:lnTo>
                  <a:pt x="2775" y="7518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pic>
        <p:nvPicPr>
          <p:cNvPr id="13" name="Picture 3" descr="E:\文档\doc\04.svn\100.综合\005.Logo\logo.jpg"/>
          <p:cNvPicPr>
            <a:picLocks noChangeAspect="1" noChangeArrowheads="1"/>
          </p:cNvPicPr>
          <p:nvPr/>
        </p:nvPicPr>
        <p:blipFill>
          <a:blip r:embed="rId1" cstate="print"/>
          <a:srcRect/>
          <a:stretch>
            <a:fillRect/>
          </a:stretch>
        </p:blipFill>
        <p:spPr bwMode="auto">
          <a:xfrm>
            <a:off x="252347" y="259488"/>
            <a:ext cx="1600200" cy="635000"/>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zh-CN" altLang="en-US" sz="2800" b="1" dirty="0"/>
              <a:t>如何找到您需要的数据？</a:t>
            </a:r>
            <a:endParaRPr lang="zh-CN" altLang="en-US" sz="2800" b="1" dirty="0"/>
          </a:p>
        </p:txBody>
      </p:sp>
      <p:sp>
        <p:nvSpPr>
          <p:cNvPr id="6" name="Freeform 6"/>
          <p:cNvSpPr/>
          <p:nvPr/>
        </p:nvSpPr>
        <p:spPr bwMode="auto">
          <a:xfrm>
            <a:off x="2375230" y="5358719"/>
            <a:ext cx="1471317" cy="748783"/>
          </a:xfrm>
          <a:custGeom>
            <a:avLst/>
            <a:gdLst>
              <a:gd name="T0" fmla="*/ 0 w 1113"/>
              <a:gd name="T1" fmla="*/ 0 h 757"/>
              <a:gd name="T2" fmla="*/ 1113 w 1113"/>
              <a:gd name="T3" fmla="*/ 0 h 757"/>
              <a:gd name="T4" fmla="*/ 1113 w 1113"/>
              <a:gd name="T5" fmla="*/ 685 h 757"/>
              <a:gd name="T6" fmla="*/ 249 w 1113"/>
              <a:gd name="T7" fmla="*/ 685 h 757"/>
              <a:gd name="T8" fmla="*/ 177 w 1113"/>
              <a:gd name="T9" fmla="*/ 757 h 757"/>
              <a:gd name="T10" fmla="*/ 105 w 1113"/>
              <a:gd name="T11" fmla="*/ 685 h 757"/>
              <a:gd name="T12" fmla="*/ 0 w 1113"/>
              <a:gd name="T13" fmla="*/ 685 h 757"/>
              <a:gd name="T14" fmla="*/ 0 w 1113"/>
              <a:gd name="T15" fmla="*/ 0 h 7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3" h="757">
                <a:moveTo>
                  <a:pt x="0" y="0"/>
                </a:moveTo>
                <a:lnTo>
                  <a:pt x="1113" y="0"/>
                </a:lnTo>
                <a:lnTo>
                  <a:pt x="1113" y="685"/>
                </a:lnTo>
                <a:lnTo>
                  <a:pt x="249" y="685"/>
                </a:lnTo>
                <a:lnTo>
                  <a:pt x="177" y="757"/>
                </a:lnTo>
                <a:lnTo>
                  <a:pt x="105" y="685"/>
                </a:lnTo>
                <a:lnTo>
                  <a:pt x="0" y="685"/>
                </a:lnTo>
                <a:lnTo>
                  <a:pt x="0" y="0"/>
                </a:lnTo>
                <a:close/>
              </a:path>
            </a:pathLst>
          </a:custGeom>
          <a:solidFill>
            <a:schemeClr val="bg2">
              <a:lumMod val="25000"/>
            </a:schemeClr>
          </a:solidFill>
          <a:ln w="3175" cap="flat" cmpd="sng">
            <a:noFill/>
            <a:bevel/>
          </a:ln>
        </p:spPr>
        <p:txBody>
          <a:bodyPr lIns="72000" tIns="36000" rIns="72000" bIns="36000" anchor="ctr"/>
          <a:lstStyle/>
          <a:p>
            <a:pPr algn="ctr"/>
            <a:endParaRPr lang="zh-CN" altLang="en-US" sz="1600">
              <a:solidFill>
                <a:srgbClr val="FFFFFF"/>
              </a:solidFill>
              <a:latin typeface="+mn-ea"/>
            </a:endParaRPr>
          </a:p>
        </p:txBody>
      </p:sp>
      <p:sp>
        <p:nvSpPr>
          <p:cNvPr id="9" name="Freeform 8"/>
          <p:cNvSpPr/>
          <p:nvPr/>
        </p:nvSpPr>
        <p:spPr bwMode="auto">
          <a:xfrm>
            <a:off x="1405405" y="1227360"/>
            <a:ext cx="3488596" cy="3959620"/>
          </a:xfrm>
          <a:custGeom>
            <a:avLst/>
            <a:gdLst>
              <a:gd name="T0" fmla="*/ 133 w 3381"/>
              <a:gd name="T1" fmla="*/ 2348 h 3999"/>
              <a:gd name="T2" fmla="*/ 0 w 3381"/>
              <a:gd name="T3" fmla="*/ 1703 h 3999"/>
              <a:gd name="T4" fmla="*/ 282 w 3381"/>
              <a:gd name="T5" fmla="*/ 767 h 3999"/>
              <a:gd name="T6" fmla="*/ 1039 w 3381"/>
              <a:gd name="T7" fmla="*/ 133 h 3999"/>
              <a:gd name="T8" fmla="*/ 1689 w 3381"/>
              <a:gd name="T9" fmla="*/ 0 h 3999"/>
              <a:gd name="T10" fmla="*/ 2885 w 3381"/>
              <a:gd name="T11" fmla="*/ 495 h 3999"/>
              <a:gd name="T12" fmla="*/ 3381 w 3381"/>
              <a:gd name="T13" fmla="*/ 1691 h 3999"/>
              <a:gd name="T14" fmla="*/ 3097 w 3381"/>
              <a:gd name="T15" fmla="*/ 2624 h 3999"/>
              <a:gd name="T16" fmla="*/ 2346 w 3381"/>
              <a:gd name="T17" fmla="*/ 3248 h 3999"/>
              <a:gd name="T18" fmla="*/ 2281 w 3381"/>
              <a:gd name="T19" fmla="*/ 3304 h 3999"/>
              <a:gd name="T20" fmla="*/ 2256 w 3381"/>
              <a:gd name="T21" fmla="*/ 3388 h 3999"/>
              <a:gd name="T22" fmla="*/ 2256 w 3381"/>
              <a:gd name="T23" fmla="*/ 3718 h 3999"/>
              <a:gd name="T24" fmla="*/ 1699 w 3381"/>
              <a:gd name="T25" fmla="*/ 3999 h 3999"/>
              <a:gd name="T26" fmla="*/ 1142 w 3381"/>
              <a:gd name="T27" fmla="*/ 3718 h 3999"/>
              <a:gd name="T28" fmla="*/ 1142 w 3381"/>
              <a:gd name="T29" fmla="*/ 3388 h 3999"/>
              <a:gd name="T30" fmla="*/ 1354 w 3381"/>
              <a:gd name="T31" fmla="*/ 2691 h 3999"/>
              <a:gd name="T32" fmla="*/ 1916 w 3381"/>
              <a:gd name="T33" fmla="*/ 2226 h 3999"/>
              <a:gd name="T34" fmla="*/ 2171 w 3381"/>
              <a:gd name="T35" fmla="*/ 2011 h 3999"/>
              <a:gd name="T36" fmla="*/ 2267 w 3381"/>
              <a:gd name="T37" fmla="*/ 1691 h 3999"/>
              <a:gd name="T38" fmla="*/ 2098 w 3381"/>
              <a:gd name="T39" fmla="*/ 1283 h 3999"/>
              <a:gd name="T40" fmla="*/ 1689 w 3381"/>
              <a:gd name="T41" fmla="*/ 1113 h 3999"/>
              <a:gd name="T42" fmla="*/ 1469 w 3381"/>
              <a:gd name="T43" fmla="*/ 1155 h 3999"/>
              <a:gd name="T44" fmla="*/ 1212 w 3381"/>
              <a:gd name="T45" fmla="*/ 1375 h 3999"/>
              <a:gd name="T46" fmla="*/ 1113 w 3381"/>
              <a:gd name="T47" fmla="*/ 1703 h 3999"/>
              <a:gd name="T48" fmla="*/ 1155 w 3381"/>
              <a:gd name="T49" fmla="*/ 1918 h 3999"/>
              <a:gd name="T50" fmla="*/ 133 w 3381"/>
              <a:gd name="T51" fmla="*/ 2348 h 3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381" h="3999">
                <a:moveTo>
                  <a:pt x="133" y="2348"/>
                </a:moveTo>
                <a:cubicBezTo>
                  <a:pt x="42" y="2134"/>
                  <a:pt x="0" y="1915"/>
                  <a:pt x="0" y="1703"/>
                </a:cubicBezTo>
                <a:cubicBezTo>
                  <a:pt x="0" y="1368"/>
                  <a:pt x="102" y="1042"/>
                  <a:pt x="282" y="767"/>
                </a:cubicBezTo>
                <a:cubicBezTo>
                  <a:pt x="461" y="492"/>
                  <a:pt x="721" y="267"/>
                  <a:pt x="1039" y="133"/>
                </a:cubicBezTo>
                <a:cubicBezTo>
                  <a:pt x="1240" y="48"/>
                  <a:pt x="1459" y="0"/>
                  <a:pt x="1689" y="0"/>
                </a:cubicBezTo>
                <a:cubicBezTo>
                  <a:pt x="2156" y="0"/>
                  <a:pt x="2579" y="189"/>
                  <a:pt x="2885" y="495"/>
                </a:cubicBezTo>
                <a:cubicBezTo>
                  <a:pt x="3191" y="802"/>
                  <a:pt x="3381" y="1224"/>
                  <a:pt x="3381" y="1691"/>
                </a:cubicBezTo>
                <a:cubicBezTo>
                  <a:pt x="3381" y="2028"/>
                  <a:pt x="3278" y="2352"/>
                  <a:pt x="3097" y="2624"/>
                </a:cubicBezTo>
                <a:cubicBezTo>
                  <a:pt x="2918" y="2895"/>
                  <a:pt x="2659" y="3115"/>
                  <a:pt x="2346" y="3248"/>
                </a:cubicBezTo>
                <a:cubicBezTo>
                  <a:pt x="2320" y="3259"/>
                  <a:pt x="2298" y="3279"/>
                  <a:pt x="2281" y="3304"/>
                </a:cubicBezTo>
                <a:cubicBezTo>
                  <a:pt x="2265" y="3328"/>
                  <a:pt x="2256" y="3357"/>
                  <a:pt x="2256" y="3388"/>
                </a:cubicBezTo>
                <a:lnTo>
                  <a:pt x="2256" y="3718"/>
                </a:lnTo>
                <a:lnTo>
                  <a:pt x="1699" y="3999"/>
                </a:lnTo>
                <a:lnTo>
                  <a:pt x="1142" y="3718"/>
                </a:lnTo>
                <a:lnTo>
                  <a:pt x="1142" y="3388"/>
                </a:lnTo>
                <a:cubicBezTo>
                  <a:pt x="1142" y="3137"/>
                  <a:pt x="1219" y="2895"/>
                  <a:pt x="1354" y="2691"/>
                </a:cubicBezTo>
                <a:cubicBezTo>
                  <a:pt x="1488" y="2489"/>
                  <a:pt x="1681" y="2325"/>
                  <a:pt x="1916" y="2226"/>
                </a:cubicBezTo>
                <a:cubicBezTo>
                  <a:pt x="2020" y="2181"/>
                  <a:pt x="2108" y="2106"/>
                  <a:pt x="2171" y="2011"/>
                </a:cubicBezTo>
                <a:cubicBezTo>
                  <a:pt x="2232" y="1918"/>
                  <a:pt x="2267" y="1808"/>
                  <a:pt x="2267" y="1691"/>
                </a:cubicBezTo>
                <a:cubicBezTo>
                  <a:pt x="2267" y="1532"/>
                  <a:pt x="2203" y="1387"/>
                  <a:pt x="2098" y="1283"/>
                </a:cubicBezTo>
                <a:cubicBezTo>
                  <a:pt x="1993" y="1178"/>
                  <a:pt x="1849" y="1113"/>
                  <a:pt x="1689" y="1113"/>
                </a:cubicBezTo>
                <a:cubicBezTo>
                  <a:pt x="1606" y="1113"/>
                  <a:pt x="1532" y="1128"/>
                  <a:pt x="1469" y="1155"/>
                </a:cubicBezTo>
                <a:cubicBezTo>
                  <a:pt x="1365" y="1199"/>
                  <a:pt x="1276" y="1278"/>
                  <a:pt x="1212" y="1375"/>
                </a:cubicBezTo>
                <a:cubicBezTo>
                  <a:pt x="1149" y="1472"/>
                  <a:pt x="1113" y="1586"/>
                  <a:pt x="1113" y="1703"/>
                </a:cubicBezTo>
                <a:cubicBezTo>
                  <a:pt x="1113" y="1777"/>
                  <a:pt x="1127" y="1850"/>
                  <a:pt x="1155" y="1918"/>
                </a:cubicBezTo>
                <a:lnTo>
                  <a:pt x="133" y="2348"/>
                </a:lnTo>
                <a:close/>
              </a:path>
            </a:pathLst>
          </a:custGeom>
          <a:solidFill>
            <a:srgbClr val="0070C0">
              <a:alpha val="69804"/>
            </a:srgbClr>
          </a:solidFill>
          <a:ln w="3175" cap="flat" cmpd="sng">
            <a:noFill/>
            <a:bevel/>
          </a:ln>
        </p:spPr>
        <p:txBody>
          <a:bodyPr lIns="72000" tIns="36000" rIns="72000" bIns="36000" anchor="ctr"/>
          <a:lstStyle/>
          <a:p>
            <a:pPr algn="ctr"/>
            <a:endParaRPr lang="zh-CN" altLang="en-US" sz="1600">
              <a:solidFill>
                <a:srgbClr val="FFFFFF"/>
              </a:solidFill>
              <a:latin typeface="+mn-ea"/>
            </a:endParaRPr>
          </a:p>
        </p:txBody>
      </p:sp>
      <p:sp>
        <p:nvSpPr>
          <p:cNvPr id="10" name="Freeform 9"/>
          <p:cNvSpPr/>
          <p:nvPr/>
        </p:nvSpPr>
        <p:spPr bwMode="auto">
          <a:xfrm>
            <a:off x="2292239" y="1227359"/>
            <a:ext cx="2386859" cy="1430245"/>
          </a:xfrm>
          <a:custGeom>
            <a:avLst/>
            <a:gdLst>
              <a:gd name="T0" fmla="*/ 0 w 2313"/>
              <a:gd name="T1" fmla="*/ 221 h 1445"/>
              <a:gd name="T2" fmla="*/ 179 w 2313"/>
              <a:gd name="T3" fmla="*/ 133 h 1445"/>
              <a:gd name="T4" fmla="*/ 829 w 2313"/>
              <a:gd name="T5" fmla="*/ 0 h 1445"/>
              <a:gd name="T6" fmla="*/ 2025 w 2313"/>
              <a:gd name="T7" fmla="*/ 495 h 1445"/>
              <a:gd name="T8" fmla="*/ 2313 w 2313"/>
              <a:gd name="T9" fmla="*/ 879 h 1445"/>
              <a:gd name="T10" fmla="*/ 1353 w 2313"/>
              <a:gd name="T11" fmla="*/ 1445 h 1445"/>
              <a:gd name="T12" fmla="*/ 1238 w 2313"/>
              <a:gd name="T13" fmla="*/ 1283 h 1445"/>
              <a:gd name="T14" fmla="*/ 829 w 2313"/>
              <a:gd name="T15" fmla="*/ 1113 h 1445"/>
              <a:gd name="T16" fmla="*/ 609 w 2313"/>
              <a:gd name="T17" fmla="*/ 1155 h 1445"/>
              <a:gd name="T18" fmla="*/ 552 w 2313"/>
              <a:gd name="T19" fmla="*/ 1184 h 1445"/>
              <a:gd name="T20" fmla="*/ 0 w 2313"/>
              <a:gd name="T21" fmla="*/ 221 h 1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13" h="1445">
                <a:moveTo>
                  <a:pt x="0" y="221"/>
                </a:moveTo>
                <a:cubicBezTo>
                  <a:pt x="57" y="189"/>
                  <a:pt x="117" y="159"/>
                  <a:pt x="179" y="133"/>
                </a:cubicBezTo>
                <a:cubicBezTo>
                  <a:pt x="380" y="48"/>
                  <a:pt x="599" y="0"/>
                  <a:pt x="829" y="0"/>
                </a:cubicBezTo>
                <a:cubicBezTo>
                  <a:pt x="1296" y="0"/>
                  <a:pt x="1719" y="189"/>
                  <a:pt x="2025" y="495"/>
                </a:cubicBezTo>
                <a:cubicBezTo>
                  <a:pt x="2138" y="609"/>
                  <a:pt x="2236" y="738"/>
                  <a:pt x="2313" y="879"/>
                </a:cubicBezTo>
                <a:lnTo>
                  <a:pt x="1353" y="1445"/>
                </a:lnTo>
                <a:cubicBezTo>
                  <a:pt x="1324" y="1385"/>
                  <a:pt x="1285" y="1330"/>
                  <a:pt x="1238" y="1283"/>
                </a:cubicBezTo>
                <a:cubicBezTo>
                  <a:pt x="1133" y="1178"/>
                  <a:pt x="989" y="1113"/>
                  <a:pt x="829" y="1113"/>
                </a:cubicBezTo>
                <a:cubicBezTo>
                  <a:pt x="746" y="1113"/>
                  <a:pt x="672" y="1128"/>
                  <a:pt x="609" y="1155"/>
                </a:cubicBezTo>
                <a:cubicBezTo>
                  <a:pt x="590" y="1163"/>
                  <a:pt x="570" y="1173"/>
                  <a:pt x="552" y="1184"/>
                </a:cubicBezTo>
                <a:lnTo>
                  <a:pt x="0" y="221"/>
                </a:lnTo>
                <a:close/>
              </a:path>
            </a:pathLst>
          </a:custGeom>
          <a:solidFill>
            <a:srgbClr val="00B0F0"/>
          </a:solidFill>
          <a:ln w="3175" cap="flat" cmpd="sng">
            <a:noFill/>
            <a:bevel/>
          </a:ln>
        </p:spPr>
        <p:txBody>
          <a:bodyPr lIns="72000" tIns="36000" rIns="72000" bIns="36000" anchor="ctr"/>
          <a:lstStyle/>
          <a:p>
            <a:pPr algn="ctr"/>
            <a:endParaRPr lang="zh-CN" altLang="en-US" sz="1600">
              <a:solidFill>
                <a:srgbClr val="FFFFFF"/>
              </a:solidFill>
              <a:latin typeface="+mn-ea"/>
            </a:endParaRPr>
          </a:p>
        </p:txBody>
      </p:sp>
      <p:sp>
        <p:nvSpPr>
          <p:cNvPr id="11" name="Freeform 10"/>
          <p:cNvSpPr/>
          <p:nvPr/>
        </p:nvSpPr>
        <p:spPr bwMode="auto">
          <a:xfrm>
            <a:off x="3550142" y="2037968"/>
            <a:ext cx="1343861" cy="2066367"/>
          </a:xfrm>
          <a:custGeom>
            <a:avLst/>
            <a:gdLst>
              <a:gd name="T0" fmla="*/ 1061 w 1303"/>
              <a:gd name="T1" fmla="*/ 0 h 2087"/>
              <a:gd name="T2" fmla="*/ 1303 w 1303"/>
              <a:gd name="T3" fmla="*/ 872 h 2087"/>
              <a:gd name="T4" fmla="*/ 1019 w 1303"/>
              <a:gd name="T5" fmla="*/ 1805 h 2087"/>
              <a:gd name="T6" fmla="*/ 785 w 1303"/>
              <a:gd name="T7" fmla="*/ 2087 h 2087"/>
              <a:gd name="T8" fmla="*/ 0 w 1303"/>
              <a:gd name="T9" fmla="*/ 1301 h 2087"/>
              <a:gd name="T10" fmla="*/ 93 w 1303"/>
              <a:gd name="T11" fmla="*/ 1192 h 2087"/>
              <a:gd name="T12" fmla="*/ 189 w 1303"/>
              <a:gd name="T13" fmla="*/ 872 h 2087"/>
              <a:gd name="T14" fmla="*/ 101 w 1303"/>
              <a:gd name="T15" fmla="*/ 566 h 2087"/>
              <a:gd name="T16" fmla="*/ 1061 w 1303"/>
              <a:gd name="T17" fmla="*/ 0 h 2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3" h="2087">
                <a:moveTo>
                  <a:pt x="1061" y="0"/>
                </a:moveTo>
                <a:cubicBezTo>
                  <a:pt x="1214" y="255"/>
                  <a:pt x="1303" y="553"/>
                  <a:pt x="1303" y="872"/>
                </a:cubicBezTo>
                <a:cubicBezTo>
                  <a:pt x="1303" y="1209"/>
                  <a:pt x="1200" y="1533"/>
                  <a:pt x="1019" y="1805"/>
                </a:cubicBezTo>
                <a:cubicBezTo>
                  <a:pt x="952" y="1907"/>
                  <a:pt x="874" y="2001"/>
                  <a:pt x="785" y="2087"/>
                </a:cubicBezTo>
                <a:lnTo>
                  <a:pt x="0" y="1301"/>
                </a:lnTo>
                <a:cubicBezTo>
                  <a:pt x="35" y="1269"/>
                  <a:pt x="66" y="1232"/>
                  <a:pt x="93" y="1192"/>
                </a:cubicBezTo>
                <a:cubicBezTo>
                  <a:pt x="154" y="1099"/>
                  <a:pt x="189" y="989"/>
                  <a:pt x="189" y="872"/>
                </a:cubicBezTo>
                <a:cubicBezTo>
                  <a:pt x="189" y="760"/>
                  <a:pt x="157" y="655"/>
                  <a:pt x="101" y="566"/>
                </a:cubicBezTo>
                <a:lnTo>
                  <a:pt x="1061" y="0"/>
                </a:lnTo>
                <a:close/>
              </a:path>
            </a:pathLst>
          </a:custGeom>
          <a:solidFill>
            <a:srgbClr val="0070C0"/>
          </a:solidFill>
          <a:ln w="3175" cap="flat" cmpd="sng">
            <a:noFill/>
            <a:bevel/>
          </a:ln>
        </p:spPr>
        <p:txBody>
          <a:bodyPr lIns="72000" tIns="36000" rIns="72000" bIns="36000" anchor="ctr"/>
          <a:lstStyle/>
          <a:p>
            <a:pPr algn="ctr"/>
            <a:endParaRPr lang="zh-CN" altLang="en-US" sz="1600">
              <a:solidFill>
                <a:srgbClr val="FFFFFF"/>
              </a:solidFill>
              <a:latin typeface="+mn-ea"/>
            </a:endParaRPr>
          </a:p>
        </p:txBody>
      </p:sp>
      <p:sp>
        <p:nvSpPr>
          <p:cNvPr id="12" name="Freeform 11"/>
          <p:cNvSpPr/>
          <p:nvPr/>
        </p:nvSpPr>
        <p:spPr bwMode="auto">
          <a:xfrm>
            <a:off x="1388211" y="1444437"/>
            <a:ext cx="1474237" cy="2107584"/>
          </a:xfrm>
          <a:custGeom>
            <a:avLst/>
            <a:gdLst>
              <a:gd name="T0" fmla="*/ 149 w 1428"/>
              <a:gd name="T1" fmla="*/ 2129 h 2129"/>
              <a:gd name="T2" fmla="*/ 25 w 1428"/>
              <a:gd name="T3" fmla="*/ 1325 h 2129"/>
              <a:gd name="T4" fmla="*/ 296 w 1428"/>
              <a:gd name="T5" fmla="*/ 552 h 2129"/>
              <a:gd name="T6" fmla="*/ 554 w 1428"/>
              <a:gd name="T7" fmla="*/ 242 h 2129"/>
              <a:gd name="T8" fmla="*/ 880 w 1428"/>
              <a:gd name="T9" fmla="*/ 0 h 2129"/>
              <a:gd name="T10" fmla="*/ 1428 w 1428"/>
              <a:gd name="T11" fmla="*/ 965 h 2129"/>
              <a:gd name="T12" fmla="*/ 1319 w 1428"/>
              <a:gd name="T13" fmla="*/ 1046 h 2129"/>
              <a:gd name="T14" fmla="*/ 1227 w 1428"/>
              <a:gd name="T15" fmla="*/ 1157 h 2129"/>
              <a:gd name="T16" fmla="*/ 1130 w 1428"/>
              <a:gd name="T17" fmla="*/ 1429 h 2129"/>
              <a:gd name="T18" fmla="*/ 1171 w 1428"/>
              <a:gd name="T19" fmla="*/ 1699 h 2129"/>
              <a:gd name="T20" fmla="*/ 149 w 1428"/>
              <a:gd name="T21" fmla="*/ 2129 h 2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28" h="2129">
                <a:moveTo>
                  <a:pt x="149" y="2129"/>
                </a:moveTo>
                <a:cubicBezTo>
                  <a:pt x="37" y="1865"/>
                  <a:pt x="0" y="1590"/>
                  <a:pt x="25" y="1325"/>
                </a:cubicBezTo>
                <a:cubicBezTo>
                  <a:pt x="52" y="1048"/>
                  <a:pt x="147" y="782"/>
                  <a:pt x="296" y="552"/>
                </a:cubicBezTo>
                <a:cubicBezTo>
                  <a:pt x="370" y="438"/>
                  <a:pt x="457" y="334"/>
                  <a:pt x="554" y="242"/>
                </a:cubicBezTo>
                <a:cubicBezTo>
                  <a:pt x="651" y="149"/>
                  <a:pt x="761" y="68"/>
                  <a:pt x="880" y="0"/>
                </a:cubicBezTo>
                <a:lnTo>
                  <a:pt x="1428" y="965"/>
                </a:lnTo>
                <a:cubicBezTo>
                  <a:pt x="1389" y="987"/>
                  <a:pt x="1353" y="1015"/>
                  <a:pt x="1319" y="1046"/>
                </a:cubicBezTo>
                <a:cubicBezTo>
                  <a:pt x="1283" y="1080"/>
                  <a:pt x="1252" y="1117"/>
                  <a:pt x="1227" y="1157"/>
                </a:cubicBezTo>
                <a:cubicBezTo>
                  <a:pt x="1173" y="1239"/>
                  <a:pt x="1139" y="1333"/>
                  <a:pt x="1130" y="1429"/>
                </a:cubicBezTo>
                <a:cubicBezTo>
                  <a:pt x="1122" y="1519"/>
                  <a:pt x="1134" y="1611"/>
                  <a:pt x="1171" y="1699"/>
                </a:cubicBezTo>
                <a:lnTo>
                  <a:pt x="149" y="2129"/>
                </a:lnTo>
                <a:close/>
              </a:path>
            </a:pathLst>
          </a:custGeom>
          <a:solidFill>
            <a:schemeClr val="tx1">
              <a:lumMod val="50000"/>
              <a:lumOff val="50000"/>
            </a:schemeClr>
          </a:solidFill>
          <a:ln w="3175" cap="flat" cmpd="sng">
            <a:noFill/>
            <a:bevel/>
          </a:ln>
        </p:spPr>
        <p:txBody>
          <a:bodyPr lIns="72000" tIns="36000" rIns="72000" bIns="36000" anchor="ctr"/>
          <a:lstStyle/>
          <a:p>
            <a:pPr algn="ctr"/>
            <a:endParaRPr lang="zh-CN" altLang="en-US" sz="1600">
              <a:solidFill>
                <a:srgbClr val="FFFFFF"/>
              </a:solidFill>
              <a:latin typeface="+mn-ea"/>
            </a:endParaRPr>
          </a:p>
        </p:txBody>
      </p:sp>
      <p:grpSp>
        <p:nvGrpSpPr>
          <p:cNvPr id="2" name="组合 12"/>
          <p:cNvGrpSpPr/>
          <p:nvPr/>
        </p:nvGrpSpPr>
        <p:grpSpPr>
          <a:xfrm>
            <a:off x="1436306" y="1912412"/>
            <a:ext cx="1185597" cy="771723"/>
            <a:chOff x="1596217" y="1507271"/>
            <a:chExt cx="1313710" cy="891694"/>
          </a:xfrm>
        </p:grpSpPr>
        <p:sp>
          <p:nvSpPr>
            <p:cNvPr id="14" name="TextBox 13"/>
            <p:cNvSpPr txBox="1"/>
            <p:nvPr/>
          </p:nvSpPr>
          <p:spPr>
            <a:xfrm>
              <a:off x="2052679" y="1507271"/>
              <a:ext cx="344943" cy="391185"/>
            </a:xfrm>
            <a:prstGeom prst="rect">
              <a:avLst/>
            </a:prstGeom>
            <a:noFill/>
          </p:spPr>
          <p:txBody>
            <a:bodyPr wrap="none" rtlCol="0">
              <a:spAutoFit/>
            </a:bodyPr>
            <a:lstStyle/>
            <a:p>
              <a:r>
                <a:rPr lang="en-US" altLang="zh-CN" sz="1600" b="1" dirty="0">
                  <a:solidFill>
                    <a:srgbClr val="F8F8F8"/>
                  </a:solidFill>
                  <a:latin typeface="+mn-ea"/>
                </a:rPr>
                <a:t>1</a:t>
              </a:r>
              <a:endParaRPr lang="zh-CN" altLang="en-US" sz="1600" b="1" dirty="0">
                <a:solidFill>
                  <a:srgbClr val="F8F8F8"/>
                </a:solidFill>
                <a:latin typeface="+mn-ea"/>
              </a:endParaRPr>
            </a:p>
          </p:txBody>
        </p:sp>
        <p:sp>
          <p:nvSpPr>
            <p:cNvPr id="15" name="TextBox 14"/>
            <p:cNvSpPr txBox="1"/>
            <p:nvPr/>
          </p:nvSpPr>
          <p:spPr>
            <a:xfrm>
              <a:off x="1596217" y="2007780"/>
              <a:ext cx="1313710" cy="391185"/>
            </a:xfrm>
            <a:prstGeom prst="rect">
              <a:avLst/>
            </a:prstGeom>
            <a:noFill/>
          </p:spPr>
          <p:txBody>
            <a:bodyPr wrap="square" rtlCol="0">
              <a:spAutoFit/>
            </a:bodyPr>
            <a:lstStyle/>
            <a:p>
              <a:pPr algn="ctr"/>
              <a:r>
                <a:rPr lang="zh-CN" altLang="en-US" sz="1600" b="1" dirty="0">
                  <a:solidFill>
                    <a:srgbClr val="F8F8F8"/>
                  </a:solidFill>
                  <a:latin typeface="+mn-ea"/>
                </a:rPr>
                <a:t>菜单查找</a:t>
              </a:r>
              <a:endParaRPr lang="zh-CN" altLang="en-US" sz="1600" b="1" dirty="0">
                <a:solidFill>
                  <a:srgbClr val="F8F8F8"/>
                </a:solidFill>
                <a:latin typeface="+mn-ea"/>
              </a:endParaRPr>
            </a:p>
          </p:txBody>
        </p:sp>
      </p:grpSp>
      <p:grpSp>
        <p:nvGrpSpPr>
          <p:cNvPr id="3" name="组合 16"/>
          <p:cNvGrpSpPr/>
          <p:nvPr/>
        </p:nvGrpSpPr>
        <p:grpSpPr>
          <a:xfrm>
            <a:off x="2862447" y="1291480"/>
            <a:ext cx="1207510" cy="715926"/>
            <a:chOff x="3176462" y="789808"/>
            <a:chExt cx="1337990" cy="827223"/>
          </a:xfrm>
        </p:grpSpPr>
        <p:sp>
          <p:nvSpPr>
            <p:cNvPr id="18" name="TextBox 17"/>
            <p:cNvSpPr txBox="1"/>
            <p:nvPr/>
          </p:nvSpPr>
          <p:spPr>
            <a:xfrm>
              <a:off x="3661635" y="789808"/>
              <a:ext cx="344943" cy="391185"/>
            </a:xfrm>
            <a:prstGeom prst="rect">
              <a:avLst/>
            </a:prstGeom>
            <a:noFill/>
          </p:spPr>
          <p:txBody>
            <a:bodyPr wrap="none" rtlCol="0">
              <a:spAutoFit/>
            </a:bodyPr>
            <a:lstStyle/>
            <a:p>
              <a:r>
                <a:rPr lang="en-US" altLang="zh-CN" sz="1600" b="1" dirty="0">
                  <a:solidFill>
                    <a:srgbClr val="F8F8F8"/>
                  </a:solidFill>
                  <a:latin typeface="+mn-ea"/>
                </a:rPr>
                <a:t>2</a:t>
              </a:r>
              <a:endParaRPr lang="zh-CN" altLang="en-US" sz="1600" b="1" dirty="0">
                <a:solidFill>
                  <a:srgbClr val="F8F8F8"/>
                </a:solidFill>
                <a:latin typeface="+mn-ea"/>
              </a:endParaRPr>
            </a:p>
          </p:txBody>
        </p:sp>
        <p:sp>
          <p:nvSpPr>
            <p:cNvPr id="19" name="TextBox 18"/>
            <p:cNvSpPr txBox="1"/>
            <p:nvPr/>
          </p:nvSpPr>
          <p:spPr>
            <a:xfrm>
              <a:off x="3176462" y="1225846"/>
              <a:ext cx="1337990" cy="391185"/>
            </a:xfrm>
            <a:prstGeom prst="rect">
              <a:avLst/>
            </a:prstGeom>
            <a:noFill/>
          </p:spPr>
          <p:txBody>
            <a:bodyPr wrap="square" rtlCol="0">
              <a:spAutoFit/>
            </a:bodyPr>
            <a:lstStyle/>
            <a:p>
              <a:pPr algn="ctr"/>
              <a:r>
                <a:rPr lang="zh-CN" altLang="en-US" sz="1600" b="1" dirty="0">
                  <a:solidFill>
                    <a:srgbClr val="F8F8F8"/>
                  </a:solidFill>
                  <a:latin typeface="+mn-ea"/>
                </a:rPr>
                <a:t>数据搜索</a:t>
              </a:r>
              <a:endParaRPr lang="zh-CN" altLang="en-US" sz="1600" b="1" dirty="0">
                <a:solidFill>
                  <a:srgbClr val="F8F8F8"/>
                </a:solidFill>
                <a:latin typeface="+mn-ea"/>
              </a:endParaRPr>
            </a:p>
          </p:txBody>
        </p:sp>
      </p:grpSp>
      <p:grpSp>
        <p:nvGrpSpPr>
          <p:cNvPr id="4" name="组合 19"/>
          <p:cNvGrpSpPr/>
          <p:nvPr/>
        </p:nvGrpSpPr>
        <p:grpSpPr>
          <a:xfrm>
            <a:off x="3680041" y="2376187"/>
            <a:ext cx="1213958" cy="901385"/>
            <a:chOff x="4082403" y="2043145"/>
            <a:chExt cx="1345135" cy="1041513"/>
          </a:xfrm>
        </p:grpSpPr>
        <p:sp>
          <p:nvSpPr>
            <p:cNvPr id="21" name="TextBox 20"/>
            <p:cNvSpPr txBox="1"/>
            <p:nvPr/>
          </p:nvSpPr>
          <p:spPr>
            <a:xfrm>
              <a:off x="4509277" y="2043145"/>
              <a:ext cx="344943" cy="391185"/>
            </a:xfrm>
            <a:prstGeom prst="rect">
              <a:avLst/>
            </a:prstGeom>
            <a:noFill/>
          </p:spPr>
          <p:txBody>
            <a:bodyPr wrap="none" rtlCol="0">
              <a:spAutoFit/>
            </a:bodyPr>
            <a:lstStyle/>
            <a:p>
              <a:r>
                <a:rPr lang="en-US" altLang="zh-CN" sz="1600" b="1" dirty="0">
                  <a:solidFill>
                    <a:srgbClr val="F8F8F8"/>
                  </a:solidFill>
                  <a:latin typeface="+mn-ea"/>
                </a:rPr>
                <a:t>3</a:t>
              </a:r>
              <a:endParaRPr lang="zh-CN" altLang="en-US" sz="1600" b="1" dirty="0">
                <a:solidFill>
                  <a:srgbClr val="F8F8F8"/>
                </a:solidFill>
                <a:latin typeface="+mn-ea"/>
              </a:endParaRPr>
            </a:p>
          </p:txBody>
        </p:sp>
        <p:sp>
          <p:nvSpPr>
            <p:cNvPr id="22" name="TextBox 21"/>
            <p:cNvSpPr txBox="1"/>
            <p:nvPr/>
          </p:nvSpPr>
          <p:spPr>
            <a:xfrm>
              <a:off x="4082403" y="2693473"/>
              <a:ext cx="1345135" cy="391185"/>
            </a:xfrm>
            <a:prstGeom prst="rect">
              <a:avLst/>
            </a:prstGeom>
            <a:noFill/>
          </p:spPr>
          <p:txBody>
            <a:bodyPr wrap="square" rtlCol="0">
              <a:spAutoFit/>
            </a:bodyPr>
            <a:lstStyle/>
            <a:p>
              <a:pPr algn="ctr"/>
              <a:r>
                <a:rPr lang="zh-CN" altLang="en-US" sz="1600" b="1" dirty="0">
                  <a:solidFill>
                    <a:srgbClr val="F8F8F8"/>
                  </a:solidFill>
                  <a:latin typeface="+mn-ea"/>
                </a:rPr>
                <a:t>在线询问</a:t>
              </a:r>
              <a:endParaRPr lang="zh-CN" altLang="en-US" sz="1600" b="1" dirty="0">
                <a:solidFill>
                  <a:srgbClr val="F8F8F8"/>
                </a:solidFill>
                <a:latin typeface="+mn-ea"/>
              </a:endParaRPr>
            </a:p>
          </p:txBody>
        </p:sp>
      </p:grpSp>
      <p:grpSp>
        <p:nvGrpSpPr>
          <p:cNvPr id="5" name="组合 22"/>
          <p:cNvGrpSpPr/>
          <p:nvPr/>
        </p:nvGrpSpPr>
        <p:grpSpPr>
          <a:xfrm>
            <a:off x="2552988" y="3663531"/>
            <a:ext cx="1365770" cy="792185"/>
            <a:chOff x="2833564" y="3530610"/>
            <a:chExt cx="1513351" cy="915334"/>
          </a:xfrm>
        </p:grpSpPr>
        <p:sp>
          <p:nvSpPr>
            <p:cNvPr id="24" name="TextBox 23"/>
            <p:cNvSpPr txBox="1"/>
            <p:nvPr/>
          </p:nvSpPr>
          <p:spPr>
            <a:xfrm>
              <a:off x="3465925" y="3530610"/>
              <a:ext cx="344943" cy="391184"/>
            </a:xfrm>
            <a:prstGeom prst="rect">
              <a:avLst/>
            </a:prstGeom>
            <a:noFill/>
          </p:spPr>
          <p:txBody>
            <a:bodyPr wrap="none" rtlCol="0">
              <a:spAutoFit/>
            </a:bodyPr>
            <a:lstStyle/>
            <a:p>
              <a:r>
                <a:rPr lang="en-US" altLang="zh-CN" sz="1600" b="1" dirty="0">
                  <a:solidFill>
                    <a:srgbClr val="F8F8F8"/>
                  </a:solidFill>
                  <a:latin typeface="+mn-ea"/>
                </a:rPr>
                <a:t>4</a:t>
              </a:r>
              <a:endParaRPr lang="zh-CN" altLang="en-US" sz="1600" b="1" dirty="0">
                <a:solidFill>
                  <a:srgbClr val="F8F8F8"/>
                </a:solidFill>
                <a:latin typeface="+mn-ea"/>
              </a:endParaRPr>
            </a:p>
          </p:txBody>
        </p:sp>
        <p:sp>
          <p:nvSpPr>
            <p:cNvPr id="25" name="TextBox 24"/>
            <p:cNvSpPr txBox="1"/>
            <p:nvPr/>
          </p:nvSpPr>
          <p:spPr>
            <a:xfrm>
              <a:off x="2833564" y="4054760"/>
              <a:ext cx="1513351" cy="391184"/>
            </a:xfrm>
            <a:prstGeom prst="rect">
              <a:avLst/>
            </a:prstGeom>
            <a:noFill/>
          </p:spPr>
          <p:txBody>
            <a:bodyPr wrap="square" rtlCol="0">
              <a:spAutoFit/>
            </a:bodyPr>
            <a:lstStyle/>
            <a:p>
              <a:pPr algn="ctr"/>
              <a:r>
                <a:rPr lang="zh-CN" altLang="en-US" sz="1600" b="1" dirty="0">
                  <a:solidFill>
                    <a:srgbClr val="F8F8F8"/>
                  </a:solidFill>
                  <a:latin typeface="+mn-ea"/>
                </a:rPr>
                <a:t>邮件咨询</a:t>
              </a:r>
              <a:endParaRPr lang="zh-CN" altLang="en-US" sz="1600" b="1" dirty="0">
                <a:solidFill>
                  <a:srgbClr val="F8F8F8"/>
                </a:solidFill>
                <a:latin typeface="+mn-ea"/>
              </a:endParaRPr>
            </a:p>
          </p:txBody>
        </p:sp>
      </p:grpSp>
      <p:sp>
        <p:nvSpPr>
          <p:cNvPr id="26" name="TextBox 25"/>
          <p:cNvSpPr txBox="1"/>
          <p:nvPr/>
        </p:nvSpPr>
        <p:spPr>
          <a:xfrm>
            <a:off x="2469335" y="5380435"/>
            <a:ext cx="1255545" cy="318924"/>
          </a:xfrm>
          <a:prstGeom prst="rect">
            <a:avLst/>
          </a:prstGeom>
          <a:noFill/>
        </p:spPr>
        <p:txBody>
          <a:bodyPr wrap="square" lIns="72000" tIns="36000" rIns="72000" bIns="36000" rtlCol="0">
            <a:spAutoFit/>
          </a:bodyPr>
          <a:lstStyle/>
          <a:p>
            <a:pPr algn="ctr"/>
            <a:r>
              <a:rPr lang="zh-CN" altLang="en-US" sz="1600" b="1" dirty="0">
                <a:solidFill>
                  <a:srgbClr val="F8F8F8"/>
                </a:solidFill>
                <a:latin typeface="+mn-ea"/>
              </a:rPr>
              <a:t>数据定制</a:t>
            </a:r>
            <a:endParaRPr lang="zh-CN" altLang="en-US" sz="1600" b="1" dirty="0">
              <a:solidFill>
                <a:srgbClr val="F8F8F8"/>
              </a:solidFill>
              <a:latin typeface="+mn-ea"/>
            </a:endParaRPr>
          </a:p>
        </p:txBody>
      </p:sp>
      <p:sp>
        <p:nvSpPr>
          <p:cNvPr id="27" name="TextBox 26"/>
          <p:cNvSpPr txBox="1"/>
          <p:nvPr/>
        </p:nvSpPr>
        <p:spPr>
          <a:xfrm>
            <a:off x="6554146" y="1635053"/>
            <a:ext cx="4638462" cy="626701"/>
          </a:xfrm>
          <a:prstGeom prst="rect">
            <a:avLst/>
          </a:prstGeom>
          <a:noFill/>
        </p:spPr>
        <p:txBody>
          <a:bodyPr wrap="square" lIns="72000" tIns="36000" rIns="72000" bIns="36000" rtlCol="0">
            <a:spAutoFit/>
          </a:bodyPr>
          <a:lstStyle/>
          <a:p>
            <a:r>
              <a:rPr lang="zh-CN" altLang="en-US" b="1" dirty="0">
                <a:latin typeface="+mn-ea"/>
              </a:rPr>
              <a:t>菜单查找：</a:t>
            </a:r>
            <a:r>
              <a:rPr lang="zh-CN" altLang="en-US" dirty="0">
                <a:latin typeface="+mn-ea"/>
              </a:rPr>
              <a:t>直接从左边的数据内容菜单查找</a:t>
            </a:r>
            <a:endParaRPr lang="en-US" altLang="zh-CN" dirty="0">
              <a:latin typeface="+mn-ea"/>
            </a:endParaRPr>
          </a:p>
          <a:p>
            <a:endParaRPr lang="en-US" altLang="zh-CN" dirty="0">
              <a:latin typeface="+mn-ea"/>
            </a:endParaRPr>
          </a:p>
        </p:txBody>
      </p:sp>
      <p:grpSp>
        <p:nvGrpSpPr>
          <p:cNvPr id="8" name="组合 27"/>
          <p:cNvGrpSpPr/>
          <p:nvPr/>
        </p:nvGrpSpPr>
        <p:grpSpPr>
          <a:xfrm>
            <a:off x="5644955" y="1427271"/>
            <a:ext cx="787036" cy="754747"/>
            <a:chOff x="6409426" y="1173624"/>
            <a:chExt cx="962086" cy="962084"/>
          </a:xfrm>
          <a:solidFill>
            <a:schemeClr val="tx1">
              <a:lumMod val="75000"/>
              <a:lumOff val="25000"/>
            </a:schemeClr>
          </a:solidFill>
        </p:grpSpPr>
        <p:sp>
          <p:nvSpPr>
            <p:cNvPr id="29" name="椭圆 28"/>
            <p:cNvSpPr/>
            <p:nvPr/>
          </p:nvSpPr>
          <p:spPr bwMode="auto">
            <a:xfrm>
              <a:off x="6409426" y="1173624"/>
              <a:ext cx="962086" cy="962084"/>
            </a:xfrm>
            <a:prstGeom prst="ellipse">
              <a:avLst/>
            </a:prstGeom>
            <a:solidFill>
              <a:schemeClr val="tx1">
                <a:lumMod val="50000"/>
                <a:lumOff val="50000"/>
              </a:schemeClr>
            </a:solidFill>
            <a:ln w="3175" cap="flat" cmpd="sng">
              <a:noFill/>
              <a:bevel/>
            </a:ln>
          </p:spPr>
          <p:txBody>
            <a:bodyPr anchor="ctr"/>
            <a:lstStyle/>
            <a:p>
              <a:pPr algn="ctr"/>
              <a:endParaRPr lang="zh-CN" altLang="en-US" sz="1600" b="1">
                <a:solidFill>
                  <a:srgbClr val="FFFFFF"/>
                </a:solidFill>
                <a:latin typeface="+mn-ea"/>
              </a:endParaRPr>
            </a:p>
          </p:txBody>
        </p:sp>
        <p:sp>
          <p:nvSpPr>
            <p:cNvPr id="30" name="TextBox 29"/>
            <p:cNvSpPr txBox="1"/>
            <p:nvPr/>
          </p:nvSpPr>
          <p:spPr>
            <a:xfrm>
              <a:off x="6603774" y="1315229"/>
              <a:ext cx="546386" cy="717445"/>
            </a:xfrm>
            <a:prstGeom prst="rect">
              <a:avLst/>
            </a:prstGeom>
            <a:solidFill>
              <a:schemeClr val="tx1">
                <a:lumMod val="50000"/>
                <a:lumOff val="50000"/>
              </a:schemeClr>
            </a:solidFill>
            <a:ln w="3175" cap="flat" cmpd="sng">
              <a:noFill/>
              <a:bevel/>
            </a:ln>
          </p:spPr>
          <p:txBody>
            <a:bodyPr anchor="ctr"/>
            <a:lstStyle>
              <a:defPPr>
                <a:defRPr lang="zh-CN"/>
              </a:defPPr>
              <a:lvl1pPr algn="ctr">
                <a:defRPr>
                  <a:solidFill>
                    <a:srgbClr val="FFFFFF"/>
                  </a:solidFill>
                  <a:ea typeface="微软雅黑" panose="020B0503020204020204" charset="-122"/>
                </a:defRPr>
              </a:lvl1pPr>
            </a:lstStyle>
            <a:p>
              <a:r>
                <a:rPr lang="en-US" altLang="zh-CN" sz="1600" b="1" dirty="0">
                  <a:latin typeface="+mn-ea"/>
                  <a:ea typeface="+mn-ea"/>
                </a:rPr>
                <a:t>1</a:t>
              </a:r>
              <a:endParaRPr lang="zh-CN" altLang="en-US" sz="1600" b="1" dirty="0">
                <a:latin typeface="+mn-ea"/>
                <a:ea typeface="+mn-ea"/>
              </a:endParaRPr>
            </a:p>
          </p:txBody>
        </p:sp>
      </p:grpSp>
      <p:grpSp>
        <p:nvGrpSpPr>
          <p:cNvPr id="13" name="组合 30"/>
          <p:cNvGrpSpPr/>
          <p:nvPr/>
        </p:nvGrpSpPr>
        <p:grpSpPr>
          <a:xfrm>
            <a:off x="5644955" y="2375159"/>
            <a:ext cx="787036" cy="754747"/>
            <a:chOff x="6409426" y="2394908"/>
            <a:chExt cx="962086" cy="962084"/>
          </a:xfrm>
          <a:solidFill>
            <a:srgbClr val="00B0F0"/>
          </a:solidFill>
        </p:grpSpPr>
        <p:sp>
          <p:nvSpPr>
            <p:cNvPr id="32" name="椭圆 31"/>
            <p:cNvSpPr/>
            <p:nvPr/>
          </p:nvSpPr>
          <p:spPr bwMode="auto">
            <a:xfrm>
              <a:off x="6409426" y="2394908"/>
              <a:ext cx="962086" cy="962084"/>
            </a:xfrm>
            <a:prstGeom prst="ellipse">
              <a:avLst/>
            </a:prstGeom>
            <a:grpFill/>
            <a:ln w="3175" cap="flat" cmpd="sng">
              <a:noFill/>
              <a:bevel/>
            </a:ln>
          </p:spPr>
          <p:txBody>
            <a:bodyPr anchor="ctr"/>
            <a:lstStyle/>
            <a:p>
              <a:pPr algn="ctr"/>
              <a:endParaRPr lang="zh-CN" altLang="en-US" sz="1600" b="1">
                <a:solidFill>
                  <a:srgbClr val="FFFFFF"/>
                </a:solidFill>
                <a:latin typeface="+mn-ea"/>
              </a:endParaRPr>
            </a:p>
          </p:txBody>
        </p:sp>
        <p:sp>
          <p:nvSpPr>
            <p:cNvPr id="33" name="TextBox 32"/>
            <p:cNvSpPr txBox="1"/>
            <p:nvPr/>
          </p:nvSpPr>
          <p:spPr>
            <a:xfrm>
              <a:off x="6602294" y="2523287"/>
              <a:ext cx="546386" cy="717445"/>
            </a:xfrm>
            <a:prstGeom prst="rect">
              <a:avLst/>
            </a:prstGeom>
            <a:grpFill/>
            <a:ln w="3175" cap="flat" cmpd="sng">
              <a:noFill/>
              <a:bevel/>
            </a:ln>
          </p:spPr>
          <p:txBody>
            <a:bodyPr anchor="ctr"/>
            <a:lstStyle>
              <a:defPPr>
                <a:defRPr lang="zh-CN"/>
              </a:defPPr>
              <a:lvl1pPr algn="ctr">
                <a:defRPr sz="1600">
                  <a:solidFill>
                    <a:srgbClr val="FFFFFF"/>
                  </a:solidFill>
                  <a:latin typeface="+mn-ea"/>
                  <a:ea typeface="+mn-ea"/>
                </a:defRPr>
              </a:lvl1pPr>
            </a:lstStyle>
            <a:p>
              <a:r>
                <a:rPr lang="en-US" altLang="zh-CN" b="1" dirty="0"/>
                <a:t>2</a:t>
              </a:r>
              <a:endParaRPr lang="zh-CN" altLang="en-US" b="1" dirty="0"/>
            </a:p>
          </p:txBody>
        </p:sp>
      </p:grpSp>
      <p:grpSp>
        <p:nvGrpSpPr>
          <p:cNvPr id="16" name="组合 33"/>
          <p:cNvGrpSpPr/>
          <p:nvPr/>
        </p:nvGrpSpPr>
        <p:grpSpPr>
          <a:xfrm>
            <a:off x="5644955" y="3361394"/>
            <a:ext cx="787036" cy="754747"/>
            <a:chOff x="6409426" y="3568104"/>
            <a:chExt cx="962086" cy="962084"/>
          </a:xfrm>
          <a:solidFill>
            <a:srgbClr val="0070C0"/>
          </a:solidFill>
        </p:grpSpPr>
        <p:sp>
          <p:nvSpPr>
            <p:cNvPr id="35" name="椭圆 34"/>
            <p:cNvSpPr/>
            <p:nvPr/>
          </p:nvSpPr>
          <p:spPr bwMode="auto">
            <a:xfrm>
              <a:off x="6409426" y="3568104"/>
              <a:ext cx="962086" cy="962084"/>
            </a:xfrm>
            <a:prstGeom prst="ellipse">
              <a:avLst/>
            </a:prstGeom>
            <a:grpFill/>
            <a:ln w="3175" cap="flat" cmpd="sng">
              <a:noFill/>
              <a:bevel/>
            </a:ln>
          </p:spPr>
          <p:txBody>
            <a:bodyPr anchor="ctr"/>
            <a:lstStyle/>
            <a:p>
              <a:pPr algn="ctr"/>
              <a:endParaRPr lang="zh-CN" altLang="en-US" sz="1600" b="1">
                <a:solidFill>
                  <a:srgbClr val="FFFFFF"/>
                </a:solidFill>
                <a:latin typeface="+mn-ea"/>
              </a:endParaRPr>
            </a:p>
          </p:txBody>
        </p:sp>
        <p:sp>
          <p:nvSpPr>
            <p:cNvPr id="36" name="TextBox 35"/>
            <p:cNvSpPr txBox="1"/>
            <p:nvPr/>
          </p:nvSpPr>
          <p:spPr>
            <a:xfrm>
              <a:off x="6600894" y="3710247"/>
              <a:ext cx="546386" cy="717445"/>
            </a:xfrm>
            <a:prstGeom prst="rect">
              <a:avLst/>
            </a:prstGeom>
            <a:grpFill/>
            <a:ln w="3175" cap="flat" cmpd="sng">
              <a:noFill/>
              <a:bevel/>
            </a:ln>
          </p:spPr>
          <p:txBody>
            <a:bodyPr anchor="ctr"/>
            <a:lstStyle>
              <a:defPPr>
                <a:defRPr lang="zh-CN"/>
              </a:defPPr>
              <a:lvl1pPr algn="ctr">
                <a:defRPr>
                  <a:solidFill>
                    <a:srgbClr val="FFFFFF"/>
                  </a:solidFill>
                  <a:ea typeface="微软雅黑" panose="020B0503020204020204" charset="-122"/>
                </a:defRPr>
              </a:lvl1pPr>
            </a:lstStyle>
            <a:p>
              <a:r>
                <a:rPr lang="en-US" altLang="zh-CN" sz="1600" b="1" dirty="0">
                  <a:latin typeface="+mn-ea"/>
                  <a:ea typeface="+mn-ea"/>
                </a:rPr>
                <a:t>3</a:t>
              </a:r>
              <a:endParaRPr lang="zh-CN" altLang="en-US" sz="1600" b="1" dirty="0">
                <a:latin typeface="+mn-ea"/>
                <a:ea typeface="+mn-ea"/>
              </a:endParaRPr>
            </a:p>
          </p:txBody>
        </p:sp>
      </p:grpSp>
      <p:grpSp>
        <p:nvGrpSpPr>
          <p:cNvPr id="17" name="组合 36"/>
          <p:cNvGrpSpPr/>
          <p:nvPr/>
        </p:nvGrpSpPr>
        <p:grpSpPr>
          <a:xfrm>
            <a:off x="5644955" y="4348898"/>
            <a:ext cx="787036" cy="754747"/>
            <a:chOff x="6409426" y="4869160"/>
            <a:chExt cx="962086" cy="962084"/>
          </a:xfrm>
          <a:solidFill>
            <a:srgbClr val="0070C0">
              <a:alpha val="69804"/>
            </a:srgbClr>
          </a:solidFill>
        </p:grpSpPr>
        <p:sp>
          <p:nvSpPr>
            <p:cNvPr id="38" name="椭圆 37"/>
            <p:cNvSpPr/>
            <p:nvPr/>
          </p:nvSpPr>
          <p:spPr bwMode="auto">
            <a:xfrm>
              <a:off x="6409426" y="4869160"/>
              <a:ext cx="962086" cy="962084"/>
            </a:xfrm>
            <a:prstGeom prst="ellipse">
              <a:avLst/>
            </a:prstGeom>
            <a:grpFill/>
            <a:ln w="3175" cap="flat" cmpd="sng">
              <a:noFill/>
              <a:bevel/>
            </a:ln>
          </p:spPr>
          <p:txBody>
            <a:bodyPr anchor="ctr"/>
            <a:lstStyle/>
            <a:p>
              <a:pPr algn="ctr"/>
              <a:endParaRPr lang="zh-CN" altLang="en-US" sz="1600" b="1">
                <a:solidFill>
                  <a:srgbClr val="FFFFFF"/>
                </a:solidFill>
                <a:latin typeface="+mn-ea"/>
              </a:endParaRPr>
            </a:p>
          </p:txBody>
        </p:sp>
        <p:sp>
          <p:nvSpPr>
            <p:cNvPr id="39" name="TextBox 38"/>
            <p:cNvSpPr txBox="1"/>
            <p:nvPr/>
          </p:nvSpPr>
          <p:spPr>
            <a:xfrm>
              <a:off x="6610669" y="5005504"/>
              <a:ext cx="546386" cy="717445"/>
            </a:xfrm>
            <a:prstGeom prst="rect">
              <a:avLst/>
            </a:prstGeom>
            <a:noFill/>
            <a:ln w="3175" cap="flat" cmpd="sng">
              <a:noFill/>
              <a:bevel/>
            </a:ln>
          </p:spPr>
          <p:txBody>
            <a:bodyPr anchor="ctr"/>
            <a:lstStyle>
              <a:defPPr>
                <a:defRPr lang="zh-CN"/>
              </a:defPPr>
              <a:lvl1pPr algn="ctr">
                <a:defRPr sz="1600">
                  <a:solidFill>
                    <a:srgbClr val="FFFFFF"/>
                  </a:solidFill>
                  <a:latin typeface="+mn-ea"/>
                  <a:ea typeface="+mn-ea"/>
                </a:defRPr>
              </a:lvl1pPr>
            </a:lstStyle>
            <a:p>
              <a:r>
                <a:rPr lang="en-US" altLang="zh-CN" b="1" dirty="0"/>
                <a:t>4</a:t>
              </a:r>
              <a:endParaRPr lang="zh-CN" altLang="en-US" b="1" dirty="0"/>
            </a:p>
          </p:txBody>
        </p:sp>
      </p:grpSp>
      <p:grpSp>
        <p:nvGrpSpPr>
          <p:cNvPr id="20" name="组合 44"/>
          <p:cNvGrpSpPr/>
          <p:nvPr/>
        </p:nvGrpSpPr>
        <p:grpSpPr>
          <a:xfrm>
            <a:off x="5676580" y="5314936"/>
            <a:ext cx="787036" cy="754747"/>
            <a:chOff x="6409426" y="1173624"/>
            <a:chExt cx="962086" cy="962084"/>
          </a:xfrm>
          <a:solidFill>
            <a:schemeClr val="tx1">
              <a:lumMod val="75000"/>
              <a:lumOff val="25000"/>
            </a:schemeClr>
          </a:solidFill>
        </p:grpSpPr>
        <p:sp>
          <p:nvSpPr>
            <p:cNvPr id="46" name="椭圆 45"/>
            <p:cNvSpPr/>
            <p:nvPr/>
          </p:nvSpPr>
          <p:spPr bwMode="auto">
            <a:xfrm>
              <a:off x="6409426" y="1173624"/>
              <a:ext cx="962086" cy="962084"/>
            </a:xfrm>
            <a:prstGeom prst="ellipse">
              <a:avLst/>
            </a:prstGeom>
            <a:grpFill/>
            <a:ln w="3175" cap="flat" cmpd="sng">
              <a:noFill/>
              <a:bevel/>
            </a:ln>
          </p:spPr>
          <p:txBody>
            <a:bodyPr anchor="ctr"/>
            <a:lstStyle/>
            <a:p>
              <a:pPr algn="ctr"/>
              <a:endParaRPr lang="zh-CN" altLang="en-US" sz="1600" b="1">
                <a:solidFill>
                  <a:srgbClr val="FFFFFF"/>
                </a:solidFill>
                <a:latin typeface="+mn-ea"/>
              </a:endParaRPr>
            </a:p>
          </p:txBody>
        </p:sp>
        <p:sp>
          <p:nvSpPr>
            <p:cNvPr id="47" name="TextBox 46"/>
            <p:cNvSpPr txBox="1"/>
            <p:nvPr/>
          </p:nvSpPr>
          <p:spPr>
            <a:xfrm>
              <a:off x="6603774" y="1315229"/>
              <a:ext cx="546386" cy="717445"/>
            </a:xfrm>
            <a:prstGeom prst="rect">
              <a:avLst/>
            </a:prstGeom>
            <a:grpFill/>
            <a:ln w="3175" cap="flat" cmpd="sng">
              <a:noFill/>
              <a:bevel/>
            </a:ln>
          </p:spPr>
          <p:txBody>
            <a:bodyPr anchor="ctr"/>
            <a:lstStyle>
              <a:defPPr>
                <a:defRPr lang="zh-CN"/>
              </a:defPPr>
              <a:lvl1pPr algn="ctr">
                <a:defRPr>
                  <a:solidFill>
                    <a:srgbClr val="FFFFFF"/>
                  </a:solidFill>
                  <a:ea typeface="微软雅黑" panose="020B0503020204020204" charset="-122"/>
                </a:defRPr>
              </a:lvl1pPr>
            </a:lstStyle>
            <a:p>
              <a:r>
                <a:rPr lang="en-US" altLang="zh-CN" sz="1600" b="1" dirty="0">
                  <a:latin typeface="+mn-ea"/>
                  <a:ea typeface="+mn-ea"/>
                </a:rPr>
                <a:t>5</a:t>
              </a:r>
              <a:endParaRPr lang="zh-CN" altLang="en-US" sz="1600" b="1" dirty="0">
                <a:latin typeface="+mn-ea"/>
                <a:ea typeface="+mn-ea"/>
              </a:endParaRPr>
            </a:p>
          </p:txBody>
        </p:sp>
      </p:grpSp>
      <p:sp>
        <p:nvSpPr>
          <p:cNvPr id="48" name="TextBox 47"/>
          <p:cNvSpPr txBox="1"/>
          <p:nvPr/>
        </p:nvSpPr>
        <p:spPr>
          <a:xfrm>
            <a:off x="2939650" y="5679234"/>
            <a:ext cx="311304" cy="338554"/>
          </a:xfrm>
          <a:prstGeom prst="rect">
            <a:avLst/>
          </a:prstGeom>
          <a:noFill/>
        </p:spPr>
        <p:txBody>
          <a:bodyPr wrap="none" rtlCol="0">
            <a:spAutoFit/>
          </a:bodyPr>
          <a:lstStyle/>
          <a:p>
            <a:r>
              <a:rPr lang="en-US" altLang="zh-CN" sz="1600" b="1" dirty="0">
                <a:solidFill>
                  <a:srgbClr val="F8F8F8"/>
                </a:solidFill>
                <a:latin typeface="+mn-ea"/>
              </a:rPr>
              <a:t>5</a:t>
            </a:r>
            <a:endParaRPr lang="zh-CN" altLang="en-US" sz="1600" b="1" dirty="0">
              <a:solidFill>
                <a:srgbClr val="F8F8F8"/>
              </a:solidFill>
              <a:latin typeface="+mn-ea"/>
            </a:endParaRPr>
          </a:p>
        </p:txBody>
      </p:sp>
      <p:sp>
        <p:nvSpPr>
          <p:cNvPr id="49" name="TextBox 48"/>
          <p:cNvSpPr txBox="1"/>
          <p:nvPr/>
        </p:nvSpPr>
        <p:spPr>
          <a:xfrm>
            <a:off x="6551271" y="2598335"/>
            <a:ext cx="5189280" cy="626701"/>
          </a:xfrm>
          <a:prstGeom prst="rect">
            <a:avLst/>
          </a:prstGeom>
          <a:noFill/>
        </p:spPr>
        <p:txBody>
          <a:bodyPr wrap="square" lIns="72000" tIns="36000" rIns="72000" bIns="36000" rtlCol="0">
            <a:spAutoFit/>
          </a:bodyPr>
          <a:lstStyle/>
          <a:p>
            <a:r>
              <a:rPr lang="zh-CN" altLang="en-US" b="1" dirty="0">
                <a:latin typeface="+mn-ea"/>
              </a:rPr>
              <a:t>数据搜索：</a:t>
            </a:r>
            <a:r>
              <a:rPr lang="zh-CN" altLang="en-US" dirty="0">
                <a:latin typeface="+mn-ea"/>
              </a:rPr>
              <a:t>通过搜索数据栏进行数据搜索            </a:t>
            </a:r>
            <a:endParaRPr lang="en-US" altLang="zh-CN" dirty="0">
              <a:latin typeface="+mn-ea"/>
            </a:endParaRPr>
          </a:p>
          <a:p>
            <a:r>
              <a:rPr lang="en-US" altLang="zh-CN" dirty="0">
                <a:latin typeface="+mn-ea"/>
              </a:rPr>
              <a:t>                </a:t>
            </a:r>
            <a:r>
              <a:rPr lang="zh-CN" altLang="en-US" dirty="0">
                <a:latin typeface="+mn-ea"/>
              </a:rPr>
              <a:t>（高级搜索）</a:t>
            </a:r>
            <a:endParaRPr lang="en-US" altLang="zh-CN" dirty="0">
              <a:latin typeface="+mn-ea"/>
            </a:endParaRPr>
          </a:p>
        </p:txBody>
      </p:sp>
      <p:sp>
        <p:nvSpPr>
          <p:cNvPr id="50" name="TextBox 49"/>
          <p:cNvSpPr txBox="1"/>
          <p:nvPr/>
        </p:nvSpPr>
        <p:spPr>
          <a:xfrm>
            <a:off x="6568523" y="3581747"/>
            <a:ext cx="4999500" cy="349702"/>
          </a:xfrm>
          <a:prstGeom prst="rect">
            <a:avLst/>
          </a:prstGeom>
          <a:noFill/>
        </p:spPr>
        <p:txBody>
          <a:bodyPr wrap="square" lIns="72000" tIns="36000" rIns="72000" bIns="36000" rtlCol="0">
            <a:spAutoFit/>
          </a:bodyPr>
          <a:lstStyle/>
          <a:p>
            <a:r>
              <a:rPr lang="zh-CN" altLang="en-US" b="1" dirty="0">
                <a:latin typeface="+mn-ea"/>
              </a:rPr>
              <a:t>在线询问：</a:t>
            </a:r>
            <a:r>
              <a:rPr lang="zh-CN" altLang="en-US" dirty="0">
                <a:latin typeface="+mn-ea"/>
              </a:rPr>
              <a:t>在线点击</a:t>
            </a:r>
            <a:r>
              <a:rPr lang="en-US" altLang="zh-CN" dirty="0">
                <a:latin typeface="+mn-ea"/>
              </a:rPr>
              <a:t>《</a:t>
            </a:r>
            <a:r>
              <a:rPr lang="zh-CN" altLang="en-US" dirty="0">
                <a:latin typeface="+mn-ea"/>
              </a:rPr>
              <a:t>咨询反馈</a:t>
            </a:r>
            <a:r>
              <a:rPr lang="en-US" altLang="zh-CN" dirty="0">
                <a:latin typeface="+mn-ea"/>
              </a:rPr>
              <a:t>》</a:t>
            </a:r>
            <a:r>
              <a:rPr lang="zh-CN" altLang="en-US" dirty="0">
                <a:latin typeface="+mn-ea"/>
              </a:rPr>
              <a:t>栏目询问</a:t>
            </a:r>
            <a:endParaRPr lang="en-US" altLang="zh-CN" dirty="0">
              <a:latin typeface="+mn-ea"/>
            </a:endParaRPr>
          </a:p>
        </p:txBody>
      </p:sp>
      <p:sp>
        <p:nvSpPr>
          <p:cNvPr id="51" name="TextBox 50"/>
          <p:cNvSpPr txBox="1"/>
          <p:nvPr/>
        </p:nvSpPr>
        <p:spPr>
          <a:xfrm>
            <a:off x="6585776" y="4547905"/>
            <a:ext cx="5016752" cy="349702"/>
          </a:xfrm>
          <a:prstGeom prst="rect">
            <a:avLst/>
          </a:prstGeom>
          <a:noFill/>
        </p:spPr>
        <p:txBody>
          <a:bodyPr wrap="square" lIns="72000" tIns="36000" rIns="72000" bIns="36000" rtlCol="0">
            <a:spAutoFit/>
          </a:bodyPr>
          <a:lstStyle/>
          <a:p>
            <a:r>
              <a:rPr lang="zh-CN" altLang="en-US" b="1" dirty="0">
                <a:latin typeface="+mn-ea"/>
              </a:rPr>
              <a:t>邮件咨询：</a:t>
            </a:r>
            <a:r>
              <a:rPr lang="zh-CN" altLang="en-US" dirty="0">
                <a:latin typeface="+mn-ea"/>
              </a:rPr>
              <a:t>发邮件至 </a:t>
            </a:r>
            <a:r>
              <a:rPr lang="en-US" altLang="zh-CN" dirty="0">
                <a:latin typeface="+mn-ea"/>
                <a:hlinkClick r:id="rId1"/>
              </a:rPr>
              <a:t>resset@resset.cn</a:t>
            </a:r>
            <a:r>
              <a:rPr lang="en-US" altLang="zh-CN" dirty="0">
                <a:latin typeface="+mn-ea"/>
              </a:rPr>
              <a:t>  </a:t>
            </a:r>
            <a:r>
              <a:rPr lang="zh-CN" altLang="en-US" dirty="0">
                <a:latin typeface="+mn-ea"/>
              </a:rPr>
              <a:t>咨询</a:t>
            </a:r>
            <a:endParaRPr lang="en-US" altLang="zh-CN" dirty="0">
              <a:latin typeface="+mn-ea"/>
            </a:endParaRPr>
          </a:p>
        </p:txBody>
      </p:sp>
      <p:sp>
        <p:nvSpPr>
          <p:cNvPr id="52" name="TextBox 51"/>
          <p:cNvSpPr txBox="1"/>
          <p:nvPr/>
        </p:nvSpPr>
        <p:spPr>
          <a:xfrm>
            <a:off x="6585776" y="5539946"/>
            <a:ext cx="5137522" cy="349702"/>
          </a:xfrm>
          <a:prstGeom prst="rect">
            <a:avLst/>
          </a:prstGeom>
          <a:noFill/>
        </p:spPr>
        <p:txBody>
          <a:bodyPr wrap="square" lIns="72000" tIns="36000" rIns="72000" bIns="36000" rtlCol="0">
            <a:spAutoFit/>
          </a:bodyPr>
          <a:lstStyle/>
          <a:p>
            <a:r>
              <a:rPr lang="zh-CN" altLang="en-US" b="1" dirty="0">
                <a:latin typeface="+mn-ea"/>
              </a:rPr>
              <a:t>数据定制：</a:t>
            </a:r>
            <a:r>
              <a:rPr lang="zh-CN" altLang="en-US" dirty="0">
                <a:latin typeface="+mn-ea"/>
              </a:rPr>
              <a:t>联系</a:t>
            </a:r>
            <a:r>
              <a:rPr lang="en-US" altLang="zh-CN" dirty="0">
                <a:latin typeface="+mn-ea"/>
              </a:rPr>
              <a:t>RESSET</a:t>
            </a:r>
            <a:r>
              <a:rPr lang="zh-CN" altLang="en-US" dirty="0">
                <a:latin typeface="+mn-ea"/>
              </a:rPr>
              <a:t>公司进行数据定制</a:t>
            </a:r>
            <a:endParaRPr lang="en-US" altLang="zh-CN" dirty="0">
              <a:latin typeface="+mn-ea"/>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zh-CN" altLang="en-US" sz="2800" b="1" dirty="0"/>
              <a:t>高级搜索功能</a:t>
            </a:r>
            <a:endParaRPr sz="2800" b="1" dirty="0"/>
          </a:p>
        </p:txBody>
      </p:sp>
      <p:sp>
        <p:nvSpPr>
          <p:cNvPr id="8" name="Rectangle 3"/>
          <p:cNvSpPr txBox="1">
            <a:spLocks noChangeArrowheads="1"/>
          </p:cNvSpPr>
          <p:nvPr/>
        </p:nvSpPr>
        <p:spPr>
          <a:xfrm>
            <a:off x="1209303" y="1165860"/>
            <a:ext cx="9917430" cy="4526280"/>
          </a:xfrm>
          <a:prstGeom prst="rect">
            <a:avLst/>
          </a:prstGeom>
        </p:spPr>
        <p:txBody>
          <a:bodyPr/>
          <a:lstStyle/>
          <a:p>
            <a:pPr marL="342900" marR="0" lvl="0" indent="-342900" algn="just" defTabSz="1363980" rtl="0" fontAlgn="auto">
              <a:lnSpc>
                <a:spcPct val="150000"/>
              </a:lnSpc>
              <a:spcBef>
                <a:spcPts val="100"/>
              </a:spcBef>
              <a:spcAft>
                <a:spcPts val="0"/>
              </a:spcAft>
              <a:buClrTx/>
              <a:buSzTx/>
              <a:buFont typeface="Wingdings" panose="05000000000000000000" pitchFamily="2" charset="2"/>
              <a:buChar char="n"/>
              <a:defRPr/>
            </a:pPr>
            <a:r>
              <a:rPr kumimoji="0" lang="zh-CN" altLang="en-US" b="0" i="0" u="none" strike="noStrike" kern="1200" cap="none" spc="0" normalizeH="0" baseline="0" noProof="0" dirty="0">
                <a:ln>
                  <a:noFill/>
                </a:ln>
                <a:solidFill>
                  <a:schemeClr val="tx1"/>
                </a:solidFill>
                <a:effectLst/>
                <a:uLnTx/>
                <a:uFillTx/>
                <a:latin typeface="+mn-ea"/>
                <a:cs typeface="+mn-cs"/>
              </a:rPr>
              <a:t>可根据</a:t>
            </a:r>
            <a:r>
              <a:rPr kumimoji="0" lang="zh-CN" altLang="en-US" b="1" i="0" u="none" strike="noStrike" kern="1200" cap="none" spc="0" normalizeH="0" baseline="0" noProof="0" dirty="0">
                <a:ln>
                  <a:noFill/>
                </a:ln>
                <a:solidFill>
                  <a:srgbClr val="0070C0"/>
                </a:solidFill>
                <a:effectLst/>
                <a:uLnTx/>
                <a:uFillTx/>
                <a:latin typeface="+mn-ea"/>
                <a:cs typeface="+mn-cs"/>
              </a:rPr>
              <a:t>表名称</a:t>
            </a:r>
            <a:r>
              <a:rPr kumimoji="0" lang="zh-CN" altLang="en-US" b="0" i="0" u="none" strike="noStrike" kern="1200" cap="none" spc="0" normalizeH="0" baseline="0" noProof="0" dirty="0">
                <a:ln>
                  <a:noFill/>
                </a:ln>
                <a:solidFill>
                  <a:schemeClr val="tx1"/>
                </a:solidFill>
                <a:effectLst/>
                <a:uLnTx/>
                <a:uFillTx/>
                <a:latin typeface="+mn-ea"/>
                <a:cs typeface="+mn-cs"/>
              </a:rPr>
              <a:t>、</a:t>
            </a:r>
            <a:r>
              <a:rPr kumimoji="0" lang="zh-CN" altLang="en-US" b="1" i="0" u="none" strike="noStrike" kern="1200" cap="none" spc="0" normalizeH="0" baseline="0" noProof="0" dirty="0">
                <a:ln>
                  <a:noFill/>
                </a:ln>
                <a:solidFill>
                  <a:srgbClr val="0070C0"/>
                </a:solidFill>
                <a:effectLst/>
                <a:uLnTx/>
                <a:uFillTx/>
                <a:latin typeface="+mn-ea"/>
                <a:cs typeface="+mn-cs"/>
              </a:rPr>
              <a:t>字段信息</a:t>
            </a:r>
            <a:r>
              <a:rPr kumimoji="0" lang="zh-CN" altLang="en-US" b="0" i="0" u="none" strike="noStrike" kern="1200" cap="none" spc="0" normalizeH="0" baseline="0" noProof="0" dirty="0">
                <a:ln>
                  <a:noFill/>
                </a:ln>
                <a:solidFill>
                  <a:schemeClr val="tx1"/>
                </a:solidFill>
                <a:effectLst/>
                <a:uLnTx/>
                <a:uFillTx/>
                <a:latin typeface="+mn-ea"/>
                <a:cs typeface="+mn-cs"/>
              </a:rPr>
              <a:t>、</a:t>
            </a:r>
            <a:r>
              <a:rPr kumimoji="0" lang="zh-CN" altLang="en-US" b="1" i="0" u="none" strike="noStrike" kern="1200" cap="none" spc="0" normalizeH="0" baseline="0" noProof="0" dirty="0">
                <a:ln>
                  <a:noFill/>
                </a:ln>
                <a:solidFill>
                  <a:srgbClr val="0070C0"/>
                </a:solidFill>
                <a:effectLst/>
                <a:uLnTx/>
                <a:uFillTx/>
                <a:latin typeface="+mn-ea"/>
                <a:cs typeface="+mn-cs"/>
              </a:rPr>
              <a:t>数据词典内容</a:t>
            </a:r>
            <a:r>
              <a:rPr kumimoji="0" lang="zh-CN" altLang="en-US" b="0" i="0" u="none" strike="noStrike" kern="1200" cap="none" spc="0" normalizeH="0" baseline="0" noProof="0" dirty="0">
                <a:ln>
                  <a:noFill/>
                </a:ln>
                <a:solidFill>
                  <a:schemeClr val="tx1"/>
                </a:solidFill>
                <a:effectLst/>
                <a:uLnTx/>
                <a:uFillTx/>
                <a:latin typeface="+mn-ea"/>
                <a:cs typeface="+mn-cs"/>
              </a:rPr>
              <a:t>进行精确或模糊查询。</a:t>
            </a:r>
            <a:endParaRPr kumimoji="0" lang="en-US" altLang="zh-CN" b="0" i="0" u="none" strike="noStrike" kern="1200" cap="none" spc="0" normalizeH="0" baseline="0" noProof="0" dirty="0">
              <a:ln>
                <a:noFill/>
              </a:ln>
              <a:solidFill>
                <a:schemeClr val="tx1"/>
              </a:solidFill>
              <a:effectLst/>
              <a:uLnTx/>
              <a:uFillTx/>
              <a:latin typeface="+mn-ea"/>
              <a:cs typeface="+mn-cs"/>
            </a:endParaRPr>
          </a:p>
          <a:p>
            <a:pPr marL="342900" marR="0" lvl="0" indent="-342900" algn="just" defTabSz="1363980" rtl="0" fontAlgn="auto">
              <a:lnSpc>
                <a:spcPct val="150000"/>
              </a:lnSpc>
              <a:spcBef>
                <a:spcPts val="100"/>
              </a:spcBef>
              <a:spcAft>
                <a:spcPts val="0"/>
              </a:spcAft>
              <a:buClrTx/>
              <a:buSzTx/>
              <a:buFont typeface="Wingdings" panose="05000000000000000000" pitchFamily="2" charset="2"/>
              <a:buChar char="n"/>
              <a:defRPr/>
            </a:pPr>
            <a:r>
              <a:rPr kumimoji="0" lang="zh-CN" altLang="en-US" b="0" i="0" u="none" strike="noStrike" kern="1200" cap="none" spc="0" normalizeH="0" baseline="0" noProof="0" dirty="0">
                <a:ln>
                  <a:noFill/>
                </a:ln>
                <a:solidFill>
                  <a:schemeClr val="tx1"/>
                </a:solidFill>
                <a:effectLst/>
                <a:uLnTx/>
                <a:uFillTx/>
                <a:latin typeface="+mn-ea"/>
                <a:cs typeface="+mn-cs"/>
              </a:rPr>
              <a:t>高级搜索的</a:t>
            </a:r>
            <a:r>
              <a:rPr kumimoji="0" lang="zh-CN" altLang="en-US" i="0" u="none" strike="noStrike" kern="1200" cap="none" spc="0" normalizeH="0" baseline="0" noProof="0" dirty="0">
                <a:ln>
                  <a:noFill/>
                </a:ln>
                <a:effectLst/>
                <a:uLnTx/>
                <a:uFillTx/>
                <a:latin typeface="+mn-ea"/>
                <a:cs typeface="+mn-cs"/>
              </a:rPr>
              <a:t>范围可以为全部数据库</a:t>
            </a:r>
            <a:r>
              <a:rPr kumimoji="0" lang="zh-CN" altLang="en-US" b="1" i="0" u="none" strike="noStrike" kern="1200" cap="none" spc="0" normalizeH="0" baseline="0" noProof="0" dirty="0">
                <a:ln>
                  <a:noFill/>
                </a:ln>
                <a:solidFill>
                  <a:srgbClr val="0070C0"/>
                </a:solidFill>
                <a:effectLst/>
                <a:uLnTx/>
                <a:uFillTx/>
                <a:latin typeface="+mn-ea"/>
                <a:cs typeface="+mn-cs"/>
              </a:rPr>
              <a:t>（购买/未购买）</a:t>
            </a:r>
            <a:r>
              <a:rPr kumimoji="0" lang="zh-CN" altLang="en-US" i="0" u="none" strike="noStrike" kern="1200" cap="none" spc="0" normalizeH="0" baseline="0" noProof="0" dirty="0">
                <a:ln>
                  <a:noFill/>
                </a:ln>
                <a:effectLst/>
                <a:uLnTx/>
                <a:uFillTx/>
                <a:latin typeface="+mn-ea"/>
                <a:cs typeface="+mn-cs"/>
              </a:rPr>
              <a:t>，</a:t>
            </a:r>
            <a:r>
              <a:rPr kumimoji="0" lang="zh-CN" altLang="en-US" b="0" i="0" u="none" strike="noStrike" kern="1200" cap="none" spc="0" normalizeH="0" baseline="0" noProof="0" dirty="0">
                <a:ln>
                  <a:noFill/>
                </a:ln>
                <a:solidFill>
                  <a:schemeClr val="tx1"/>
                </a:solidFill>
                <a:effectLst/>
                <a:uLnTx/>
                <a:uFillTx/>
                <a:latin typeface="+mn-ea"/>
                <a:cs typeface="+mn-cs"/>
              </a:rPr>
              <a:t>但显示结果如果未购买则不能进行下载或查看。</a:t>
            </a:r>
            <a:endParaRPr kumimoji="0" lang="zh-CN" altLang="en-US" b="0" i="0" u="none" strike="noStrike" kern="1200" cap="none" spc="0" normalizeH="0" baseline="0" noProof="0" dirty="0">
              <a:ln>
                <a:noFill/>
              </a:ln>
              <a:solidFill>
                <a:schemeClr val="tx1"/>
              </a:solidFill>
              <a:effectLst/>
              <a:uLnTx/>
              <a:uFillTx/>
              <a:latin typeface="+mn-ea"/>
              <a:cs typeface="+mn-cs"/>
            </a:endParaRPr>
          </a:p>
          <a:p>
            <a:pPr marL="342900" marR="0" lvl="0" indent="-342900" algn="just" defTabSz="1363980" rtl="0" fontAlgn="auto">
              <a:lnSpc>
                <a:spcPct val="150000"/>
              </a:lnSpc>
              <a:spcBef>
                <a:spcPts val="100"/>
              </a:spcBef>
              <a:spcAft>
                <a:spcPts val="0"/>
              </a:spcAft>
              <a:buClrTx/>
              <a:buSzTx/>
              <a:buFont typeface="Wingdings" panose="05000000000000000000" charset="0"/>
              <a:buChar char="Ø"/>
              <a:defRPr/>
            </a:pPr>
            <a:endParaRPr kumimoji="0" lang="zh-CN" altLang="en-US" b="0" i="0" u="none" strike="noStrike" kern="1200" cap="none" spc="0" normalizeH="0" baseline="0" noProof="0" dirty="0">
              <a:ln>
                <a:noFill/>
              </a:ln>
              <a:solidFill>
                <a:schemeClr val="tx1"/>
              </a:solidFill>
              <a:effectLst/>
              <a:uLnTx/>
              <a:uFillTx/>
              <a:latin typeface="+mn-ea"/>
              <a:cs typeface="+mn-cs"/>
            </a:endParaRPr>
          </a:p>
        </p:txBody>
      </p:sp>
      <p:pic>
        <p:nvPicPr>
          <p:cNvPr id="2" name="图片 1" descr="火狐截图_2020-05-08T08-59-37.820Z"/>
          <p:cNvPicPr>
            <a:picLocks noChangeAspect="1"/>
          </p:cNvPicPr>
          <p:nvPr/>
        </p:nvPicPr>
        <p:blipFill>
          <a:blip r:embed="rId1"/>
          <a:stretch>
            <a:fillRect/>
          </a:stretch>
        </p:blipFill>
        <p:spPr>
          <a:xfrm>
            <a:off x="2178630" y="2583391"/>
            <a:ext cx="7978775" cy="3917950"/>
          </a:xfrm>
          <a:prstGeom prst="rect">
            <a:avLst/>
          </a:prstGeom>
          <a:ln>
            <a:solidFill>
              <a:schemeClr val="bg1">
                <a:lumMod val="65000"/>
              </a:schemeClr>
            </a:solidFill>
          </a:ln>
          <a:effectLst>
            <a:outerShdw blurRad="63500" sx="102000" sy="102000" algn="ctr" rotWithShape="0">
              <a:prstClr val="black">
                <a:alpha val="40000"/>
              </a:prstClr>
            </a:outerShdw>
          </a:effectLst>
        </p:spPr>
      </p:pic>
    </p:spTree>
    <p:custDataLst>
      <p:tags r:id="rId2"/>
    </p:custDataLst>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zh-CN" altLang="en-US" sz="2800" b="1" dirty="0"/>
              <a:t>数据词典查阅</a:t>
            </a:r>
            <a:endParaRPr sz="2800" b="1" dirty="0"/>
          </a:p>
        </p:txBody>
      </p:sp>
      <p:sp>
        <p:nvSpPr>
          <p:cNvPr id="19" name="内容占位符 2"/>
          <p:cNvSpPr txBox="1"/>
          <p:nvPr/>
        </p:nvSpPr>
        <p:spPr>
          <a:xfrm>
            <a:off x="1120236" y="1166018"/>
            <a:ext cx="10972800" cy="4525963"/>
          </a:xfrm>
          <a:prstGeom prst="rect">
            <a:avLst/>
          </a:prstGeom>
        </p:spPr>
        <p:txBody>
          <a:bodyPr/>
          <a:lstStyle/>
          <a:p>
            <a:pPr marL="511175" marR="0" lvl="0" indent="-511175" algn="l" defTabSz="1363980" rtl="0" eaLnBrk="1" fontAlgn="auto" latinLnBrk="0" hangingPunct="1">
              <a:lnSpc>
                <a:spcPct val="100000"/>
              </a:lnSpc>
              <a:spcBef>
                <a:spcPts val="130"/>
              </a:spcBef>
              <a:spcAft>
                <a:spcPts val="0"/>
              </a:spcAft>
              <a:buClrTx/>
              <a:buSzTx/>
              <a:buFont typeface="Wingdings" panose="05000000000000000000" pitchFamily="2" charset="2"/>
              <a:buChar char="n"/>
              <a:defRPr/>
            </a:pPr>
            <a:r>
              <a:rPr kumimoji="0" lang="zh-CN" altLang="en-US" sz="2000" b="0" i="0" u="none" strike="noStrike" kern="1200" cap="none" spc="0" normalizeH="0" baseline="0" noProof="0" dirty="0">
                <a:ln>
                  <a:noFill/>
                </a:ln>
                <a:solidFill>
                  <a:schemeClr val="tx1"/>
                </a:solidFill>
                <a:effectLst/>
                <a:uLnTx/>
                <a:uFillTx/>
                <a:latin typeface="+mn-ea"/>
              </a:rPr>
              <a:t>数据样例、数据词典及数据记录数</a:t>
            </a:r>
            <a:endParaRPr kumimoji="0" lang="zh-CN" altLang="en-US" sz="2000" b="0" i="0" u="none" strike="noStrike" kern="1200" cap="none" spc="0" normalizeH="0" baseline="0" noProof="0" dirty="0">
              <a:ln>
                <a:noFill/>
              </a:ln>
              <a:solidFill>
                <a:schemeClr val="tx1"/>
              </a:solidFill>
              <a:effectLst/>
              <a:uLnTx/>
              <a:uFillTx/>
              <a:latin typeface="+mn-ea"/>
            </a:endParaRPr>
          </a:p>
          <a:p>
            <a:pPr marL="511175" marR="0" lvl="0" indent="-511175" algn="l" defTabSz="1363980" rtl="0" eaLnBrk="1" fontAlgn="auto" latinLnBrk="0" hangingPunct="1">
              <a:lnSpc>
                <a:spcPct val="100000"/>
              </a:lnSpc>
              <a:spcBef>
                <a:spcPts val="130"/>
              </a:spcBef>
              <a:spcAft>
                <a:spcPts val="0"/>
              </a:spcAft>
              <a:buClrTx/>
              <a:buSzTx/>
              <a:buFont typeface="Wingdings" panose="05000000000000000000" pitchFamily="2" charset="2"/>
              <a:buChar char="p"/>
              <a:defRPr/>
            </a:pPr>
            <a:endParaRPr kumimoji="0" lang="zh-CN" altLang="en-US" sz="2000" b="0" i="0" u="none" strike="noStrike" kern="1200" cap="none" spc="0" normalizeH="0" baseline="0" noProof="0" dirty="0">
              <a:ln>
                <a:noFill/>
              </a:ln>
              <a:solidFill>
                <a:schemeClr val="tx1"/>
              </a:solidFill>
              <a:effectLst/>
              <a:uLnTx/>
              <a:uFillTx/>
              <a:latin typeface="+mn-ea"/>
            </a:endParaRPr>
          </a:p>
        </p:txBody>
      </p:sp>
      <p:pic>
        <p:nvPicPr>
          <p:cNvPr id="21" name="图片 2"/>
          <p:cNvPicPr>
            <a:picLocks noChangeAspect="1"/>
          </p:cNvPicPr>
          <p:nvPr/>
        </p:nvPicPr>
        <p:blipFill>
          <a:blip r:embed="rId1" cstate="print"/>
          <a:srcRect t="2" b="32199"/>
          <a:stretch>
            <a:fillRect/>
          </a:stretch>
        </p:blipFill>
        <p:spPr bwMode="auto">
          <a:xfrm>
            <a:off x="1209303" y="2745496"/>
            <a:ext cx="10226633" cy="3556805"/>
          </a:xfrm>
          <a:prstGeom prst="rect">
            <a:avLst/>
          </a:prstGeom>
          <a:ln>
            <a:noFill/>
          </a:ln>
          <a:effectLst>
            <a:outerShdw blurRad="190500" algn="tl" rotWithShape="0">
              <a:srgbClr val="000000">
                <a:alpha val="70000"/>
              </a:srgbClr>
            </a:outerShdw>
          </a:effectLst>
        </p:spPr>
      </p:pic>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9303" y="1776338"/>
            <a:ext cx="4975763" cy="746770"/>
          </a:xfrm>
          <a:prstGeom prst="rect">
            <a:avLst/>
          </a:prstGeom>
        </p:spPr>
      </p:pic>
    </p:spTree>
    <p:custDataLst>
      <p:tags r:id="rId3"/>
    </p:custDataLst>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en-US" altLang="zh-CN" sz="2800" b="1" dirty="0"/>
              <a:t>RESSET</a:t>
            </a:r>
            <a:r>
              <a:rPr lang="zh-CN" altLang="en-US" sz="2800" b="1" dirty="0"/>
              <a:t>数据库</a:t>
            </a:r>
            <a:r>
              <a:rPr lang="en-US" altLang="zh-CN" sz="2800" b="1" dirty="0"/>
              <a:t>-</a:t>
            </a:r>
            <a:r>
              <a:rPr lang="zh-CN" altLang="en-US" sz="2800" b="1" dirty="0"/>
              <a:t>三种查询方式（以股票库为例）</a:t>
            </a:r>
            <a:endParaRPr sz="2800" b="1" dirty="0"/>
          </a:p>
        </p:txBody>
      </p:sp>
      <p:sp>
        <p:nvSpPr>
          <p:cNvPr id="14" name="AutoShape 2"/>
          <p:cNvSpPr/>
          <p:nvPr/>
        </p:nvSpPr>
        <p:spPr>
          <a:xfrm>
            <a:off x="644653" y="1106709"/>
            <a:ext cx="5921884" cy="1685627"/>
          </a:xfrm>
          <a:prstGeom prst="roundRect">
            <a:avLst>
              <a:gd name="adj" fmla="val 9080"/>
            </a:avLst>
          </a:prstGeom>
          <a:solidFill>
            <a:schemeClr val="lt2">
              <a:alpha val="80000"/>
            </a:schemeClr>
          </a:solidFill>
        </p:spPr>
      </p:sp>
      <p:sp>
        <p:nvSpPr>
          <p:cNvPr id="16" name="TextBox 3"/>
          <p:cNvSpPr txBox="1"/>
          <p:nvPr/>
        </p:nvSpPr>
        <p:spPr>
          <a:xfrm>
            <a:off x="791867" y="1444698"/>
            <a:ext cx="1143000" cy="1104900"/>
          </a:xfrm>
          <a:prstGeom prst="rect">
            <a:avLst/>
          </a:prstGeom>
        </p:spPr>
        <p:txBody>
          <a:bodyPr vert="horz" wrap="square" lIns="114300" tIns="57150" rIns="114300" bIns="57150" rtlCol="0" anchor="ctr" anchorCtr="0">
            <a:noAutofit/>
          </a:bodyPr>
          <a:lstStyle/>
          <a:p>
            <a:pPr algn="ctr">
              <a:lnSpc>
                <a:spcPct val="120000"/>
              </a:lnSpc>
              <a:spcBef>
                <a:spcPts val="450"/>
              </a:spcBef>
            </a:pPr>
            <a:r>
              <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endPar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0" name="TextBox 4"/>
          <p:cNvSpPr txBox="1"/>
          <p:nvPr/>
        </p:nvSpPr>
        <p:spPr>
          <a:xfrm>
            <a:off x="1934867" y="1249269"/>
            <a:ext cx="3493916" cy="579431"/>
          </a:xfrm>
          <a:prstGeom prst="rect">
            <a:avLst/>
          </a:prstGeom>
        </p:spPr>
        <p:txBody>
          <a:bodyPr vert="horz" wrap="square" lIns="114300" tIns="57150" rIns="114300" bIns="57150" rtlCol="0" anchor="b" anchorCtr="0">
            <a:noAutofit/>
          </a:bodyPr>
          <a:lstStyle/>
          <a:p>
            <a:pPr algn="l">
              <a:lnSpc>
                <a:spcPct val="120000"/>
              </a:lnSpc>
            </a:pPr>
            <a:r>
              <a:rPr lang="zh-CN" altLang="en-US" sz="2400" b="1" dirty="0">
                <a:solidFill>
                  <a:schemeClr val="dk1">
                    <a:alpha val="100000"/>
                  </a:schemeClr>
                </a:solidFill>
                <a:latin typeface="微软雅黑" panose="020B0503020204020204" charset="-122"/>
                <a:ea typeface="微软雅黑" panose="020B0503020204020204" charset="-122"/>
                <a:cs typeface="微软雅黑" panose="020B0503020204020204" charset="-122"/>
              </a:rPr>
              <a:t>查询字段</a:t>
            </a:r>
            <a:endParaRPr lang="en-US" sz="2400" b="1"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1" name="TextBox 5"/>
          <p:cNvSpPr txBox="1"/>
          <p:nvPr/>
        </p:nvSpPr>
        <p:spPr>
          <a:xfrm>
            <a:off x="1892955" y="1864806"/>
            <a:ext cx="4995999" cy="818289"/>
          </a:xfrm>
          <a:prstGeom prst="rect">
            <a:avLst/>
          </a:prstGeom>
        </p:spPr>
        <p:txBody>
          <a:bodyPr vert="horz" wrap="square" lIns="114300" tIns="57150" rIns="114300" bIns="57150" rtlCol="0" anchor="t" anchorCtr="0">
            <a:noAutofit/>
          </a:bodyPr>
          <a:lstStyle/>
          <a:p>
            <a:pPr algn="l">
              <a:lnSpc>
                <a:spcPct val="140000"/>
              </a:lnSpc>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已知论文研究对象。</a:t>
            </a:r>
            <a:endPar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gn="l">
              <a:lnSpc>
                <a:spcPct val="140000"/>
              </a:lnSpc>
            </a:pPr>
            <a:r>
              <a:rPr lang="en-US" altLang="zh-CN" sz="1500" dirty="0" err="1">
                <a:solidFill>
                  <a:schemeClr val="dk1">
                    <a:alpha val="100000"/>
                  </a:schemeClr>
                </a:solidFill>
                <a:latin typeface="微软雅黑" panose="020B0503020204020204" charset="-122"/>
                <a:ea typeface="微软雅黑" panose="020B0503020204020204" charset="-122"/>
                <a:cs typeface="微软雅黑" panose="020B0503020204020204" charset="-122"/>
              </a:rPr>
              <a:t>Eg</a:t>
            </a: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：平安银行近十年财报数据、已有代码文件</a:t>
            </a:r>
            <a:endPar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gn="l">
              <a:lnSpc>
                <a:spcPct val="140000"/>
              </a:lnSpc>
            </a:pPr>
            <a:endPar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2" name="AutoShape 7"/>
          <p:cNvSpPr/>
          <p:nvPr/>
        </p:nvSpPr>
        <p:spPr>
          <a:xfrm>
            <a:off x="644653" y="2987526"/>
            <a:ext cx="5921884" cy="1685627"/>
          </a:xfrm>
          <a:prstGeom prst="roundRect">
            <a:avLst>
              <a:gd name="adj" fmla="val 9080"/>
            </a:avLst>
          </a:prstGeom>
          <a:solidFill>
            <a:schemeClr val="lt2">
              <a:alpha val="80000"/>
            </a:schemeClr>
          </a:solidFill>
        </p:spPr>
      </p:sp>
      <p:sp>
        <p:nvSpPr>
          <p:cNvPr id="23" name="TextBox 8"/>
          <p:cNvSpPr txBox="1"/>
          <p:nvPr/>
        </p:nvSpPr>
        <p:spPr>
          <a:xfrm>
            <a:off x="791868" y="3325515"/>
            <a:ext cx="1143000" cy="1104900"/>
          </a:xfrm>
          <a:prstGeom prst="rect">
            <a:avLst/>
          </a:prstGeom>
        </p:spPr>
        <p:txBody>
          <a:bodyPr vert="horz" wrap="square" lIns="114300" tIns="57150" rIns="114300" bIns="57150" rtlCol="0" anchor="ctr" anchorCtr="0">
            <a:noAutofit/>
          </a:bodyPr>
          <a:lstStyle/>
          <a:p>
            <a:pPr algn="ctr">
              <a:lnSpc>
                <a:spcPct val="120000"/>
              </a:lnSpc>
              <a:spcBef>
                <a:spcPts val="450"/>
              </a:spcBef>
            </a:pPr>
            <a:r>
              <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endPar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4" name="TextBox 9"/>
          <p:cNvSpPr txBox="1"/>
          <p:nvPr/>
        </p:nvSpPr>
        <p:spPr>
          <a:xfrm>
            <a:off x="1934868" y="3130087"/>
            <a:ext cx="3493916" cy="579431"/>
          </a:xfrm>
          <a:prstGeom prst="rect">
            <a:avLst/>
          </a:prstGeom>
        </p:spPr>
        <p:txBody>
          <a:bodyPr vert="horz" wrap="square" lIns="114300" tIns="57150" rIns="114300" bIns="57150" rtlCol="0" anchor="b" anchorCtr="0">
            <a:noAutofit/>
          </a:bodyPr>
          <a:lstStyle/>
          <a:p>
            <a:pPr algn="l">
              <a:lnSpc>
                <a:spcPct val="120000"/>
              </a:lnSpc>
            </a:pPr>
            <a:r>
              <a:rPr lang="zh-CN" altLang="en-US" sz="2400" b="1" dirty="0">
                <a:solidFill>
                  <a:schemeClr val="dk1">
                    <a:alpha val="100000"/>
                  </a:schemeClr>
                </a:solidFill>
                <a:latin typeface="微软雅黑" panose="020B0503020204020204" charset="-122"/>
                <a:ea typeface="微软雅黑" panose="020B0503020204020204" charset="-122"/>
                <a:cs typeface="微软雅黑" panose="020B0503020204020204" charset="-122"/>
              </a:rPr>
              <a:t>代码选择</a:t>
            </a:r>
            <a:endParaRPr lang="en-US" sz="2400" b="1"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5" name="TextBox 10"/>
          <p:cNvSpPr txBox="1"/>
          <p:nvPr/>
        </p:nvSpPr>
        <p:spPr>
          <a:xfrm>
            <a:off x="1892954" y="3791389"/>
            <a:ext cx="4995999" cy="818289"/>
          </a:xfrm>
          <a:prstGeom prst="rect">
            <a:avLst/>
          </a:prstGeom>
        </p:spPr>
        <p:txBody>
          <a:bodyPr vert="horz" wrap="square" lIns="114300" tIns="57150" rIns="114300" bIns="57150" rtlCol="0" anchor="t" anchorCtr="0">
            <a:noAutofit/>
          </a:bodyPr>
          <a:lstStyle/>
          <a:p>
            <a:pPr algn="l">
              <a:lnSpc>
                <a:spcPct val="140000"/>
              </a:lnSpc>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通过多重条件筛选公司代码。</a:t>
            </a:r>
            <a:endPar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gn="l">
              <a:lnSpc>
                <a:spcPct val="140000"/>
              </a:lnSpc>
            </a:pPr>
            <a:r>
              <a:rPr lang="en-US" altLang="zh-CN" sz="1500" dirty="0" err="1">
                <a:solidFill>
                  <a:schemeClr val="dk1">
                    <a:alpha val="100000"/>
                  </a:schemeClr>
                </a:solidFill>
                <a:latin typeface="微软雅黑" panose="020B0503020204020204" charset="-122"/>
                <a:ea typeface="微软雅黑" panose="020B0503020204020204" charset="-122"/>
                <a:cs typeface="微软雅黑" panose="020B0503020204020204" charset="-122"/>
              </a:rPr>
              <a:t>Eg</a:t>
            </a: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：沪深</a:t>
            </a:r>
            <a:r>
              <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A</a:t>
            </a: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股、某一行业、某一地区</a:t>
            </a:r>
            <a:endPar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gn="l">
              <a:lnSpc>
                <a:spcPct val="140000"/>
              </a:lnSpc>
            </a:pPr>
            <a:endPar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6" name="AutoShape 11"/>
          <p:cNvSpPr/>
          <p:nvPr/>
        </p:nvSpPr>
        <p:spPr>
          <a:xfrm>
            <a:off x="644653" y="4815714"/>
            <a:ext cx="5921884" cy="1685627"/>
          </a:xfrm>
          <a:prstGeom prst="roundRect">
            <a:avLst>
              <a:gd name="adj" fmla="val 9080"/>
            </a:avLst>
          </a:prstGeom>
          <a:solidFill>
            <a:schemeClr val="lt2">
              <a:alpha val="80000"/>
            </a:schemeClr>
          </a:solidFill>
        </p:spPr>
      </p:sp>
      <p:sp>
        <p:nvSpPr>
          <p:cNvPr id="27" name="TextBox 12"/>
          <p:cNvSpPr txBox="1"/>
          <p:nvPr/>
        </p:nvSpPr>
        <p:spPr>
          <a:xfrm>
            <a:off x="791867" y="5153703"/>
            <a:ext cx="1143000" cy="1104900"/>
          </a:xfrm>
          <a:prstGeom prst="rect">
            <a:avLst/>
          </a:prstGeom>
        </p:spPr>
        <p:txBody>
          <a:bodyPr vert="horz" wrap="square" lIns="114300" tIns="57150" rIns="114300" bIns="57150" rtlCol="0" anchor="ctr" anchorCtr="0">
            <a:noAutofit/>
          </a:bodyPr>
          <a:lstStyle/>
          <a:p>
            <a:pPr algn="ctr">
              <a:lnSpc>
                <a:spcPct val="120000"/>
              </a:lnSpc>
              <a:spcBef>
                <a:spcPts val="450"/>
              </a:spcBef>
            </a:pPr>
            <a:r>
              <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rPr>
              <a:t>03</a:t>
            </a:r>
            <a:endPar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8" name="TextBox 13"/>
          <p:cNvSpPr txBox="1"/>
          <p:nvPr/>
        </p:nvSpPr>
        <p:spPr>
          <a:xfrm>
            <a:off x="1934867" y="4958274"/>
            <a:ext cx="3493916" cy="579431"/>
          </a:xfrm>
          <a:prstGeom prst="rect">
            <a:avLst/>
          </a:prstGeom>
        </p:spPr>
        <p:txBody>
          <a:bodyPr vert="horz" wrap="square" lIns="114300" tIns="57150" rIns="114300" bIns="57150" rtlCol="0" anchor="b" anchorCtr="0">
            <a:noAutofit/>
          </a:bodyPr>
          <a:lstStyle/>
          <a:p>
            <a:pPr algn="l">
              <a:lnSpc>
                <a:spcPct val="120000"/>
              </a:lnSpc>
            </a:pPr>
            <a:r>
              <a:rPr lang="zh-CN" altLang="en-US" sz="2400" b="1" dirty="0">
                <a:solidFill>
                  <a:schemeClr val="dk1">
                    <a:alpha val="100000"/>
                  </a:schemeClr>
                </a:solidFill>
                <a:latin typeface="微软雅黑" panose="020B0503020204020204" charset="-122"/>
                <a:ea typeface="微软雅黑" panose="020B0503020204020204" charset="-122"/>
                <a:cs typeface="微软雅黑" panose="020B0503020204020204" charset="-122"/>
              </a:rPr>
              <a:t>概念板块</a:t>
            </a:r>
            <a:endParaRPr lang="en-US" sz="2400" b="1"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9" name="TextBox 14"/>
          <p:cNvSpPr txBox="1"/>
          <p:nvPr/>
        </p:nvSpPr>
        <p:spPr>
          <a:xfrm>
            <a:off x="1892955" y="5608731"/>
            <a:ext cx="4995999" cy="818289"/>
          </a:xfrm>
          <a:prstGeom prst="rect">
            <a:avLst/>
          </a:prstGeom>
        </p:spPr>
        <p:txBody>
          <a:bodyPr vert="horz" wrap="square" lIns="114300" tIns="57150" rIns="114300" bIns="57150" rtlCol="0" anchor="t" anchorCtr="0">
            <a:noAutofit/>
          </a:bodyPr>
          <a:lstStyle/>
          <a:p>
            <a:pPr algn="l">
              <a:lnSpc>
                <a:spcPct val="140000"/>
              </a:lnSpc>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通过科技、事件、政策等不同板块筛选公司。</a:t>
            </a:r>
            <a:endPar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gn="l">
              <a:lnSpc>
                <a:spcPct val="140000"/>
              </a:lnSpc>
            </a:pPr>
            <a:r>
              <a:rPr lang="en-US" altLang="zh-CN" sz="1500" dirty="0" err="1">
                <a:solidFill>
                  <a:schemeClr val="dk1">
                    <a:alpha val="100000"/>
                  </a:schemeClr>
                </a:solidFill>
                <a:latin typeface="微软雅黑" panose="020B0503020204020204" charset="-122"/>
                <a:ea typeface="微软雅黑" panose="020B0503020204020204" charset="-122"/>
                <a:cs typeface="微软雅黑" panose="020B0503020204020204" charset="-122"/>
              </a:rPr>
              <a:t>Eg</a:t>
            </a: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：新能源汽车、</a:t>
            </a:r>
            <a:r>
              <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IPO</a:t>
            </a:r>
            <a:endPar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gn="l">
              <a:lnSpc>
                <a:spcPct val="140000"/>
              </a:lnSpc>
            </a:pPr>
            <a:endPar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30" name="图片 29"/>
          <p:cNvPicPr>
            <a:picLocks noChangeAspect="1"/>
          </p:cNvPicPr>
          <p:nvPr/>
        </p:nvPicPr>
        <p:blipFill>
          <a:blip r:embed="rId1"/>
          <a:stretch>
            <a:fillRect/>
          </a:stretch>
        </p:blipFill>
        <p:spPr>
          <a:xfrm>
            <a:off x="6844956" y="1347994"/>
            <a:ext cx="5021580" cy="1130300"/>
          </a:xfrm>
          <a:prstGeom prst="rect">
            <a:avLst/>
          </a:prstGeom>
          <a:ln>
            <a:noFill/>
          </a:ln>
          <a:effectLst>
            <a:outerShdw blurRad="292100" dist="139700" dir="2700000" algn="tl" rotWithShape="0">
              <a:srgbClr val="333333">
                <a:alpha val="65000"/>
              </a:srgbClr>
            </a:outerShdw>
          </a:effectLst>
        </p:spPr>
      </p:pic>
      <p:pic>
        <p:nvPicPr>
          <p:cNvPr id="31" name="图片 30"/>
          <p:cNvPicPr>
            <a:picLocks noChangeAspect="1"/>
          </p:cNvPicPr>
          <p:nvPr/>
        </p:nvPicPr>
        <p:blipFill>
          <a:blip r:embed="rId2"/>
          <a:stretch>
            <a:fillRect/>
          </a:stretch>
        </p:blipFill>
        <p:spPr>
          <a:xfrm>
            <a:off x="6843848" y="3315456"/>
            <a:ext cx="5039360" cy="951865"/>
          </a:xfrm>
          <a:prstGeom prst="rect">
            <a:avLst/>
          </a:prstGeom>
          <a:ln>
            <a:noFill/>
          </a:ln>
          <a:effectLst>
            <a:outerShdw blurRad="292100" dist="139700" dir="2700000" algn="tl" rotWithShape="0">
              <a:srgbClr val="333333">
                <a:alpha val="65000"/>
              </a:srgbClr>
            </a:outerShdw>
          </a:effectLst>
        </p:spPr>
      </p:pic>
      <p:pic>
        <p:nvPicPr>
          <p:cNvPr id="32" name="图片 31"/>
          <p:cNvPicPr>
            <a:picLocks noChangeAspect="1"/>
          </p:cNvPicPr>
          <p:nvPr/>
        </p:nvPicPr>
        <p:blipFill>
          <a:blip r:embed="rId3"/>
          <a:stretch>
            <a:fillRect/>
          </a:stretch>
        </p:blipFill>
        <p:spPr>
          <a:xfrm>
            <a:off x="6843848" y="5153703"/>
            <a:ext cx="5138420" cy="880745"/>
          </a:xfrm>
          <a:prstGeom prst="rect">
            <a:avLst/>
          </a:prstGeom>
          <a:ln>
            <a:noFill/>
          </a:ln>
          <a:effectLst>
            <a:outerShdw blurRad="292100" dist="139700" dir="2700000" algn="tl" rotWithShape="0">
              <a:srgbClr val="333333">
                <a:alpha val="65000"/>
              </a:srgbClr>
            </a:outerShdw>
          </a:effectLst>
        </p:spPr>
      </p:pic>
    </p:spTree>
    <p:custDataLst>
      <p:tags r:id="rId4"/>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zh-CN" altLang="en-US" sz="2800" b="1" dirty="0"/>
              <a:t>丰富的数据输出格式</a:t>
            </a:r>
            <a:endParaRPr lang="zh-CN" altLang="en-US" sz="2800" b="1" dirty="0"/>
          </a:p>
        </p:txBody>
      </p:sp>
      <p:graphicFrame>
        <p:nvGraphicFramePr>
          <p:cNvPr id="5" name="Group 178"/>
          <p:cNvGraphicFramePr>
            <a:graphicFrameLocks noGrp="1"/>
          </p:cNvGraphicFramePr>
          <p:nvPr/>
        </p:nvGraphicFramePr>
        <p:xfrm>
          <a:off x="914394" y="1035261"/>
          <a:ext cx="10678795" cy="5762104"/>
        </p:xfrm>
        <a:graphic>
          <a:graphicData uri="http://schemas.openxmlformats.org/drawingml/2006/table">
            <a:tbl>
              <a:tblPr/>
              <a:tblGrid>
                <a:gridCol w="4731967"/>
                <a:gridCol w="1693910"/>
                <a:gridCol w="4252827"/>
              </a:tblGrid>
              <a:tr h="250652">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600" b="1" i="0" u="none" strike="noStrike" cap="none" normalizeH="0" baseline="0" dirty="0">
                          <a:ln>
                            <a:noFill/>
                          </a:ln>
                          <a:solidFill>
                            <a:schemeClr val="tx1"/>
                          </a:solidFill>
                          <a:effectLst/>
                          <a:latin typeface="+mn-ea"/>
                          <a:ea typeface="+mn-ea"/>
                        </a:rPr>
                        <a:t>输出格式</a:t>
                      </a:r>
                      <a:endParaRPr kumimoji="0" lang="zh-CN" altLang="en-US" sz="1600" b="1"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0" marR="0" lvl="0" indent="266700" algn="l" defTabSz="914400" rtl="0" eaLnBrk="1" fontAlgn="base" latinLnBrk="0" hangingPunct="1">
                        <a:lnSpc>
                          <a:spcPct val="100000"/>
                        </a:lnSpc>
                        <a:spcBef>
                          <a:spcPct val="0"/>
                        </a:spcBef>
                        <a:spcAft>
                          <a:spcPct val="0"/>
                        </a:spcAft>
                        <a:buClrTx/>
                        <a:buSzTx/>
                        <a:buFontTx/>
                        <a:buNone/>
                      </a:pPr>
                      <a:r>
                        <a:rPr kumimoji="0" lang="zh-CN" altLang="en-US" sz="1600" b="1" i="0" u="none" strike="noStrike" cap="none" normalizeH="0" baseline="0" dirty="0">
                          <a:ln>
                            <a:noFill/>
                          </a:ln>
                          <a:solidFill>
                            <a:schemeClr val="tx1"/>
                          </a:solidFill>
                          <a:effectLst/>
                          <a:latin typeface="+mn-ea"/>
                          <a:ea typeface="+mn-ea"/>
                        </a:rPr>
                        <a:t>压缩格式</a:t>
                      </a:r>
                      <a:endParaRPr kumimoji="0" lang="zh-CN" altLang="en-US" sz="1600" b="1" i="0" u="none" strike="noStrike" cap="none" normalizeH="0" baseline="0" dirty="0">
                        <a:ln>
                          <a:noFill/>
                        </a:ln>
                        <a:solidFill>
                          <a:schemeClr val="tx1"/>
                        </a:solidFill>
                        <a:effectLst/>
                        <a:latin typeface="+mn-ea"/>
                        <a:ea typeface="+mn-ea"/>
                      </a:endParaRPr>
                    </a:p>
                  </a:txBody>
                  <a:tcPr marL="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600" b="1" i="0" u="none" strike="noStrike" cap="none" normalizeH="0" baseline="0" dirty="0">
                          <a:ln>
                            <a:noFill/>
                          </a:ln>
                          <a:solidFill>
                            <a:schemeClr val="tx1"/>
                          </a:solidFill>
                          <a:effectLst/>
                          <a:latin typeface="+mn-ea"/>
                          <a:ea typeface="+mn-ea"/>
                        </a:rPr>
                        <a:t>下载最大行数</a:t>
                      </a:r>
                      <a:endParaRPr kumimoji="0" lang="zh-CN" altLang="en-US" sz="1600" b="1"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r>
              <a:tr h="248977">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Txt</a:t>
                      </a:r>
                      <a:r>
                        <a:rPr kumimoji="0" lang="zh-CN" altLang="en-US" sz="1200" b="0" i="0" u="none" strike="noStrike" cap="none" normalizeH="0" baseline="0" dirty="0">
                          <a:ln>
                            <a:noFill/>
                          </a:ln>
                          <a:solidFill>
                            <a:schemeClr val="tx1"/>
                          </a:solidFill>
                          <a:effectLst/>
                          <a:latin typeface="+mn-ea"/>
                          <a:ea typeface="+mn-ea"/>
                        </a:rPr>
                        <a:t>创建</a:t>
                      </a:r>
                      <a:r>
                        <a:rPr kumimoji="0" lang="en-US" altLang="zh-CN" sz="1200" b="0" i="0" u="none" strike="noStrike" cap="none" normalizeH="0" baseline="0" dirty="0" err="1">
                          <a:ln>
                            <a:noFill/>
                          </a:ln>
                          <a:solidFill>
                            <a:schemeClr val="tx1"/>
                          </a:solidFill>
                          <a:effectLst/>
                          <a:latin typeface="+mn-ea"/>
                          <a:ea typeface="+mn-ea"/>
                        </a:rPr>
                        <a:t>Sas</a:t>
                      </a:r>
                      <a:r>
                        <a:rPr kumimoji="0" lang="zh-CN" altLang="en-US" sz="1200" b="0" i="0" u="none" strike="noStrike" cap="none" normalizeH="0" baseline="0" dirty="0">
                          <a:ln>
                            <a:noFill/>
                          </a:ln>
                          <a:solidFill>
                            <a:schemeClr val="tx1"/>
                          </a:solidFill>
                          <a:effectLst/>
                          <a:latin typeface="+mn-ea"/>
                          <a:ea typeface="+mn-ea"/>
                        </a:rPr>
                        <a:t>数据集</a:t>
                      </a:r>
                      <a:r>
                        <a:rPr kumimoji="0" lang="en-US" altLang="zh-CN" sz="1200" b="0" i="0" u="none" strike="noStrike" cap="none" normalizeH="0" baseline="0" dirty="0">
                          <a:ln>
                            <a:noFill/>
                          </a:ln>
                          <a:solidFill>
                            <a:schemeClr val="tx1"/>
                          </a:solidFill>
                          <a:effectLst/>
                          <a:latin typeface="+mn-ea"/>
                          <a:ea typeface="+mn-ea"/>
                        </a:rPr>
                        <a:t>(*.sas7bda)</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a:ln>
                            <a:noFill/>
                          </a:ln>
                          <a:solidFill>
                            <a:schemeClr val="tx1"/>
                          </a:solidFill>
                          <a:effectLst/>
                          <a:latin typeface="+mn-ea"/>
                          <a:ea typeface="+mn-ea"/>
                        </a:rPr>
                        <a:t>Zip, G zip</a:t>
                      </a:r>
                      <a:endParaRPr kumimoji="0" lang="en-US" altLang="zh-CN" sz="1200" b="0" i="0" u="none" strike="noStrike" cap="none" normalizeH="0" baseline="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2">
                  <a:txBody>
                    <a:bodyPr/>
                    <a:lstStyle/>
                    <a:p>
                      <a:pPr marL="0" marR="0" lvl="0" indent="0" algn="just" defTabSz="914400" rtl="0" eaLnBrk="1" fontAlgn="base" latinLnBrk="0" hangingPunct="1">
                        <a:lnSpc>
                          <a:spcPct val="100000"/>
                        </a:lnSpc>
                        <a:spcBef>
                          <a:spcPct val="0"/>
                        </a:spcBef>
                        <a:spcAft>
                          <a:spcPct val="0"/>
                        </a:spcAft>
                        <a:buClrTx/>
                        <a:buSzTx/>
                        <a:buFont typeface="Wingdings" panose="05000000000000000000" pitchFamily="2" charset="2"/>
                        <a:buNone/>
                      </a:pPr>
                      <a:endParaRPr kumimoji="0" lang="zh-CN" altLang="en-US" sz="1200" b="0" i="0" u="none" strike="noStrike" cap="none" normalizeH="0" baseline="0" dirty="0">
                        <a:ln>
                          <a:noFill/>
                        </a:ln>
                        <a:solidFill>
                          <a:schemeClr val="tx1"/>
                        </a:solidFill>
                        <a:effectLst/>
                        <a:latin typeface="+mn-ea"/>
                        <a:ea typeface="+mn-ea"/>
                      </a:endParaRPr>
                    </a:p>
                    <a:p>
                      <a:pPr marL="0" marR="0" lvl="0" indent="0" algn="just" defTabSz="914400" rtl="0" eaLnBrk="1" fontAlgn="base" latinLnBrk="0" hangingPunct="1">
                        <a:lnSpc>
                          <a:spcPct val="100000"/>
                        </a:lnSpc>
                        <a:spcBef>
                          <a:spcPct val="0"/>
                        </a:spcBef>
                        <a:spcAft>
                          <a:spcPct val="0"/>
                        </a:spcAft>
                        <a:buClrTx/>
                        <a:buSzTx/>
                        <a:buFont typeface="Wingdings" panose="05000000000000000000" pitchFamily="2" charset="2"/>
                        <a:buChar char="ü"/>
                      </a:pPr>
                      <a:r>
                        <a:rPr kumimoji="0" lang="zh-CN" altLang="en-US" sz="1600" b="0" i="0" u="none" strike="noStrike" cap="none" normalizeH="0" baseline="0" dirty="0">
                          <a:ln>
                            <a:noFill/>
                          </a:ln>
                          <a:solidFill>
                            <a:schemeClr val="tx1"/>
                          </a:solidFill>
                          <a:effectLst/>
                          <a:latin typeface="+mn-ea"/>
                          <a:ea typeface="+mn-ea"/>
                        </a:rPr>
                        <a:t> 用户可选择所需的下载行数，当表的记录行数大于用户的下载权限数时，可以使用连续下载功能。</a:t>
                      </a:r>
                      <a:endParaRPr kumimoji="0" lang="en-US" altLang="zh-CN" sz="1600" b="0" i="0" u="none" strike="noStrike" cap="none" normalizeH="0" baseline="0" dirty="0">
                        <a:ln>
                          <a:noFill/>
                        </a:ln>
                        <a:solidFill>
                          <a:schemeClr val="tx1"/>
                        </a:solidFill>
                        <a:effectLst/>
                        <a:latin typeface="+mn-ea"/>
                        <a:ea typeface="+mn-ea"/>
                      </a:endParaRPr>
                    </a:p>
                    <a:p>
                      <a:pPr marL="0" marR="0" lvl="0" indent="0" algn="just" defTabSz="914400" rtl="0" eaLnBrk="1" fontAlgn="base" latinLnBrk="0" hangingPunct="1">
                        <a:lnSpc>
                          <a:spcPct val="100000"/>
                        </a:lnSpc>
                        <a:spcBef>
                          <a:spcPct val="0"/>
                        </a:spcBef>
                        <a:spcAft>
                          <a:spcPct val="0"/>
                        </a:spcAft>
                        <a:buClrTx/>
                        <a:buSzTx/>
                        <a:buFontTx/>
                        <a:buNone/>
                      </a:pPr>
                      <a:endParaRPr kumimoji="0" lang="en-US" altLang="zh-CN" sz="1600" b="0" i="0" u="none" strike="noStrike" cap="none" normalizeH="0" baseline="0" dirty="0">
                        <a:ln>
                          <a:noFill/>
                        </a:ln>
                        <a:solidFill>
                          <a:schemeClr val="tx1"/>
                        </a:solidFill>
                        <a:effectLst/>
                        <a:latin typeface="+mn-ea"/>
                        <a:ea typeface="+mn-ea"/>
                      </a:endParaRPr>
                    </a:p>
                    <a:p>
                      <a:pPr marL="0" marR="0" lvl="0" indent="0" algn="just" defTabSz="914400" rtl="0" eaLnBrk="1" fontAlgn="base" latinLnBrk="0" hangingPunct="1">
                        <a:lnSpc>
                          <a:spcPct val="100000"/>
                        </a:lnSpc>
                        <a:spcBef>
                          <a:spcPct val="0"/>
                        </a:spcBef>
                        <a:spcAft>
                          <a:spcPct val="0"/>
                        </a:spcAft>
                        <a:buClrTx/>
                        <a:buSzTx/>
                        <a:buFontTx/>
                        <a:buNone/>
                      </a:pPr>
                      <a:endParaRPr kumimoji="0" lang="en-US" altLang="zh-CN" sz="1600" b="0" i="0" u="none" strike="noStrike" cap="none" normalizeH="0" baseline="0" dirty="0">
                        <a:ln>
                          <a:noFill/>
                        </a:ln>
                        <a:solidFill>
                          <a:schemeClr val="tx1"/>
                        </a:solidFill>
                        <a:effectLst/>
                        <a:latin typeface="+mn-ea"/>
                        <a:ea typeface="+mn-ea"/>
                      </a:endParaRPr>
                    </a:p>
                    <a:p>
                      <a:pPr marL="0" marR="0" lvl="0" indent="0" algn="just" defTabSz="914400" rtl="0" eaLnBrk="1" fontAlgn="base" latinLnBrk="0" hangingPunct="1">
                        <a:lnSpc>
                          <a:spcPct val="100000"/>
                        </a:lnSpc>
                        <a:spcBef>
                          <a:spcPct val="0"/>
                        </a:spcBef>
                        <a:spcAft>
                          <a:spcPct val="0"/>
                        </a:spcAft>
                        <a:buClrTx/>
                        <a:buSzTx/>
                        <a:buFontTx/>
                        <a:buNone/>
                      </a:pPr>
                      <a:endParaRPr kumimoji="0" lang="en-US" altLang="zh-CN" sz="1600" b="0" i="0" u="none" strike="noStrike" cap="none" normalizeH="0" baseline="0" dirty="0">
                        <a:ln>
                          <a:noFill/>
                        </a:ln>
                        <a:solidFill>
                          <a:schemeClr val="tx1"/>
                        </a:solidFill>
                        <a:effectLst/>
                        <a:latin typeface="+mn-ea"/>
                        <a:ea typeface="+mn-ea"/>
                      </a:endParaRPr>
                    </a:p>
                    <a:p>
                      <a:pPr marL="0" marR="0" lvl="0" indent="0" algn="just" defTabSz="914400" rtl="0" eaLnBrk="1" fontAlgn="base" latinLnBrk="0" hangingPunct="1">
                        <a:lnSpc>
                          <a:spcPct val="100000"/>
                        </a:lnSpc>
                        <a:spcBef>
                          <a:spcPct val="0"/>
                        </a:spcBef>
                        <a:spcAft>
                          <a:spcPct val="0"/>
                        </a:spcAft>
                        <a:buClrTx/>
                        <a:buSzTx/>
                        <a:buFont typeface="Wingdings" panose="05000000000000000000" pitchFamily="2" charset="2"/>
                        <a:buChar char="ü"/>
                      </a:pPr>
                      <a:r>
                        <a:rPr kumimoji="0" lang="zh-CN" altLang="en-US" sz="1600" b="0" i="0" u="none" strike="noStrike" cap="none" normalizeH="0" baseline="0" dirty="0">
                          <a:ln>
                            <a:noFill/>
                          </a:ln>
                          <a:solidFill>
                            <a:schemeClr val="tx1"/>
                          </a:solidFill>
                          <a:effectLst/>
                          <a:latin typeface="+mn-ea"/>
                          <a:ea typeface="+mn-ea"/>
                        </a:rPr>
                        <a:t>所有</a:t>
                      </a:r>
                      <a:r>
                        <a:rPr kumimoji="0" lang="en-US" altLang="zh-CN" sz="1600" b="0" i="0" u="none" strike="noStrike" cap="none" normalizeH="0" baseline="0" dirty="0">
                          <a:ln>
                            <a:noFill/>
                          </a:ln>
                          <a:solidFill>
                            <a:schemeClr val="tx1"/>
                          </a:solidFill>
                          <a:effectLst/>
                          <a:latin typeface="+mn-ea"/>
                          <a:ea typeface="+mn-ea"/>
                        </a:rPr>
                        <a:t>SAS</a:t>
                      </a:r>
                      <a:r>
                        <a:rPr kumimoji="0" lang="zh-CN" altLang="en-US" sz="1600" b="0" i="0" u="none" strike="noStrike" cap="none" normalizeH="0" baseline="0" dirty="0">
                          <a:ln>
                            <a:noFill/>
                          </a:ln>
                          <a:solidFill>
                            <a:schemeClr val="tx1"/>
                          </a:solidFill>
                          <a:effectLst/>
                          <a:latin typeface="+mn-ea"/>
                          <a:ea typeface="+mn-ea"/>
                        </a:rPr>
                        <a:t>版本首选</a:t>
                      </a:r>
                      <a:r>
                        <a:rPr kumimoji="0" lang="en-US" altLang="zh-CN" sz="1600" b="0" i="0" u="none" strike="noStrike" cap="none" normalizeH="0" baseline="0" dirty="0">
                          <a:ln>
                            <a:noFill/>
                          </a:ln>
                          <a:solidFill>
                            <a:schemeClr val="tx1"/>
                          </a:solidFill>
                          <a:effectLst/>
                          <a:latin typeface="+mn-ea"/>
                          <a:ea typeface="+mn-ea"/>
                        </a:rPr>
                        <a:t>"Txt</a:t>
                      </a:r>
                      <a:r>
                        <a:rPr kumimoji="0" lang="zh-CN" altLang="en-US" sz="1600" b="0" i="0" u="none" strike="noStrike" cap="none" normalizeH="0" baseline="0" dirty="0">
                          <a:ln>
                            <a:noFill/>
                          </a:ln>
                          <a:solidFill>
                            <a:schemeClr val="tx1"/>
                          </a:solidFill>
                          <a:effectLst/>
                          <a:latin typeface="+mn-ea"/>
                          <a:ea typeface="+mn-ea"/>
                        </a:rPr>
                        <a:t>创建</a:t>
                      </a:r>
                      <a:r>
                        <a:rPr kumimoji="0" lang="en-US" altLang="zh-CN" sz="1600" b="0" i="0" u="none" strike="noStrike" cap="none" normalizeH="0" baseline="0" dirty="0">
                          <a:ln>
                            <a:noFill/>
                          </a:ln>
                          <a:solidFill>
                            <a:schemeClr val="tx1"/>
                          </a:solidFill>
                          <a:effectLst/>
                          <a:latin typeface="+mn-ea"/>
                          <a:ea typeface="+mn-ea"/>
                        </a:rPr>
                        <a:t>SAS</a:t>
                      </a:r>
                      <a:r>
                        <a:rPr kumimoji="0" lang="zh-CN" altLang="en-US" sz="1600" b="0" i="0" u="none" strike="noStrike" cap="none" normalizeH="0" baseline="0" dirty="0">
                          <a:ln>
                            <a:noFill/>
                          </a:ln>
                          <a:solidFill>
                            <a:schemeClr val="tx1"/>
                          </a:solidFill>
                          <a:effectLst/>
                          <a:latin typeface="+mn-ea"/>
                          <a:ea typeface="+mn-ea"/>
                        </a:rPr>
                        <a:t>数据集格式</a:t>
                      </a:r>
                      <a:r>
                        <a:rPr kumimoji="0" lang="en-US" altLang="zh-CN" sz="1600" b="0" i="0" u="none" strike="noStrike" cap="none" normalizeH="0" baseline="0" dirty="0">
                          <a:ln>
                            <a:noFill/>
                          </a:ln>
                          <a:solidFill>
                            <a:schemeClr val="tx1"/>
                          </a:solidFill>
                          <a:effectLst/>
                          <a:latin typeface="+mn-ea"/>
                          <a:ea typeface="+mn-ea"/>
                        </a:rPr>
                        <a:t>"</a:t>
                      </a:r>
                      <a:r>
                        <a:rPr kumimoji="0" lang="zh-CN" altLang="en-US" sz="1600" b="0" i="0" u="none" strike="noStrike" cap="none" normalizeH="0" baseline="0" dirty="0">
                          <a:ln>
                            <a:noFill/>
                          </a:ln>
                          <a:solidFill>
                            <a:schemeClr val="tx1"/>
                          </a:solidFill>
                          <a:effectLst/>
                          <a:latin typeface="+mn-ea"/>
                          <a:ea typeface="+mn-ea"/>
                        </a:rPr>
                        <a:t>。出错时，使用</a:t>
                      </a:r>
                      <a:r>
                        <a:rPr kumimoji="0" lang="en-US" altLang="zh-CN" sz="1600" b="0" i="0" u="none" strike="noStrike" cap="none" normalizeH="0" baseline="0" dirty="0">
                          <a:ln>
                            <a:noFill/>
                          </a:ln>
                          <a:solidFill>
                            <a:schemeClr val="tx1"/>
                          </a:solidFill>
                          <a:effectLst/>
                          <a:latin typeface="+mn-ea"/>
                          <a:ea typeface="+mn-ea"/>
                        </a:rPr>
                        <a:t>"Excel</a:t>
                      </a:r>
                      <a:r>
                        <a:rPr kumimoji="0" lang="zh-CN" altLang="en-US" sz="1600" b="0" i="0" u="none" strike="noStrike" cap="none" normalizeH="0" baseline="0" dirty="0">
                          <a:ln>
                            <a:noFill/>
                          </a:ln>
                          <a:solidFill>
                            <a:schemeClr val="tx1"/>
                          </a:solidFill>
                          <a:effectLst/>
                          <a:latin typeface="+mn-ea"/>
                          <a:ea typeface="+mn-ea"/>
                        </a:rPr>
                        <a:t>表格创建</a:t>
                      </a:r>
                      <a:r>
                        <a:rPr kumimoji="0" lang="en-US" altLang="zh-CN" sz="1600" b="0" i="0" u="none" strike="noStrike" cap="none" normalizeH="0" baseline="0" dirty="0" err="1">
                          <a:ln>
                            <a:noFill/>
                          </a:ln>
                          <a:solidFill>
                            <a:schemeClr val="tx1"/>
                          </a:solidFill>
                          <a:effectLst/>
                          <a:latin typeface="+mn-ea"/>
                          <a:ea typeface="+mn-ea"/>
                        </a:rPr>
                        <a:t>Sas</a:t>
                      </a:r>
                      <a:r>
                        <a:rPr kumimoji="0" lang="zh-CN" altLang="en-US" sz="1600" b="0" i="0" u="none" strike="noStrike" cap="none" normalizeH="0" baseline="0" dirty="0">
                          <a:ln>
                            <a:noFill/>
                          </a:ln>
                          <a:solidFill>
                            <a:schemeClr val="tx1"/>
                          </a:solidFill>
                          <a:effectLst/>
                          <a:latin typeface="+mn-ea"/>
                          <a:ea typeface="+mn-ea"/>
                        </a:rPr>
                        <a:t>数据集格式</a:t>
                      </a:r>
                      <a:r>
                        <a:rPr kumimoji="0" lang="en-US" altLang="zh-CN" sz="1600" b="0" i="0" u="none" strike="noStrike" cap="none" normalizeH="0" baseline="0" dirty="0">
                          <a:ln>
                            <a:noFill/>
                          </a:ln>
                          <a:solidFill>
                            <a:schemeClr val="tx1"/>
                          </a:solidFill>
                          <a:effectLst/>
                          <a:latin typeface="+mn-ea"/>
                          <a:ea typeface="+mn-ea"/>
                        </a:rPr>
                        <a:t>"</a:t>
                      </a:r>
                      <a:r>
                        <a:rPr kumimoji="0" lang="zh-CN" altLang="en-US" sz="1600" b="0" i="0" u="none" strike="noStrike" cap="none" normalizeH="0" baseline="0" dirty="0">
                          <a:ln>
                            <a:noFill/>
                          </a:ln>
                          <a:solidFill>
                            <a:schemeClr val="tx1"/>
                          </a:solidFill>
                          <a:effectLst/>
                          <a:latin typeface="+mn-ea"/>
                          <a:ea typeface="+mn-ea"/>
                        </a:rPr>
                        <a:t>，</a:t>
                      </a:r>
                      <a:r>
                        <a:rPr kumimoji="0" lang="en-US" altLang="zh-CN" sz="1600" b="0" i="0" u="none" strike="noStrike" cap="none" normalizeH="0" baseline="0" dirty="0">
                          <a:ln>
                            <a:noFill/>
                          </a:ln>
                          <a:solidFill>
                            <a:schemeClr val="tx1"/>
                          </a:solidFill>
                          <a:effectLst/>
                          <a:latin typeface="+mn-ea"/>
                          <a:ea typeface="+mn-ea"/>
                        </a:rPr>
                        <a:t>SAS9.2</a:t>
                      </a:r>
                      <a:r>
                        <a:rPr kumimoji="0" lang="zh-CN" altLang="en-US" sz="1600" b="0" i="0" u="none" strike="noStrike" cap="none" normalizeH="0" baseline="0" dirty="0">
                          <a:ln>
                            <a:noFill/>
                          </a:ln>
                          <a:solidFill>
                            <a:schemeClr val="tx1"/>
                          </a:solidFill>
                          <a:effectLst/>
                          <a:latin typeface="+mn-ea"/>
                          <a:ea typeface="+mn-ea"/>
                        </a:rPr>
                        <a:t>使用</a:t>
                      </a:r>
                      <a:r>
                        <a:rPr kumimoji="0" lang="en-US" altLang="zh-CN" sz="1600" b="0" i="0" u="none" strike="noStrike" cap="none" normalizeH="0" baseline="0" dirty="0">
                          <a:ln>
                            <a:noFill/>
                          </a:ln>
                          <a:solidFill>
                            <a:schemeClr val="tx1"/>
                          </a:solidFill>
                          <a:effectLst/>
                          <a:latin typeface="+mn-ea"/>
                          <a:ea typeface="+mn-ea"/>
                        </a:rPr>
                        <a:t>"Excel2007</a:t>
                      </a:r>
                      <a:r>
                        <a:rPr kumimoji="0" lang="zh-CN" altLang="en-US" sz="1600" b="0" i="0" u="none" strike="noStrike" cap="none" normalizeH="0" baseline="0" dirty="0">
                          <a:ln>
                            <a:noFill/>
                          </a:ln>
                          <a:solidFill>
                            <a:schemeClr val="tx1"/>
                          </a:solidFill>
                          <a:effectLst/>
                          <a:latin typeface="+mn-ea"/>
                          <a:ea typeface="+mn-ea"/>
                        </a:rPr>
                        <a:t>创建</a:t>
                      </a:r>
                      <a:r>
                        <a:rPr kumimoji="0" lang="en-US" altLang="zh-CN" sz="1600" b="0" i="0" u="none" strike="noStrike" cap="none" normalizeH="0" baseline="0" dirty="0" err="1">
                          <a:ln>
                            <a:noFill/>
                          </a:ln>
                          <a:solidFill>
                            <a:schemeClr val="tx1"/>
                          </a:solidFill>
                          <a:effectLst/>
                          <a:latin typeface="+mn-ea"/>
                          <a:ea typeface="+mn-ea"/>
                        </a:rPr>
                        <a:t>Sas</a:t>
                      </a:r>
                      <a:r>
                        <a:rPr kumimoji="0" lang="zh-CN" altLang="en-US" sz="1600" b="0" i="0" u="none" strike="noStrike" cap="none" normalizeH="0" baseline="0" dirty="0">
                          <a:ln>
                            <a:noFill/>
                          </a:ln>
                          <a:solidFill>
                            <a:schemeClr val="tx1"/>
                          </a:solidFill>
                          <a:effectLst/>
                          <a:latin typeface="+mn-ea"/>
                          <a:ea typeface="+mn-ea"/>
                        </a:rPr>
                        <a:t>数据集</a:t>
                      </a:r>
                      <a:r>
                        <a:rPr kumimoji="0" lang="en-US" altLang="zh-CN" sz="1600" b="0" i="0" u="none" strike="noStrike" cap="none" normalizeH="0" baseline="0" dirty="0">
                          <a:ln>
                            <a:noFill/>
                          </a:ln>
                          <a:solidFill>
                            <a:schemeClr val="tx1"/>
                          </a:solidFill>
                          <a:effectLst/>
                          <a:latin typeface="+mn-ea"/>
                          <a:ea typeface="+mn-ea"/>
                        </a:rPr>
                        <a:t>"</a:t>
                      </a:r>
                      <a:r>
                        <a:rPr kumimoji="0" lang="zh-CN" altLang="en-US" sz="1600" b="0" i="0" u="none" strike="noStrike" cap="none" normalizeH="0" baseline="0" dirty="0">
                          <a:ln>
                            <a:noFill/>
                          </a:ln>
                          <a:solidFill>
                            <a:schemeClr val="tx1"/>
                          </a:solidFill>
                          <a:effectLst/>
                          <a:latin typeface="+mn-ea"/>
                          <a:ea typeface="+mn-ea"/>
                        </a:rPr>
                        <a:t>。 </a:t>
                      </a:r>
                      <a:endParaRPr kumimoji="0" lang="zh-CN" altLang="en-US" sz="1600" b="0"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r>
              <a:tr h="248977">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Excel</a:t>
                      </a:r>
                      <a:r>
                        <a:rPr kumimoji="0" lang="zh-CN" altLang="en-US" sz="1200" b="0" i="0" u="none" strike="noStrike" cap="none" normalizeH="0" baseline="0" dirty="0">
                          <a:ln>
                            <a:noFill/>
                          </a:ln>
                          <a:solidFill>
                            <a:schemeClr val="tx1"/>
                          </a:solidFill>
                          <a:effectLst/>
                          <a:latin typeface="+mn-ea"/>
                          <a:ea typeface="+mn-ea"/>
                        </a:rPr>
                        <a:t>创建</a:t>
                      </a:r>
                      <a:r>
                        <a:rPr kumimoji="0" lang="en-US" altLang="zh-CN" sz="1200" b="0" i="0" u="none" strike="noStrike" cap="none" normalizeH="0" baseline="0" dirty="0" err="1">
                          <a:ln>
                            <a:noFill/>
                          </a:ln>
                          <a:solidFill>
                            <a:schemeClr val="tx1"/>
                          </a:solidFill>
                          <a:effectLst/>
                          <a:latin typeface="+mn-ea"/>
                          <a:ea typeface="+mn-ea"/>
                        </a:rPr>
                        <a:t>Sas</a:t>
                      </a:r>
                      <a:r>
                        <a:rPr kumimoji="0" lang="zh-CN" altLang="en-US" sz="1200" b="0" i="0" u="none" strike="noStrike" cap="none" normalizeH="0" baseline="0" dirty="0">
                          <a:ln>
                            <a:noFill/>
                          </a:ln>
                          <a:solidFill>
                            <a:schemeClr val="tx1"/>
                          </a:solidFill>
                          <a:effectLst/>
                          <a:latin typeface="+mn-ea"/>
                          <a:ea typeface="+mn-ea"/>
                        </a:rPr>
                        <a:t>数据集</a:t>
                      </a:r>
                      <a:r>
                        <a:rPr kumimoji="0" lang="en-US" altLang="zh-CN" sz="1200" b="0" i="0" u="none" strike="noStrike" cap="none" normalizeH="0" baseline="0" dirty="0">
                          <a:ln>
                            <a:noFill/>
                          </a:ln>
                          <a:solidFill>
                            <a:schemeClr val="tx1"/>
                          </a:solidFill>
                          <a:effectLst/>
                          <a:latin typeface="+mn-ea"/>
                          <a:ea typeface="+mn-ea"/>
                        </a:rPr>
                        <a:t>(*.sas7bda)</a:t>
                      </a:r>
                      <a:endParaRPr kumimoji="0" lang="zh-CN" altLang="en-US"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a:ln>
                            <a:noFill/>
                          </a:ln>
                          <a:solidFill>
                            <a:schemeClr val="tx1"/>
                          </a:solidFill>
                          <a:effectLst/>
                          <a:latin typeface="+mn-ea"/>
                          <a:ea typeface="+mn-ea"/>
                        </a:rPr>
                        <a:t>Zip, G zip</a:t>
                      </a:r>
                      <a:endParaRPr kumimoji="0" lang="en-US" altLang="zh-CN" sz="1200" b="0" i="0" u="none" strike="noStrike" cap="none" normalizeH="0" baseline="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cPr/>
                </a:tc>
              </a:tr>
              <a:tr h="248977">
                <a:tc>
                  <a:txBody>
                    <a:bodyPr/>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Stata 17</a:t>
                      </a:r>
                      <a:r>
                        <a:rPr kumimoji="0" lang="zh-CN" altLang="en-US" sz="1200" b="0" i="0" u="none" strike="noStrike" cap="none" normalizeH="0" baseline="0" dirty="0">
                          <a:ln>
                            <a:noFill/>
                          </a:ln>
                          <a:solidFill>
                            <a:schemeClr val="tx1"/>
                          </a:solidFill>
                          <a:effectLst/>
                          <a:latin typeface="+mn-ea"/>
                          <a:ea typeface="+mn-ea"/>
                        </a:rPr>
                        <a:t>数据集（</a:t>
                      </a:r>
                      <a:r>
                        <a:rPr kumimoji="0" lang="en-US" altLang="zh-CN" sz="1200" b="0" i="0" u="none" strike="noStrike" cap="none" normalizeH="0" baseline="0" dirty="0">
                          <a:ln>
                            <a:noFill/>
                          </a:ln>
                          <a:solidFill>
                            <a:schemeClr val="tx1"/>
                          </a:solidFill>
                          <a:effectLst/>
                          <a:latin typeface="+mn-ea"/>
                          <a:ea typeface="+mn-ea"/>
                        </a:rPr>
                        <a:t>*.dta</a:t>
                      </a:r>
                      <a:r>
                        <a:rPr kumimoji="0" lang="zh-CN" altLang="en-US" sz="1200" b="0" i="0" u="none" strike="noStrike" cap="none" normalizeH="0" baseline="0" dirty="0">
                          <a:ln>
                            <a:noFill/>
                          </a:ln>
                          <a:solidFill>
                            <a:schemeClr val="tx1"/>
                          </a:solidFill>
                          <a:effectLst/>
                          <a:latin typeface="+mn-ea"/>
                          <a:ea typeface="+mn-ea"/>
                        </a:rPr>
                        <a:t>）</a:t>
                      </a:r>
                      <a:endParaRPr kumimoji="0" lang="zh-CN" altLang="en-US"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a:ln>
                            <a:noFill/>
                          </a:ln>
                          <a:solidFill>
                            <a:schemeClr val="tx1"/>
                          </a:solidFill>
                          <a:effectLst/>
                          <a:latin typeface="+mn-ea"/>
                          <a:ea typeface="+mn-ea"/>
                        </a:rPr>
                        <a:t>Zip, G zip</a:t>
                      </a:r>
                      <a:endParaRPr kumimoji="0" lang="en-US" altLang="zh-CN" sz="1200" b="0" i="0" u="none" strike="noStrike" cap="none" normalizeH="0" baseline="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cPr>
                    <a:lnR>
                      <a:noFill/>
                    </a:lnR>
                    <a:lnB w="19050" cap="flat" cmpd="sng" algn="ctr">
                      <a:solidFill>
                        <a:srgbClr val="000000"/>
                      </a:solidFill>
                      <a:prstDash val="solid"/>
                      <a:round/>
                      <a:headEnd type="none" w="med" len="med"/>
                      <a:tailEnd type="none" w="med" len="med"/>
                    </a:lnB>
                  </a:tcPr>
                </a:tc>
              </a:tr>
              <a:tr h="248977">
                <a:tc>
                  <a:txBody>
                    <a:bodyPr/>
                    <a:p>
                      <a:pPr marL="0" marR="0" lvl="0" indent="0" algn="just" defTabSz="914400" rtl="0" eaLnBrk="1" fontAlgn="base" latinLnBrk="0" hangingPunct="1">
                        <a:lnSpc>
                          <a:spcPct val="100000"/>
                        </a:lnSpc>
                        <a:spcBef>
                          <a:spcPct val="0"/>
                        </a:spcBef>
                        <a:spcAft>
                          <a:spcPct val="0"/>
                        </a:spcAft>
                        <a:buClrTx/>
                        <a:buSzTx/>
                        <a:buFontTx/>
                        <a:buNone/>
                      </a:pPr>
                      <a:r>
                        <a:rPr lang="en-US" altLang="zh-CN" sz="1200" dirty="0">
                          <a:ln>
                            <a:noFill/>
                          </a:ln>
                          <a:effectLst/>
                          <a:latin typeface="+mn-ea"/>
                          <a:sym typeface="+mn-ea"/>
                        </a:rPr>
                        <a:t>Stata 12</a:t>
                      </a:r>
                      <a:r>
                        <a:rPr lang="zh-CN" altLang="en-US" sz="1200" dirty="0">
                          <a:ln>
                            <a:noFill/>
                          </a:ln>
                          <a:effectLst/>
                          <a:latin typeface="+mn-ea"/>
                          <a:sym typeface="+mn-ea"/>
                        </a:rPr>
                        <a:t>数据集（</a:t>
                      </a:r>
                      <a:r>
                        <a:rPr lang="en-US" altLang="zh-CN" sz="1200" dirty="0">
                          <a:ln>
                            <a:noFill/>
                          </a:ln>
                          <a:effectLst/>
                          <a:latin typeface="+mn-ea"/>
                          <a:sym typeface="+mn-ea"/>
                        </a:rPr>
                        <a:t>*.dta</a:t>
                      </a:r>
                      <a:r>
                        <a:rPr lang="zh-CN" altLang="en-US" sz="1200" dirty="0">
                          <a:ln>
                            <a:noFill/>
                          </a:ln>
                          <a:effectLst/>
                          <a:latin typeface="+mn-ea"/>
                          <a:sym typeface="+mn-ea"/>
                        </a:rPr>
                        <a:t>）</a:t>
                      </a:r>
                      <a:endParaRPr kumimoji="0" lang="zh-CN" altLang="en-US"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a:ln>
                            <a:noFill/>
                          </a:ln>
                          <a:solidFill>
                            <a:schemeClr val="tx1"/>
                          </a:solidFill>
                          <a:effectLst/>
                          <a:latin typeface="+mn-ea"/>
                          <a:ea typeface="+mn-ea"/>
                        </a:rPr>
                        <a:t>Zip, G zip</a:t>
                      </a:r>
                      <a:endParaRPr kumimoji="0" lang="en-US" altLang="zh-CN" sz="1200" b="0" i="0" u="none" strike="noStrike" cap="none" normalizeH="0" baseline="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cPr>
                    <a:lnR>
                      <a:noFill/>
                    </a:lnR>
                    <a:lnB w="19050" cap="flat" cmpd="sng" algn="ctr">
                      <a:solidFill>
                        <a:srgbClr val="000000"/>
                      </a:solidFill>
                      <a:prstDash val="solid"/>
                      <a:round/>
                      <a:headEnd type="none" w="med" len="med"/>
                      <a:tailEnd type="none" w="med" len="med"/>
                    </a:lnB>
                  </a:tcPr>
                </a:tc>
              </a:tr>
              <a:tr h="280099">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Excel2007</a:t>
                      </a:r>
                      <a:r>
                        <a:rPr kumimoji="0" lang="zh-CN" altLang="en-US" sz="1200" b="0" i="0" u="none" strike="noStrike" cap="none" normalizeH="0" baseline="0" dirty="0">
                          <a:ln>
                            <a:noFill/>
                          </a:ln>
                          <a:solidFill>
                            <a:schemeClr val="tx1"/>
                          </a:solidFill>
                          <a:effectLst/>
                          <a:latin typeface="+mn-ea"/>
                          <a:ea typeface="+mn-ea"/>
                        </a:rPr>
                        <a:t>创建</a:t>
                      </a:r>
                      <a:r>
                        <a:rPr kumimoji="0" lang="en-US" altLang="zh-CN" sz="1200" b="0" i="0" u="none" strike="noStrike" cap="none" normalizeH="0" baseline="0" dirty="0" err="1">
                          <a:ln>
                            <a:noFill/>
                          </a:ln>
                          <a:solidFill>
                            <a:schemeClr val="tx1"/>
                          </a:solidFill>
                          <a:effectLst/>
                          <a:latin typeface="+mn-ea"/>
                          <a:ea typeface="+mn-ea"/>
                        </a:rPr>
                        <a:t>Sas</a:t>
                      </a:r>
                      <a:r>
                        <a:rPr kumimoji="0" lang="zh-CN" altLang="en-US" sz="1200" b="0" i="0" u="none" strike="noStrike" cap="none" normalizeH="0" baseline="0" dirty="0">
                          <a:ln>
                            <a:noFill/>
                          </a:ln>
                          <a:solidFill>
                            <a:schemeClr val="tx1"/>
                          </a:solidFill>
                          <a:effectLst/>
                          <a:latin typeface="+mn-ea"/>
                          <a:ea typeface="+mn-ea"/>
                        </a:rPr>
                        <a:t>数据集</a:t>
                      </a:r>
                      <a:r>
                        <a:rPr kumimoji="0" lang="en-US" altLang="zh-CN" sz="1200" b="0" i="0" u="none" strike="noStrike" cap="none" normalizeH="0" baseline="0" dirty="0">
                          <a:ln>
                            <a:noFill/>
                          </a:ln>
                          <a:solidFill>
                            <a:schemeClr val="tx1"/>
                          </a:solidFill>
                          <a:effectLst/>
                          <a:latin typeface="+mn-ea"/>
                          <a:ea typeface="+mn-ea"/>
                        </a:rPr>
                        <a:t>(*.sas7bda)</a:t>
                      </a:r>
                      <a:endParaRPr kumimoji="0" lang="zh-CN" altLang="en-US"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endParaRPr kumimoji="0" lang="en-US" altLang="zh-CN" sz="1200" b="0"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cPr/>
                </a:tc>
              </a:tr>
              <a:tr h="248977">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zh-CN" altLang="en-US" sz="1200" b="0" i="0" u="none" strike="noStrike" cap="none" normalizeH="0" baseline="0" dirty="0">
                          <a:ln>
                            <a:noFill/>
                          </a:ln>
                          <a:solidFill>
                            <a:schemeClr val="tx1"/>
                          </a:solidFill>
                          <a:effectLst/>
                          <a:latin typeface="+mn-ea"/>
                          <a:ea typeface="+mn-ea"/>
                        </a:rPr>
                        <a:t>逗号分隔文本</a:t>
                      </a:r>
                      <a:r>
                        <a:rPr kumimoji="0" lang="en-US" altLang="zh-CN" sz="1200" b="0" i="0" u="none" strike="noStrike" cap="none" normalizeH="0" baseline="0" dirty="0">
                          <a:ln>
                            <a:noFill/>
                          </a:ln>
                          <a:solidFill>
                            <a:schemeClr val="tx1"/>
                          </a:solidFill>
                          <a:effectLst/>
                          <a:latin typeface="+mn-ea"/>
                          <a:ea typeface="+mn-ea"/>
                        </a:rPr>
                        <a:t>(*.csv)</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cPr/>
                </a:tc>
              </a:tr>
              <a:tr h="248977">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zh-CN" altLang="en-US" sz="1200" b="0" i="0" u="none" strike="noStrike" cap="none" normalizeH="0" baseline="0">
                          <a:ln>
                            <a:noFill/>
                          </a:ln>
                          <a:solidFill>
                            <a:schemeClr val="tx1"/>
                          </a:solidFill>
                          <a:effectLst/>
                          <a:latin typeface="+mn-ea"/>
                          <a:ea typeface="+mn-ea"/>
                        </a:rPr>
                        <a:t>空格分隔文本</a:t>
                      </a:r>
                      <a:r>
                        <a:rPr kumimoji="0" lang="en-US" altLang="zh-CN" sz="1200" b="0" i="0" u="none" strike="noStrike" cap="none" normalizeH="0" baseline="0">
                          <a:ln>
                            <a:noFill/>
                          </a:ln>
                          <a:solidFill>
                            <a:schemeClr val="tx1"/>
                          </a:solidFill>
                          <a:effectLst/>
                          <a:latin typeface="+mn-ea"/>
                          <a:ea typeface="+mn-ea"/>
                        </a:rPr>
                        <a:t>(*.txt)</a:t>
                      </a:r>
                      <a:endParaRPr kumimoji="0" lang="zh-CN" altLang="zh-CN" sz="1200" b="0" i="0" u="none" strike="noStrike" cap="none" normalizeH="0" baseline="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cPr/>
                </a:tc>
              </a:tr>
              <a:tr h="250393">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Tab</a:t>
                      </a:r>
                      <a:r>
                        <a:rPr kumimoji="0" lang="zh-CN" altLang="en-US" sz="1200" b="0" i="0" u="none" strike="noStrike" cap="none" normalizeH="0" baseline="0" dirty="0">
                          <a:ln>
                            <a:noFill/>
                          </a:ln>
                          <a:solidFill>
                            <a:schemeClr val="tx1"/>
                          </a:solidFill>
                          <a:effectLst/>
                          <a:latin typeface="+mn-ea"/>
                          <a:ea typeface="+mn-ea"/>
                        </a:rPr>
                        <a:t>键分隔文本</a:t>
                      </a:r>
                      <a:r>
                        <a:rPr kumimoji="0" lang="en-US" altLang="zh-CN" sz="1200" b="0" i="0" u="none" strike="noStrike" cap="none" normalizeH="0" baseline="0" dirty="0">
                          <a:ln>
                            <a:noFill/>
                          </a:ln>
                          <a:solidFill>
                            <a:schemeClr val="tx1"/>
                          </a:solidFill>
                          <a:effectLst/>
                          <a:latin typeface="+mn-ea"/>
                          <a:ea typeface="+mn-ea"/>
                        </a:rPr>
                        <a:t>(*.txt)</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cPr/>
                </a:tc>
              </a:tr>
              <a:tr h="247563">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Excel</a:t>
                      </a:r>
                      <a:r>
                        <a:rPr kumimoji="0" lang="zh-CN" altLang="en-US" sz="1200" b="0" i="0" u="none" strike="noStrike" cap="none" normalizeH="0" baseline="0" dirty="0">
                          <a:ln>
                            <a:noFill/>
                          </a:ln>
                          <a:solidFill>
                            <a:schemeClr val="tx1"/>
                          </a:solidFill>
                          <a:effectLst/>
                          <a:latin typeface="+mn-ea"/>
                          <a:ea typeface="+mn-ea"/>
                        </a:rPr>
                        <a:t>电子表格</a:t>
                      </a:r>
                      <a:r>
                        <a:rPr kumimoji="0" lang="en-US" altLang="zh-CN" sz="1200" b="0" i="0" u="none" strike="noStrike" cap="none" normalizeH="0" baseline="0" dirty="0">
                          <a:ln>
                            <a:noFill/>
                          </a:ln>
                          <a:solidFill>
                            <a:schemeClr val="tx1"/>
                          </a:solidFill>
                          <a:effectLst/>
                          <a:latin typeface="+mn-ea"/>
                          <a:ea typeface="+mn-ea"/>
                        </a:rPr>
                        <a:t>(*.xls)</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cPr/>
                </a:tc>
              </a:tr>
              <a:tr h="251807">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zh-CN" altLang="en-US" sz="1200" b="0" i="0" u="none" strike="noStrike" cap="none" normalizeH="0" baseline="0">
                          <a:ln>
                            <a:noFill/>
                          </a:ln>
                          <a:solidFill>
                            <a:schemeClr val="tx1"/>
                          </a:solidFill>
                          <a:effectLst/>
                          <a:latin typeface="+mn-ea"/>
                          <a:ea typeface="+mn-ea"/>
                        </a:rPr>
                        <a:t>字符型</a:t>
                      </a:r>
                      <a:r>
                        <a:rPr kumimoji="0" lang="en-US" altLang="zh-CN" sz="1200" b="0" i="0" u="none" strike="noStrike" cap="none" normalizeH="0" baseline="0">
                          <a:ln>
                            <a:noFill/>
                          </a:ln>
                          <a:solidFill>
                            <a:schemeClr val="tx1"/>
                          </a:solidFill>
                          <a:effectLst/>
                          <a:latin typeface="+mn-ea"/>
                          <a:ea typeface="+mn-ea"/>
                        </a:rPr>
                        <a:t>Excel</a:t>
                      </a:r>
                      <a:r>
                        <a:rPr kumimoji="0" lang="zh-CN" altLang="en-US" sz="1200" b="0" i="0" u="none" strike="noStrike" cap="none" normalizeH="0" baseline="0">
                          <a:ln>
                            <a:noFill/>
                          </a:ln>
                          <a:solidFill>
                            <a:schemeClr val="tx1"/>
                          </a:solidFill>
                          <a:effectLst/>
                          <a:latin typeface="+mn-ea"/>
                          <a:ea typeface="+mn-ea"/>
                        </a:rPr>
                        <a:t>电子表格</a:t>
                      </a:r>
                      <a:r>
                        <a:rPr kumimoji="0" lang="en-US" altLang="zh-CN" sz="1200" b="0" i="0" u="none" strike="noStrike" cap="none" normalizeH="0" baseline="0">
                          <a:ln>
                            <a:noFill/>
                          </a:ln>
                          <a:solidFill>
                            <a:schemeClr val="tx1"/>
                          </a:solidFill>
                          <a:effectLst/>
                          <a:latin typeface="+mn-ea"/>
                          <a:ea typeface="+mn-ea"/>
                        </a:rPr>
                        <a:t>(*.xls)</a:t>
                      </a:r>
                      <a:endParaRPr kumimoji="0" lang="zh-CN" altLang="zh-CN" sz="1200" b="0" i="0" u="none" strike="noStrike" cap="none" normalizeH="0" baseline="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cPr/>
                </a:tc>
              </a:tr>
              <a:tr h="247563">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Excel2007</a:t>
                      </a:r>
                      <a:r>
                        <a:rPr kumimoji="0" lang="zh-CN" altLang="en-US" sz="1200" b="0" i="0" u="none" strike="noStrike" cap="none" normalizeH="0" baseline="0" dirty="0">
                          <a:ln>
                            <a:noFill/>
                          </a:ln>
                          <a:solidFill>
                            <a:schemeClr val="tx1"/>
                          </a:solidFill>
                          <a:effectLst/>
                          <a:latin typeface="+mn-ea"/>
                          <a:ea typeface="+mn-ea"/>
                        </a:rPr>
                        <a:t>电子表格</a:t>
                      </a:r>
                      <a:r>
                        <a:rPr kumimoji="0" lang="en-US" altLang="zh-CN" sz="1200" b="0" i="0" u="none" strike="noStrike" cap="none" normalizeH="0" baseline="0" dirty="0">
                          <a:ln>
                            <a:noFill/>
                          </a:ln>
                          <a:solidFill>
                            <a:schemeClr val="tx1"/>
                          </a:solidFill>
                          <a:effectLst/>
                          <a:latin typeface="+mn-ea"/>
                          <a:ea typeface="+mn-ea"/>
                        </a:rPr>
                        <a:t>(*.xlsx)</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endParaRPr kumimoji="0" lang="en-US" altLang="zh-CN" sz="1200" b="0"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cPr/>
                </a:tc>
              </a:tr>
              <a:tr h="248977">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a:ln>
                            <a:noFill/>
                          </a:ln>
                          <a:solidFill>
                            <a:schemeClr val="tx1"/>
                          </a:solidFill>
                          <a:effectLst/>
                          <a:latin typeface="+mn-ea"/>
                          <a:ea typeface="+mn-ea"/>
                        </a:rPr>
                        <a:t>Html</a:t>
                      </a:r>
                      <a:r>
                        <a:rPr kumimoji="0" lang="zh-CN" altLang="en-US" sz="1200" b="0" i="0" u="none" strike="noStrike" cap="none" normalizeH="0" baseline="0">
                          <a:ln>
                            <a:noFill/>
                          </a:ln>
                          <a:solidFill>
                            <a:schemeClr val="tx1"/>
                          </a:solidFill>
                          <a:effectLst/>
                          <a:latin typeface="+mn-ea"/>
                          <a:ea typeface="+mn-ea"/>
                        </a:rPr>
                        <a:t>表格</a:t>
                      </a:r>
                      <a:r>
                        <a:rPr kumimoji="0" lang="en-US" altLang="zh-CN" sz="1200" b="0" i="0" u="none" strike="noStrike" cap="none" normalizeH="0" baseline="0">
                          <a:ln>
                            <a:noFill/>
                          </a:ln>
                          <a:solidFill>
                            <a:schemeClr val="tx1"/>
                          </a:solidFill>
                          <a:effectLst/>
                          <a:latin typeface="+mn-ea"/>
                          <a:ea typeface="+mn-ea"/>
                        </a:rPr>
                        <a:t>(*.html)</a:t>
                      </a:r>
                      <a:endParaRPr kumimoji="0" lang="zh-CN" altLang="zh-CN" sz="1200" b="0" i="0" u="none" strike="noStrike" cap="none" normalizeH="0" baseline="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endParaRPr kumimoji="0" lang="en-US" altLang="zh-CN" sz="1200" b="0"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cPr/>
                </a:tc>
              </a:tr>
              <a:tr h="250393">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Xml</a:t>
                      </a:r>
                      <a:r>
                        <a:rPr kumimoji="0" lang="zh-CN" altLang="en-US" sz="1200" b="0" i="0" u="none" strike="noStrike" cap="none" normalizeH="0" baseline="0" dirty="0">
                          <a:ln>
                            <a:noFill/>
                          </a:ln>
                          <a:solidFill>
                            <a:schemeClr val="tx1"/>
                          </a:solidFill>
                          <a:effectLst/>
                          <a:latin typeface="+mn-ea"/>
                          <a:ea typeface="+mn-ea"/>
                        </a:rPr>
                        <a:t>文件</a:t>
                      </a:r>
                      <a:r>
                        <a:rPr kumimoji="0" lang="en-US" altLang="zh-CN" sz="1200" b="0" i="0" u="none" strike="noStrike" cap="none" normalizeH="0" baseline="0" dirty="0">
                          <a:ln>
                            <a:noFill/>
                          </a:ln>
                          <a:solidFill>
                            <a:schemeClr val="tx1"/>
                          </a:solidFill>
                          <a:effectLst/>
                          <a:latin typeface="+mn-ea"/>
                          <a:ea typeface="+mn-ea"/>
                        </a:rPr>
                        <a:t>(*.xml)</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endParaRPr kumimoji="0" lang="en-US" altLang="zh-CN" sz="1200" b="0"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cPr/>
                </a:tc>
              </a:tr>
              <a:tr h="247563">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a:ln>
                            <a:noFill/>
                          </a:ln>
                          <a:solidFill>
                            <a:schemeClr val="tx1"/>
                          </a:solidFill>
                          <a:effectLst/>
                          <a:latin typeface="+mn-ea"/>
                          <a:ea typeface="+mn-ea"/>
                        </a:rPr>
                        <a:t>SPSS</a:t>
                      </a:r>
                      <a:r>
                        <a:rPr kumimoji="0" lang="zh-CN" altLang="en-US" sz="1200" b="0" i="0" u="none" strike="noStrike" cap="none" normalizeH="0" baseline="0">
                          <a:ln>
                            <a:noFill/>
                          </a:ln>
                          <a:solidFill>
                            <a:schemeClr val="tx1"/>
                          </a:solidFill>
                          <a:effectLst/>
                          <a:latin typeface="+mn-ea"/>
                          <a:ea typeface="+mn-ea"/>
                        </a:rPr>
                        <a:t>文件（</a:t>
                      </a:r>
                      <a:r>
                        <a:rPr kumimoji="0" lang="en-US" sz="1200" b="0" i="0" u="none" strike="noStrike" cap="none" normalizeH="0" baseline="0">
                          <a:ln>
                            <a:noFill/>
                          </a:ln>
                          <a:solidFill>
                            <a:schemeClr val="tx1"/>
                          </a:solidFill>
                          <a:effectLst/>
                          <a:latin typeface="+mn-ea"/>
                          <a:ea typeface="+mn-ea"/>
                        </a:rPr>
                        <a:t>*</a:t>
                      </a:r>
                      <a:r>
                        <a:rPr kumimoji="0" lang="en-US" altLang="zh-CN" sz="1200" b="0" i="0" u="none" strike="noStrike" cap="none" normalizeH="0" baseline="0">
                          <a:ln>
                            <a:noFill/>
                          </a:ln>
                          <a:solidFill>
                            <a:schemeClr val="tx1"/>
                          </a:solidFill>
                          <a:effectLst/>
                          <a:latin typeface="+mn-ea"/>
                          <a:ea typeface="+mn-ea"/>
                        </a:rPr>
                        <a:t>.sav</a:t>
                      </a:r>
                      <a:r>
                        <a:rPr kumimoji="0" lang="zh-CN" altLang="en-US" sz="1200" b="0" i="0" u="none" strike="noStrike" cap="none" normalizeH="0" baseline="0">
                          <a:ln>
                            <a:noFill/>
                          </a:ln>
                          <a:solidFill>
                            <a:schemeClr val="tx1"/>
                          </a:solidFill>
                          <a:effectLst/>
                          <a:latin typeface="+mn-ea"/>
                          <a:ea typeface="+mn-ea"/>
                        </a:rPr>
                        <a:t>）</a:t>
                      </a:r>
                      <a:endParaRPr kumimoji="0" lang="zh-CN" altLang="en-US" sz="1200" b="0" i="0" u="none" strike="noStrike" cap="none" normalizeH="0" baseline="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endParaRPr kumimoji="0" lang="en-US" altLang="zh-CN" sz="1200" b="0"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cPr/>
                </a:tc>
              </a:tr>
              <a:tr h="250393">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a:ln>
                            <a:noFill/>
                          </a:ln>
                          <a:solidFill>
                            <a:schemeClr val="tx1"/>
                          </a:solidFill>
                          <a:effectLst/>
                          <a:latin typeface="+mn-ea"/>
                          <a:ea typeface="+mn-ea"/>
                        </a:rPr>
                        <a:t>dBase</a:t>
                      </a:r>
                      <a:r>
                        <a:rPr kumimoji="0" lang="zh-CN" altLang="en-US" sz="1200" b="0" i="0" u="none" strike="noStrike" cap="none" normalizeH="0" baseline="0">
                          <a:ln>
                            <a:noFill/>
                          </a:ln>
                          <a:solidFill>
                            <a:schemeClr val="tx1"/>
                          </a:solidFill>
                          <a:effectLst/>
                          <a:latin typeface="+mn-ea"/>
                          <a:ea typeface="+mn-ea"/>
                        </a:rPr>
                        <a:t>文件（</a:t>
                      </a:r>
                      <a:r>
                        <a:rPr kumimoji="0" lang="en-US" sz="1200" b="0" i="0" u="none" strike="noStrike" cap="none" normalizeH="0" baseline="0">
                          <a:ln>
                            <a:noFill/>
                          </a:ln>
                          <a:solidFill>
                            <a:schemeClr val="tx1"/>
                          </a:solidFill>
                          <a:effectLst/>
                          <a:latin typeface="+mn-ea"/>
                          <a:ea typeface="+mn-ea"/>
                        </a:rPr>
                        <a:t>*</a:t>
                      </a:r>
                      <a:r>
                        <a:rPr kumimoji="0" lang="en-US" altLang="zh-CN" sz="1200" b="0" i="0" u="none" strike="noStrike" cap="none" normalizeH="0" baseline="0">
                          <a:ln>
                            <a:noFill/>
                          </a:ln>
                          <a:solidFill>
                            <a:schemeClr val="tx1"/>
                          </a:solidFill>
                          <a:effectLst/>
                          <a:latin typeface="+mn-ea"/>
                          <a:ea typeface="+mn-ea"/>
                        </a:rPr>
                        <a:t>.dbf</a:t>
                      </a:r>
                      <a:r>
                        <a:rPr kumimoji="0" lang="zh-CN" altLang="en-US" sz="1200" b="0" i="0" u="none" strike="noStrike" cap="none" normalizeH="0" baseline="0">
                          <a:ln>
                            <a:noFill/>
                          </a:ln>
                          <a:solidFill>
                            <a:schemeClr val="tx1"/>
                          </a:solidFill>
                          <a:effectLst/>
                          <a:latin typeface="+mn-ea"/>
                          <a:ea typeface="+mn-ea"/>
                        </a:rPr>
                        <a:t>）</a:t>
                      </a:r>
                      <a:endParaRPr kumimoji="0" lang="zh-CN" altLang="en-US" sz="1200" b="0" i="0" u="none" strike="noStrike" cap="none" normalizeH="0" baseline="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endParaRPr kumimoji="0" lang="en-US" altLang="zh-CN" sz="1200" b="0"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cPr/>
                </a:tc>
              </a:tr>
              <a:tr h="248977">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Txt</a:t>
                      </a:r>
                      <a:r>
                        <a:rPr kumimoji="0" lang="zh-CN" altLang="en-US" sz="1200" b="0" i="0" u="none" strike="noStrike" cap="none" normalizeH="0" baseline="0" dirty="0">
                          <a:ln>
                            <a:noFill/>
                          </a:ln>
                          <a:solidFill>
                            <a:schemeClr val="tx1"/>
                          </a:solidFill>
                          <a:effectLst/>
                          <a:latin typeface="+mn-ea"/>
                          <a:ea typeface="+mn-ea"/>
                        </a:rPr>
                        <a:t>创建</a:t>
                      </a:r>
                      <a:r>
                        <a:rPr kumimoji="0" lang="en-US" altLang="zh-CN" sz="1200" b="0" i="0" u="none" strike="noStrike" cap="none" normalizeH="0" baseline="0" dirty="0">
                          <a:ln>
                            <a:noFill/>
                          </a:ln>
                          <a:solidFill>
                            <a:schemeClr val="tx1"/>
                          </a:solidFill>
                          <a:effectLst/>
                          <a:latin typeface="+mn-ea"/>
                          <a:ea typeface="+mn-ea"/>
                        </a:rPr>
                        <a:t>R</a:t>
                      </a:r>
                      <a:r>
                        <a:rPr kumimoji="0" lang="zh-CN" altLang="en-US" sz="1200" b="0" i="0" u="none" strike="noStrike" cap="none" normalizeH="0" baseline="0" dirty="0">
                          <a:ln>
                            <a:noFill/>
                          </a:ln>
                          <a:solidFill>
                            <a:schemeClr val="tx1"/>
                          </a:solidFill>
                          <a:effectLst/>
                          <a:latin typeface="+mn-ea"/>
                          <a:ea typeface="+mn-ea"/>
                        </a:rPr>
                        <a:t>数据集（</a:t>
                      </a:r>
                      <a:r>
                        <a:rPr kumimoji="0" lang="en-US" sz="1200" b="0" i="0" u="none" strike="noStrike" cap="none" normalizeH="0" baseline="0" dirty="0">
                          <a:ln>
                            <a:noFill/>
                          </a:ln>
                          <a:solidFill>
                            <a:schemeClr val="tx1"/>
                          </a:solidFill>
                          <a:effectLst/>
                          <a:latin typeface="+mn-ea"/>
                          <a:ea typeface="+mn-ea"/>
                        </a:rPr>
                        <a:t>*</a:t>
                      </a:r>
                      <a:r>
                        <a:rPr kumimoji="0" lang="en-US" altLang="zh-CN" sz="1200" b="0" i="0" u="none" strike="noStrike" cap="none" normalizeH="0" baseline="0" dirty="0">
                          <a:ln>
                            <a:noFill/>
                          </a:ln>
                          <a:solidFill>
                            <a:schemeClr val="tx1"/>
                          </a:solidFill>
                          <a:effectLst/>
                          <a:latin typeface="+mn-ea"/>
                          <a:ea typeface="+mn-ea"/>
                        </a:rPr>
                        <a:t>.R</a:t>
                      </a:r>
                      <a:r>
                        <a:rPr kumimoji="0" lang="zh-CN" altLang="en-US" sz="1200" b="0" i="0" u="none" strike="noStrike" cap="none" normalizeH="0" baseline="0" dirty="0">
                          <a:ln>
                            <a:noFill/>
                          </a:ln>
                          <a:solidFill>
                            <a:schemeClr val="tx1"/>
                          </a:solidFill>
                          <a:effectLst/>
                          <a:latin typeface="+mn-ea"/>
                          <a:ea typeface="+mn-ea"/>
                        </a:rPr>
                        <a:t>）</a:t>
                      </a:r>
                      <a:endParaRPr kumimoji="0" lang="zh-CN" altLang="en-US"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endParaRPr kumimoji="0" lang="en-US" altLang="zh-CN" sz="1200" b="0"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cPr/>
                </a:tc>
              </a:tr>
              <a:tr h="248977">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Excel</a:t>
                      </a:r>
                      <a:r>
                        <a:rPr kumimoji="0" lang="zh-CN" altLang="en-US" sz="1200" b="0" i="0" u="none" strike="noStrike" cap="none" normalizeH="0" baseline="0" dirty="0">
                          <a:ln>
                            <a:noFill/>
                          </a:ln>
                          <a:solidFill>
                            <a:schemeClr val="tx1"/>
                          </a:solidFill>
                          <a:effectLst/>
                          <a:latin typeface="+mn-ea"/>
                          <a:ea typeface="+mn-ea"/>
                        </a:rPr>
                        <a:t>创建</a:t>
                      </a:r>
                      <a:r>
                        <a:rPr kumimoji="0" lang="en-US" altLang="zh-CN" sz="1200" b="0" i="0" u="none" strike="noStrike" cap="none" normalizeH="0" baseline="0" dirty="0">
                          <a:ln>
                            <a:noFill/>
                          </a:ln>
                          <a:solidFill>
                            <a:schemeClr val="tx1"/>
                          </a:solidFill>
                          <a:effectLst/>
                          <a:latin typeface="+mn-ea"/>
                          <a:ea typeface="+mn-ea"/>
                        </a:rPr>
                        <a:t>R</a:t>
                      </a:r>
                      <a:r>
                        <a:rPr kumimoji="0" lang="zh-CN" altLang="en-US" sz="1200" b="0" i="0" u="none" strike="noStrike" cap="none" normalizeH="0" baseline="0" dirty="0">
                          <a:ln>
                            <a:noFill/>
                          </a:ln>
                          <a:solidFill>
                            <a:schemeClr val="tx1"/>
                          </a:solidFill>
                          <a:effectLst/>
                          <a:latin typeface="+mn-ea"/>
                          <a:ea typeface="+mn-ea"/>
                        </a:rPr>
                        <a:t>数据集（</a:t>
                      </a:r>
                      <a:r>
                        <a:rPr kumimoji="0" lang="en-US" sz="1200" b="0" i="0" u="none" strike="noStrike" cap="none" normalizeH="0" baseline="0" dirty="0">
                          <a:ln>
                            <a:noFill/>
                          </a:ln>
                          <a:solidFill>
                            <a:schemeClr val="tx1"/>
                          </a:solidFill>
                          <a:effectLst/>
                          <a:latin typeface="+mn-ea"/>
                          <a:ea typeface="+mn-ea"/>
                        </a:rPr>
                        <a:t>*</a:t>
                      </a:r>
                      <a:r>
                        <a:rPr kumimoji="0" lang="en-US" altLang="zh-CN" sz="1200" b="0" i="0" u="none" strike="noStrike" cap="none" normalizeH="0" baseline="0" dirty="0">
                          <a:ln>
                            <a:noFill/>
                          </a:ln>
                          <a:solidFill>
                            <a:schemeClr val="tx1"/>
                          </a:solidFill>
                          <a:effectLst/>
                          <a:latin typeface="+mn-ea"/>
                          <a:ea typeface="+mn-ea"/>
                        </a:rPr>
                        <a:t>.R</a:t>
                      </a:r>
                      <a:r>
                        <a:rPr kumimoji="0" lang="zh-CN" altLang="en-US" sz="1200" b="0" i="0" u="none" strike="noStrike" cap="none" normalizeH="0" baseline="0" dirty="0">
                          <a:ln>
                            <a:noFill/>
                          </a:ln>
                          <a:solidFill>
                            <a:schemeClr val="tx1"/>
                          </a:solidFill>
                          <a:effectLst/>
                          <a:latin typeface="+mn-ea"/>
                          <a:ea typeface="+mn-ea"/>
                        </a:rPr>
                        <a:t>）</a:t>
                      </a:r>
                      <a:endParaRPr kumimoji="0" lang="zh-CN" altLang="en-US"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endParaRPr kumimoji="0" lang="en-US" altLang="zh-CN" sz="1200" b="0"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cPr/>
                </a:tc>
              </a:tr>
              <a:tr h="248977">
                <a:tc>
                  <a:txBody>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cap="none" normalizeH="0" baseline="0" dirty="0">
                          <a:ln>
                            <a:noFill/>
                          </a:ln>
                          <a:solidFill>
                            <a:schemeClr val="tx1"/>
                          </a:solidFill>
                          <a:effectLst/>
                          <a:latin typeface="+mn-ea"/>
                          <a:ea typeface="+mn-ea"/>
                        </a:rPr>
                        <a:t>Txt</a:t>
                      </a:r>
                      <a:r>
                        <a:rPr kumimoji="0" lang="zh-CN" altLang="en-US" sz="1200" b="0" i="0" u="none" strike="noStrike" cap="none" normalizeH="0" baseline="0" dirty="0">
                          <a:ln>
                            <a:noFill/>
                          </a:ln>
                          <a:solidFill>
                            <a:schemeClr val="tx1"/>
                          </a:solidFill>
                          <a:effectLst/>
                          <a:latin typeface="+mn-ea"/>
                          <a:ea typeface="+mn-ea"/>
                        </a:rPr>
                        <a:t>创建</a:t>
                      </a:r>
                      <a:r>
                        <a:rPr kumimoji="0" lang="en-US" altLang="zh-CN" sz="1200" b="0" i="0" u="none" strike="noStrike" cap="none" normalizeH="0" baseline="0" dirty="0" err="1">
                          <a:ln>
                            <a:noFill/>
                          </a:ln>
                          <a:solidFill>
                            <a:schemeClr val="tx1"/>
                          </a:solidFill>
                          <a:effectLst/>
                          <a:latin typeface="+mn-ea"/>
                          <a:ea typeface="+mn-ea"/>
                        </a:rPr>
                        <a:t>Stata</a:t>
                      </a:r>
                      <a:r>
                        <a:rPr kumimoji="0" lang="zh-CN" altLang="en-US" sz="1200" b="0" i="0" u="none" strike="noStrike" cap="none" normalizeH="0" baseline="0" dirty="0">
                          <a:ln>
                            <a:noFill/>
                          </a:ln>
                          <a:solidFill>
                            <a:schemeClr val="tx1"/>
                          </a:solidFill>
                          <a:effectLst/>
                          <a:latin typeface="+mn-ea"/>
                          <a:ea typeface="+mn-ea"/>
                        </a:rPr>
                        <a:t>数据集</a:t>
                      </a:r>
                      <a:r>
                        <a:rPr kumimoji="0" lang="en-US" altLang="zh-CN" sz="1200" b="0" i="0" u="none" strike="noStrike" cap="none" normalizeH="0" baseline="0" dirty="0">
                          <a:ln>
                            <a:noFill/>
                          </a:ln>
                          <a:solidFill>
                            <a:schemeClr val="tx1"/>
                          </a:solidFill>
                          <a:effectLst/>
                          <a:latin typeface="+mn-ea"/>
                          <a:ea typeface="+mn-ea"/>
                        </a:rPr>
                        <a:t>(*.dta)</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cap="none" normalizeH="0" baseline="0" dirty="0">
                          <a:ln>
                            <a:noFill/>
                          </a:ln>
                          <a:solidFill>
                            <a:schemeClr val="tx1"/>
                          </a:solidFill>
                          <a:effectLst/>
                          <a:latin typeface="+mn-ea"/>
                          <a:ea typeface="+mn-ea"/>
                        </a:rPr>
                        <a:t>Zip, G zip</a:t>
                      </a:r>
                      <a:endParaRPr kumimoji="0" lang="en-US" altLang="zh-CN" sz="1200" b="0"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cPr marL="68580" marR="68580" marT="0" marB="0"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r>
              <a:tr h="248977">
                <a:tc>
                  <a:txBody>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cap="none" normalizeH="0" baseline="0" dirty="0" err="1">
                          <a:ln>
                            <a:noFill/>
                          </a:ln>
                          <a:solidFill>
                            <a:schemeClr val="tx1"/>
                          </a:solidFill>
                          <a:effectLst/>
                          <a:latin typeface="+mn-ea"/>
                          <a:ea typeface="+mn-ea"/>
                        </a:rPr>
                        <a:t>Csv</a:t>
                      </a:r>
                      <a:r>
                        <a:rPr kumimoji="0" lang="zh-CN" altLang="en-US" sz="1200" b="0" i="0" u="none" strike="noStrike" cap="none" normalizeH="0" baseline="0" dirty="0">
                          <a:ln>
                            <a:noFill/>
                          </a:ln>
                          <a:solidFill>
                            <a:schemeClr val="tx1"/>
                          </a:solidFill>
                          <a:effectLst/>
                          <a:latin typeface="+mn-ea"/>
                          <a:ea typeface="+mn-ea"/>
                        </a:rPr>
                        <a:t>创建</a:t>
                      </a:r>
                      <a:r>
                        <a:rPr kumimoji="0" lang="en-US" altLang="zh-CN" sz="1200" b="0" i="0" u="none" strike="noStrike" cap="none" normalizeH="0" baseline="0" dirty="0" err="1">
                          <a:ln>
                            <a:noFill/>
                          </a:ln>
                          <a:solidFill>
                            <a:schemeClr val="tx1"/>
                          </a:solidFill>
                          <a:effectLst/>
                          <a:latin typeface="+mn-ea"/>
                          <a:ea typeface="+mn-ea"/>
                        </a:rPr>
                        <a:t>Stata</a:t>
                      </a:r>
                      <a:r>
                        <a:rPr kumimoji="0" lang="zh-CN" altLang="en-US" sz="1200" b="0" i="0" u="none" strike="noStrike" cap="none" normalizeH="0" baseline="0" dirty="0">
                          <a:ln>
                            <a:noFill/>
                          </a:ln>
                          <a:solidFill>
                            <a:schemeClr val="tx1"/>
                          </a:solidFill>
                          <a:effectLst/>
                          <a:latin typeface="+mn-ea"/>
                          <a:ea typeface="+mn-ea"/>
                        </a:rPr>
                        <a:t>数据集</a:t>
                      </a:r>
                      <a:r>
                        <a:rPr kumimoji="0" lang="en-US" altLang="zh-CN" sz="1200" b="0" i="0" u="none" strike="noStrike" cap="none" normalizeH="0" baseline="0" dirty="0">
                          <a:ln>
                            <a:noFill/>
                          </a:ln>
                          <a:solidFill>
                            <a:schemeClr val="tx1"/>
                          </a:solidFill>
                          <a:effectLst/>
                          <a:latin typeface="+mn-ea"/>
                          <a:ea typeface="+mn-ea"/>
                        </a:rPr>
                        <a:t>(*.dta)</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cap="none" normalizeH="0" baseline="0" dirty="0">
                          <a:ln>
                            <a:noFill/>
                          </a:ln>
                          <a:solidFill>
                            <a:schemeClr val="tx1"/>
                          </a:solidFill>
                          <a:effectLst/>
                          <a:latin typeface="+mn-ea"/>
                          <a:ea typeface="+mn-ea"/>
                        </a:rPr>
                        <a:t>Zip, G zip</a:t>
                      </a:r>
                      <a:endParaRPr kumimoji="0" lang="en-US" altLang="zh-CN" sz="1200" b="0"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cPr marL="68400" marR="68580" marT="0" marB="0" anchor="ct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8977">
                <a:tc>
                  <a:txBody>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cap="none" normalizeH="0" baseline="0" dirty="0">
                          <a:ln>
                            <a:noFill/>
                          </a:ln>
                          <a:solidFill>
                            <a:schemeClr val="tx1"/>
                          </a:solidFill>
                          <a:effectLst/>
                          <a:latin typeface="+mn-ea"/>
                          <a:ea typeface="+mn-ea"/>
                        </a:rPr>
                        <a:t>Txt</a:t>
                      </a:r>
                      <a:r>
                        <a:rPr kumimoji="0" lang="zh-CN" altLang="en-US" sz="1200" b="0" i="0" u="none" strike="noStrike" cap="none" normalizeH="0" baseline="0" dirty="0">
                          <a:ln>
                            <a:noFill/>
                          </a:ln>
                          <a:solidFill>
                            <a:schemeClr val="tx1"/>
                          </a:solidFill>
                          <a:effectLst/>
                          <a:latin typeface="+mn-ea"/>
                          <a:ea typeface="+mn-ea"/>
                        </a:rPr>
                        <a:t>创建</a:t>
                      </a:r>
                      <a:r>
                        <a:rPr kumimoji="0" lang="en-US" altLang="zh-CN" sz="1200" b="0" i="0" u="none" strike="noStrike" cap="none" normalizeH="0" baseline="0" dirty="0" err="1">
                          <a:ln>
                            <a:noFill/>
                          </a:ln>
                          <a:solidFill>
                            <a:schemeClr val="tx1"/>
                          </a:solidFill>
                          <a:effectLst/>
                          <a:latin typeface="+mn-ea"/>
                          <a:ea typeface="+mn-ea"/>
                        </a:rPr>
                        <a:t>Matlab</a:t>
                      </a:r>
                      <a:r>
                        <a:rPr kumimoji="0" lang="zh-CN" altLang="en-US" sz="1200" b="0" i="0" u="none" strike="noStrike" cap="none" normalizeH="0" baseline="0" dirty="0">
                          <a:ln>
                            <a:noFill/>
                          </a:ln>
                          <a:solidFill>
                            <a:schemeClr val="tx1"/>
                          </a:solidFill>
                          <a:effectLst/>
                          <a:latin typeface="+mn-ea"/>
                          <a:ea typeface="+mn-ea"/>
                        </a:rPr>
                        <a:t>数据集</a:t>
                      </a:r>
                      <a:r>
                        <a:rPr kumimoji="0" lang="en-US" altLang="zh-CN" sz="1200" b="0" i="0" u="none" strike="noStrike" cap="none" normalizeH="0" baseline="0" dirty="0">
                          <a:ln>
                            <a:noFill/>
                          </a:ln>
                          <a:solidFill>
                            <a:schemeClr val="tx1"/>
                          </a:solidFill>
                          <a:effectLst/>
                          <a:latin typeface="+mn-ea"/>
                          <a:ea typeface="+mn-ea"/>
                        </a:rPr>
                        <a:t>(*.mat)</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cap="none" normalizeH="0" baseline="0" dirty="0">
                          <a:ln>
                            <a:noFill/>
                          </a:ln>
                          <a:solidFill>
                            <a:schemeClr val="tx1"/>
                          </a:solidFill>
                          <a:effectLst/>
                          <a:latin typeface="+mn-ea"/>
                          <a:ea typeface="+mn-ea"/>
                        </a:rPr>
                        <a:t>Zip, G zip</a:t>
                      </a:r>
                      <a:endParaRPr kumimoji="0" lang="en-US" altLang="zh-CN" sz="1200" b="0"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cPr marL="68400" marR="68580" marT="0" marB="0" anchor="ct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8977">
                <a:tc>
                  <a:txBody>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cap="none" normalizeH="0" baseline="0" dirty="0" err="1">
                          <a:ln>
                            <a:noFill/>
                          </a:ln>
                          <a:solidFill>
                            <a:schemeClr val="tx1"/>
                          </a:solidFill>
                          <a:effectLst/>
                          <a:latin typeface="+mn-ea"/>
                          <a:ea typeface="+mn-ea"/>
                        </a:rPr>
                        <a:t>Csv</a:t>
                      </a:r>
                      <a:r>
                        <a:rPr kumimoji="0" lang="zh-CN" altLang="en-US" sz="1200" b="0" i="0" u="none" strike="noStrike" cap="none" normalizeH="0" baseline="0" dirty="0">
                          <a:ln>
                            <a:noFill/>
                          </a:ln>
                          <a:solidFill>
                            <a:schemeClr val="tx1"/>
                          </a:solidFill>
                          <a:effectLst/>
                          <a:latin typeface="+mn-ea"/>
                          <a:ea typeface="+mn-ea"/>
                        </a:rPr>
                        <a:t>创建</a:t>
                      </a:r>
                      <a:r>
                        <a:rPr kumimoji="0" lang="en-US" altLang="zh-CN" sz="1200" b="0" i="0" u="none" strike="noStrike" cap="none" normalizeH="0" baseline="0" dirty="0" err="1">
                          <a:ln>
                            <a:noFill/>
                          </a:ln>
                          <a:solidFill>
                            <a:schemeClr val="tx1"/>
                          </a:solidFill>
                          <a:effectLst/>
                          <a:latin typeface="+mn-ea"/>
                          <a:ea typeface="+mn-ea"/>
                        </a:rPr>
                        <a:t>Matlab</a:t>
                      </a:r>
                      <a:r>
                        <a:rPr kumimoji="0" lang="zh-CN" altLang="en-US" sz="1200" b="0" i="0" u="none" strike="noStrike" cap="none" normalizeH="0" baseline="0" dirty="0">
                          <a:ln>
                            <a:noFill/>
                          </a:ln>
                          <a:solidFill>
                            <a:schemeClr val="tx1"/>
                          </a:solidFill>
                          <a:effectLst/>
                          <a:latin typeface="+mn-ea"/>
                          <a:ea typeface="+mn-ea"/>
                        </a:rPr>
                        <a:t>数据集</a:t>
                      </a:r>
                      <a:r>
                        <a:rPr kumimoji="0" lang="en-US" altLang="zh-CN" sz="1200" b="0" i="0" u="none" strike="noStrike" cap="none" normalizeH="0" baseline="0" dirty="0">
                          <a:ln>
                            <a:noFill/>
                          </a:ln>
                          <a:solidFill>
                            <a:schemeClr val="tx1"/>
                          </a:solidFill>
                          <a:effectLst/>
                          <a:latin typeface="+mn-ea"/>
                          <a:ea typeface="+mn-ea"/>
                        </a:rPr>
                        <a:t>((*.mat)</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cap="none" normalizeH="0" baseline="0" dirty="0">
                          <a:ln>
                            <a:noFill/>
                          </a:ln>
                          <a:solidFill>
                            <a:schemeClr val="tx1"/>
                          </a:solidFill>
                          <a:effectLst/>
                          <a:latin typeface="+mn-ea"/>
                          <a:ea typeface="+mn-ea"/>
                        </a:rPr>
                        <a:t>Zip, G zip</a:t>
                      </a:r>
                      <a:endParaRPr kumimoji="0" lang="en-US" altLang="zh-CN" sz="1200" b="0"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cPr marL="68400" marR="68580" marT="0" marB="0" anchor="ct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8977">
                <a:tc>
                  <a:txBody>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cap="none" normalizeH="0" baseline="0" dirty="0">
                          <a:ln>
                            <a:noFill/>
                          </a:ln>
                          <a:solidFill>
                            <a:schemeClr val="tx1"/>
                          </a:solidFill>
                          <a:effectLst/>
                          <a:latin typeface="+mn-ea"/>
                          <a:ea typeface="+mn-ea"/>
                        </a:rPr>
                        <a:t>Excel</a:t>
                      </a:r>
                      <a:r>
                        <a:rPr kumimoji="0" lang="zh-CN" altLang="en-US" sz="1200" b="0" i="0" u="none" strike="noStrike" cap="none" normalizeH="0" baseline="0" dirty="0">
                          <a:ln>
                            <a:noFill/>
                          </a:ln>
                          <a:solidFill>
                            <a:schemeClr val="tx1"/>
                          </a:solidFill>
                          <a:effectLst/>
                          <a:latin typeface="+mn-ea"/>
                          <a:ea typeface="+mn-ea"/>
                        </a:rPr>
                        <a:t>创建</a:t>
                      </a:r>
                      <a:r>
                        <a:rPr kumimoji="0" lang="en-US" altLang="zh-CN" sz="1200" b="0" i="0" u="none" strike="noStrike" cap="none" normalizeH="0" baseline="0" dirty="0" err="1">
                          <a:ln>
                            <a:noFill/>
                          </a:ln>
                          <a:solidFill>
                            <a:schemeClr val="tx1"/>
                          </a:solidFill>
                          <a:effectLst/>
                          <a:latin typeface="+mn-ea"/>
                          <a:ea typeface="+mn-ea"/>
                        </a:rPr>
                        <a:t>Matlab</a:t>
                      </a:r>
                      <a:r>
                        <a:rPr kumimoji="0" lang="zh-CN" altLang="en-US" sz="1200" b="0" i="0" u="none" strike="noStrike" cap="none" normalizeH="0" baseline="0" dirty="0">
                          <a:ln>
                            <a:noFill/>
                          </a:ln>
                          <a:solidFill>
                            <a:schemeClr val="tx1"/>
                          </a:solidFill>
                          <a:effectLst/>
                          <a:latin typeface="+mn-ea"/>
                          <a:ea typeface="+mn-ea"/>
                        </a:rPr>
                        <a:t>数据集</a:t>
                      </a:r>
                      <a:r>
                        <a:rPr kumimoji="0" lang="en-US" altLang="zh-CN" sz="1200" b="0" i="0" u="none" strike="noStrike" cap="none" normalizeH="0" baseline="0" dirty="0">
                          <a:ln>
                            <a:noFill/>
                          </a:ln>
                          <a:solidFill>
                            <a:schemeClr val="tx1"/>
                          </a:solidFill>
                          <a:effectLst/>
                          <a:latin typeface="+mn-ea"/>
                          <a:ea typeface="+mn-ea"/>
                        </a:rPr>
                        <a:t>(*.mat)</a:t>
                      </a:r>
                      <a:endParaRPr kumimoji="0" lang="zh-CN" altLang="en-US"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cap="none" normalizeH="0" baseline="0" dirty="0">
                          <a:ln>
                            <a:noFill/>
                          </a:ln>
                          <a:solidFill>
                            <a:schemeClr val="tx1"/>
                          </a:solidFill>
                          <a:effectLst/>
                          <a:latin typeface="+mn-ea"/>
                          <a:ea typeface="+mn-ea"/>
                        </a:rPr>
                        <a:t>Zip, G zip</a:t>
                      </a:r>
                      <a:endParaRPr kumimoji="0" lang="en-US" altLang="zh-CN" sz="1200" b="0"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vMerge="1">
                  <a:tcPr marL="68400" marR="68580" marT="0" marB="0" anchor="ct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ustDataLst>
      <p:tags r:id="rId1"/>
    </p:custDataLst>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zh-CN" altLang="en-US" sz="2800" b="1" dirty="0"/>
              <a:t>金融研究数据库</a:t>
            </a:r>
            <a:r>
              <a:rPr lang="en-US" altLang="zh-CN" sz="2800" b="1" dirty="0"/>
              <a:t>-</a:t>
            </a:r>
            <a:r>
              <a:rPr lang="zh-CN" altLang="en-US" sz="2800" b="1" dirty="0"/>
              <a:t>数据来源标注</a:t>
            </a:r>
            <a:endParaRPr lang="zh-CN" altLang="en-US" sz="2800" b="1" dirty="0"/>
          </a:p>
        </p:txBody>
      </p:sp>
      <p:sp>
        <p:nvSpPr>
          <p:cNvPr id="8" name="Rectangle 3"/>
          <p:cNvSpPr txBox="1">
            <a:spLocks noChangeArrowheads="1"/>
          </p:cNvSpPr>
          <p:nvPr/>
        </p:nvSpPr>
        <p:spPr>
          <a:xfrm>
            <a:off x="1161691" y="1263787"/>
            <a:ext cx="8982974" cy="4525963"/>
          </a:xfrm>
          <a:prstGeom prst="rect">
            <a:avLst/>
          </a:prstGeom>
        </p:spPr>
        <p:txBody>
          <a:bodyPr/>
          <a:lstStyle/>
          <a:p>
            <a:pPr marL="342900" marR="0" lvl="0" indent="-342900" algn="l" defTabSz="1363980" rtl="0" eaLnBrk="1" fontAlgn="auto" latinLnBrk="0" hangingPunct="1">
              <a:lnSpc>
                <a:spcPct val="200000"/>
              </a:lnSpc>
              <a:spcBef>
                <a:spcPts val="130"/>
              </a:spcBef>
              <a:spcAft>
                <a:spcPts val="0"/>
              </a:spcAft>
              <a:buClrTx/>
              <a:buSzTx/>
              <a:buFont typeface="Wingdings" panose="05000000000000000000" pitchFamily="2" charset="2"/>
              <a:buChar char="n"/>
              <a:defRPr/>
            </a:pPr>
            <a:r>
              <a:rPr kumimoji="0" lang="zh-CN" altLang="en-US" sz="2000" b="0" i="0" u="none" strike="noStrike" kern="1200" cap="none" spc="0" normalizeH="0" baseline="0" noProof="0" dirty="0">
                <a:ln>
                  <a:noFill/>
                </a:ln>
                <a:solidFill>
                  <a:schemeClr val="tx1"/>
                </a:solidFill>
                <a:effectLst/>
                <a:uLnTx/>
                <a:uFillTx/>
                <a:latin typeface="+mn-ea"/>
                <a:cs typeface="+mn-cs"/>
              </a:rPr>
              <a:t>数据来源：锐思数据库（</a:t>
            </a:r>
            <a:r>
              <a:rPr kumimoji="0" lang="en-US" altLang="zh-CN" sz="2000" b="0" i="0" u="none" strike="noStrike" kern="1200" cap="none" spc="0" normalizeH="0" baseline="0" noProof="0" dirty="0">
                <a:ln>
                  <a:noFill/>
                </a:ln>
                <a:solidFill>
                  <a:srgbClr val="0070C0"/>
                </a:solidFill>
                <a:effectLst/>
                <a:uLnTx/>
                <a:uFillTx/>
                <a:latin typeface="+mn-ea"/>
                <a:cs typeface="+mn-cs"/>
                <a:hlinkClick r:id="rId1"/>
              </a:rPr>
              <a:t>www.resset.com</a:t>
            </a:r>
            <a:r>
              <a:rPr kumimoji="0" lang="zh-CN" altLang="en-US" sz="2000" b="0" i="0" u="none" strike="noStrike" kern="1200" cap="none" spc="0" normalizeH="0" baseline="0" noProof="0" dirty="0">
                <a:ln>
                  <a:noFill/>
                </a:ln>
                <a:solidFill>
                  <a:schemeClr val="tx1"/>
                </a:solidFill>
                <a:effectLst/>
                <a:uLnTx/>
                <a:uFillTx/>
                <a:latin typeface="+mn-ea"/>
                <a:cs typeface="+mn-cs"/>
              </a:rPr>
              <a:t>）</a:t>
            </a:r>
            <a:endParaRPr kumimoji="0" lang="en-US" altLang="zh-CN" sz="2000" b="0" i="0" u="none" strike="noStrike" kern="1200" cap="none" spc="0" normalizeH="0" baseline="0" noProof="0" dirty="0">
              <a:ln>
                <a:noFill/>
              </a:ln>
              <a:solidFill>
                <a:schemeClr val="tx1"/>
              </a:solidFill>
              <a:effectLst/>
              <a:uLnTx/>
              <a:uFillTx/>
              <a:latin typeface="+mn-ea"/>
              <a:cs typeface="+mn-cs"/>
            </a:endParaRPr>
          </a:p>
          <a:p>
            <a:pPr marL="342900" marR="0" lvl="0" indent="-342900" algn="l" defTabSz="1363980" rtl="0" eaLnBrk="1" fontAlgn="auto" latinLnBrk="0" hangingPunct="1">
              <a:lnSpc>
                <a:spcPct val="200000"/>
              </a:lnSpc>
              <a:spcBef>
                <a:spcPts val="130"/>
              </a:spcBef>
              <a:spcAft>
                <a:spcPts val="0"/>
              </a:spcAft>
              <a:buClrTx/>
              <a:buSzTx/>
              <a:buFont typeface="Wingdings" panose="05000000000000000000" pitchFamily="2" charset="2"/>
              <a:buChar char="n"/>
              <a:defRPr/>
            </a:pPr>
            <a:r>
              <a:rPr kumimoji="0" lang="zh-CN" altLang="en-US" sz="2000" b="0" i="0" u="none" strike="noStrike" kern="1200" cap="none" spc="0" normalizeH="0" baseline="0" noProof="0" dirty="0">
                <a:ln>
                  <a:noFill/>
                </a:ln>
                <a:solidFill>
                  <a:schemeClr val="tx1"/>
                </a:solidFill>
                <a:effectLst/>
                <a:uLnTx/>
                <a:uFillTx/>
                <a:latin typeface="+mn-ea"/>
                <a:cs typeface="+mn-cs"/>
              </a:rPr>
              <a:t>数据来源：锐思金融研究数据库（</a:t>
            </a:r>
            <a:r>
              <a:rPr kumimoji="0" lang="en-US" altLang="zh-CN" sz="2000" b="0" i="0" u="none" strike="noStrike" kern="1200" cap="none" spc="0" normalizeH="0" baseline="0" noProof="0" dirty="0">
                <a:ln>
                  <a:noFill/>
                </a:ln>
                <a:solidFill>
                  <a:srgbClr val="0070C0"/>
                </a:solidFill>
                <a:effectLst/>
                <a:uLnTx/>
                <a:uFillTx/>
                <a:latin typeface="+mn-ea"/>
                <a:cs typeface="+mn-cs"/>
                <a:hlinkClick r:id="rId1"/>
              </a:rPr>
              <a:t>www.resset.com</a:t>
            </a:r>
            <a:r>
              <a:rPr kumimoji="0" lang="zh-CN" altLang="en-US" sz="2000" b="0" i="0" u="none" strike="noStrike" kern="1200" cap="none" spc="0" normalizeH="0" baseline="0" noProof="0" dirty="0">
                <a:ln>
                  <a:noFill/>
                </a:ln>
                <a:solidFill>
                  <a:schemeClr val="tx1"/>
                </a:solidFill>
                <a:effectLst/>
                <a:uLnTx/>
                <a:uFillTx/>
                <a:latin typeface="+mn-ea"/>
                <a:cs typeface="+mn-cs"/>
              </a:rPr>
              <a:t>）</a:t>
            </a:r>
            <a:endParaRPr kumimoji="0" lang="en-US" altLang="zh-CN" sz="2000" b="0" i="0" u="none" strike="noStrike" kern="1200" cap="none" spc="0" normalizeH="0" baseline="0" noProof="0" dirty="0">
              <a:ln>
                <a:noFill/>
              </a:ln>
              <a:solidFill>
                <a:schemeClr val="tx1"/>
              </a:solidFill>
              <a:effectLst/>
              <a:uLnTx/>
              <a:uFillTx/>
              <a:latin typeface="+mn-ea"/>
              <a:cs typeface="+mn-cs"/>
            </a:endParaRPr>
          </a:p>
          <a:p>
            <a:pPr marL="342900" marR="0" lvl="0" indent="-342900" algn="l" defTabSz="1363980" rtl="0" eaLnBrk="1" fontAlgn="auto" latinLnBrk="0" hangingPunct="1">
              <a:lnSpc>
                <a:spcPct val="200000"/>
              </a:lnSpc>
              <a:spcBef>
                <a:spcPts val="130"/>
              </a:spcBef>
              <a:spcAft>
                <a:spcPts val="0"/>
              </a:spcAft>
              <a:buClrTx/>
              <a:buSzTx/>
              <a:buFont typeface="Wingdings" panose="05000000000000000000" pitchFamily="2" charset="2"/>
              <a:buChar char="n"/>
              <a:defRPr/>
            </a:pPr>
            <a:r>
              <a:rPr kumimoji="0" lang="zh-CN" altLang="en-US" sz="2000" b="0" i="0" u="none" strike="noStrike" kern="1200" cap="none" spc="0" normalizeH="0" baseline="0" noProof="0" dirty="0">
                <a:ln>
                  <a:noFill/>
                </a:ln>
                <a:solidFill>
                  <a:schemeClr val="tx1"/>
                </a:solidFill>
                <a:effectLst/>
                <a:uLnTx/>
                <a:uFillTx/>
                <a:latin typeface="+mn-ea"/>
                <a:cs typeface="+mn-cs"/>
              </a:rPr>
              <a:t>数据来源：北京聚源锐思数据科技有限公司（</a:t>
            </a:r>
            <a:r>
              <a:rPr lang="en-US" altLang="zh-CN" sz="2000" dirty="0">
                <a:solidFill>
                  <a:srgbClr val="0070C0"/>
                </a:solidFill>
                <a:latin typeface="+mn-ea"/>
                <a:hlinkClick r:id="rId1"/>
              </a:rPr>
              <a:t>www.resset.com</a:t>
            </a:r>
            <a:r>
              <a:rPr kumimoji="0" lang="zh-CN" altLang="en-US" sz="2000" b="0" i="0" u="none" strike="noStrike" kern="1200" cap="none" spc="0" normalizeH="0" baseline="0" noProof="0" dirty="0">
                <a:ln>
                  <a:noFill/>
                </a:ln>
                <a:solidFill>
                  <a:schemeClr val="tx1"/>
                </a:solidFill>
                <a:effectLst/>
                <a:uLnTx/>
                <a:uFillTx/>
                <a:latin typeface="+mn-ea"/>
                <a:cs typeface="+mn-cs"/>
              </a:rPr>
              <a:t>）</a:t>
            </a:r>
            <a:endParaRPr kumimoji="0" lang="en-US" altLang="zh-CN" sz="2000" b="0" i="0" u="none" strike="noStrike" kern="1200" cap="none" spc="0" normalizeH="0" baseline="0" noProof="0" dirty="0">
              <a:ln>
                <a:noFill/>
              </a:ln>
              <a:solidFill>
                <a:schemeClr val="tx1"/>
              </a:solidFill>
              <a:effectLst/>
              <a:uLnTx/>
              <a:uFillTx/>
              <a:latin typeface="+mn-ea"/>
              <a:cs typeface="+mn-cs"/>
            </a:endParaRPr>
          </a:p>
          <a:p>
            <a:pPr marL="342900" marR="0" lvl="0" indent="-342900" algn="l" defTabSz="1363980" rtl="0" eaLnBrk="1" fontAlgn="auto" latinLnBrk="0" hangingPunct="1">
              <a:lnSpc>
                <a:spcPct val="200000"/>
              </a:lnSpc>
              <a:spcBef>
                <a:spcPts val="130"/>
              </a:spcBef>
              <a:spcAft>
                <a:spcPts val="0"/>
              </a:spcAft>
              <a:buClrTx/>
              <a:buSzTx/>
              <a:buFont typeface="Wingdings" panose="05000000000000000000" pitchFamily="2" charset="2"/>
              <a:buChar char="n"/>
              <a:defRPr/>
            </a:pPr>
            <a:r>
              <a:rPr kumimoji="0" lang="zh-CN" altLang="en-US" sz="2000" b="0" i="0" u="none" strike="noStrike" kern="1200" cap="none" spc="0" normalizeH="0" baseline="0" noProof="0" dirty="0">
                <a:ln>
                  <a:noFill/>
                </a:ln>
                <a:solidFill>
                  <a:schemeClr val="tx1"/>
                </a:solidFill>
                <a:effectLst/>
                <a:uLnTx/>
                <a:uFillTx/>
                <a:latin typeface="+mn-ea"/>
                <a:cs typeface="+mn-cs"/>
              </a:rPr>
              <a:t>数据来源：</a:t>
            </a:r>
            <a:r>
              <a:rPr kumimoji="0" lang="en-US" altLang="zh-CN" sz="2000" b="0" i="0" u="none" strike="noStrike" kern="1200" cap="none" spc="0" normalizeH="0" baseline="0" noProof="0" dirty="0">
                <a:ln>
                  <a:noFill/>
                </a:ln>
                <a:solidFill>
                  <a:schemeClr val="tx1"/>
                </a:solidFill>
                <a:effectLst/>
                <a:uLnTx/>
                <a:uFillTx/>
                <a:latin typeface="+mn-ea"/>
                <a:cs typeface="+mn-cs"/>
              </a:rPr>
              <a:t>RESSET </a:t>
            </a:r>
            <a:r>
              <a:rPr kumimoji="0" lang="zh-CN" altLang="en-US" sz="2000" b="0" i="0" u="none" strike="noStrike" kern="1200" cap="none" spc="0" normalizeH="0" baseline="0" noProof="0" dirty="0">
                <a:ln>
                  <a:noFill/>
                </a:ln>
                <a:solidFill>
                  <a:schemeClr val="tx1"/>
                </a:solidFill>
                <a:effectLst/>
                <a:uLnTx/>
                <a:uFillTx/>
                <a:latin typeface="+mn-ea"/>
                <a:cs typeface="+mn-cs"/>
              </a:rPr>
              <a:t>（</a:t>
            </a:r>
            <a:r>
              <a:rPr kumimoji="0" lang="en-US" altLang="zh-CN" sz="2000" b="0" i="0" u="none" strike="noStrike" kern="1200" cap="none" spc="0" normalizeH="0" baseline="0" noProof="0" dirty="0">
                <a:ln>
                  <a:noFill/>
                </a:ln>
                <a:solidFill>
                  <a:srgbClr val="0070C0"/>
                </a:solidFill>
                <a:effectLst/>
                <a:uLnTx/>
                <a:uFillTx/>
                <a:latin typeface="+mn-ea"/>
                <a:cs typeface="+mn-cs"/>
                <a:hlinkClick r:id="rId1"/>
              </a:rPr>
              <a:t>www.resset.com</a:t>
            </a:r>
            <a:r>
              <a:rPr kumimoji="0" lang="zh-CN" altLang="en-US" sz="2000" b="0" i="0" u="none" strike="noStrike" kern="1200" cap="none" spc="0" normalizeH="0" baseline="0" noProof="0" dirty="0">
                <a:ln>
                  <a:noFill/>
                </a:ln>
                <a:solidFill>
                  <a:schemeClr val="tx1"/>
                </a:solidFill>
                <a:effectLst/>
                <a:uLnTx/>
                <a:uFillTx/>
                <a:latin typeface="+mn-ea"/>
                <a:cs typeface="+mn-cs"/>
              </a:rPr>
              <a:t>）</a:t>
            </a:r>
            <a:endParaRPr lang="en-US" altLang="zh-CN" sz="2000" dirty="0">
              <a:latin typeface="+mn-ea"/>
            </a:endParaRPr>
          </a:p>
          <a:p>
            <a:pPr marL="342900" marR="0" lvl="0" indent="-342900" algn="l" defTabSz="1363980" rtl="0" eaLnBrk="1" fontAlgn="auto" latinLnBrk="0" hangingPunct="1">
              <a:lnSpc>
                <a:spcPct val="200000"/>
              </a:lnSpc>
              <a:spcBef>
                <a:spcPts val="130"/>
              </a:spcBef>
              <a:spcAft>
                <a:spcPts val="0"/>
              </a:spcAft>
              <a:buClrTx/>
              <a:buSzTx/>
              <a:buFont typeface="Wingdings" panose="05000000000000000000" pitchFamily="2" charset="2"/>
              <a:buChar char="n"/>
              <a:defRPr/>
            </a:pPr>
            <a:r>
              <a:rPr kumimoji="0" lang="zh-CN" altLang="en-US" sz="2000" b="0" i="0" u="none" strike="noStrike" kern="1200" cap="none" spc="0" normalizeH="0" baseline="0" noProof="0" dirty="0">
                <a:ln>
                  <a:noFill/>
                </a:ln>
                <a:solidFill>
                  <a:schemeClr val="tx1"/>
                </a:solidFill>
                <a:effectLst/>
                <a:uLnTx/>
                <a:uFillTx/>
                <a:latin typeface="+mn-ea"/>
                <a:cs typeface="+mn-cs"/>
              </a:rPr>
              <a:t>锐思数据官网：</a:t>
            </a:r>
            <a:r>
              <a:rPr lang="en-US" altLang="zh-CN" sz="2000" dirty="0">
                <a:solidFill>
                  <a:srgbClr val="0070C0"/>
                </a:solidFill>
                <a:latin typeface="+mn-ea"/>
              </a:rPr>
              <a:t>www.resset.com    www.resset.cn    </a:t>
            </a:r>
            <a:endParaRPr lang="en-US" altLang="zh-CN" sz="2000" dirty="0">
              <a:solidFill>
                <a:srgbClr val="0070C0"/>
              </a:solidFill>
              <a:latin typeface="+mn-ea"/>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409607" y="1364979"/>
            <a:ext cx="8782420" cy="1872000"/>
          </a:xfrm>
          <a:custGeom>
            <a:avLst/>
            <a:gdLst/>
            <a:ahLst/>
            <a:cxnLst/>
            <a:rect l="l" t="t" r="r" b="b"/>
            <a:pathLst>
              <a:path w="6586815" h="1404000">
                <a:moveTo>
                  <a:pt x="810600" y="0"/>
                </a:moveTo>
                <a:lnTo>
                  <a:pt x="6586815" y="0"/>
                </a:lnTo>
                <a:lnTo>
                  <a:pt x="6586815" y="1404000"/>
                </a:lnTo>
                <a:lnTo>
                  <a:pt x="0" y="140400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7" name="矩形 6"/>
          <p:cNvSpPr/>
          <p:nvPr/>
        </p:nvSpPr>
        <p:spPr>
          <a:xfrm>
            <a:off x="0" y="3909053"/>
            <a:ext cx="5712357" cy="1872000"/>
          </a:xfrm>
          <a:custGeom>
            <a:avLst/>
            <a:gdLst/>
            <a:ahLst/>
            <a:cxnLst/>
            <a:rect l="l" t="t" r="r" b="b"/>
            <a:pathLst>
              <a:path w="4284268" h="1404000">
                <a:moveTo>
                  <a:pt x="0" y="0"/>
                </a:moveTo>
                <a:lnTo>
                  <a:pt x="4284268" y="0"/>
                </a:lnTo>
                <a:lnTo>
                  <a:pt x="3473668" y="1404000"/>
                </a:lnTo>
                <a:lnTo>
                  <a:pt x="0" y="140400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8" name="矩形 7"/>
          <p:cNvSpPr/>
          <p:nvPr/>
        </p:nvSpPr>
        <p:spPr>
          <a:xfrm>
            <a:off x="0" y="1988840"/>
            <a:ext cx="10613237" cy="3024000"/>
          </a:xfrm>
          <a:custGeom>
            <a:avLst/>
            <a:gdLst/>
            <a:ahLst/>
            <a:cxnLst/>
            <a:rect l="l" t="t" r="r" b="b"/>
            <a:pathLst>
              <a:path w="7959928" h="2268000">
                <a:moveTo>
                  <a:pt x="0" y="0"/>
                </a:moveTo>
                <a:lnTo>
                  <a:pt x="7959928" y="0"/>
                </a:lnTo>
                <a:lnTo>
                  <a:pt x="6650498" y="2268000"/>
                </a:lnTo>
                <a:lnTo>
                  <a:pt x="0" y="226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10" name="TextBox 9"/>
          <p:cNvSpPr txBox="1"/>
          <p:nvPr/>
        </p:nvSpPr>
        <p:spPr>
          <a:xfrm>
            <a:off x="420220" y="3813601"/>
            <a:ext cx="1394076" cy="615553"/>
          </a:xfrm>
          <a:prstGeom prst="rect">
            <a:avLst/>
          </a:prstGeom>
          <a:noFill/>
        </p:spPr>
        <p:txBody>
          <a:bodyPr wrap="square" lIns="121917" tIns="60958" rIns="121917" bIns="60958" rtlCol="0">
            <a:spAutoFit/>
          </a:bodyPr>
          <a:lstStyle/>
          <a:p>
            <a:pPr algn="ctr"/>
            <a:r>
              <a:rPr lang="en-US" altLang="zh-CN" sz="3200" dirty="0">
                <a:solidFill>
                  <a:schemeClr val="bg1"/>
                </a:solidFill>
              </a:rPr>
              <a:t>PART</a:t>
            </a:r>
            <a:endParaRPr lang="zh-CN" altLang="en-US" sz="3200" dirty="0">
              <a:solidFill>
                <a:schemeClr val="bg1"/>
              </a:solidFill>
            </a:endParaRPr>
          </a:p>
        </p:txBody>
      </p:sp>
      <p:sp>
        <p:nvSpPr>
          <p:cNvPr id="11" name="TextBox 10"/>
          <p:cNvSpPr txBox="1"/>
          <p:nvPr/>
        </p:nvSpPr>
        <p:spPr>
          <a:xfrm>
            <a:off x="1482124" y="2263542"/>
            <a:ext cx="2229877" cy="2474595"/>
          </a:xfrm>
          <a:prstGeom prst="rect">
            <a:avLst/>
          </a:prstGeom>
          <a:noFill/>
        </p:spPr>
        <p:txBody>
          <a:bodyPr wrap="square" lIns="121917" tIns="60958" rIns="121917" bIns="60958" rtlCol="0">
            <a:spAutoFit/>
          </a:bodyPr>
          <a:lstStyle/>
          <a:p>
            <a:pPr algn="ctr"/>
            <a:r>
              <a:rPr lang="en-US" sz="15300" dirty="0">
                <a:solidFill>
                  <a:schemeClr val="bg1"/>
                </a:solidFill>
                <a:latin typeface="Impact" panose="020B0806030902050204" pitchFamily="34" charset="0"/>
              </a:rPr>
              <a:t>4</a:t>
            </a:r>
            <a:endParaRPr lang="en-US" sz="15300" dirty="0">
              <a:solidFill>
                <a:schemeClr val="bg1"/>
              </a:solidFill>
              <a:latin typeface="Impact" panose="020B0806030902050204" pitchFamily="34" charset="0"/>
            </a:endParaRPr>
          </a:p>
        </p:txBody>
      </p:sp>
      <p:sp>
        <p:nvSpPr>
          <p:cNvPr id="12" name="TextBox 11"/>
          <p:cNvSpPr txBox="1"/>
          <p:nvPr/>
        </p:nvSpPr>
        <p:spPr>
          <a:xfrm>
            <a:off x="3107591" y="3086724"/>
            <a:ext cx="6529652" cy="692493"/>
          </a:xfrm>
          <a:prstGeom prst="rect">
            <a:avLst/>
          </a:prstGeom>
          <a:noFill/>
        </p:spPr>
        <p:txBody>
          <a:bodyPr wrap="square" lIns="121917" tIns="60958" rIns="121917" bIns="60958" rtlCol="0">
            <a:spAutoFit/>
          </a:bodyPr>
          <a:lstStyle/>
          <a:p>
            <a:pPr lvl="0" algn="ctr"/>
            <a:r>
              <a:rPr lang="en-US" altLang="zh-CN" sz="3700" b="1" dirty="0">
                <a:solidFill>
                  <a:prstClr val="white"/>
                </a:solidFill>
                <a:sym typeface="+mn-ea"/>
              </a:rPr>
              <a:t>RESSET</a:t>
            </a:r>
            <a:r>
              <a:rPr lang="zh-CN" altLang="en-US" sz="3700" b="1" dirty="0">
                <a:solidFill>
                  <a:prstClr val="white"/>
                </a:solidFill>
                <a:sym typeface="+mn-ea"/>
              </a:rPr>
              <a:t>数据库助力实证研究</a:t>
            </a:r>
            <a:endParaRPr lang="zh-CN" altLang="en-US" sz="3700" b="1" dirty="0">
              <a:solidFill>
                <a:prstClr val="white"/>
              </a:solidFill>
              <a:sym typeface="+mn-ea"/>
            </a:endParaRPr>
          </a:p>
        </p:txBody>
      </p:sp>
      <p:sp>
        <p:nvSpPr>
          <p:cNvPr id="21" name="矩形 20"/>
          <p:cNvSpPr/>
          <p:nvPr/>
        </p:nvSpPr>
        <p:spPr>
          <a:xfrm>
            <a:off x="11001541" y="1808851"/>
            <a:ext cx="596076" cy="984256"/>
          </a:xfrm>
          <a:custGeom>
            <a:avLst/>
            <a:gdLst/>
            <a:ahLst/>
            <a:cxnLst/>
            <a:rect l="l" t="t" r="r" b="b"/>
            <a:pathLst>
              <a:path w="447057" h="738192">
                <a:moveTo>
                  <a:pt x="77961" y="0"/>
                </a:moveTo>
                <a:lnTo>
                  <a:pt x="447057" y="369096"/>
                </a:lnTo>
                <a:lnTo>
                  <a:pt x="77961" y="738192"/>
                </a:lnTo>
                <a:lnTo>
                  <a:pt x="0" y="660231"/>
                </a:lnTo>
                <a:lnTo>
                  <a:pt x="293910" y="366322"/>
                </a:lnTo>
                <a:lnTo>
                  <a:pt x="2775" y="7518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pic>
        <p:nvPicPr>
          <p:cNvPr id="13" name="Picture 3" descr="E:\文档\doc\04.svn\100.综合\005.Logo\logo.jpg"/>
          <p:cNvPicPr>
            <a:picLocks noChangeAspect="1" noChangeArrowheads="1"/>
          </p:cNvPicPr>
          <p:nvPr/>
        </p:nvPicPr>
        <p:blipFill>
          <a:blip r:embed="rId1" cstate="print"/>
          <a:srcRect/>
          <a:stretch>
            <a:fillRect/>
          </a:stretch>
        </p:blipFill>
        <p:spPr bwMode="auto">
          <a:xfrm>
            <a:off x="252347" y="259488"/>
            <a:ext cx="1600200" cy="635000"/>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409607" y="1364979"/>
            <a:ext cx="8782420" cy="1872000"/>
          </a:xfrm>
          <a:custGeom>
            <a:avLst/>
            <a:gdLst/>
            <a:ahLst/>
            <a:cxnLst/>
            <a:rect l="l" t="t" r="r" b="b"/>
            <a:pathLst>
              <a:path w="6586815" h="1404000">
                <a:moveTo>
                  <a:pt x="810600" y="0"/>
                </a:moveTo>
                <a:lnTo>
                  <a:pt x="6586815" y="0"/>
                </a:lnTo>
                <a:lnTo>
                  <a:pt x="6586815" y="1404000"/>
                </a:lnTo>
                <a:lnTo>
                  <a:pt x="0" y="140400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7" name="矩形 6"/>
          <p:cNvSpPr/>
          <p:nvPr/>
        </p:nvSpPr>
        <p:spPr>
          <a:xfrm>
            <a:off x="0" y="3909053"/>
            <a:ext cx="5712357" cy="1872000"/>
          </a:xfrm>
          <a:custGeom>
            <a:avLst/>
            <a:gdLst/>
            <a:ahLst/>
            <a:cxnLst/>
            <a:rect l="l" t="t" r="r" b="b"/>
            <a:pathLst>
              <a:path w="4284268" h="1404000">
                <a:moveTo>
                  <a:pt x="0" y="0"/>
                </a:moveTo>
                <a:lnTo>
                  <a:pt x="4284268" y="0"/>
                </a:lnTo>
                <a:lnTo>
                  <a:pt x="3473668" y="1404000"/>
                </a:lnTo>
                <a:lnTo>
                  <a:pt x="0" y="140400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8" name="矩形 7"/>
          <p:cNvSpPr/>
          <p:nvPr/>
        </p:nvSpPr>
        <p:spPr>
          <a:xfrm>
            <a:off x="0" y="1988840"/>
            <a:ext cx="10613237" cy="3024000"/>
          </a:xfrm>
          <a:custGeom>
            <a:avLst/>
            <a:gdLst/>
            <a:ahLst/>
            <a:cxnLst/>
            <a:rect l="l" t="t" r="r" b="b"/>
            <a:pathLst>
              <a:path w="7959928" h="2268000">
                <a:moveTo>
                  <a:pt x="0" y="0"/>
                </a:moveTo>
                <a:lnTo>
                  <a:pt x="7959928" y="0"/>
                </a:lnTo>
                <a:lnTo>
                  <a:pt x="6650498" y="2268000"/>
                </a:lnTo>
                <a:lnTo>
                  <a:pt x="0" y="226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10" name="TextBox 9"/>
          <p:cNvSpPr txBox="1"/>
          <p:nvPr/>
        </p:nvSpPr>
        <p:spPr>
          <a:xfrm>
            <a:off x="790577" y="3813047"/>
            <a:ext cx="1394076" cy="615553"/>
          </a:xfrm>
          <a:prstGeom prst="rect">
            <a:avLst/>
          </a:prstGeom>
          <a:noFill/>
        </p:spPr>
        <p:txBody>
          <a:bodyPr wrap="square" lIns="121917" tIns="60958" rIns="121917" bIns="60958" rtlCol="0">
            <a:spAutoFit/>
          </a:bodyPr>
          <a:lstStyle/>
          <a:p>
            <a:pPr algn="ctr"/>
            <a:r>
              <a:rPr lang="en-US" altLang="zh-CN" sz="3200" dirty="0">
                <a:solidFill>
                  <a:schemeClr val="bg1"/>
                </a:solidFill>
              </a:rPr>
              <a:t>PART</a:t>
            </a:r>
            <a:endParaRPr lang="zh-CN" altLang="en-US" sz="3200" dirty="0">
              <a:solidFill>
                <a:schemeClr val="bg1"/>
              </a:solidFill>
            </a:endParaRPr>
          </a:p>
        </p:txBody>
      </p:sp>
      <p:sp>
        <p:nvSpPr>
          <p:cNvPr id="11" name="TextBox 10"/>
          <p:cNvSpPr txBox="1"/>
          <p:nvPr/>
        </p:nvSpPr>
        <p:spPr>
          <a:xfrm>
            <a:off x="1852481" y="2262988"/>
            <a:ext cx="2229877" cy="2474595"/>
          </a:xfrm>
          <a:prstGeom prst="rect">
            <a:avLst/>
          </a:prstGeom>
          <a:noFill/>
        </p:spPr>
        <p:txBody>
          <a:bodyPr wrap="square" lIns="121917" tIns="60958" rIns="121917" bIns="60958" rtlCol="0">
            <a:spAutoFit/>
          </a:bodyPr>
          <a:lstStyle/>
          <a:p>
            <a:pPr algn="ctr"/>
            <a:r>
              <a:rPr lang="en-US" sz="15300" dirty="0">
                <a:solidFill>
                  <a:schemeClr val="bg1"/>
                </a:solidFill>
                <a:latin typeface="Impact" panose="020B0806030902050204" pitchFamily="34" charset="0"/>
              </a:rPr>
              <a:t>1</a:t>
            </a:r>
            <a:endParaRPr lang="en-US" sz="15300" dirty="0">
              <a:solidFill>
                <a:schemeClr val="bg1"/>
              </a:solidFill>
              <a:latin typeface="Impact" panose="020B0806030902050204" pitchFamily="34" charset="0"/>
            </a:endParaRPr>
          </a:p>
        </p:txBody>
      </p:sp>
      <p:sp>
        <p:nvSpPr>
          <p:cNvPr id="12" name="TextBox 11"/>
          <p:cNvSpPr txBox="1"/>
          <p:nvPr/>
        </p:nvSpPr>
        <p:spPr>
          <a:xfrm>
            <a:off x="4726397" y="3123437"/>
            <a:ext cx="3093148" cy="692493"/>
          </a:xfrm>
          <a:prstGeom prst="rect">
            <a:avLst/>
          </a:prstGeom>
          <a:noFill/>
        </p:spPr>
        <p:txBody>
          <a:bodyPr wrap="none" lIns="121917" tIns="60958" rIns="121917" bIns="60958" rtlCol="0">
            <a:spAutoFit/>
          </a:bodyPr>
          <a:lstStyle/>
          <a:p>
            <a:pPr lvl="0" algn="ctr"/>
            <a:r>
              <a:rPr lang="zh-CN" altLang="en-US" sz="3700" b="1" dirty="0">
                <a:solidFill>
                  <a:prstClr val="white"/>
                </a:solidFill>
                <a:sym typeface="+mn-ea"/>
              </a:rPr>
              <a:t>锐思数据简介</a:t>
            </a:r>
            <a:endParaRPr lang="zh-CN" altLang="en-US" sz="3700" b="1" dirty="0">
              <a:solidFill>
                <a:prstClr val="white"/>
              </a:solidFill>
              <a:sym typeface="+mn-ea"/>
            </a:endParaRPr>
          </a:p>
        </p:txBody>
      </p:sp>
      <p:sp>
        <p:nvSpPr>
          <p:cNvPr id="21" name="矩形 20"/>
          <p:cNvSpPr/>
          <p:nvPr/>
        </p:nvSpPr>
        <p:spPr>
          <a:xfrm>
            <a:off x="11001541" y="1808851"/>
            <a:ext cx="596076" cy="984256"/>
          </a:xfrm>
          <a:custGeom>
            <a:avLst/>
            <a:gdLst/>
            <a:ahLst/>
            <a:cxnLst/>
            <a:rect l="l" t="t" r="r" b="b"/>
            <a:pathLst>
              <a:path w="447057" h="738192">
                <a:moveTo>
                  <a:pt x="77961" y="0"/>
                </a:moveTo>
                <a:lnTo>
                  <a:pt x="447057" y="369096"/>
                </a:lnTo>
                <a:lnTo>
                  <a:pt x="77961" y="738192"/>
                </a:lnTo>
                <a:lnTo>
                  <a:pt x="0" y="660231"/>
                </a:lnTo>
                <a:lnTo>
                  <a:pt x="293910" y="366322"/>
                </a:lnTo>
                <a:lnTo>
                  <a:pt x="2775" y="7518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pic>
        <p:nvPicPr>
          <p:cNvPr id="13" name="Picture 3" descr="E:\文档\doc\04.svn\100.综合\005.Logo\logo.jpg"/>
          <p:cNvPicPr>
            <a:picLocks noChangeAspect="1" noChangeArrowheads="1"/>
          </p:cNvPicPr>
          <p:nvPr/>
        </p:nvPicPr>
        <p:blipFill>
          <a:blip r:embed="rId1" cstate="print"/>
          <a:srcRect/>
          <a:stretch>
            <a:fillRect/>
          </a:stretch>
        </p:blipFill>
        <p:spPr bwMode="auto">
          <a:xfrm>
            <a:off x="252347" y="259488"/>
            <a:ext cx="1600200" cy="635000"/>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zh-CN" altLang="en-US" sz="2800" b="1" dirty="0">
                <a:solidFill>
                  <a:prstClr val="black">
                    <a:lumMod val="65000"/>
                    <a:lumOff val="35000"/>
                  </a:prstClr>
                </a:solidFill>
                <a:latin typeface="+mn-ea"/>
              </a:rPr>
              <a:t>锐思金融研究数据库应用案例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lang="zh-CN" altLang="en-US" sz="3600" b="1" dirty="0"/>
          </a:p>
        </p:txBody>
      </p:sp>
      <p:sp>
        <p:nvSpPr>
          <p:cNvPr id="2" name="文本框 1"/>
          <p:cNvSpPr txBox="1"/>
          <p:nvPr/>
        </p:nvSpPr>
        <p:spPr>
          <a:xfrm>
            <a:off x="2408555" y="2072005"/>
            <a:ext cx="8041640" cy="3731278"/>
          </a:xfrm>
          <a:prstGeom prst="rect">
            <a:avLst/>
          </a:prstGeom>
          <a:noFill/>
        </p:spPr>
        <p:txBody>
          <a:bodyPr wrap="square" rtlCol="0" anchor="t">
            <a:spAutoFit/>
          </a:bodyPr>
          <a:lstStyle/>
          <a:p>
            <a:pPr marL="457200" indent="-457200" eaLnBrk="1" hangingPunct="1">
              <a:lnSpc>
                <a:spcPct val="150000"/>
              </a:lnSpc>
              <a:buAutoNum type="arabicPeriod"/>
            </a:pPr>
            <a:r>
              <a:rPr lang="zh-CN" altLang="en-US" sz="2000" dirty="0">
                <a:latin typeface="+mn-ea"/>
                <a:sym typeface="+mn-ea"/>
              </a:rPr>
              <a:t>设定研究的主题</a:t>
            </a:r>
            <a:endParaRPr lang="en-US" altLang="zh-CN" sz="2000" dirty="0">
              <a:latin typeface="+mn-ea"/>
              <a:sym typeface="+mn-ea"/>
            </a:endParaRPr>
          </a:p>
          <a:p>
            <a:pPr marL="457200" indent="-457200" eaLnBrk="1" hangingPunct="1">
              <a:lnSpc>
                <a:spcPct val="150000"/>
              </a:lnSpc>
              <a:buAutoNum type="arabicPeriod"/>
            </a:pPr>
            <a:r>
              <a:rPr lang="zh-CN" altLang="en-US" sz="2000" dirty="0">
                <a:latin typeface="+mn-ea"/>
                <a:sym typeface="+mn-ea"/>
              </a:rPr>
              <a:t>查阅相关理论以及以往的研究结果</a:t>
            </a:r>
            <a:endParaRPr lang="en-US" altLang="zh-CN" sz="2000" dirty="0">
              <a:latin typeface="+mn-ea"/>
              <a:sym typeface="+mn-ea"/>
            </a:endParaRPr>
          </a:p>
          <a:p>
            <a:pPr marL="457200" indent="-457200" eaLnBrk="1" hangingPunct="1">
              <a:lnSpc>
                <a:spcPct val="150000"/>
              </a:lnSpc>
              <a:buAutoNum type="arabicPeriod"/>
            </a:pPr>
            <a:r>
              <a:rPr lang="zh-CN" altLang="en-US" sz="2000" dirty="0">
                <a:latin typeface="+mn-ea"/>
                <a:sym typeface="+mn-ea"/>
              </a:rPr>
              <a:t>确定研究问题、提出假设或模型</a:t>
            </a:r>
            <a:endParaRPr lang="en-US" altLang="zh-CN" sz="2000" dirty="0">
              <a:latin typeface="+mn-ea"/>
              <a:sym typeface="+mn-ea"/>
            </a:endParaRPr>
          </a:p>
          <a:p>
            <a:pPr marL="457200" indent="-457200" eaLnBrk="1" hangingPunct="1">
              <a:lnSpc>
                <a:spcPct val="150000"/>
              </a:lnSpc>
              <a:buAutoNum type="arabicPeriod"/>
            </a:pPr>
            <a:r>
              <a:rPr lang="zh-CN" altLang="en-US" sz="2000" dirty="0">
                <a:latin typeface="+mn-ea"/>
                <a:sym typeface="+mn-ea"/>
              </a:rPr>
              <a:t>选择适用的研究方法、设计研究方案</a:t>
            </a:r>
            <a:endParaRPr lang="en-US" altLang="zh-CN" sz="2000" dirty="0">
              <a:latin typeface="+mn-ea"/>
              <a:sym typeface="+mn-ea"/>
            </a:endParaRPr>
          </a:p>
          <a:p>
            <a:pPr marL="457200" indent="-457200" eaLnBrk="1" hangingPunct="1">
              <a:lnSpc>
                <a:spcPct val="150000"/>
              </a:lnSpc>
              <a:buAutoNum type="arabicPeriod"/>
            </a:pPr>
            <a:r>
              <a:rPr lang="zh-CN" altLang="en-US" sz="2000" dirty="0">
                <a:latin typeface="+mn-ea"/>
                <a:sym typeface="+mn-ea"/>
              </a:rPr>
              <a:t>收集数据或资料</a:t>
            </a:r>
            <a:endParaRPr lang="en-US" altLang="zh-CN" sz="2000" dirty="0">
              <a:latin typeface="+mn-ea"/>
              <a:sym typeface="+mn-ea"/>
            </a:endParaRPr>
          </a:p>
          <a:p>
            <a:pPr marL="457200" indent="-457200" eaLnBrk="1" hangingPunct="1">
              <a:lnSpc>
                <a:spcPct val="150000"/>
              </a:lnSpc>
              <a:buAutoNum type="arabicPeriod"/>
            </a:pPr>
            <a:r>
              <a:rPr lang="zh-CN" altLang="en-US" sz="2000" dirty="0">
                <a:latin typeface="+mn-ea"/>
                <a:sym typeface="+mn-ea"/>
              </a:rPr>
              <a:t>处理、分析和解释数据或资料</a:t>
            </a:r>
            <a:endParaRPr lang="en-US" altLang="zh-CN" sz="2000" dirty="0">
              <a:latin typeface="+mn-ea"/>
              <a:sym typeface="+mn-ea"/>
            </a:endParaRPr>
          </a:p>
          <a:p>
            <a:pPr marL="457200" indent="-457200" eaLnBrk="1" hangingPunct="1">
              <a:lnSpc>
                <a:spcPct val="150000"/>
              </a:lnSpc>
              <a:buAutoNum type="arabicPeriod"/>
            </a:pPr>
            <a:r>
              <a:rPr lang="zh-CN" altLang="en-US" sz="2000" dirty="0">
                <a:latin typeface="+mn-ea"/>
                <a:sym typeface="+mn-ea"/>
              </a:rPr>
              <a:t>撰写研究报告、以适当的形式发布研究结果</a:t>
            </a:r>
            <a:endParaRPr lang="en-US" altLang="zh-CN" sz="2000" dirty="0">
              <a:latin typeface="+mn-ea"/>
              <a:sym typeface="+mn-ea"/>
            </a:endParaRPr>
          </a:p>
          <a:p>
            <a:pPr marL="457200" indent="-457200" eaLnBrk="1" hangingPunct="1">
              <a:lnSpc>
                <a:spcPct val="150000"/>
              </a:lnSpc>
              <a:buAutoNum type="arabicPeriod"/>
            </a:pPr>
            <a:r>
              <a:rPr lang="zh-CN" altLang="en-US" sz="2000" dirty="0">
                <a:latin typeface="+mn-ea"/>
                <a:sym typeface="+mn-ea"/>
              </a:rPr>
              <a:t>必要时再次跟踪研究该课题</a:t>
            </a:r>
            <a:endParaRPr lang="zh-CN" altLang="en-US" sz="2000" dirty="0">
              <a:latin typeface="+mn-ea"/>
            </a:endParaRPr>
          </a:p>
        </p:txBody>
      </p:sp>
      <p:sp>
        <p:nvSpPr>
          <p:cNvPr id="33794" name="标题 1"/>
          <p:cNvSpPr>
            <a:spLocks noGrp="1"/>
          </p:cNvSpPr>
          <p:nvPr/>
        </p:nvSpPr>
        <p:spPr>
          <a:xfrm>
            <a:off x="1825625" y="797335"/>
            <a:ext cx="8540750" cy="1143000"/>
          </a:xfrm>
          <a:prstGeom prst="rect">
            <a:avLst/>
          </a:prstGeom>
          <a:noFill/>
          <a:ln w="9525">
            <a:noFill/>
          </a:ln>
        </p:spPr>
        <p:txBody>
          <a:bodyPr vert="horz" wrap="square" lIns="91440" tIns="45720" rIns="91440" bIns="45720" anchor="ct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panose="020B0604020202020204" pitchFamily="34" charset="0"/>
              </a:defRPr>
            </a:lvl2pPr>
            <a:lvl3pPr algn="ctr" rtl="0" eaLnBrk="0" fontAlgn="base" hangingPunct="0">
              <a:spcBef>
                <a:spcPct val="0"/>
              </a:spcBef>
              <a:spcAft>
                <a:spcPct val="0"/>
              </a:spcAft>
              <a:defRPr sz="4200" b="1" i="1">
                <a:solidFill>
                  <a:schemeClr val="tx1"/>
                </a:solidFill>
                <a:latin typeface="Arial" panose="020B0604020202020204" pitchFamily="34" charset="0"/>
              </a:defRPr>
            </a:lvl3pPr>
            <a:lvl4pPr algn="ctr" rtl="0" eaLnBrk="0" fontAlgn="base" hangingPunct="0">
              <a:spcBef>
                <a:spcPct val="0"/>
              </a:spcBef>
              <a:spcAft>
                <a:spcPct val="0"/>
              </a:spcAft>
              <a:defRPr sz="4200" b="1" i="1">
                <a:solidFill>
                  <a:schemeClr val="tx1"/>
                </a:solidFill>
                <a:latin typeface="Arial" panose="020B0604020202020204" pitchFamily="34" charset="0"/>
              </a:defRPr>
            </a:lvl4pPr>
            <a:lvl5pPr algn="ctr" rtl="0" eaLnBrk="0" fontAlgn="base" hangingPunct="0">
              <a:spcBef>
                <a:spcPct val="0"/>
              </a:spcBef>
              <a:spcAft>
                <a:spcPct val="0"/>
              </a:spcAft>
              <a:defRPr sz="4200" b="1" i="1">
                <a:solidFill>
                  <a:schemeClr val="tx1"/>
                </a:solidFill>
                <a:latin typeface="Arial" panose="020B0604020202020204" pitchFamily="34" charset="0"/>
              </a:defRPr>
            </a:lvl5pPr>
            <a:lvl6pPr marL="457200" algn="ctr" rtl="0" eaLnBrk="1" fontAlgn="base" hangingPunct="1">
              <a:spcBef>
                <a:spcPct val="0"/>
              </a:spcBef>
              <a:spcAft>
                <a:spcPct val="0"/>
              </a:spcAft>
              <a:defRPr sz="4200" b="1" i="1">
                <a:solidFill>
                  <a:schemeClr val="tx1"/>
                </a:solidFill>
                <a:latin typeface="Arial" panose="020B0604020202020204" pitchFamily="34" charset="0"/>
              </a:defRPr>
            </a:lvl6pPr>
            <a:lvl7pPr marL="914400" algn="ctr" rtl="0" eaLnBrk="1" fontAlgn="base" hangingPunct="1">
              <a:spcBef>
                <a:spcPct val="0"/>
              </a:spcBef>
              <a:spcAft>
                <a:spcPct val="0"/>
              </a:spcAft>
              <a:defRPr sz="4200" b="1" i="1">
                <a:solidFill>
                  <a:schemeClr val="tx1"/>
                </a:solidFill>
                <a:latin typeface="Arial" panose="020B0604020202020204" pitchFamily="34" charset="0"/>
              </a:defRPr>
            </a:lvl7pPr>
            <a:lvl8pPr marL="1371600" algn="ctr" rtl="0" eaLnBrk="1" fontAlgn="base" hangingPunct="1">
              <a:spcBef>
                <a:spcPct val="0"/>
              </a:spcBef>
              <a:spcAft>
                <a:spcPct val="0"/>
              </a:spcAft>
              <a:defRPr sz="4200" b="1" i="1">
                <a:solidFill>
                  <a:schemeClr val="tx1"/>
                </a:solidFill>
                <a:latin typeface="Arial" panose="020B0604020202020204" pitchFamily="34" charset="0"/>
              </a:defRPr>
            </a:lvl8pPr>
            <a:lvl9pPr marL="1828800" algn="ctr" rtl="0" eaLnBrk="1" fontAlgn="base" hangingPunct="1">
              <a:spcBef>
                <a:spcPct val="0"/>
              </a:spcBef>
              <a:spcAft>
                <a:spcPct val="0"/>
              </a:spcAft>
              <a:defRPr sz="4200" b="1" i="1">
                <a:solidFill>
                  <a:schemeClr val="tx1"/>
                </a:solidFill>
                <a:latin typeface="Arial" panose="020B0604020202020204" pitchFamily="34" charset="0"/>
              </a:defRPr>
            </a:lvl9pPr>
          </a:lstStyle>
          <a:p>
            <a:pPr eaLnBrk="1" hangingPunct="1"/>
            <a:r>
              <a:rPr lang="zh-CN" altLang="en-US" sz="2600" dirty="0">
                <a:latin typeface="+mn-ea"/>
                <a:ea typeface="+mn-ea"/>
              </a:rPr>
              <a:t>实证研究的基本步骤</a:t>
            </a:r>
            <a:endParaRPr lang="zh-CN" altLang="en-US" sz="2600" dirty="0">
              <a:latin typeface="+mn-ea"/>
              <a:ea typeface="+mn-ea"/>
            </a:endParaRPr>
          </a:p>
        </p:txBody>
      </p:sp>
      <p:sp>
        <p:nvSpPr>
          <p:cNvPr id="3" name="圆角矩形 3"/>
          <p:cNvSpPr/>
          <p:nvPr/>
        </p:nvSpPr>
        <p:spPr bwMode="auto">
          <a:xfrm>
            <a:off x="2317072" y="3968317"/>
            <a:ext cx="4971495" cy="949349"/>
          </a:xfrm>
          <a:prstGeom prst="roundRect">
            <a:avLst/>
          </a:prstGeom>
          <a:noFill/>
          <a:ln w="66675" cap="flat" cmpd="sng" algn="ctr">
            <a:solidFill>
              <a:schemeClr val="accent1">
                <a:lumMod val="90000"/>
              </a:schemeClr>
            </a:solidFill>
            <a:prstDash val="solid"/>
            <a:round/>
            <a:headEnd type="none" w="med" len="med"/>
            <a:tailEnd type="none" w="med" len="med"/>
          </a:ln>
          <a:effectLst/>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a:xfrm>
            <a:off x="1209303" y="356659"/>
            <a:ext cx="10258349" cy="440676"/>
          </a:xfrm>
        </p:spPr>
        <p:txBody>
          <a:bodyPr/>
          <a:lstStyle/>
          <a:p>
            <a:r>
              <a:rPr lang="zh-CN" altLang="en-US" sz="2800" b="1" dirty="0">
                <a:solidFill>
                  <a:prstClr val="black">
                    <a:lumMod val="65000"/>
                    <a:lumOff val="35000"/>
                  </a:prstClr>
                </a:solidFill>
                <a:latin typeface="+mn-ea"/>
                <a:ea typeface="+mn-ea"/>
              </a:rPr>
              <a:t>论文</a:t>
            </a:r>
            <a:r>
              <a:rPr lang="zh-CN" altLang="en-US" sz="2800" b="1" dirty="0">
                <a:solidFill>
                  <a:prstClr val="black">
                    <a:lumMod val="65000"/>
                    <a:lumOff val="35000"/>
                  </a:prstClr>
                </a:solidFill>
                <a:latin typeface="+mn-ea"/>
                <a:ea typeface="+mn-ea"/>
              </a:rPr>
              <a:t>写作的基本过程</a:t>
            </a:r>
            <a:endParaRPr lang="zh-CN" altLang="en-US" sz="3600" b="1" dirty="0">
              <a:latin typeface="+mn-ea"/>
              <a:ea typeface="+mn-ea"/>
            </a:endParaRPr>
          </a:p>
        </p:txBody>
      </p:sp>
      <p:sp>
        <p:nvSpPr>
          <p:cNvPr id="33794" name="标题 1"/>
          <p:cNvSpPr>
            <a:spLocks noGrp="1"/>
          </p:cNvSpPr>
          <p:nvPr/>
        </p:nvSpPr>
        <p:spPr>
          <a:xfrm>
            <a:off x="1741805" y="805217"/>
            <a:ext cx="8540750" cy="1143000"/>
          </a:xfrm>
          <a:prstGeom prst="rect">
            <a:avLst/>
          </a:prstGeom>
          <a:noFill/>
          <a:ln w="9525">
            <a:noFill/>
          </a:ln>
        </p:spPr>
        <p:txBody>
          <a:bodyPr vert="horz" wrap="square" lIns="91440" tIns="45720" rIns="91440" bIns="45720" anchor="ct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panose="020B0604020202020204" pitchFamily="34" charset="0"/>
              </a:defRPr>
            </a:lvl2pPr>
            <a:lvl3pPr algn="ctr" rtl="0" eaLnBrk="0" fontAlgn="base" hangingPunct="0">
              <a:spcBef>
                <a:spcPct val="0"/>
              </a:spcBef>
              <a:spcAft>
                <a:spcPct val="0"/>
              </a:spcAft>
              <a:defRPr sz="4200" b="1" i="1">
                <a:solidFill>
                  <a:schemeClr val="tx1"/>
                </a:solidFill>
                <a:latin typeface="Arial" panose="020B0604020202020204" pitchFamily="34" charset="0"/>
              </a:defRPr>
            </a:lvl3pPr>
            <a:lvl4pPr algn="ctr" rtl="0" eaLnBrk="0" fontAlgn="base" hangingPunct="0">
              <a:spcBef>
                <a:spcPct val="0"/>
              </a:spcBef>
              <a:spcAft>
                <a:spcPct val="0"/>
              </a:spcAft>
              <a:defRPr sz="4200" b="1" i="1">
                <a:solidFill>
                  <a:schemeClr val="tx1"/>
                </a:solidFill>
                <a:latin typeface="Arial" panose="020B0604020202020204" pitchFamily="34" charset="0"/>
              </a:defRPr>
            </a:lvl4pPr>
            <a:lvl5pPr algn="ctr" rtl="0" eaLnBrk="0" fontAlgn="base" hangingPunct="0">
              <a:spcBef>
                <a:spcPct val="0"/>
              </a:spcBef>
              <a:spcAft>
                <a:spcPct val="0"/>
              </a:spcAft>
              <a:defRPr sz="4200" b="1" i="1">
                <a:solidFill>
                  <a:schemeClr val="tx1"/>
                </a:solidFill>
                <a:latin typeface="Arial" panose="020B0604020202020204" pitchFamily="34" charset="0"/>
              </a:defRPr>
            </a:lvl5pPr>
            <a:lvl6pPr marL="457200" algn="ctr" rtl="0" eaLnBrk="1" fontAlgn="base" hangingPunct="1">
              <a:spcBef>
                <a:spcPct val="0"/>
              </a:spcBef>
              <a:spcAft>
                <a:spcPct val="0"/>
              </a:spcAft>
              <a:defRPr sz="4200" b="1" i="1">
                <a:solidFill>
                  <a:schemeClr val="tx1"/>
                </a:solidFill>
                <a:latin typeface="Arial" panose="020B0604020202020204" pitchFamily="34" charset="0"/>
              </a:defRPr>
            </a:lvl6pPr>
            <a:lvl7pPr marL="914400" algn="ctr" rtl="0" eaLnBrk="1" fontAlgn="base" hangingPunct="1">
              <a:spcBef>
                <a:spcPct val="0"/>
              </a:spcBef>
              <a:spcAft>
                <a:spcPct val="0"/>
              </a:spcAft>
              <a:defRPr sz="4200" b="1" i="1">
                <a:solidFill>
                  <a:schemeClr val="tx1"/>
                </a:solidFill>
                <a:latin typeface="Arial" panose="020B0604020202020204" pitchFamily="34" charset="0"/>
              </a:defRPr>
            </a:lvl7pPr>
            <a:lvl8pPr marL="1371600" algn="ctr" rtl="0" eaLnBrk="1" fontAlgn="base" hangingPunct="1">
              <a:spcBef>
                <a:spcPct val="0"/>
              </a:spcBef>
              <a:spcAft>
                <a:spcPct val="0"/>
              </a:spcAft>
              <a:defRPr sz="4200" b="1" i="1">
                <a:solidFill>
                  <a:schemeClr val="tx1"/>
                </a:solidFill>
                <a:latin typeface="Arial" panose="020B0604020202020204" pitchFamily="34" charset="0"/>
              </a:defRPr>
            </a:lvl8pPr>
            <a:lvl9pPr marL="1828800" algn="ctr" rtl="0" eaLnBrk="1" fontAlgn="base" hangingPunct="1">
              <a:spcBef>
                <a:spcPct val="0"/>
              </a:spcBef>
              <a:spcAft>
                <a:spcPct val="0"/>
              </a:spcAft>
              <a:defRPr sz="4200" b="1" i="1">
                <a:solidFill>
                  <a:schemeClr val="tx1"/>
                </a:solidFill>
                <a:latin typeface="Arial" panose="020B0604020202020204" pitchFamily="34" charset="0"/>
              </a:defRPr>
            </a:lvl9pPr>
          </a:lstStyle>
          <a:p>
            <a:pPr eaLnBrk="1" hangingPunct="1"/>
            <a:endParaRPr lang="zh-CN" altLang="en-US" sz="3200" dirty="0">
              <a:latin typeface="+mn-ea"/>
              <a:ea typeface="+mn-ea"/>
            </a:endParaRPr>
          </a:p>
        </p:txBody>
      </p:sp>
      <p:sp>
        <p:nvSpPr>
          <p:cNvPr id="27" name="Rectangle 3"/>
          <p:cNvSpPr>
            <a:spLocks noChangeArrowheads="1"/>
          </p:cNvSpPr>
          <p:nvPr/>
        </p:nvSpPr>
        <p:spPr bwMode="auto">
          <a:xfrm>
            <a:off x="5039785" y="3287713"/>
            <a:ext cx="2880783" cy="574675"/>
          </a:xfrm>
          <a:prstGeom prst="roundRect">
            <a:avLst/>
          </a:prstGeom>
        </p:spPr>
        <p:style>
          <a:lnRef idx="0">
            <a:srgbClr val="FFFFFF"/>
          </a:lnRef>
          <a:fillRef idx="1">
            <a:schemeClr val="accent3"/>
          </a:fillRef>
          <a:effectRef idx="0">
            <a:srgbClr val="FFFFFF"/>
          </a:effectRef>
          <a:fontRef idx="minor">
            <a:schemeClr val="lt1"/>
          </a:fontRef>
        </p:style>
        <p:txBody>
          <a:bodyPr wrap="none" anchor="ctr"/>
          <a:lstStyle/>
          <a:p>
            <a:pPr algn="ctr"/>
            <a:r>
              <a:rPr lang="zh-CN" sz="2000" dirty="0">
                <a:latin typeface="+mn-ea"/>
              </a:rPr>
              <a:t>数据选取，</a:t>
            </a:r>
            <a:r>
              <a:rPr lang="zh-CN" altLang="en-US" sz="2000" dirty="0">
                <a:latin typeface="+mn-ea"/>
                <a:sym typeface="+mn-ea"/>
              </a:rPr>
              <a:t>专业</a:t>
            </a:r>
            <a:r>
              <a:rPr lang="zh-CN" sz="2000" dirty="0">
                <a:latin typeface="+mn-ea"/>
                <a:sym typeface="+mn-ea"/>
              </a:rPr>
              <a:t>数据库</a:t>
            </a:r>
            <a:endParaRPr lang="zh-CN" sz="2000" dirty="0">
              <a:latin typeface="+mn-ea"/>
            </a:endParaRPr>
          </a:p>
        </p:txBody>
      </p:sp>
      <p:sp>
        <p:nvSpPr>
          <p:cNvPr id="28" name="Rectangle 4"/>
          <p:cNvSpPr>
            <a:spLocks noChangeArrowheads="1"/>
          </p:cNvSpPr>
          <p:nvPr/>
        </p:nvSpPr>
        <p:spPr bwMode="auto">
          <a:xfrm>
            <a:off x="5039785" y="4224339"/>
            <a:ext cx="2880783" cy="574675"/>
          </a:xfrm>
          <a:prstGeom prst="roundRect">
            <a:avLst/>
          </a:prstGeom>
        </p:spPr>
        <p:style>
          <a:lnRef idx="0">
            <a:srgbClr val="FFFFFF"/>
          </a:lnRef>
          <a:fillRef idx="1">
            <a:schemeClr val="accent3"/>
          </a:fillRef>
          <a:effectRef idx="0">
            <a:srgbClr val="FFFFFF"/>
          </a:effectRef>
          <a:fontRef idx="minor">
            <a:schemeClr val="lt1"/>
          </a:fontRef>
        </p:style>
        <p:txBody>
          <a:bodyPr wrap="none" anchor="ctr"/>
          <a:lstStyle/>
          <a:p>
            <a:pPr algn="ctr"/>
            <a:r>
              <a:rPr lang="zh-CN" sz="2000" dirty="0">
                <a:latin typeface="+mn-ea"/>
              </a:rPr>
              <a:t>数据清洗处理</a:t>
            </a:r>
            <a:endParaRPr lang="zh-CN" sz="2000" dirty="0">
              <a:latin typeface="+mn-ea"/>
            </a:endParaRPr>
          </a:p>
        </p:txBody>
      </p:sp>
      <p:sp>
        <p:nvSpPr>
          <p:cNvPr id="29" name="Rectangle 5"/>
          <p:cNvSpPr>
            <a:spLocks noChangeArrowheads="1"/>
          </p:cNvSpPr>
          <p:nvPr/>
        </p:nvSpPr>
        <p:spPr bwMode="auto">
          <a:xfrm>
            <a:off x="5039785" y="5230814"/>
            <a:ext cx="2880783" cy="574675"/>
          </a:xfrm>
          <a:prstGeom prst="roundRect">
            <a:avLst/>
          </a:prstGeom>
        </p:spPr>
        <p:style>
          <a:lnRef idx="0">
            <a:srgbClr val="FFFFFF"/>
          </a:lnRef>
          <a:fillRef idx="1">
            <a:schemeClr val="accent3"/>
          </a:fillRef>
          <a:effectRef idx="0">
            <a:srgbClr val="FFFFFF"/>
          </a:effectRef>
          <a:fontRef idx="minor">
            <a:schemeClr val="lt1"/>
          </a:fontRef>
        </p:style>
        <p:txBody>
          <a:bodyPr wrap="none" anchor="ctr"/>
          <a:lstStyle/>
          <a:p>
            <a:pPr algn="ctr"/>
            <a:r>
              <a:rPr lang="zh-CN" sz="2000">
                <a:latin typeface="+mn-ea"/>
              </a:rPr>
              <a:t>回归分析</a:t>
            </a:r>
            <a:endParaRPr lang="zh-CN" sz="2000">
              <a:latin typeface="+mn-ea"/>
            </a:endParaRPr>
          </a:p>
        </p:txBody>
      </p:sp>
      <p:sp>
        <p:nvSpPr>
          <p:cNvPr id="30" name="Rectangle 6"/>
          <p:cNvSpPr>
            <a:spLocks noChangeArrowheads="1"/>
          </p:cNvSpPr>
          <p:nvPr/>
        </p:nvSpPr>
        <p:spPr bwMode="auto">
          <a:xfrm>
            <a:off x="4080933" y="2205039"/>
            <a:ext cx="2880784" cy="574675"/>
          </a:xfrm>
          <a:prstGeom prst="roundRect">
            <a:avLst/>
          </a:prstGeom>
        </p:spPr>
        <p:style>
          <a:lnRef idx="0">
            <a:srgbClr val="FFFFFF"/>
          </a:lnRef>
          <a:fillRef idx="1">
            <a:schemeClr val="accent3"/>
          </a:fillRef>
          <a:effectRef idx="0">
            <a:srgbClr val="FFFFFF"/>
          </a:effectRef>
          <a:fontRef idx="minor">
            <a:schemeClr val="lt1"/>
          </a:fontRef>
        </p:style>
        <p:txBody>
          <a:bodyPr wrap="none" anchor="ctr"/>
          <a:lstStyle/>
          <a:p>
            <a:pPr algn="ctr"/>
            <a:r>
              <a:rPr lang="zh-CN" sz="2000">
                <a:latin typeface="+mn-ea"/>
              </a:rPr>
              <a:t>实证研究</a:t>
            </a:r>
            <a:endParaRPr lang="zh-CN" sz="2000">
              <a:latin typeface="+mn-ea"/>
            </a:endParaRPr>
          </a:p>
        </p:txBody>
      </p:sp>
      <p:sp>
        <p:nvSpPr>
          <p:cNvPr id="31" name="Rectangle 7"/>
          <p:cNvSpPr>
            <a:spLocks noChangeArrowheads="1"/>
          </p:cNvSpPr>
          <p:nvPr/>
        </p:nvSpPr>
        <p:spPr bwMode="auto">
          <a:xfrm>
            <a:off x="8015818" y="2205039"/>
            <a:ext cx="2880783" cy="574675"/>
          </a:xfrm>
          <a:prstGeom prst="roundRect">
            <a:avLst/>
          </a:prstGeom>
        </p:spPr>
        <p:style>
          <a:lnRef idx="2">
            <a:schemeClr val="lt1"/>
          </a:lnRef>
          <a:fillRef idx="1">
            <a:schemeClr val="accent4"/>
          </a:fillRef>
          <a:effectRef idx="1">
            <a:schemeClr val="accent4"/>
          </a:effectRef>
          <a:fontRef idx="minor">
            <a:schemeClr val="dk1"/>
          </a:fontRef>
        </p:style>
        <p:txBody>
          <a:bodyPr wrap="none" anchor="ctr"/>
          <a:lstStyle/>
          <a:p>
            <a:pPr algn="ctr"/>
            <a:r>
              <a:rPr lang="zh-CN" sz="2000">
                <a:latin typeface="+mn-ea"/>
              </a:rPr>
              <a:t>研究结论与政策</a:t>
            </a:r>
            <a:endParaRPr lang="zh-CN" sz="2000">
              <a:latin typeface="+mn-ea"/>
            </a:endParaRPr>
          </a:p>
        </p:txBody>
      </p:sp>
      <p:sp>
        <p:nvSpPr>
          <p:cNvPr id="32" name="Rectangle 8"/>
          <p:cNvSpPr>
            <a:spLocks noChangeArrowheads="1"/>
          </p:cNvSpPr>
          <p:nvPr/>
        </p:nvSpPr>
        <p:spPr bwMode="auto">
          <a:xfrm>
            <a:off x="239185" y="2205039"/>
            <a:ext cx="2880783" cy="574675"/>
          </a:xfrm>
          <a:prstGeom prst="roundRect">
            <a:avLst/>
          </a:prstGeom>
        </p:spPr>
        <p:style>
          <a:lnRef idx="2">
            <a:schemeClr val="lt1"/>
          </a:lnRef>
          <a:fillRef idx="1">
            <a:schemeClr val="accent4"/>
          </a:fillRef>
          <a:effectRef idx="1">
            <a:schemeClr val="accent4"/>
          </a:effectRef>
          <a:fontRef idx="minor">
            <a:schemeClr val="dk1"/>
          </a:fontRef>
        </p:style>
        <p:txBody>
          <a:bodyPr wrap="none" anchor="ctr"/>
          <a:lstStyle/>
          <a:p>
            <a:pPr algn="ctr"/>
            <a:r>
              <a:rPr lang="zh-CN" sz="2000" dirty="0">
                <a:latin typeface="+mn-ea"/>
              </a:rPr>
              <a:t>确立选题</a:t>
            </a:r>
            <a:endParaRPr lang="zh-CN" sz="2000" dirty="0">
              <a:latin typeface="+mn-ea"/>
            </a:endParaRPr>
          </a:p>
        </p:txBody>
      </p:sp>
      <p:sp>
        <p:nvSpPr>
          <p:cNvPr id="33" name="Line 9"/>
          <p:cNvSpPr>
            <a:spLocks noChangeShapeType="1"/>
          </p:cNvSpPr>
          <p:nvPr/>
        </p:nvSpPr>
        <p:spPr bwMode="auto">
          <a:xfrm>
            <a:off x="5615517" y="2781300"/>
            <a:ext cx="0" cy="0"/>
          </a:xfrm>
          <a:prstGeom prst="line">
            <a:avLst/>
          </a:prstGeom>
          <a:ln>
            <a:tailEnd type="triangle" w="med" len="med"/>
          </a:ln>
          <a:extLst>
            <a:ext uri="{909E8E84-426E-40DD-AFC4-6F175D3DCCD1}">
              <a14:hiddenFill xmlns:a14="http://schemas.microsoft.com/office/drawing/2010/main">
                <a:noFill/>
              </a14:hiddenFill>
            </a:ext>
          </a:extLst>
        </p:spPr>
        <p:style>
          <a:lnRef idx="2">
            <a:schemeClr val="lt1"/>
          </a:lnRef>
          <a:fillRef idx="1">
            <a:schemeClr val="accent4"/>
          </a:fillRef>
          <a:effectRef idx="1">
            <a:schemeClr val="accent4"/>
          </a:effectRef>
          <a:fontRef idx="minor">
            <a:schemeClr val="dk1"/>
          </a:fontRef>
        </p:style>
        <p:txBody>
          <a:bodyPr/>
          <a:lstStyle/>
          <a:p>
            <a:endParaRPr lang="zh-CN" altLang="en-US">
              <a:latin typeface="+mn-ea"/>
            </a:endParaRPr>
          </a:p>
        </p:txBody>
      </p:sp>
      <p:grpSp>
        <p:nvGrpSpPr>
          <p:cNvPr id="2" name="组合 1"/>
          <p:cNvGrpSpPr/>
          <p:nvPr/>
        </p:nvGrpSpPr>
        <p:grpSpPr>
          <a:xfrm>
            <a:off x="4368800" y="2781301"/>
            <a:ext cx="670984" cy="2663825"/>
            <a:chOff x="4368800" y="2781301"/>
            <a:chExt cx="670984" cy="2663825"/>
          </a:xfrm>
        </p:grpSpPr>
        <p:sp>
          <p:nvSpPr>
            <p:cNvPr id="34" name="Line 10"/>
            <p:cNvSpPr>
              <a:spLocks noChangeShapeType="1"/>
            </p:cNvSpPr>
            <p:nvPr/>
          </p:nvSpPr>
          <p:spPr bwMode="auto">
            <a:xfrm>
              <a:off x="4368800" y="2781301"/>
              <a:ext cx="0" cy="2663825"/>
            </a:xfrm>
            <a:prstGeom prst="line">
              <a:avLst/>
            </a:prstGeom>
            <a:extLst>
              <a:ext uri="{909E8E84-426E-40DD-AFC4-6F175D3DCCD1}">
                <a14:hiddenFill xmlns:a14="http://schemas.microsoft.com/office/drawing/2010/main">
                  <a:noFill/>
                </a14:hiddenFill>
              </a:ext>
            </a:extLst>
          </p:spPr>
          <p:style>
            <a:lnRef idx="2">
              <a:schemeClr val="lt1"/>
            </a:lnRef>
            <a:fillRef idx="1">
              <a:schemeClr val="accent4"/>
            </a:fillRef>
            <a:effectRef idx="1">
              <a:schemeClr val="accent4"/>
            </a:effectRef>
            <a:fontRef idx="minor">
              <a:schemeClr val="dk1"/>
            </a:fontRef>
          </p:style>
          <p:txBody>
            <a:bodyPr/>
            <a:lstStyle/>
            <a:p>
              <a:endParaRPr lang="zh-CN" altLang="en-US">
                <a:latin typeface="+mn-ea"/>
              </a:endParaRPr>
            </a:p>
          </p:txBody>
        </p:sp>
        <p:sp>
          <p:nvSpPr>
            <p:cNvPr id="35" name="Line 11"/>
            <p:cNvSpPr>
              <a:spLocks noChangeShapeType="1"/>
            </p:cNvSpPr>
            <p:nvPr/>
          </p:nvSpPr>
          <p:spPr bwMode="auto">
            <a:xfrm>
              <a:off x="4368800" y="3573463"/>
              <a:ext cx="670984" cy="0"/>
            </a:xfrm>
            <a:prstGeom prst="line">
              <a:avLst/>
            </a:prstGeom>
            <a:ln>
              <a:tailEnd type="triangle" w="med" len="med"/>
            </a:ln>
            <a:extLst>
              <a:ext uri="{909E8E84-426E-40DD-AFC4-6F175D3DCCD1}">
                <a14:hiddenFill xmlns:a14="http://schemas.microsoft.com/office/drawing/2010/main">
                  <a:noFill/>
                </a14:hiddenFill>
              </a:ext>
            </a:extLst>
          </p:spPr>
          <p:style>
            <a:lnRef idx="2">
              <a:schemeClr val="lt1"/>
            </a:lnRef>
            <a:fillRef idx="1">
              <a:schemeClr val="accent4"/>
            </a:fillRef>
            <a:effectRef idx="1">
              <a:schemeClr val="accent4"/>
            </a:effectRef>
            <a:fontRef idx="minor">
              <a:schemeClr val="dk1"/>
            </a:fontRef>
          </p:style>
          <p:txBody>
            <a:bodyPr/>
            <a:lstStyle/>
            <a:p>
              <a:endParaRPr lang="zh-CN" altLang="en-US">
                <a:latin typeface="+mn-ea"/>
              </a:endParaRPr>
            </a:p>
          </p:txBody>
        </p:sp>
        <p:sp>
          <p:nvSpPr>
            <p:cNvPr id="36" name="Line 12"/>
            <p:cNvSpPr>
              <a:spLocks noChangeShapeType="1"/>
            </p:cNvSpPr>
            <p:nvPr/>
          </p:nvSpPr>
          <p:spPr bwMode="auto">
            <a:xfrm>
              <a:off x="4368800" y="4508500"/>
              <a:ext cx="670984" cy="0"/>
            </a:xfrm>
            <a:prstGeom prst="line">
              <a:avLst/>
            </a:prstGeom>
            <a:ln>
              <a:tailEnd type="triangle" w="med" len="med"/>
            </a:ln>
            <a:extLst>
              <a:ext uri="{909E8E84-426E-40DD-AFC4-6F175D3DCCD1}">
                <a14:hiddenFill xmlns:a14="http://schemas.microsoft.com/office/drawing/2010/main">
                  <a:noFill/>
                </a14:hiddenFill>
              </a:ext>
            </a:extLst>
          </p:spPr>
          <p:style>
            <a:lnRef idx="2">
              <a:schemeClr val="lt1"/>
            </a:lnRef>
            <a:fillRef idx="1">
              <a:schemeClr val="accent4"/>
            </a:fillRef>
            <a:effectRef idx="1">
              <a:schemeClr val="accent4"/>
            </a:effectRef>
            <a:fontRef idx="minor">
              <a:schemeClr val="dk1"/>
            </a:fontRef>
          </p:style>
          <p:txBody>
            <a:bodyPr/>
            <a:lstStyle/>
            <a:p>
              <a:endParaRPr lang="zh-CN" altLang="en-US">
                <a:latin typeface="+mn-ea"/>
              </a:endParaRPr>
            </a:p>
          </p:txBody>
        </p:sp>
        <p:sp>
          <p:nvSpPr>
            <p:cNvPr id="37" name="Line 13"/>
            <p:cNvSpPr>
              <a:spLocks noChangeShapeType="1"/>
            </p:cNvSpPr>
            <p:nvPr/>
          </p:nvSpPr>
          <p:spPr bwMode="auto">
            <a:xfrm>
              <a:off x="4368800" y="5445125"/>
              <a:ext cx="670984" cy="0"/>
            </a:xfrm>
            <a:prstGeom prst="line">
              <a:avLst/>
            </a:prstGeom>
            <a:ln>
              <a:tailEnd type="triangle" w="med" len="med"/>
            </a:ln>
            <a:extLst>
              <a:ext uri="{909E8E84-426E-40DD-AFC4-6F175D3DCCD1}">
                <a14:hiddenFill xmlns:a14="http://schemas.microsoft.com/office/drawing/2010/main">
                  <a:noFill/>
                </a14:hiddenFill>
              </a:ext>
            </a:extLst>
          </p:spPr>
          <p:style>
            <a:lnRef idx="2">
              <a:schemeClr val="lt1"/>
            </a:lnRef>
            <a:fillRef idx="1">
              <a:schemeClr val="accent4"/>
            </a:fillRef>
            <a:effectRef idx="1">
              <a:schemeClr val="accent4"/>
            </a:effectRef>
            <a:fontRef idx="minor">
              <a:schemeClr val="dk1"/>
            </a:fontRef>
          </p:style>
          <p:txBody>
            <a:bodyPr/>
            <a:lstStyle/>
            <a:p>
              <a:endParaRPr lang="zh-CN" altLang="en-US">
                <a:latin typeface="+mn-ea"/>
              </a:endParaRPr>
            </a:p>
          </p:txBody>
        </p:sp>
      </p:grpSp>
      <p:sp>
        <p:nvSpPr>
          <p:cNvPr id="38" name="AutoShape 14"/>
          <p:cNvSpPr>
            <a:spLocks noChangeArrowheads="1"/>
          </p:cNvSpPr>
          <p:nvPr/>
        </p:nvSpPr>
        <p:spPr bwMode="auto">
          <a:xfrm>
            <a:off x="3380318" y="2205039"/>
            <a:ext cx="412749" cy="579437"/>
          </a:xfrm>
          <a:prstGeom prst="rightArrow">
            <a:avLst>
              <a:gd name="adj1" fmla="val 50000"/>
              <a:gd name="adj2" fmla="val 25000"/>
            </a:avLst>
          </a:prstGeom>
        </p:spPr>
        <p:style>
          <a:lnRef idx="2">
            <a:schemeClr val="lt1"/>
          </a:lnRef>
          <a:fillRef idx="1">
            <a:schemeClr val="accent4"/>
          </a:fillRef>
          <a:effectRef idx="1">
            <a:schemeClr val="accent4"/>
          </a:effectRef>
          <a:fontRef idx="minor">
            <a:schemeClr val="dk1"/>
          </a:fontRef>
        </p:style>
        <p:txBody>
          <a:bodyPr wrap="none" anchor="ctr"/>
          <a:lstStyle/>
          <a:p>
            <a:endParaRPr lang="zh-CN" altLang="en-US">
              <a:latin typeface="+mn-ea"/>
            </a:endParaRPr>
          </a:p>
        </p:txBody>
      </p:sp>
      <p:sp>
        <p:nvSpPr>
          <p:cNvPr id="39" name="AutoShape 15"/>
          <p:cNvSpPr>
            <a:spLocks noChangeArrowheads="1"/>
          </p:cNvSpPr>
          <p:nvPr/>
        </p:nvSpPr>
        <p:spPr bwMode="auto">
          <a:xfrm>
            <a:off x="7219951" y="2201864"/>
            <a:ext cx="412749" cy="579437"/>
          </a:xfrm>
          <a:prstGeom prst="rightArrow">
            <a:avLst>
              <a:gd name="adj1" fmla="val 50000"/>
              <a:gd name="adj2" fmla="val 25000"/>
            </a:avLst>
          </a:prstGeom>
        </p:spPr>
        <p:style>
          <a:lnRef idx="0">
            <a:srgbClr val="FFFFFF"/>
          </a:lnRef>
          <a:fillRef idx="1">
            <a:schemeClr val="accent3"/>
          </a:fillRef>
          <a:effectRef idx="0">
            <a:srgbClr val="FFFFFF"/>
          </a:effectRef>
          <a:fontRef idx="minor">
            <a:schemeClr val="lt1"/>
          </a:fontRef>
        </p:style>
        <p:txBody>
          <a:bodyPr wrap="none" anchor="ctr"/>
          <a:lstStyle/>
          <a:p>
            <a:endParaRPr lang="zh-CN" altLang="en-US">
              <a:latin typeface="+mn-ea"/>
            </a:endParaRPr>
          </a:p>
        </p:txBody>
      </p:sp>
      <p:sp>
        <p:nvSpPr>
          <p:cNvPr id="40" name="Rectangle 20"/>
          <p:cNvSpPr>
            <a:spLocks noChangeArrowheads="1"/>
          </p:cNvSpPr>
          <p:nvPr/>
        </p:nvSpPr>
        <p:spPr bwMode="auto">
          <a:xfrm>
            <a:off x="1200151" y="3284539"/>
            <a:ext cx="2880783" cy="574675"/>
          </a:xfrm>
          <a:prstGeom prst="roundRect">
            <a:avLst/>
          </a:prstGeom>
        </p:spPr>
        <p:style>
          <a:lnRef idx="2">
            <a:schemeClr val="lt1"/>
          </a:lnRef>
          <a:fillRef idx="1">
            <a:schemeClr val="accent4"/>
          </a:fillRef>
          <a:effectRef idx="1">
            <a:schemeClr val="accent4"/>
          </a:effectRef>
          <a:fontRef idx="minor">
            <a:schemeClr val="dk1"/>
          </a:fontRef>
        </p:style>
        <p:txBody>
          <a:bodyPr wrap="none" anchor="ctr"/>
          <a:lstStyle/>
          <a:p>
            <a:pPr algn="ctr"/>
            <a:r>
              <a:rPr lang="zh-CN" sz="2000" dirty="0">
                <a:latin typeface="+mn-ea"/>
              </a:rPr>
              <a:t>方向确定</a:t>
            </a:r>
            <a:endParaRPr lang="zh-CN" sz="2000" dirty="0">
              <a:latin typeface="+mn-ea"/>
            </a:endParaRPr>
          </a:p>
        </p:txBody>
      </p:sp>
      <p:sp>
        <p:nvSpPr>
          <p:cNvPr id="41" name="Rectangle 21"/>
          <p:cNvSpPr>
            <a:spLocks noChangeArrowheads="1"/>
          </p:cNvSpPr>
          <p:nvPr/>
        </p:nvSpPr>
        <p:spPr bwMode="auto">
          <a:xfrm>
            <a:off x="1200151" y="4221164"/>
            <a:ext cx="2880783" cy="574675"/>
          </a:xfrm>
          <a:prstGeom prst="roundRect">
            <a:avLst/>
          </a:prstGeom>
        </p:spPr>
        <p:style>
          <a:lnRef idx="2">
            <a:schemeClr val="lt1"/>
          </a:lnRef>
          <a:fillRef idx="1">
            <a:schemeClr val="accent4"/>
          </a:fillRef>
          <a:effectRef idx="1">
            <a:schemeClr val="accent4"/>
          </a:effectRef>
          <a:fontRef idx="minor">
            <a:schemeClr val="dk1"/>
          </a:fontRef>
        </p:style>
        <p:txBody>
          <a:bodyPr wrap="none" anchor="ctr"/>
          <a:lstStyle/>
          <a:p>
            <a:pPr algn="ctr"/>
            <a:r>
              <a:rPr lang="zh-CN" sz="2000" dirty="0">
                <a:latin typeface="+mn-ea"/>
              </a:rPr>
              <a:t>文献阅读</a:t>
            </a:r>
            <a:endParaRPr lang="zh-CN" sz="2000" dirty="0">
              <a:latin typeface="+mn-ea"/>
            </a:endParaRPr>
          </a:p>
        </p:txBody>
      </p:sp>
      <p:sp>
        <p:nvSpPr>
          <p:cNvPr id="42" name="Rectangle 22"/>
          <p:cNvSpPr>
            <a:spLocks noChangeArrowheads="1"/>
          </p:cNvSpPr>
          <p:nvPr/>
        </p:nvSpPr>
        <p:spPr bwMode="auto">
          <a:xfrm>
            <a:off x="1200151" y="5227639"/>
            <a:ext cx="2880783" cy="574675"/>
          </a:xfrm>
          <a:prstGeom prst="roundRect">
            <a:avLst/>
          </a:prstGeom>
        </p:spPr>
        <p:style>
          <a:lnRef idx="2">
            <a:schemeClr val="lt1"/>
          </a:lnRef>
          <a:fillRef idx="1">
            <a:schemeClr val="accent4"/>
          </a:fillRef>
          <a:effectRef idx="1">
            <a:schemeClr val="accent4"/>
          </a:effectRef>
          <a:fontRef idx="minor">
            <a:schemeClr val="dk1"/>
          </a:fontRef>
        </p:style>
        <p:txBody>
          <a:bodyPr wrap="none" anchor="ctr"/>
          <a:lstStyle/>
          <a:p>
            <a:pPr algn="ctr"/>
            <a:r>
              <a:rPr lang="zh-CN" sz="2000">
                <a:latin typeface="+mn-ea"/>
              </a:rPr>
              <a:t>构建研究框架</a:t>
            </a:r>
            <a:endParaRPr lang="zh-CN" sz="2000">
              <a:latin typeface="+mn-ea"/>
            </a:endParaRPr>
          </a:p>
        </p:txBody>
      </p:sp>
      <p:sp>
        <p:nvSpPr>
          <p:cNvPr id="43" name="Rectangle 23"/>
          <p:cNvSpPr>
            <a:spLocks noChangeArrowheads="1"/>
          </p:cNvSpPr>
          <p:nvPr/>
        </p:nvSpPr>
        <p:spPr bwMode="auto">
          <a:xfrm>
            <a:off x="8976785" y="3287713"/>
            <a:ext cx="2880783" cy="574675"/>
          </a:xfrm>
          <a:prstGeom prst="roundRect">
            <a:avLst/>
          </a:prstGeom>
        </p:spPr>
        <p:style>
          <a:lnRef idx="2">
            <a:schemeClr val="lt1"/>
          </a:lnRef>
          <a:fillRef idx="1">
            <a:schemeClr val="accent4"/>
          </a:fillRef>
          <a:effectRef idx="1">
            <a:schemeClr val="accent4"/>
          </a:effectRef>
          <a:fontRef idx="minor">
            <a:schemeClr val="dk1"/>
          </a:fontRef>
        </p:style>
        <p:txBody>
          <a:bodyPr wrap="none" anchor="ctr"/>
          <a:lstStyle/>
          <a:p>
            <a:pPr algn="ctr"/>
            <a:r>
              <a:rPr lang="zh-CN" sz="2000">
                <a:latin typeface="+mn-ea"/>
              </a:rPr>
              <a:t>回归分析结论</a:t>
            </a:r>
            <a:endParaRPr lang="zh-CN" sz="2000">
              <a:latin typeface="+mn-ea"/>
            </a:endParaRPr>
          </a:p>
        </p:txBody>
      </p:sp>
      <p:sp>
        <p:nvSpPr>
          <p:cNvPr id="44" name="Rectangle 24"/>
          <p:cNvSpPr>
            <a:spLocks noChangeArrowheads="1"/>
          </p:cNvSpPr>
          <p:nvPr/>
        </p:nvSpPr>
        <p:spPr bwMode="auto">
          <a:xfrm>
            <a:off x="8976785" y="4224339"/>
            <a:ext cx="2880783" cy="574675"/>
          </a:xfrm>
          <a:prstGeom prst="roundRect">
            <a:avLst/>
          </a:prstGeom>
        </p:spPr>
        <p:style>
          <a:lnRef idx="2">
            <a:schemeClr val="lt1"/>
          </a:lnRef>
          <a:fillRef idx="1">
            <a:schemeClr val="accent4"/>
          </a:fillRef>
          <a:effectRef idx="1">
            <a:schemeClr val="accent4"/>
          </a:effectRef>
          <a:fontRef idx="minor">
            <a:schemeClr val="dk1"/>
          </a:fontRef>
        </p:style>
        <p:txBody>
          <a:bodyPr wrap="none" anchor="ctr"/>
          <a:lstStyle/>
          <a:p>
            <a:pPr algn="ctr"/>
            <a:r>
              <a:rPr lang="zh-CN" sz="2000">
                <a:latin typeface="+mn-ea"/>
              </a:rPr>
              <a:t>政策建议</a:t>
            </a:r>
            <a:endParaRPr lang="zh-CN" sz="2000">
              <a:latin typeface="+mn-ea"/>
            </a:endParaRPr>
          </a:p>
        </p:txBody>
      </p:sp>
      <p:sp>
        <p:nvSpPr>
          <p:cNvPr id="45" name="Rectangle 25"/>
          <p:cNvSpPr>
            <a:spLocks noChangeArrowheads="1"/>
          </p:cNvSpPr>
          <p:nvPr/>
        </p:nvSpPr>
        <p:spPr bwMode="auto">
          <a:xfrm>
            <a:off x="8976785" y="5230814"/>
            <a:ext cx="2880783" cy="574675"/>
          </a:xfrm>
          <a:prstGeom prst="roundRect">
            <a:avLst/>
          </a:prstGeom>
        </p:spPr>
        <p:style>
          <a:lnRef idx="2">
            <a:schemeClr val="lt1"/>
          </a:lnRef>
          <a:fillRef idx="1">
            <a:schemeClr val="accent4"/>
          </a:fillRef>
          <a:effectRef idx="1">
            <a:schemeClr val="accent4"/>
          </a:effectRef>
          <a:fontRef idx="minor">
            <a:schemeClr val="dk1"/>
          </a:fontRef>
        </p:style>
        <p:txBody>
          <a:bodyPr wrap="none" anchor="ctr"/>
          <a:lstStyle/>
          <a:p>
            <a:pPr algn="ctr"/>
            <a:r>
              <a:rPr lang="zh-CN" sz="2000" dirty="0">
                <a:latin typeface="+mn-ea"/>
              </a:rPr>
              <a:t>未来展望</a:t>
            </a:r>
            <a:endParaRPr lang="zh-CN" sz="2000" dirty="0">
              <a:latin typeface="+mn-ea"/>
            </a:endParaRPr>
          </a:p>
        </p:txBody>
      </p:sp>
      <p:sp>
        <p:nvSpPr>
          <p:cNvPr id="46" name="Line 26"/>
          <p:cNvSpPr>
            <a:spLocks noChangeShapeType="1"/>
          </p:cNvSpPr>
          <p:nvPr/>
        </p:nvSpPr>
        <p:spPr bwMode="auto">
          <a:xfrm>
            <a:off x="9552517" y="2781300"/>
            <a:ext cx="0" cy="0"/>
          </a:xfrm>
          <a:prstGeom prst="line">
            <a:avLst/>
          </a:prstGeom>
          <a:ln>
            <a:tailEnd type="triangle" w="med" len="med"/>
          </a:ln>
          <a:extLst>
            <a:ext uri="{909E8E84-426E-40DD-AFC4-6F175D3DCCD1}">
              <a14:hiddenFill xmlns:a14="http://schemas.microsoft.com/office/drawing/2010/main">
                <a:noFill/>
              </a14:hiddenFill>
            </a:ext>
          </a:extLst>
        </p:spPr>
        <p:style>
          <a:lnRef idx="2">
            <a:schemeClr val="lt1"/>
          </a:lnRef>
          <a:fillRef idx="1">
            <a:schemeClr val="accent4"/>
          </a:fillRef>
          <a:effectRef idx="1">
            <a:schemeClr val="accent4"/>
          </a:effectRef>
          <a:fontRef idx="minor">
            <a:schemeClr val="dk1"/>
          </a:fontRef>
        </p:style>
        <p:txBody>
          <a:bodyPr/>
          <a:lstStyle/>
          <a:p>
            <a:endParaRPr lang="zh-CN" altLang="en-US">
              <a:latin typeface="+mn-ea"/>
            </a:endParaRPr>
          </a:p>
        </p:txBody>
      </p:sp>
      <p:sp>
        <p:nvSpPr>
          <p:cNvPr id="47" name="Line 27"/>
          <p:cNvSpPr>
            <a:spLocks noChangeShapeType="1"/>
          </p:cNvSpPr>
          <p:nvPr/>
        </p:nvSpPr>
        <p:spPr bwMode="auto">
          <a:xfrm>
            <a:off x="8305800" y="2781301"/>
            <a:ext cx="0" cy="2663825"/>
          </a:xfrm>
          <a:prstGeom prst="line">
            <a:avLst/>
          </a:prstGeom>
          <a:extLst>
            <a:ext uri="{909E8E84-426E-40DD-AFC4-6F175D3DCCD1}">
              <a14:hiddenFill xmlns:a14="http://schemas.microsoft.com/office/drawing/2010/main">
                <a:noFill/>
              </a14:hiddenFill>
            </a:ext>
          </a:extLst>
        </p:spPr>
        <p:style>
          <a:lnRef idx="2">
            <a:schemeClr val="lt1"/>
          </a:lnRef>
          <a:fillRef idx="1">
            <a:schemeClr val="accent4"/>
          </a:fillRef>
          <a:effectRef idx="1">
            <a:schemeClr val="accent4"/>
          </a:effectRef>
          <a:fontRef idx="minor">
            <a:schemeClr val="dk1"/>
          </a:fontRef>
        </p:style>
        <p:txBody>
          <a:bodyPr/>
          <a:lstStyle/>
          <a:p>
            <a:endParaRPr lang="zh-CN" altLang="en-US">
              <a:latin typeface="+mn-ea"/>
            </a:endParaRPr>
          </a:p>
        </p:txBody>
      </p:sp>
      <p:sp>
        <p:nvSpPr>
          <p:cNvPr id="48" name="Line 28"/>
          <p:cNvSpPr>
            <a:spLocks noChangeShapeType="1"/>
          </p:cNvSpPr>
          <p:nvPr/>
        </p:nvSpPr>
        <p:spPr bwMode="auto">
          <a:xfrm>
            <a:off x="8305800" y="3573463"/>
            <a:ext cx="670984" cy="0"/>
          </a:xfrm>
          <a:prstGeom prst="line">
            <a:avLst/>
          </a:prstGeom>
          <a:ln>
            <a:tailEnd type="triangle" w="med" len="med"/>
          </a:ln>
          <a:extLst>
            <a:ext uri="{909E8E84-426E-40DD-AFC4-6F175D3DCCD1}">
              <a14:hiddenFill xmlns:a14="http://schemas.microsoft.com/office/drawing/2010/main">
                <a:noFill/>
              </a14:hiddenFill>
            </a:ext>
          </a:extLst>
        </p:spPr>
        <p:style>
          <a:lnRef idx="2">
            <a:schemeClr val="lt1"/>
          </a:lnRef>
          <a:fillRef idx="1">
            <a:schemeClr val="accent4"/>
          </a:fillRef>
          <a:effectRef idx="1">
            <a:schemeClr val="accent4"/>
          </a:effectRef>
          <a:fontRef idx="minor">
            <a:schemeClr val="dk1"/>
          </a:fontRef>
        </p:style>
        <p:txBody>
          <a:bodyPr wrap="none" anchor="ctr"/>
          <a:lstStyle/>
          <a:p>
            <a:endParaRPr lang="zh-CN" altLang="en-US">
              <a:latin typeface="+mn-ea"/>
            </a:endParaRPr>
          </a:p>
        </p:txBody>
      </p:sp>
      <p:sp>
        <p:nvSpPr>
          <p:cNvPr id="49" name="Line 29"/>
          <p:cNvSpPr>
            <a:spLocks noChangeShapeType="1"/>
          </p:cNvSpPr>
          <p:nvPr/>
        </p:nvSpPr>
        <p:spPr bwMode="auto">
          <a:xfrm>
            <a:off x="8305800" y="4508500"/>
            <a:ext cx="670984" cy="0"/>
          </a:xfrm>
          <a:prstGeom prst="line">
            <a:avLst/>
          </a:prstGeom>
          <a:ln>
            <a:tailEnd type="triangle" w="med" len="med"/>
          </a:ln>
          <a:extLst>
            <a:ext uri="{909E8E84-426E-40DD-AFC4-6F175D3DCCD1}">
              <a14:hiddenFill xmlns:a14="http://schemas.microsoft.com/office/drawing/2010/main">
                <a:noFill/>
              </a14:hiddenFill>
            </a:ext>
          </a:extLst>
        </p:spPr>
        <p:style>
          <a:lnRef idx="2">
            <a:schemeClr val="lt1"/>
          </a:lnRef>
          <a:fillRef idx="1">
            <a:schemeClr val="accent4"/>
          </a:fillRef>
          <a:effectRef idx="1">
            <a:schemeClr val="accent4"/>
          </a:effectRef>
          <a:fontRef idx="minor">
            <a:schemeClr val="dk1"/>
          </a:fontRef>
        </p:style>
        <p:txBody>
          <a:bodyPr/>
          <a:lstStyle/>
          <a:p>
            <a:endParaRPr lang="zh-CN" altLang="en-US">
              <a:latin typeface="+mn-ea"/>
            </a:endParaRPr>
          </a:p>
        </p:txBody>
      </p:sp>
      <p:sp>
        <p:nvSpPr>
          <p:cNvPr id="50" name="Line 30"/>
          <p:cNvSpPr>
            <a:spLocks noChangeShapeType="1"/>
          </p:cNvSpPr>
          <p:nvPr/>
        </p:nvSpPr>
        <p:spPr bwMode="auto">
          <a:xfrm>
            <a:off x="8305800" y="5445125"/>
            <a:ext cx="670984" cy="0"/>
          </a:xfrm>
          <a:prstGeom prst="line">
            <a:avLst/>
          </a:prstGeom>
          <a:ln>
            <a:tailEnd type="triangle" w="med" len="med"/>
          </a:ln>
          <a:extLst>
            <a:ext uri="{909E8E84-426E-40DD-AFC4-6F175D3DCCD1}">
              <a14:hiddenFill xmlns:a14="http://schemas.microsoft.com/office/drawing/2010/main">
                <a:noFill/>
              </a14:hiddenFill>
            </a:ext>
          </a:extLst>
        </p:spPr>
        <p:style>
          <a:lnRef idx="2">
            <a:schemeClr val="lt1"/>
          </a:lnRef>
          <a:fillRef idx="1">
            <a:schemeClr val="accent4"/>
          </a:fillRef>
          <a:effectRef idx="1">
            <a:schemeClr val="accent4"/>
          </a:effectRef>
          <a:fontRef idx="minor">
            <a:schemeClr val="dk1"/>
          </a:fontRef>
        </p:style>
        <p:txBody>
          <a:bodyPr/>
          <a:lstStyle/>
          <a:p>
            <a:endParaRPr lang="zh-CN" altLang="en-US">
              <a:latin typeface="+mn-ea"/>
            </a:endParaRPr>
          </a:p>
        </p:txBody>
      </p:sp>
      <p:grpSp>
        <p:nvGrpSpPr>
          <p:cNvPr id="51" name="组合 50"/>
          <p:cNvGrpSpPr/>
          <p:nvPr/>
        </p:nvGrpSpPr>
        <p:grpSpPr>
          <a:xfrm>
            <a:off x="529167" y="2889251"/>
            <a:ext cx="670984" cy="2663825"/>
            <a:chOff x="4368800" y="2781301"/>
            <a:chExt cx="670984" cy="2663825"/>
          </a:xfrm>
        </p:grpSpPr>
        <p:sp>
          <p:nvSpPr>
            <p:cNvPr id="52" name="Line 10"/>
            <p:cNvSpPr>
              <a:spLocks noChangeShapeType="1"/>
            </p:cNvSpPr>
            <p:nvPr/>
          </p:nvSpPr>
          <p:spPr bwMode="auto">
            <a:xfrm>
              <a:off x="4368800" y="2781301"/>
              <a:ext cx="0" cy="2663825"/>
            </a:xfrm>
            <a:prstGeom prst="roundRect">
              <a:avLst/>
            </a:prstGeom>
            <a:extLst>
              <a:ext uri="{909E8E84-426E-40DD-AFC4-6F175D3DCCD1}">
                <a14:hiddenFill xmlns:a14="http://schemas.microsoft.com/office/drawing/2010/main">
                  <a:noFill/>
                </a14:hiddenFill>
              </a:ext>
            </a:extLst>
          </p:spPr>
          <p:style>
            <a:lnRef idx="2">
              <a:schemeClr val="lt1"/>
            </a:lnRef>
            <a:fillRef idx="1">
              <a:schemeClr val="accent4"/>
            </a:fillRef>
            <a:effectRef idx="1">
              <a:schemeClr val="accent4"/>
            </a:effectRef>
            <a:fontRef idx="minor">
              <a:schemeClr val="dk1"/>
            </a:fontRef>
          </p:style>
          <p:txBody>
            <a:bodyPr/>
            <a:lstStyle/>
            <a:p>
              <a:endParaRPr lang="zh-CN" altLang="en-US">
                <a:latin typeface="+mn-ea"/>
              </a:endParaRPr>
            </a:p>
          </p:txBody>
        </p:sp>
        <p:sp>
          <p:nvSpPr>
            <p:cNvPr id="53" name="Line 11"/>
            <p:cNvSpPr>
              <a:spLocks noChangeShapeType="1"/>
            </p:cNvSpPr>
            <p:nvPr/>
          </p:nvSpPr>
          <p:spPr bwMode="auto">
            <a:xfrm>
              <a:off x="4368800" y="3573463"/>
              <a:ext cx="670984" cy="0"/>
            </a:xfrm>
            <a:prstGeom prst="roundRect">
              <a:avLst/>
            </a:prstGeom>
            <a:ln>
              <a:tailEnd type="triangle" w="med" len="med"/>
            </a:ln>
            <a:extLst>
              <a:ext uri="{909E8E84-426E-40DD-AFC4-6F175D3DCCD1}">
                <a14:hiddenFill xmlns:a14="http://schemas.microsoft.com/office/drawing/2010/main">
                  <a:noFill/>
                </a14:hiddenFill>
              </a:ext>
            </a:extLst>
          </p:spPr>
          <p:style>
            <a:lnRef idx="2">
              <a:schemeClr val="lt1"/>
            </a:lnRef>
            <a:fillRef idx="1">
              <a:schemeClr val="accent4"/>
            </a:fillRef>
            <a:effectRef idx="1">
              <a:schemeClr val="accent4"/>
            </a:effectRef>
            <a:fontRef idx="minor">
              <a:schemeClr val="dk1"/>
            </a:fontRef>
          </p:style>
          <p:txBody>
            <a:bodyPr/>
            <a:lstStyle/>
            <a:p>
              <a:endParaRPr lang="zh-CN" altLang="en-US">
                <a:latin typeface="+mn-ea"/>
              </a:endParaRPr>
            </a:p>
          </p:txBody>
        </p:sp>
        <p:sp>
          <p:nvSpPr>
            <p:cNvPr id="54" name="Line 12"/>
            <p:cNvSpPr>
              <a:spLocks noChangeShapeType="1"/>
            </p:cNvSpPr>
            <p:nvPr/>
          </p:nvSpPr>
          <p:spPr bwMode="auto">
            <a:xfrm>
              <a:off x="4368800" y="4508500"/>
              <a:ext cx="670984" cy="0"/>
            </a:xfrm>
            <a:prstGeom prst="roundRect">
              <a:avLst/>
            </a:prstGeom>
            <a:ln>
              <a:tailEnd type="triangle" w="med" len="med"/>
            </a:ln>
            <a:extLst>
              <a:ext uri="{909E8E84-426E-40DD-AFC4-6F175D3DCCD1}">
                <a14:hiddenFill xmlns:a14="http://schemas.microsoft.com/office/drawing/2010/main">
                  <a:noFill/>
                </a14:hiddenFill>
              </a:ext>
            </a:extLst>
          </p:spPr>
          <p:style>
            <a:lnRef idx="2">
              <a:schemeClr val="lt1"/>
            </a:lnRef>
            <a:fillRef idx="1">
              <a:schemeClr val="accent4"/>
            </a:fillRef>
            <a:effectRef idx="1">
              <a:schemeClr val="accent4"/>
            </a:effectRef>
            <a:fontRef idx="minor">
              <a:schemeClr val="dk1"/>
            </a:fontRef>
          </p:style>
          <p:txBody>
            <a:bodyPr/>
            <a:lstStyle/>
            <a:p>
              <a:endParaRPr lang="zh-CN" altLang="en-US">
                <a:latin typeface="+mn-ea"/>
              </a:endParaRPr>
            </a:p>
          </p:txBody>
        </p:sp>
        <p:sp>
          <p:nvSpPr>
            <p:cNvPr id="55" name="Line 13"/>
            <p:cNvSpPr>
              <a:spLocks noChangeShapeType="1"/>
            </p:cNvSpPr>
            <p:nvPr/>
          </p:nvSpPr>
          <p:spPr bwMode="auto">
            <a:xfrm>
              <a:off x="4368800" y="5445125"/>
              <a:ext cx="670984" cy="0"/>
            </a:xfrm>
            <a:prstGeom prst="roundRect">
              <a:avLst/>
            </a:prstGeom>
            <a:ln>
              <a:tailEnd type="triangle" w="med" len="med"/>
            </a:ln>
            <a:extLst>
              <a:ext uri="{909E8E84-426E-40DD-AFC4-6F175D3DCCD1}">
                <a14:hiddenFill xmlns:a14="http://schemas.microsoft.com/office/drawing/2010/main">
                  <a:noFill/>
                </a14:hiddenFill>
              </a:ext>
            </a:extLst>
          </p:spPr>
          <p:style>
            <a:lnRef idx="2">
              <a:schemeClr val="lt1"/>
            </a:lnRef>
            <a:fillRef idx="1">
              <a:schemeClr val="accent4"/>
            </a:fillRef>
            <a:effectRef idx="1">
              <a:schemeClr val="accent4"/>
            </a:effectRef>
            <a:fontRef idx="minor">
              <a:schemeClr val="dk1"/>
            </a:fontRef>
          </p:style>
          <p:txBody>
            <a:bodyPr/>
            <a:lstStyle/>
            <a:p>
              <a:endParaRPr lang="zh-CN" altLang="en-US">
                <a:latin typeface="+mn-ea"/>
              </a:endParaR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0-#ppt_w/2"/>
                                          </p:val>
                                        </p:tav>
                                        <p:tav tm="100000">
                                          <p:val>
                                            <p:strVal val="#ppt_x"/>
                                          </p:val>
                                        </p:tav>
                                      </p:tavLst>
                                    </p:anim>
                                    <p:anim calcmode="lin" valueType="num">
                                      <p:cBhvr additive="base">
                                        <p:cTn id="8" dur="5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additive="base">
                                        <p:cTn id="11" dur="500" fill="hold"/>
                                        <p:tgtEl>
                                          <p:spTgt spid="40"/>
                                        </p:tgtEl>
                                        <p:attrNameLst>
                                          <p:attrName>ppt_x</p:attrName>
                                        </p:attrNameLst>
                                      </p:cBhvr>
                                      <p:tavLst>
                                        <p:tav tm="0">
                                          <p:val>
                                            <p:strVal val="0-#ppt_w/2"/>
                                          </p:val>
                                        </p:tav>
                                        <p:tav tm="100000">
                                          <p:val>
                                            <p:strVal val="#ppt_x"/>
                                          </p:val>
                                        </p:tav>
                                      </p:tavLst>
                                    </p:anim>
                                    <p:anim calcmode="lin" valueType="num">
                                      <p:cBhvr additive="base">
                                        <p:cTn id="12" dur="500" fill="hold"/>
                                        <p:tgtEl>
                                          <p:spTgt spid="40"/>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41"/>
                                        </p:tgtEl>
                                        <p:attrNameLst>
                                          <p:attrName>style.visibility</p:attrName>
                                        </p:attrNameLst>
                                      </p:cBhvr>
                                      <p:to>
                                        <p:strVal val="visible"/>
                                      </p:to>
                                    </p:set>
                                    <p:anim calcmode="lin" valueType="num">
                                      <p:cBhvr additive="base">
                                        <p:cTn id="15" dur="500" fill="hold"/>
                                        <p:tgtEl>
                                          <p:spTgt spid="41"/>
                                        </p:tgtEl>
                                        <p:attrNameLst>
                                          <p:attrName>ppt_x</p:attrName>
                                        </p:attrNameLst>
                                      </p:cBhvr>
                                      <p:tavLst>
                                        <p:tav tm="0">
                                          <p:val>
                                            <p:strVal val="0-#ppt_w/2"/>
                                          </p:val>
                                        </p:tav>
                                        <p:tav tm="100000">
                                          <p:val>
                                            <p:strVal val="#ppt_x"/>
                                          </p:val>
                                        </p:tav>
                                      </p:tavLst>
                                    </p:anim>
                                    <p:anim calcmode="lin" valueType="num">
                                      <p:cBhvr additive="base">
                                        <p:cTn id="16" dur="500" fill="hold"/>
                                        <p:tgtEl>
                                          <p:spTgt spid="41"/>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additive="base">
                                        <p:cTn id="19" dur="500" fill="hold"/>
                                        <p:tgtEl>
                                          <p:spTgt spid="42"/>
                                        </p:tgtEl>
                                        <p:attrNameLst>
                                          <p:attrName>ppt_x</p:attrName>
                                        </p:attrNameLst>
                                      </p:cBhvr>
                                      <p:tavLst>
                                        <p:tav tm="0">
                                          <p:val>
                                            <p:strVal val="0-#ppt_w/2"/>
                                          </p:val>
                                        </p:tav>
                                        <p:tav tm="100000">
                                          <p:val>
                                            <p:strVal val="#ppt_x"/>
                                          </p:val>
                                        </p:tav>
                                      </p:tavLst>
                                    </p:anim>
                                    <p:anim calcmode="lin" valueType="num">
                                      <p:cBhvr additive="base">
                                        <p:cTn id="20"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blinds(horizontal)">
                                      <p:cBhvr>
                                        <p:cTn id="25" dur="500"/>
                                        <p:tgtEl>
                                          <p:spTgt spid="38"/>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 calcmode="lin" valueType="num">
                                      <p:cBhvr additive="base">
                                        <p:cTn id="30" dur="500" fill="hold"/>
                                        <p:tgtEl>
                                          <p:spTgt spid="27"/>
                                        </p:tgtEl>
                                        <p:attrNameLst>
                                          <p:attrName>ppt_x</p:attrName>
                                        </p:attrNameLst>
                                      </p:cBhvr>
                                      <p:tavLst>
                                        <p:tav tm="0">
                                          <p:val>
                                            <p:strVal val="0-#ppt_w/2"/>
                                          </p:val>
                                        </p:tav>
                                        <p:tav tm="100000">
                                          <p:val>
                                            <p:strVal val="#ppt_x"/>
                                          </p:val>
                                        </p:tav>
                                      </p:tavLst>
                                    </p:anim>
                                    <p:anim calcmode="lin" valueType="num">
                                      <p:cBhvr additive="base">
                                        <p:cTn id="31" dur="500" fill="hold"/>
                                        <p:tgtEl>
                                          <p:spTgt spid="27"/>
                                        </p:tgtEl>
                                        <p:attrNameLst>
                                          <p:attrName>ppt_y</p:attrName>
                                        </p:attrNameLst>
                                      </p:cBhvr>
                                      <p:tavLst>
                                        <p:tav tm="0">
                                          <p:val>
                                            <p:strVal val="#ppt_y"/>
                                          </p:val>
                                        </p:tav>
                                        <p:tav tm="100000">
                                          <p:val>
                                            <p:strVal val="#ppt_y"/>
                                          </p:val>
                                        </p:tav>
                                      </p:tavLst>
                                    </p:anim>
                                  </p:childTnLst>
                                </p:cTn>
                              </p:par>
                              <p:par>
                                <p:cTn id="32" presetID="2" presetClass="entr" presetSubtype="8" fill="hold" grpId="0" nodeType="withEffect">
                                  <p:stCondLst>
                                    <p:cond delay="0"/>
                                  </p:stCondLst>
                                  <p:childTnLst>
                                    <p:set>
                                      <p:cBhvr>
                                        <p:cTn id="33" dur="1" fill="hold">
                                          <p:stCondLst>
                                            <p:cond delay="0"/>
                                          </p:stCondLst>
                                        </p:cTn>
                                        <p:tgtEl>
                                          <p:spTgt spid="28"/>
                                        </p:tgtEl>
                                        <p:attrNameLst>
                                          <p:attrName>style.visibility</p:attrName>
                                        </p:attrNameLst>
                                      </p:cBhvr>
                                      <p:to>
                                        <p:strVal val="visible"/>
                                      </p:to>
                                    </p:set>
                                    <p:anim calcmode="lin" valueType="num">
                                      <p:cBhvr additive="base">
                                        <p:cTn id="34" dur="500" fill="hold"/>
                                        <p:tgtEl>
                                          <p:spTgt spid="28"/>
                                        </p:tgtEl>
                                        <p:attrNameLst>
                                          <p:attrName>ppt_x</p:attrName>
                                        </p:attrNameLst>
                                      </p:cBhvr>
                                      <p:tavLst>
                                        <p:tav tm="0">
                                          <p:val>
                                            <p:strVal val="0-#ppt_w/2"/>
                                          </p:val>
                                        </p:tav>
                                        <p:tav tm="100000">
                                          <p:val>
                                            <p:strVal val="#ppt_x"/>
                                          </p:val>
                                        </p:tav>
                                      </p:tavLst>
                                    </p:anim>
                                    <p:anim calcmode="lin" valueType="num">
                                      <p:cBhvr additive="base">
                                        <p:cTn id="35" dur="500" fill="hold"/>
                                        <p:tgtEl>
                                          <p:spTgt spid="28"/>
                                        </p:tgtEl>
                                        <p:attrNameLst>
                                          <p:attrName>ppt_y</p:attrName>
                                        </p:attrNameLst>
                                      </p:cBhvr>
                                      <p:tavLst>
                                        <p:tav tm="0">
                                          <p:val>
                                            <p:strVal val="#ppt_y"/>
                                          </p:val>
                                        </p:tav>
                                        <p:tav tm="100000">
                                          <p:val>
                                            <p:strVal val="#ppt_y"/>
                                          </p:val>
                                        </p:tav>
                                      </p:tavLst>
                                    </p:anim>
                                  </p:childTnLst>
                                </p:cTn>
                              </p:par>
                              <p:par>
                                <p:cTn id="36" presetID="2" presetClass="entr" presetSubtype="8" fill="hold" grpId="0" nodeType="withEffect">
                                  <p:stCondLst>
                                    <p:cond delay="0"/>
                                  </p:stCondLst>
                                  <p:childTnLst>
                                    <p:set>
                                      <p:cBhvr>
                                        <p:cTn id="37" dur="1" fill="hold">
                                          <p:stCondLst>
                                            <p:cond delay="0"/>
                                          </p:stCondLst>
                                        </p:cTn>
                                        <p:tgtEl>
                                          <p:spTgt spid="29"/>
                                        </p:tgtEl>
                                        <p:attrNameLst>
                                          <p:attrName>style.visibility</p:attrName>
                                        </p:attrNameLst>
                                      </p:cBhvr>
                                      <p:to>
                                        <p:strVal val="visible"/>
                                      </p:to>
                                    </p:set>
                                    <p:anim calcmode="lin" valueType="num">
                                      <p:cBhvr additive="base">
                                        <p:cTn id="38" dur="500" fill="hold"/>
                                        <p:tgtEl>
                                          <p:spTgt spid="29"/>
                                        </p:tgtEl>
                                        <p:attrNameLst>
                                          <p:attrName>ppt_x</p:attrName>
                                        </p:attrNameLst>
                                      </p:cBhvr>
                                      <p:tavLst>
                                        <p:tav tm="0">
                                          <p:val>
                                            <p:strVal val="0-#ppt_w/2"/>
                                          </p:val>
                                        </p:tav>
                                        <p:tav tm="100000">
                                          <p:val>
                                            <p:strVal val="#ppt_x"/>
                                          </p:val>
                                        </p:tav>
                                      </p:tavLst>
                                    </p:anim>
                                    <p:anim calcmode="lin" valueType="num">
                                      <p:cBhvr additive="base">
                                        <p:cTn id="39" dur="500" fill="hold"/>
                                        <p:tgtEl>
                                          <p:spTgt spid="29"/>
                                        </p:tgtEl>
                                        <p:attrNameLst>
                                          <p:attrName>ppt_y</p:attrName>
                                        </p:attrNameLst>
                                      </p:cBhvr>
                                      <p:tavLst>
                                        <p:tav tm="0">
                                          <p:val>
                                            <p:strVal val="#ppt_y"/>
                                          </p:val>
                                        </p:tav>
                                        <p:tav tm="100000">
                                          <p:val>
                                            <p:strVal val="#ppt_y"/>
                                          </p:val>
                                        </p:tav>
                                      </p:tavLst>
                                    </p:anim>
                                  </p:childTnLst>
                                </p:cTn>
                              </p:par>
                              <p:par>
                                <p:cTn id="40" presetID="2" presetClass="entr" presetSubtype="8" fill="hold" grpId="0" nodeType="withEffect">
                                  <p:stCondLst>
                                    <p:cond delay="0"/>
                                  </p:stCondLst>
                                  <p:childTnLst>
                                    <p:set>
                                      <p:cBhvr>
                                        <p:cTn id="41" dur="1" fill="hold">
                                          <p:stCondLst>
                                            <p:cond delay="0"/>
                                          </p:stCondLst>
                                        </p:cTn>
                                        <p:tgtEl>
                                          <p:spTgt spid="30"/>
                                        </p:tgtEl>
                                        <p:attrNameLst>
                                          <p:attrName>style.visibility</p:attrName>
                                        </p:attrNameLst>
                                      </p:cBhvr>
                                      <p:to>
                                        <p:strVal val="visible"/>
                                      </p:to>
                                    </p:set>
                                    <p:anim calcmode="lin" valueType="num">
                                      <p:cBhvr additive="base">
                                        <p:cTn id="42" dur="500" fill="hold"/>
                                        <p:tgtEl>
                                          <p:spTgt spid="30"/>
                                        </p:tgtEl>
                                        <p:attrNameLst>
                                          <p:attrName>ppt_x</p:attrName>
                                        </p:attrNameLst>
                                      </p:cBhvr>
                                      <p:tavLst>
                                        <p:tav tm="0">
                                          <p:val>
                                            <p:strVal val="0-#ppt_w/2"/>
                                          </p:val>
                                        </p:tav>
                                        <p:tav tm="100000">
                                          <p:val>
                                            <p:strVal val="#ppt_x"/>
                                          </p:val>
                                        </p:tav>
                                      </p:tavLst>
                                    </p:anim>
                                    <p:anim calcmode="lin" valueType="num">
                                      <p:cBhvr additive="base">
                                        <p:cTn id="43" dur="500" fill="hold"/>
                                        <p:tgtEl>
                                          <p:spTgt spid="30"/>
                                        </p:tgtEl>
                                        <p:attrNameLst>
                                          <p:attrName>ppt_y</p:attrName>
                                        </p:attrNameLst>
                                      </p:cBhvr>
                                      <p:tavLst>
                                        <p:tav tm="0">
                                          <p:val>
                                            <p:strVal val="#ppt_y"/>
                                          </p:val>
                                        </p:tav>
                                        <p:tav tm="100000">
                                          <p:val>
                                            <p:strVal val="#ppt_y"/>
                                          </p:val>
                                        </p:tav>
                                      </p:tavLst>
                                    </p:anim>
                                  </p:childTnLst>
                                </p:cTn>
                              </p:par>
                              <p:par>
                                <p:cTn id="44" presetID="2" presetClass="entr" presetSubtype="8" fill="hold" grpId="0" nodeType="withEffect">
                                  <p:stCondLst>
                                    <p:cond delay="0"/>
                                  </p:stCondLst>
                                  <p:childTnLst>
                                    <p:set>
                                      <p:cBhvr>
                                        <p:cTn id="45" dur="1" fill="hold">
                                          <p:stCondLst>
                                            <p:cond delay="0"/>
                                          </p:stCondLst>
                                        </p:cTn>
                                        <p:tgtEl>
                                          <p:spTgt spid="33"/>
                                        </p:tgtEl>
                                        <p:attrNameLst>
                                          <p:attrName>style.visibility</p:attrName>
                                        </p:attrNameLst>
                                      </p:cBhvr>
                                      <p:to>
                                        <p:strVal val="visible"/>
                                      </p:to>
                                    </p:set>
                                    <p:anim calcmode="lin" valueType="num">
                                      <p:cBhvr additive="base">
                                        <p:cTn id="46" dur="500" fill="hold"/>
                                        <p:tgtEl>
                                          <p:spTgt spid="33"/>
                                        </p:tgtEl>
                                        <p:attrNameLst>
                                          <p:attrName>ppt_x</p:attrName>
                                        </p:attrNameLst>
                                      </p:cBhvr>
                                      <p:tavLst>
                                        <p:tav tm="0">
                                          <p:val>
                                            <p:strVal val="0-#ppt_w/2"/>
                                          </p:val>
                                        </p:tav>
                                        <p:tav tm="100000">
                                          <p:val>
                                            <p:strVal val="#ppt_x"/>
                                          </p:val>
                                        </p:tav>
                                      </p:tavLst>
                                    </p:anim>
                                    <p:anim calcmode="lin" valueType="num">
                                      <p:cBhvr additive="base">
                                        <p:cTn id="47" dur="500" fill="hold"/>
                                        <p:tgtEl>
                                          <p:spTgt spid="33"/>
                                        </p:tgtEl>
                                        <p:attrNameLst>
                                          <p:attrName>ppt_y</p:attrName>
                                        </p:attrNameLst>
                                      </p:cBhvr>
                                      <p:tavLst>
                                        <p:tav tm="0">
                                          <p:val>
                                            <p:strVal val="#ppt_y"/>
                                          </p:val>
                                        </p:tav>
                                        <p:tav tm="100000">
                                          <p:val>
                                            <p:strVal val="#ppt_y"/>
                                          </p:val>
                                        </p:tav>
                                      </p:tavLst>
                                    </p:anim>
                                  </p:childTnLst>
                                </p:cTn>
                              </p:par>
                              <p:par>
                                <p:cTn id="48" presetID="18" presetClass="entr" presetSubtype="12" fill="hold" nodeType="with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strips(downLeft)">
                                      <p:cBhvr>
                                        <p:cTn id="50" dur="500"/>
                                        <p:tgtEl>
                                          <p:spTgt spid="2"/>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39"/>
                                        </p:tgtEl>
                                        <p:attrNameLst>
                                          <p:attrName>style.visibility</p:attrName>
                                        </p:attrNameLst>
                                      </p:cBhvr>
                                      <p:to>
                                        <p:strVal val="visible"/>
                                      </p:to>
                                    </p:set>
                                    <p:animEffect transition="in" filter="blinds(horizontal)">
                                      <p:cBhvr>
                                        <p:cTn id="55" dur="500"/>
                                        <p:tgtEl>
                                          <p:spTgt spid="39"/>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8" fill="hold" grpId="0" nodeType="clickEffect">
                                  <p:stCondLst>
                                    <p:cond delay="0"/>
                                  </p:stCondLst>
                                  <p:childTnLst>
                                    <p:set>
                                      <p:cBhvr>
                                        <p:cTn id="59" dur="1" fill="hold">
                                          <p:stCondLst>
                                            <p:cond delay="0"/>
                                          </p:stCondLst>
                                        </p:cTn>
                                        <p:tgtEl>
                                          <p:spTgt spid="31"/>
                                        </p:tgtEl>
                                        <p:attrNameLst>
                                          <p:attrName>style.visibility</p:attrName>
                                        </p:attrNameLst>
                                      </p:cBhvr>
                                      <p:to>
                                        <p:strVal val="visible"/>
                                      </p:to>
                                    </p:set>
                                    <p:anim calcmode="lin" valueType="num">
                                      <p:cBhvr additive="base">
                                        <p:cTn id="60" dur="500" fill="hold"/>
                                        <p:tgtEl>
                                          <p:spTgt spid="31"/>
                                        </p:tgtEl>
                                        <p:attrNameLst>
                                          <p:attrName>ppt_x</p:attrName>
                                        </p:attrNameLst>
                                      </p:cBhvr>
                                      <p:tavLst>
                                        <p:tav tm="0">
                                          <p:val>
                                            <p:strVal val="0-#ppt_w/2"/>
                                          </p:val>
                                        </p:tav>
                                        <p:tav tm="100000">
                                          <p:val>
                                            <p:strVal val="#ppt_x"/>
                                          </p:val>
                                        </p:tav>
                                      </p:tavLst>
                                    </p:anim>
                                    <p:anim calcmode="lin" valueType="num">
                                      <p:cBhvr additive="base">
                                        <p:cTn id="61" dur="500" fill="hold"/>
                                        <p:tgtEl>
                                          <p:spTgt spid="31"/>
                                        </p:tgtEl>
                                        <p:attrNameLst>
                                          <p:attrName>ppt_y</p:attrName>
                                        </p:attrNameLst>
                                      </p:cBhvr>
                                      <p:tavLst>
                                        <p:tav tm="0">
                                          <p:val>
                                            <p:strVal val="#ppt_y"/>
                                          </p:val>
                                        </p:tav>
                                        <p:tav tm="100000">
                                          <p:val>
                                            <p:strVal val="#ppt_y"/>
                                          </p:val>
                                        </p:tav>
                                      </p:tavLst>
                                    </p:anim>
                                  </p:childTnLst>
                                </p:cTn>
                              </p:par>
                              <p:par>
                                <p:cTn id="62" presetID="2" presetClass="entr" presetSubtype="8" fill="hold" grpId="0" nodeType="withEffect">
                                  <p:stCondLst>
                                    <p:cond delay="0"/>
                                  </p:stCondLst>
                                  <p:childTnLst>
                                    <p:set>
                                      <p:cBhvr>
                                        <p:cTn id="63" dur="1" fill="hold">
                                          <p:stCondLst>
                                            <p:cond delay="0"/>
                                          </p:stCondLst>
                                        </p:cTn>
                                        <p:tgtEl>
                                          <p:spTgt spid="43"/>
                                        </p:tgtEl>
                                        <p:attrNameLst>
                                          <p:attrName>style.visibility</p:attrName>
                                        </p:attrNameLst>
                                      </p:cBhvr>
                                      <p:to>
                                        <p:strVal val="visible"/>
                                      </p:to>
                                    </p:set>
                                    <p:anim calcmode="lin" valueType="num">
                                      <p:cBhvr additive="base">
                                        <p:cTn id="64" dur="500" fill="hold"/>
                                        <p:tgtEl>
                                          <p:spTgt spid="43"/>
                                        </p:tgtEl>
                                        <p:attrNameLst>
                                          <p:attrName>ppt_x</p:attrName>
                                        </p:attrNameLst>
                                      </p:cBhvr>
                                      <p:tavLst>
                                        <p:tav tm="0">
                                          <p:val>
                                            <p:strVal val="0-#ppt_w/2"/>
                                          </p:val>
                                        </p:tav>
                                        <p:tav tm="100000">
                                          <p:val>
                                            <p:strVal val="#ppt_x"/>
                                          </p:val>
                                        </p:tav>
                                      </p:tavLst>
                                    </p:anim>
                                    <p:anim calcmode="lin" valueType="num">
                                      <p:cBhvr additive="base">
                                        <p:cTn id="65" dur="500" fill="hold"/>
                                        <p:tgtEl>
                                          <p:spTgt spid="43"/>
                                        </p:tgtEl>
                                        <p:attrNameLst>
                                          <p:attrName>ppt_y</p:attrName>
                                        </p:attrNameLst>
                                      </p:cBhvr>
                                      <p:tavLst>
                                        <p:tav tm="0">
                                          <p:val>
                                            <p:strVal val="#ppt_y"/>
                                          </p:val>
                                        </p:tav>
                                        <p:tav tm="100000">
                                          <p:val>
                                            <p:strVal val="#ppt_y"/>
                                          </p:val>
                                        </p:tav>
                                      </p:tavLst>
                                    </p:anim>
                                  </p:childTnLst>
                                </p:cTn>
                              </p:par>
                              <p:par>
                                <p:cTn id="66" presetID="2" presetClass="entr" presetSubtype="8" fill="hold" grpId="0" nodeType="withEffect">
                                  <p:stCondLst>
                                    <p:cond delay="0"/>
                                  </p:stCondLst>
                                  <p:childTnLst>
                                    <p:set>
                                      <p:cBhvr>
                                        <p:cTn id="67" dur="1" fill="hold">
                                          <p:stCondLst>
                                            <p:cond delay="0"/>
                                          </p:stCondLst>
                                        </p:cTn>
                                        <p:tgtEl>
                                          <p:spTgt spid="44"/>
                                        </p:tgtEl>
                                        <p:attrNameLst>
                                          <p:attrName>style.visibility</p:attrName>
                                        </p:attrNameLst>
                                      </p:cBhvr>
                                      <p:to>
                                        <p:strVal val="visible"/>
                                      </p:to>
                                    </p:set>
                                    <p:anim calcmode="lin" valueType="num">
                                      <p:cBhvr additive="base">
                                        <p:cTn id="68" dur="500" fill="hold"/>
                                        <p:tgtEl>
                                          <p:spTgt spid="44"/>
                                        </p:tgtEl>
                                        <p:attrNameLst>
                                          <p:attrName>ppt_x</p:attrName>
                                        </p:attrNameLst>
                                      </p:cBhvr>
                                      <p:tavLst>
                                        <p:tav tm="0">
                                          <p:val>
                                            <p:strVal val="0-#ppt_w/2"/>
                                          </p:val>
                                        </p:tav>
                                        <p:tav tm="100000">
                                          <p:val>
                                            <p:strVal val="#ppt_x"/>
                                          </p:val>
                                        </p:tav>
                                      </p:tavLst>
                                    </p:anim>
                                    <p:anim calcmode="lin" valueType="num">
                                      <p:cBhvr additive="base">
                                        <p:cTn id="69" dur="500" fill="hold"/>
                                        <p:tgtEl>
                                          <p:spTgt spid="44"/>
                                        </p:tgtEl>
                                        <p:attrNameLst>
                                          <p:attrName>ppt_y</p:attrName>
                                        </p:attrNameLst>
                                      </p:cBhvr>
                                      <p:tavLst>
                                        <p:tav tm="0">
                                          <p:val>
                                            <p:strVal val="#ppt_y"/>
                                          </p:val>
                                        </p:tav>
                                        <p:tav tm="100000">
                                          <p:val>
                                            <p:strVal val="#ppt_y"/>
                                          </p:val>
                                        </p:tav>
                                      </p:tavLst>
                                    </p:anim>
                                  </p:childTnLst>
                                </p:cTn>
                              </p:par>
                              <p:par>
                                <p:cTn id="70" presetID="2" presetClass="entr" presetSubtype="8" fill="hold" grpId="0" nodeType="withEffect">
                                  <p:stCondLst>
                                    <p:cond delay="0"/>
                                  </p:stCondLst>
                                  <p:childTnLst>
                                    <p:set>
                                      <p:cBhvr>
                                        <p:cTn id="71" dur="1" fill="hold">
                                          <p:stCondLst>
                                            <p:cond delay="0"/>
                                          </p:stCondLst>
                                        </p:cTn>
                                        <p:tgtEl>
                                          <p:spTgt spid="45"/>
                                        </p:tgtEl>
                                        <p:attrNameLst>
                                          <p:attrName>style.visibility</p:attrName>
                                        </p:attrNameLst>
                                      </p:cBhvr>
                                      <p:to>
                                        <p:strVal val="visible"/>
                                      </p:to>
                                    </p:set>
                                    <p:anim calcmode="lin" valueType="num">
                                      <p:cBhvr additive="base">
                                        <p:cTn id="72" dur="500" fill="hold"/>
                                        <p:tgtEl>
                                          <p:spTgt spid="45"/>
                                        </p:tgtEl>
                                        <p:attrNameLst>
                                          <p:attrName>ppt_x</p:attrName>
                                        </p:attrNameLst>
                                      </p:cBhvr>
                                      <p:tavLst>
                                        <p:tav tm="0">
                                          <p:val>
                                            <p:strVal val="0-#ppt_w/2"/>
                                          </p:val>
                                        </p:tav>
                                        <p:tav tm="100000">
                                          <p:val>
                                            <p:strVal val="#ppt_x"/>
                                          </p:val>
                                        </p:tav>
                                      </p:tavLst>
                                    </p:anim>
                                    <p:anim calcmode="lin" valueType="num">
                                      <p:cBhvr additive="base">
                                        <p:cTn id="73" dur="500" fill="hold"/>
                                        <p:tgtEl>
                                          <p:spTgt spid="45"/>
                                        </p:tgtEl>
                                        <p:attrNameLst>
                                          <p:attrName>ppt_y</p:attrName>
                                        </p:attrNameLst>
                                      </p:cBhvr>
                                      <p:tavLst>
                                        <p:tav tm="0">
                                          <p:val>
                                            <p:strVal val="#ppt_y"/>
                                          </p:val>
                                        </p:tav>
                                        <p:tav tm="100000">
                                          <p:val>
                                            <p:strVal val="#ppt_y"/>
                                          </p:val>
                                        </p:tav>
                                      </p:tavLst>
                                    </p:anim>
                                  </p:childTnLst>
                                </p:cTn>
                              </p:par>
                              <p:par>
                                <p:cTn id="74" presetID="2" presetClass="entr" presetSubtype="8" fill="hold" grpId="0" nodeType="withEffect">
                                  <p:stCondLst>
                                    <p:cond delay="0"/>
                                  </p:stCondLst>
                                  <p:childTnLst>
                                    <p:set>
                                      <p:cBhvr>
                                        <p:cTn id="75" dur="1" fill="hold">
                                          <p:stCondLst>
                                            <p:cond delay="0"/>
                                          </p:stCondLst>
                                        </p:cTn>
                                        <p:tgtEl>
                                          <p:spTgt spid="46"/>
                                        </p:tgtEl>
                                        <p:attrNameLst>
                                          <p:attrName>style.visibility</p:attrName>
                                        </p:attrNameLst>
                                      </p:cBhvr>
                                      <p:to>
                                        <p:strVal val="visible"/>
                                      </p:to>
                                    </p:set>
                                    <p:anim calcmode="lin" valueType="num">
                                      <p:cBhvr additive="base">
                                        <p:cTn id="76" dur="500" fill="hold"/>
                                        <p:tgtEl>
                                          <p:spTgt spid="46"/>
                                        </p:tgtEl>
                                        <p:attrNameLst>
                                          <p:attrName>ppt_x</p:attrName>
                                        </p:attrNameLst>
                                      </p:cBhvr>
                                      <p:tavLst>
                                        <p:tav tm="0">
                                          <p:val>
                                            <p:strVal val="0-#ppt_w/2"/>
                                          </p:val>
                                        </p:tav>
                                        <p:tav tm="100000">
                                          <p:val>
                                            <p:strVal val="#ppt_x"/>
                                          </p:val>
                                        </p:tav>
                                      </p:tavLst>
                                    </p:anim>
                                    <p:anim calcmode="lin" valueType="num">
                                      <p:cBhvr additive="base">
                                        <p:cTn id="77" dur="500" fill="hold"/>
                                        <p:tgtEl>
                                          <p:spTgt spid="46"/>
                                        </p:tgtEl>
                                        <p:attrNameLst>
                                          <p:attrName>ppt_y</p:attrName>
                                        </p:attrNameLst>
                                      </p:cBhvr>
                                      <p:tavLst>
                                        <p:tav tm="0">
                                          <p:val>
                                            <p:strVal val="#ppt_y"/>
                                          </p:val>
                                        </p:tav>
                                        <p:tav tm="100000">
                                          <p:val>
                                            <p:strVal val="#ppt_y"/>
                                          </p:val>
                                        </p:tav>
                                      </p:tavLst>
                                    </p:anim>
                                  </p:childTnLst>
                                </p:cTn>
                              </p:par>
                              <p:par>
                                <p:cTn id="78" presetID="2" presetClass="entr" presetSubtype="8" fill="hold" grpId="0" nodeType="withEffect">
                                  <p:stCondLst>
                                    <p:cond delay="0"/>
                                  </p:stCondLst>
                                  <p:childTnLst>
                                    <p:set>
                                      <p:cBhvr>
                                        <p:cTn id="79" dur="1" fill="hold">
                                          <p:stCondLst>
                                            <p:cond delay="0"/>
                                          </p:stCondLst>
                                        </p:cTn>
                                        <p:tgtEl>
                                          <p:spTgt spid="48"/>
                                        </p:tgtEl>
                                        <p:attrNameLst>
                                          <p:attrName>style.visibility</p:attrName>
                                        </p:attrNameLst>
                                      </p:cBhvr>
                                      <p:to>
                                        <p:strVal val="visible"/>
                                      </p:to>
                                    </p:set>
                                    <p:anim calcmode="lin" valueType="num">
                                      <p:cBhvr additive="base">
                                        <p:cTn id="80" dur="500" fill="hold"/>
                                        <p:tgtEl>
                                          <p:spTgt spid="48"/>
                                        </p:tgtEl>
                                        <p:attrNameLst>
                                          <p:attrName>ppt_x</p:attrName>
                                        </p:attrNameLst>
                                      </p:cBhvr>
                                      <p:tavLst>
                                        <p:tav tm="0">
                                          <p:val>
                                            <p:strVal val="0-#ppt_w/2"/>
                                          </p:val>
                                        </p:tav>
                                        <p:tav tm="100000">
                                          <p:val>
                                            <p:strVal val="#ppt_x"/>
                                          </p:val>
                                        </p:tav>
                                      </p:tavLst>
                                    </p:anim>
                                    <p:anim calcmode="lin" valueType="num">
                                      <p:cBhvr additive="base">
                                        <p:cTn id="81" dur="500" fill="hold"/>
                                        <p:tgtEl>
                                          <p:spTgt spid="48"/>
                                        </p:tgtEl>
                                        <p:attrNameLst>
                                          <p:attrName>ppt_y</p:attrName>
                                        </p:attrNameLst>
                                      </p:cBhvr>
                                      <p:tavLst>
                                        <p:tav tm="0">
                                          <p:val>
                                            <p:strVal val="#ppt_y"/>
                                          </p:val>
                                        </p:tav>
                                        <p:tav tm="100000">
                                          <p:val>
                                            <p:strVal val="#ppt_y"/>
                                          </p:val>
                                        </p:tav>
                                      </p:tavLst>
                                    </p:anim>
                                  </p:childTnLst>
                                </p:cTn>
                              </p:par>
                              <p:par>
                                <p:cTn id="82" presetID="2" presetClass="entr" presetSubtype="8" fill="hold" grpId="0" nodeType="withEffect">
                                  <p:stCondLst>
                                    <p:cond delay="0"/>
                                  </p:stCondLst>
                                  <p:childTnLst>
                                    <p:set>
                                      <p:cBhvr>
                                        <p:cTn id="83" dur="1" fill="hold">
                                          <p:stCondLst>
                                            <p:cond delay="0"/>
                                          </p:stCondLst>
                                        </p:cTn>
                                        <p:tgtEl>
                                          <p:spTgt spid="49"/>
                                        </p:tgtEl>
                                        <p:attrNameLst>
                                          <p:attrName>style.visibility</p:attrName>
                                        </p:attrNameLst>
                                      </p:cBhvr>
                                      <p:to>
                                        <p:strVal val="visible"/>
                                      </p:to>
                                    </p:set>
                                    <p:anim calcmode="lin" valueType="num">
                                      <p:cBhvr additive="base">
                                        <p:cTn id="84" dur="500" fill="hold"/>
                                        <p:tgtEl>
                                          <p:spTgt spid="49"/>
                                        </p:tgtEl>
                                        <p:attrNameLst>
                                          <p:attrName>ppt_x</p:attrName>
                                        </p:attrNameLst>
                                      </p:cBhvr>
                                      <p:tavLst>
                                        <p:tav tm="0">
                                          <p:val>
                                            <p:strVal val="0-#ppt_w/2"/>
                                          </p:val>
                                        </p:tav>
                                        <p:tav tm="100000">
                                          <p:val>
                                            <p:strVal val="#ppt_x"/>
                                          </p:val>
                                        </p:tav>
                                      </p:tavLst>
                                    </p:anim>
                                    <p:anim calcmode="lin" valueType="num">
                                      <p:cBhvr additive="base">
                                        <p:cTn id="85" dur="500" fill="hold"/>
                                        <p:tgtEl>
                                          <p:spTgt spid="49"/>
                                        </p:tgtEl>
                                        <p:attrNameLst>
                                          <p:attrName>ppt_y</p:attrName>
                                        </p:attrNameLst>
                                      </p:cBhvr>
                                      <p:tavLst>
                                        <p:tav tm="0">
                                          <p:val>
                                            <p:strVal val="#ppt_y"/>
                                          </p:val>
                                        </p:tav>
                                        <p:tav tm="100000">
                                          <p:val>
                                            <p:strVal val="#ppt_y"/>
                                          </p:val>
                                        </p:tav>
                                      </p:tavLst>
                                    </p:anim>
                                  </p:childTnLst>
                                </p:cTn>
                              </p:par>
                              <p:par>
                                <p:cTn id="86" presetID="2" presetClass="entr" presetSubtype="8" fill="hold" grpId="0" nodeType="withEffect">
                                  <p:stCondLst>
                                    <p:cond delay="0"/>
                                  </p:stCondLst>
                                  <p:childTnLst>
                                    <p:set>
                                      <p:cBhvr>
                                        <p:cTn id="87" dur="1" fill="hold">
                                          <p:stCondLst>
                                            <p:cond delay="0"/>
                                          </p:stCondLst>
                                        </p:cTn>
                                        <p:tgtEl>
                                          <p:spTgt spid="50"/>
                                        </p:tgtEl>
                                        <p:attrNameLst>
                                          <p:attrName>style.visibility</p:attrName>
                                        </p:attrNameLst>
                                      </p:cBhvr>
                                      <p:to>
                                        <p:strVal val="visible"/>
                                      </p:to>
                                    </p:set>
                                    <p:anim calcmode="lin" valueType="num">
                                      <p:cBhvr additive="base">
                                        <p:cTn id="88" dur="500" fill="hold"/>
                                        <p:tgtEl>
                                          <p:spTgt spid="50"/>
                                        </p:tgtEl>
                                        <p:attrNameLst>
                                          <p:attrName>ppt_x</p:attrName>
                                        </p:attrNameLst>
                                      </p:cBhvr>
                                      <p:tavLst>
                                        <p:tav tm="0">
                                          <p:val>
                                            <p:strVal val="0-#ppt_w/2"/>
                                          </p:val>
                                        </p:tav>
                                        <p:tav tm="100000">
                                          <p:val>
                                            <p:strVal val="#ppt_x"/>
                                          </p:val>
                                        </p:tav>
                                      </p:tavLst>
                                    </p:anim>
                                    <p:anim calcmode="lin" valueType="num">
                                      <p:cBhvr additive="base">
                                        <p:cTn id="89" dur="500" fill="hold"/>
                                        <p:tgtEl>
                                          <p:spTgt spid="50"/>
                                        </p:tgtEl>
                                        <p:attrNameLst>
                                          <p:attrName>ppt_y</p:attrName>
                                        </p:attrNameLst>
                                      </p:cBhvr>
                                      <p:tavLst>
                                        <p:tav tm="0">
                                          <p:val>
                                            <p:strVal val="#ppt_y"/>
                                          </p:val>
                                        </p:tav>
                                        <p:tav tm="100000">
                                          <p:val>
                                            <p:strVal val="#ppt_y"/>
                                          </p:val>
                                        </p:tav>
                                      </p:tavLst>
                                    </p:anim>
                                  </p:childTnLst>
                                </p:cTn>
                              </p:par>
                              <p:par>
                                <p:cTn id="90" presetID="2" presetClass="entr" presetSubtype="8" fill="hold" grpId="0" nodeType="withEffect">
                                  <p:stCondLst>
                                    <p:cond delay="0"/>
                                  </p:stCondLst>
                                  <p:childTnLst>
                                    <p:set>
                                      <p:cBhvr>
                                        <p:cTn id="91" dur="1" fill="hold">
                                          <p:stCondLst>
                                            <p:cond delay="0"/>
                                          </p:stCondLst>
                                        </p:cTn>
                                        <p:tgtEl>
                                          <p:spTgt spid="47"/>
                                        </p:tgtEl>
                                        <p:attrNameLst>
                                          <p:attrName>style.visibility</p:attrName>
                                        </p:attrNameLst>
                                      </p:cBhvr>
                                      <p:to>
                                        <p:strVal val="visible"/>
                                      </p:to>
                                    </p:set>
                                    <p:anim calcmode="lin" valueType="num">
                                      <p:cBhvr additive="base">
                                        <p:cTn id="92" dur="500" fill="hold"/>
                                        <p:tgtEl>
                                          <p:spTgt spid="47"/>
                                        </p:tgtEl>
                                        <p:attrNameLst>
                                          <p:attrName>ppt_x</p:attrName>
                                        </p:attrNameLst>
                                      </p:cBhvr>
                                      <p:tavLst>
                                        <p:tav tm="0">
                                          <p:val>
                                            <p:strVal val="0-#ppt_w/2"/>
                                          </p:val>
                                        </p:tav>
                                        <p:tav tm="100000">
                                          <p:val>
                                            <p:strVal val="#ppt_x"/>
                                          </p:val>
                                        </p:tav>
                                      </p:tavLst>
                                    </p:anim>
                                    <p:anim calcmode="lin" valueType="num">
                                      <p:cBhvr additive="base">
                                        <p:cTn id="93" dur="500" fill="hold"/>
                                        <p:tgtEl>
                                          <p:spTgt spid="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ldLvl="0" animBg="1" autoUpdateAnimBg="0"/>
      <p:bldP spid="28" grpId="0" bldLvl="0" animBg="1" autoUpdateAnimBg="0"/>
      <p:bldP spid="29" grpId="0" bldLvl="0" animBg="1" autoUpdateAnimBg="0"/>
      <p:bldP spid="30" grpId="0" bldLvl="0" animBg="1" autoUpdateAnimBg="0"/>
      <p:bldP spid="31" grpId="0" bldLvl="0" animBg="1" autoUpdateAnimBg="0"/>
      <p:bldP spid="32" grpId="0" bldLvl="0" animBg="1" autoUpdateAnimBg="0"/>
      <p:bldP spid="33" grpId="0" bldLvl="0" animBg="1"/>
      <p:bldP spid="38" grpId="0" bldLvl="0" animBg="1"/>
      <p:bldP spid="39" grpId="0" bldLvl="0" animBg="1"/>
      <p:bldP spid="43" grpId="0" bldLvl="0" animBg="1" autoUpdateAnimBg="0"/>
      <p:bldP spid="44" grpId="0" bldLvl="0" animBg="1" autoUpdateAnimBg="0"/>
      <p:bldP spid="45" grpId="0" bldLvl="0" animBg="1" autoUpdateAnimBg="0"/>
      <p:bldP spid="46" grpId="0" bldLvl="0" animBg="1"/>
      <p:bldP spid="47" grpId="0" bldLvl="0" animBg="1"/>
      <p:bldP spid="48" grpId="0" bldLvl="0" animBg="1"/>
      <p:bldP spid="49" grpId="0" bldLvl="0" animBg="1"/>
      <p:bldP spid="50"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prstClr val="black">
                    <a:lumMod val="65000"/>
                    <a:lumOff val="35000"/>
                  </a:prstClr>
                </a:solidFill>
                <a:latin typeface="+mn-ea"/>
              </a:rPr>
              <a:t>锐思金融研究数据库应用案例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panose="020B0503020204020204" charset="-122"/>
              <a:cs typeface="+mn-cs"/>
              <a:sym typeface="微软雅黑" panose="020B0503020204020204" charset="-122"/>
            </a:endParaRPr>
          </a:p>
        </p:txBody>
      </p:sp>
      <p:sp>
        <p:nvSpPr>
          <p:cNvPr id="4" name="矩形 13"/>
          <p:cNvSpPr>
            <a:spLocks noChangeArrowheads="1"/>
          </p:cNvSpPr>
          <p:nvPr/>
        </p:nvSpPr>
        <p:spPr bwMode="auto">
          <a:xfrm>
            <a:off x="1077049" y="1251954"/>
            <a:ext cx="5088620" cy="830997"/>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经济政策不确定性、企业融资行为与多元化经营策略</a:t>
            </a: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endParaRPr kumimoji="0" lang="zh-CN" altLang="en-US" sz="2400" b="1" i="1" u="none" strike="noStrike" kern="12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sym typeface="+mn-ea"/>
            </a:endParaRPr>
          </a:p>
        </p:txBody>
      </p:sp>
      <p:pic>
        <p:nvPicPr>
          <p:cNvPr id="6" name="图片 5"/>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a:xfrm>
            <a:off x="7169453" y="1241015"/>
            <a:ext cx="3897135" cy="5302660"/>
          </a:xfrm>
          <a:prstGeom prst="rect">
            <a:avLst/>
          </a:prstGeom>
          <a:effectLst>
            <a:outerShdw blurRad="63500" sx="102000" sy="102000" algn="ctr" rotWithShape="0">
              <a:prstClr val="black">
                <a:alpha val="40000"/>
              </a:prstClr>
            </a:outerShdw>
          </a:effectLst>
        </p:spPr>
      </p:pic>
      <p:sp>
        <p:nvSpPr>
          <p:cNvPr id="7" name="文本框 6"/>
          <p:cNvSpPr txBox="1"/>
          <p:nvPr/>
        </p:nvSpPr>
        <p:spPr>
          <a:xfrm>
            <a:off x="1326228" y="2418229"/>
            <a:ext cx="4444057" cy="3356240"/>
          </a:xfrm>
          <a:prstGeom prst="rect">
            <a:avLst/>
          </a:prstGeom>
          <a:noFill/>
        </p:spPr>
        <p:txBody>
          <a:bodyPr wrap="square" rtlCol="0">
            <a:spAutoFit/>
          </a:bodyPr>
          <a:lstStyle/>
          <a:p>
            <a:pPr marL="285750" indent="-285750">
              <a:lnSpc>
                <a:spcPct val="200000"/>
              </a:lnSpc>
              <a:buFont typeface="Wingdings" panose="05000000000000000000" pitchFamily="2" charset="2"/>
              <a:buChar char="n"/>
            </a:pP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研究问题</a:t>
            </a:r>
            <a:endParaRPr lang="en-US" altLang="zh-CN" sz="2200" b="1" dirty="0">
              <a:solidFill>
                <a:schemeClr val="tx1">
                  <a:lumMod val="85000"/>
                  <a:lumOff val="15000"/>
                </a:schemeClr>
              </a:solidFill>
              <a:latin typeface="仿宋" panose="02010609060101010101" pitchFamily="49" charset="-122"/>
              <a:ea typeface="仿宋" panose="02010609060101010101" pitchFamily="49" charset="-122"/>
            </a:endParaRPr>
          </a:p>
          <a:p>
            <a:pPr marL="285750" indent="-285750">
              <a:lnSpc>
                <a:spcPct val="200000"/>
              </a:lnSpc>
              <a:buFont typeface="Wingdings" panose="05000000000000000000" pitchFamily="2" charset="2"/>
              <a:buChar char="n"/>
            </a:pP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变量构建</a:t>
            </a:r>
            <a:endParaRPr lang="en-US" altLang="zh-CN" sz="2200" b="1" dirty="0">
              <a:solidFill>
                <a:schemeClr val="tx1">
                  <a:lumMod val="85000"/>
                  <a:lumOff val="15000"/>
                </a:schemeClr>
              </a:solidFill>
              <a:latin typeface="仿宋" panose="02010609060101010101" pitchFamily="49" charset="-122"/>
              <a:ea typeface="仿宋" panose="02010609060101010101" pitchFamily="49" charset="-122"/>
            </a:endParaRPr>
          </a:p>
          <a:p>
            <a:pPr marL="285750" indent="-285750">
              <a:lnSpc>
                <a:spcPct val="200000"/>
              </a:lnSpc>
              <a:buFont typeface="Wingdings" panose="05000000000000000000" pitchFamily="2" charset="2"/>
              <a:buChar char="n"/>
            </a:pP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数据提取</a:t>
            </a:r>
            <a:endParaRPr lang="en-US" altLang="zh-CN" sz="2200" b="1" dirty="0">
              <a:solidFill>
                <a:schemeClr val="tx1">
                  <a:lumMod val="85000"/>
                  <a:lumOff val="15000"/>
                </a:schemeClr>
              </a:solidFill>
              <a:latin typeface="仿宋" panose="02010609060101010101" pitchFamily="49" charset="-122"/>
              <a:ea typeface="仿宋" panose="02010609060101010101" pitchFamily="49" charset="-122"/>
            </a:endParaRPr>
          </a:p>
          <a:p>
            <a:pPr marL="285750" indent="-285750">
              <a:lnSpc>
                <a:spcPct val="200000"/>
              </a:lnSpc>
              <a:buFont typeface="Wingdings" panose="05000000000000000000" pitchFamily="2" charset="2"/>
              <a:buChar char="n"/>
            </a:pP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模型设定</a:t>
            </a:r>
            <a:endParaRPr lang="en-US" altLang="zh-CN" sz="2200" b="1" dirty="0">
              <a:solidFill>
                <a:schemeClr val="tx1">
                  <a:lumMod val="85000"/>
                  <a:lumOff val="15000"/>
                </a:schemeClr>
              </a:solidFill>
              <a:latin typeface="仿宋" panose="02010609060101010101" pitchFamily="49" charset="-122"/>
              <a:ea typeface="仿宋" panose="02010609060101010101" pitchFamily="49" charset="-122"/>
            </a:endParaRPr>
          </a:p>
          <a:p>
            <a:pPr marL="285750" indent="-285750">
              <a:lnSpc>
                <a:spcPct val="200000"/>
              </a:lnSpc>
              <a:buFont typeface="Wingdings" panose="05000000000000000000" pitchFamily="2" charset="2"/>
              <a:buChar char="n"/>
            </a:pP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研究结论</a:t>
            </a:r>
            <a:endParaRPr lang="zh-CN" altLang="en-US" sz="2200" b="1" dirty="0">
              <a:solidFill>
                <a:schemeClr val="tx1">
                  <a:lumMod val="85000"/>
                  <a:lumOff val="15000"/>
                </a:schemeClr>
              </a:solidFill>
              <a:latin typeface="仿宋" panose="02010609060101010101" pitchFamily="49" charset="-122"/>
              <a:ea typeface="仿宋" panose="02010609060101010101" pitchFamily="49" charset="-122"/>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prstClr val="black">
                    <a:lumMod val="65000"/>
                    <a:lumOff val="35000"/>
                  </a:prstClr>
                </a:solidFill>
                <a:latin typeface="+mn-ea"/>
              </a:rPr>
              <a:t>锐思金融研究数据库应用案例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panose="020B0503020204020204" charset="-122"/>
              <a:cs typeface="+mn-cs"/>
              <a:sym typeface="微软雅黑" panose="020B0503020204020204" charset="-122"/>
            </a:endParaRPr>
          </a:p>
        </p:txBody>
      </p:sp>
      <p:sp>
        <p:nvSpPr>
          <p:cNvPr id="3" name="文本框 2"/>
          <p:cNvSpPr txBox="1"/>
          <p:nvPr/>
        </p:nvSpPr>
        <p:spPr>
          <a:xfrm>
            <a:off x="1264285" y="1807878"/>
            <a:ext cx="9773174" cy="4274696"/>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n"/>
              <a:defRPr/>
            </a:pPr>
            <a:r>
              <a:rPr kumimoji="0" lang="zh-CN" altLang="en-US"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研究问题</a:t>
            </a:r>
            <a:endParaRPr lang="en-US" altLang="zh-CN" sz="2200" b="1"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algn="just">
              <a:lnSpc>
                <a:spcPct val="150000"/>
              </a:lnSpc>
              <a:defRPr/>
            </a:pPr>
            <a:r>
              <a:rPr lang="zh-CN" altLang="en-US" dirty="0">
                <a:latin typeface="仿宋" panose="02010609060101010101" pitchFamily="49" charset="-122"/>
                <a:ea typeface="仿宋" panose="02010609060101010101" pitchFamily="49" charset="-122"/>
              </a:rPr>
              <a:t>    相对于专业化的经营策略，越来越多的企业选择跨行业跨领域的多元化经营策略。对此，学术界非常关注，相关研究表明，</a:t>
            </a:r>
            <a:r>
              <a:rPr lang="zh-CN" altLang="en-US" dirty="0">
                <a:solidFill>
                  <a:srgbClr val="FF0000"/>
                </a:solidFill>
                <a:latin typeface="仿宋" panose="02010609060101010101" pitchFamily="49" charset="-122"/>
                <a:ea typeface="仿宋" panose="02010609060101010101" pitchFamily="49" charset="-122"/>
              </a:rPr>
              <a:t>多元化经营策略会显著影响企业的价值、现金持有和企业创新</a:t>
            </a:r>
            <a:r>
              <a:rPr lang="zh-CN" altLang="en-US" dirty="0">
                <a:latin typeface="仿宋" panose="02010609060101010101" pitchFamily="49" charset="-122"/>
                <a:ea typeface="仿宋" panose="02010609060101010101" pitchFamily="49" charset="-122"/>
              </a:rPr>
              <a:t>。而对于企业来说，是否选择多元化经营策略会受到</a:t>
            </a:r>
            <a:r>
              <a:rPr lang="zh-CN" altLang="en-US" dirty="0">
                <a:solidFill>
                  <a:srgbClr val="FF0000"/>
                </a:solidFill>
                <a:latin typeface="仿宋" panose="02010609060101010101" pitchFamily="49" charset="-122"/>
                <a:ea typeface="仿宋" panose="02010609060101010101" pitchFamily="49" charset="-122"/>
              </a:rPr>
              <a:t>企业的自身特征或者行业的特性</a:t>
            </a:r>
            <a:r>
              <a:rPr lang="zh-CN" altLang="en-US" dirty="0">
                <a:latin typeface="仿宋" panose="02010609060101010101" pitchFamily="49" charset="-122"/>
                <a:ea typeface="仿宋" panose="02010609060101010101" pitchFamily="49" charset="-122"/>
              </a:rPr>
              <a:t>等因素的影响。除了企业内部的原因，外部宏观环境的变化也是不得不考虑的因素：</a:t>
            </a:r>
            <a:r>
              <a:rPr lang="zh-CN" altLang="en-US" dirty="0">
                <a:solidFill>
                  <a:srgbClr val="FF0000"/>
                </a:solidFill>
                <a:latin typeface="仿宋" panose="02010609060101010101" pitchFamily="49" charset="-122"/>
                <a:ea typeface="仿宋" panose="02010609060101010101" pitchFamily="49" charset="-122"/>
              </a:rPr>
              <a:t>经济政策不确定性</a:t>
            </a:r>
            <a:r>
              <a:rPr lang="zh-CN" altLang="en-US" dirty="0">
                <a:latin typeface="仿宋" panose="02010609060101010101" pitchFamily="49" charset="-122"/>
                <a:ea typeface="仿宋" panose="02010609060101010101" pitchFamily="49" charset="-122"/>
              </a:rPr>
              <a:t>作为一个重要的宏观经济变量，是一个不容忽视的变量，大量研究表明经济政策的不确定性会对企业的现金持有、投资和创新等行为产生重要的影响。那么，</a:t>
            </a:r>
            <a:r>
              <a:rPr lang="zh-CN" altLang="en-US" dirty="0">
                <a:solidFill>
                  <a:srgbClr val="FF0000"/>
                </a:solidFill>
                <a:latin typeface="仿宋" panose="02010609060101010101" pitchFamily="49" charset="-122"/>
                <a:ea typeface="仿宋" panose="02010609060101010101" pitchFamily="49" charset="-122"/>
              </a:rPr>
              <a:t>多元化经营策略是否会受到经济政策不确定性的影响</a:t>
            </a:r>
            <a:r>
              <a:rPr lang="zh-CN" altLang="en-US" dirty="0">
                <a:latin typeface="仿宋" panose="02010609060101010101" pitchFamily="49" charset="-122"/>
                <a:ea typeface="仿宋" panose="02010609060101010101" pitchFamily="49" charset="-122"/>
              </a:rPr>
              <a:t>，这种影响是否存在</a:t>
            </a:r>
            <a:r>
              <a:rPr lang="zh-CN" altLang="en-US" dirty="0">
                <a:solidFill>
                  <a:srgbClr val="FF0000"/>
                </a:solidFill>
                <a:latin typeface="仿宋" panose="02010609060101010101" pitchFamily="49" charset="-122"/>
                <a:ea typeface="仿宋" panose="02010609060101010101" pitchFamily="49" charset="-122"/>
              </a:rPr>
              <a:t>异质性问题</a:t>
            </a:r>
            <a:r>
              <a:rPr lang="zh-CN" altLang="en-US" dirty="0">
                <a:latin typeface="仿宋" panose="02010609060101010101" pitchFamily="49" charset="-122"/>
                <a:ea typeface="仿宋" panose="02010609060101010101" pitchFamily="49" charset="-122"/>
              </a:rPr>
              <a:t>，其</a:t>
            </a:r>
            <a:r>
              <a:rPr lang="zh-CN" altLang="en-US" dirty="0">
                <a:solidFill>
                  <a:srgbClr val="FF0000"/>
                </a:solidFill>
                <a:latin typeface="仿宋" panose="02010609060101010101" pitchFamily="49" charset="-122"/>
                <a:ea typeface="仿宋" panose="02010609060101010101" pitchFamily="49" charset="-122"/>
              </a:rPr>
              <a:t>传导路径</a:t>
            </a:r>
            <a:r>
              <a:rPr lang="zh-CN" altLang="en-US" dirty="0">
                <a:latin typeface="仿宋" panose="02010609060101010101" pitchFamily="49" charset="-122"/>
                <a:ea typeface="仿宋" panose="02010609060101010101" pitchFamily="49" charset="-122"/>
              </a:rPr>
              <a:t>又是怎样？这些问题的研究不仅有助于更好的理解企业选择多元化经营策略的原因，而且也丰富了经济政策不确定性对微观企业行为影响的研究。</a:t>
            </a:r>
            <a:endParaRPr kumimoji="0" lang="en-US" altLang="zh-CN" i="0"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sp>
        <p:nvSpPr>
          <p:cNvPr id="5" name="矩形 13"/>
          <p:cNvSpPr>
            <a:spLocks noChangeArrowheads="1"/>
          </p:cNvSpPr>
          <p:nvPr/>
        </p:nvSpPr>
        <p:spPr bwMode="auto">
          <a:xfrm>
            <a:off x="1264285" y="1091254"/>
            <a:ext cx="9834350" cy="461665"/>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经济政策不确定性、企业融资行为与多元化经营策略</a:t>
            </a: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endPar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med" p14:dur="699" advTm="10000">
        <p:fade/>
      </p:transition>
    </mc:Choice>
    <mc:Fallback>
      <p:transition spd="med" advTm="10000">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zh-CN" altLang="en-US" sz="2800" b="1" dirty="0">
                <a:solidFill>
                  <a:prstClr val="black">
                    <a:lumMod val="65000"/>
                    <a:lumOff val="35000"/>
                  </a:prstClr>
                </a:solidFill>
                <a:latin typeface="+mn-ea"/>
              </a:rPr>
              <a:t>锐思数据库应用案例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panose="020B0503020204020204" charset="-122"/>
              <a:cs typeface="+mn-cs"/>
              <a:sym typeface="微软雅黑" panose="020B0503020204020204" charset="-122"/>
            </a:endParaRPr>
          </a:p>
        </p:txBody>
      </p:sp>
      <p:sp>
        <p:nvSpPr>
          <p:cNvPr id="3" name="文本框 2"/>
          <p:cNvSpPr txBox="1"/>
          <p:nvPr/>
        </p:nvSpPr>
        <p:spPr>
          <a:xfrm>
            <a:off x="1264285" y="1807878"/>
            <a:ext cx="9663429" cy="4267515"/>
          </a:xfrm>
          <a:prstGeom prst="rect">
            <a:avLst/>
          </a:prstGeom>
          <a:noFill/>
        </p:spPr>
        <p:txBody>
          <a:bodyPr wrap="square" rtlCol="0">
            <a:spAutoFit/>
          </a:bodyPr>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defRPr/>
            </a:pPr>
            <a:r>
              <a:rPr lang="zh-CN" altLang="en-US" sz="2200" b="1"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变量</a:t>
            </a:r>
            <a:r>
              <a:rPr kumimoji="0" lang="zh-CN" altLang="en-US"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构建</a:t>
            </a:r>
            <a:endParaRPr kumimoji="0" lang="en-US" altLang="zh-CN"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L="457200" lvl="0" indent="-457200" algn="just">
              <a:lnSpc>
                <a:spcPct val="150000"/>
              </a:lnSpc>
              <a:buAutoNum type="arabicPeriod"/>
              <a:defRPr/>
            </a:pPr>
            <a:r>
              <a:rPr lang="zh-CN" altLang="en-US"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被解释变量（</a:t>
            </a:r>
            <a:r>
              <a:rPr lang="en-US" altLang="zh-CN"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Y</a:t>
            </a:r>
            <a:r>
              <a:rPr lang="zh-CN" altLang="en-US"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a:t>
            </a:r>
            <a:r>
              <a:rPr lang="zh-CN" altLang="en-US" sz="22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rPr>
              <a:t>多元化经营（</a:t>
            </a:r>
            <a:r>
              <a:rPr lang="en-US" altLang="zh-CN" sz="2200" kern="100" dirty="0" err="1">
                <a:solidFill>
                  <a:srgbClr val="FF0000"/>
                </a:solidFill>
                <a:latin typeface="仿宋" panose="02010609060101010101" pitchFamily="49" charset="-122"/>
                <a:ea typeface="仿宋" panose="02010609060101010101" pitchFamily="49" charset="-122"/>
                <a:cs typeface="Times New Roman" panose="02020603050405020304" pitchFamily="18" charset="0"/>
              </a:rPr>
              <a:t>Div</a:t>
            </a:r>
            <a:r>
              <a:rPr lang="zh-CN" altLang="en-US" sz="22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rPr>
              <a:t>）</a:t>
            </a:r>
            <a:endParaRPr lang="en-US" altLang="zh-CN"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lvl="0" algn="just">
              <a:lnSpc>
                <a:spcPct val="150000"/>
              </a:lnSpc>
              <a:defRPr/>
            </a:pP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参考姜付秀（</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2006</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）和杨兴全等（</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2018</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）的文献，主要从以下四个方面定义企业多元化经营</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a:t>
            </a:r>
            <a:endPar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lvl="0" algn="just">
              <a:lnSpc>
                <a:spcPct val="150000"/>
              </a:lnSpc>
              <a:defRPr/>
            </a:pP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①企业经营行业的个数（</a:t>
            </a:r>
            <a:r>
              <a:rPr lang="en-US" altLang="zh-CN" sz="2000" kern="100" dirty="0" err="1">
                <a:solidFill>
                  <a:srgbClr val="000000"/>
                </a:solidFill>
                <a:latin typeface="仿宋" panose="02010609060101010101" pitchFamily="49" charset="-122"/>
                <a:ea typeface="仿宋" panose="02010609060101010101" pitchFamily="49" charset="-122"/>
                <a:cs typeface="Times New Roman" panose="02020603050405020304" pitchFamily="18" charset="0"/>
              </a:rPr>
              <a:t>divnum</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）；②收入熵（</a:t>
            </a:r>
            <a:r>
              <a:rPr lang="en-US" altLang="zh-CN" sz="2000" kern="100" dirty="0" err="1">
                <a:solidFill>
                  <a:srgbClr val="000000"/>
                </a:solidFill>
                <a:latin typeface="仿宋" panose="02010609060101010101" pitchFamily="49" charset="-122"/>
                <a:ea typeface="仿宋" panose="02010609060101010101" pitchFamily="49" charset="-122"/>
                <a:cs typeface="Times New Roman" panose="02020603050405020304" pitchFamily="18" charset="0"/>
              </a:rPr>
              <a:t>diventro</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）；③企业多元化经营的倾向（</a:t>
            </a:r>
            <a:r>
              <a:rPr lang="en-US" altLang="zh-CN" sz="2000" kern="100" dirty="0" err="1">
                <a:solidFill>
                  <a:srgbClr val="000000"/>
                </a:solidFill>
                <a:latin typeface="仿宋" panose="02010609060101010101" pitchFamily="49" charset="-122"/>
                <a:ea typeface="仿宋" panose="02010609060101010101" pitchFamily="49" charset="-122"/>
                <a:cs typeface="Times New Roman" panose="02020603050405020304" pitchFamily="18" charset="0"/>
              </a:rPr>
              <a:t>divdummy</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），虚拟变量，如果企业跨行业经营单元数大于</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1</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，令</a:t>
            </a:r>
            <a:r>
              <a:rPr lang="en-US" altLang="zh-CN" sz="2000" kern="100" dirty="0" err="1">
                <a:solidFill>
                  <a:srgbClr val="000000"/>
                </a:solidFill>
                <a:latin typeface="仿宋" panose="02010609060101010101" pitchFamily="49" charset="-122"/>
                <a:ea typeface="仿宋" panose="02010609060101010101" pitchFamily="49" charset="-122"/>
                <a:cs typeface="Times New Roman" panose="02020603050405020304" pitchFamily="18" charset="0"/>
              </a:rPr>
              <a:t>divdummy</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为</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1, </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反之则为</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0</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；④赫芬德尔指数（</a:t>
            </a:r>
            <a:r>
              <a:rPr lang="en-US" altLang="zh-CN" sz="2000" kern="100" dirty="0" err="1">
                <a:solidFill>
                  <a:srgbClr val="000000"/>
                </a:solidFill>
                <a:latin typeface="仿宋" panose="02010609060101010101" pitchFamily="49" charset="-122"/>
                <a:ea typeface="仿宋" panose="02010609060101010101" pitchFamily="49" charset="-122"/>
                <a:cs typeface="Times New Roman" panose="02020603050405020304" pitchFamily="18" charset="0"/>
              </a:rPr>
              <a:t>divhhi</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a:t>
            </a:r>
            <a:endPar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lvl="0" algn="just">
              <a:lnSpc>
                <a:spcPct val="150000"/>
              </a:lnSpc>
              <a:defRPr/>
            </a:pP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本文主要选取</a:t>
            </a:r>
            <a:r>
              <a:rPr lang="zh-CN" altLang="en-US" sz="20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rPr>
              <a:t>企业经营行业的个数（</a:t>
            </a:r>
            <a:r>
              <a:rPr lang="en-US" altLang="zh-CN" sz="2000" kern="100" dirty="0" err="1">
                <a:solidFill>
                  <a:srgbClr val="FF0000"/>
                </a:solidFill>
                <a:latin typeface="仿宋" panose="02010609060101010101" pitchFamily="49" charset="-122"/>
                <a:ea typeface="仿宋" panose="02010609060101010101" pitchFamily="49" charset="-122"/>
                <a:cs typeface="Times New Roman" panose="02020603050405020304" pitchFamily="18" charset="0"/>
              </a:rPr>
              <a:t>divnum</a:t>
            </a:r>
            <a:r>
              <a:rPr lang="zh-CN" altLang="en-US" sz="20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rPr>
              <a:t>）</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和</a:t>
            </a:r>
            <a:r>
              <a:rPr lang="zh-CN" altLang="en-US" sz="20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rPr>
              <a:t>收入熵（</a:t>
            </a:r>
            <a:r>
              <a:rPr lang="en-US" altLang="zh-CN" sz="2000" kern="100" dirty="0" err="1">
                <a:solidFill>
                  <a:srgbClr val="FF0000"/>
                </a:solidFill>
                <a:latin typeface="仿宋" panose="02010609060101010101" pitchFamily="49" charset="-122"/>
                <a:ea typeface="仿宋" panose="02010609060101010101" pitchFamily="49" charset="-122"/>
                <a:cs typeface="Times New Roman" panose="02020603050405020304" pitchFamily="18" charset="0"/>
              </a:rPr>
              <a:t>diventro</a:t>
            </a:r>
            <a:r>
              <a:rPr lang="zh-CN" altLang="en-US" sz="20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rPr>
              <a:t>）</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作为主要的被解释变量，</a:t>
            </a:r>
            <a:r>
              <a:rPr lang="zh-CN" altLang="en-US" sz="2000" u="sng"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其余两个变量作为稳健性检验。</a:t>
            </a:r>
            <a:endParaRPr lang="en-US" altLang="zh-CN" sz="2000" u="sng"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p:txBody>
      </p:sp>
      <p:sp>
        <p:nvSpPr>
          <p:cNvPr id="5" name="矩形 13"/>
          <p:cNvSpPr>
            <a:spLocks noChangeArrowheads="1"/>
          </p:cNvSpPr>
          <p:nvPr/>
        </p:nvSpPr>
        <p:spPr bwMode="auto">
          <a:xfrm>
            <a:off x="1264285" y="1091254"/>
            <a:ext cx="9834350" cy="461665"/>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经济政策不确定性、企业融资行为与多元化经营策略</a:t>
            </a: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endPar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med" p14:dur="699" advTm="10000">
        <p:fade/>
      </p:transition>
    </mc:Choice>
    <mc:Fallback>
      <p:transition spd="med"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wipe(down)">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zh-CN" altLang="en-US" sz="2800" b="1" dirty="0">
                <a:solidFill>
                  <a:prstClr val="black">
                    <a:lumMod val="65000"/>
                    <a:lumOff val="35000"/>
                  </a:prstClr>
                </a:solidFill>
                <a:latin typeface="+mn-ea"/>
              </a:rPr>
              <a:t>锐思数据库应用案例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panose="020B0503020204020204" charset="-122"/>
              <a:cs typeface="+mn-cs"/>
              <a:sym typeface="微软雅黑" panose="020B0503020204020204" charset="-122"/>
            </a:endParaRPr>
          </a:p>
        </p:txBody>
      </p:sp>
      <p:sp>
        <p:nvSpPr>
          <p:cNvPr id="3" name="文本框 2"/>
          <p:cNvSpPr txBox="1"/>
          <p:nvPr/>
        </p:nvSpPr>
        <p:spPr>
          <a:xfrm>
            <a:off x="1264285" y="1807878"/>
            <a:ext cx="9663429" cy="4352666"/>
          </a:xfrm>
          <a:prstGeom prst="rect">
            <a:avLst/>
          </a:prstGeom>
          <a:noFill/>
        </p:spPr>
        <p:txBody>
          <a:bodyPr wrap="square" rtlCol="0">
            <a:spAutoFit/>
          </a:bodyPr>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defRPr/>
            </a:pPr>
            <a:r>
              <a:rPr lang="zh-CN" altLang="en-US" sz="2200" b="1"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变量</a:t>
            </a:r>
            <a:r>
              <a:rPr kumimoji="0" lang="zh-CN" altLang="en-US"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构建</a:t>
            </a:r>
            <a:endParaRPr lang="en-US" altLang="zh-CN"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marL="457200" lvl="0" indent="-457200" algn="just">
              <a:lnSpc>
                <a:spcPct val="150000"/>
              </a:lnSpc>
              <a:buFont typeface="+mj-lt"/>
              <a:buAutoNum type="arabicPeriod" startAt="2"/>
              <a:defRPr/>
            </a:pPr>
            <a:r>
              <a:rPr lang="zh-CN" altLang="en-US"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主要解释变量（</a:t>
            </a:r>
            <a:r>
              <a:rPr lang="en-US" altLang="zh-CN"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X</a:t>
            </a:r>
            <a:r>
              <a:rPr lang="zh-CN" altLang="en-US"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a:t>
            </a:r>
            <a:r>
              <a:rPr lang="zh-CN" altLang="en-US"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中国经济政策不确定性指数（</a:t>
            </a:r>
            <a:r>
              <a:rPr lang="en-US" altLang="zh-CN" sz="2200" kern="100" dirty="0" err="1">
                <a:solidFill>
                  <a:schemeClr val="accent5"/>
                </a:solidFill>
                <a:latin typeface="仿宋" panose="02010609060101010101" pitchFamily="49" charset="-122"/>
                <a:ea typeface="仿宋" panose="02010609060101010101" pitchFamily="49" charset="-122"/>
                <a:cs typeface="Times New Roman" panose="02020603050405020304" pitchFamily="18" charset="0"/>
              </a:rPr>
              <a:t>cnepu</a:t>
            </a:r>
            <a:r>
              <a:rPr lang="zh-CN" altLang="en-US"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a:t>
            </a:r>
            <a:endParaRPr lang="en-US" altLang="zh-CN"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lvl="0" algn="just">
              <a:lnSpc>
                <a:spcPct val="150000"/>
              </a:lnSpc>
              <a:defRPr/>
            </a:pP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使用的数据是由</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Huang</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和</a:t>
            </a:r>
            <a:r>
              <a:rPr lang="en-US" altLang="zh-CN" sz="2000" kern="100" dirty="0" err="1">
                <a:solidFill>
                  <a:srgbClr val="000000"/>
                </a:solidFill>
                <a:latin typeface="仿宋" panose="02010609060101010101" pitchFamily="49" charset="-122"/>
                <a:ea typeface="仿宋" panose="02010609060101010101" pitchFamily="49" charset="-122"/>
                <a:cs typeface="Times New Roman" panose="02020603050405020304" pitchFamily="18" charset="0"/>
              </a:rPr>
              <a:t>Luk</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2020</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）对中国内地十份报纸进行</a:t>
            </a:r>
            <a:r>
              <a:rPr lang="zh-CN" altLang="en-US" sz="2000" u="sng"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文本挖掘</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，编制的</a:t>
            </a:r>
            <a:r>
              <a:rPr lang="zh-CN" altLang="en-US" sz="20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rPr>
              <a:t>中国经济政策不确定性指数</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。该指数编制采用了多份不同的报纸，能够客观准确地捕捉中国大陆的经济政策的不确定性。</a:t>
            </a:r>
            <a:endPar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lvl="0" algn="just">
              <a:lnSpc>
                <a:spcPct val="150000"/>
              </a:lnSpc>
              <a:defRPr/>
            </a:pP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Besides, originally monthly data from Huang &amp; </a:t>
            </a:r>
            <a:r>
              <a:rPr lang="en-US" altLang="zh-CN" sz="2000" kern="100" dirty="0" err="1">
                <a:solidFill>
                  <a:srgbClr val="000000"/>
                </a:solidFill>
                <a:latin typeface="仿宋" panose="02010609060101010101" pitchFamily="49" charset="-122"/>
                <a:ea typeface="仿宋" panose="02010609060101010101" pitchFamily="49" charset="-122"/>
                <a:cs typeface="Times New Roman" panose="02020603050405020304" pitchFamily="18" charset="0"/>
              </a:rPr>
              <a:t>Luk</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2020</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is </a:t>
            </a:r>
            <a:r>
              <a:rPr lang="en-US" altLang="zh-CN" sz="20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rPr>
              <a:t>converted into yearly data </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to be further used in this study.</a:t>
            </a:r>
            <a:endPar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lvl="0" algn="just">
              <a:lnSpc>
                <a:spcPct val="150000"/>
              </a:lnSpc>
              <a:defRPr/>
            </a:pPr>
            <a:r>
              <a:rPr kumimoji="0" lang="en-US" altLang="zh-CN"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en-US" altLang="zh-CN" sz="2000" b="0" i="0" u="none" strike="noStrike" kern="100" cap="none" spc="0" normalizeH="0" baseline="0" noProof="0" dirty="0">
                <a:ln>
                  <a:noFill/>
                </a:ln>
                <a:solidFill>
                  <a:srgbClr val="FF0000"/>
                </a:solidFill>
                <a:effectLst/>
                <a:uLnTx/>
                <a:uFillTx/>
                <a:latin typeface="仿宋" panose="02010609060101010101" pitchFamily="49" charset="-122"/>
                <a:ea typeface="仿宋" panose="02010609060101010101" pitchFamily="49" charset="-122"/>
                <a:cs typeface="Times New Roman" panose="02020603050405020304" pitchFamily="18" charset="0"/>
              </a:rPr>
              <a:t>Robustness</a:t>
            </a:r>
            <a:r>
              <a:rPr kumimoji="0" lang="en-US" altLang="zh-CN" sz="2000" b="0" i="0" u="none" strike="noStrike" kern="100" cap="none" spc="0" normalizeH="0" noProof="0" dirty="0">
                <a:ln>
                  <a:noFill/>
                </a:ln>
                <a:solidFill>
                  <a:srgbClr val="FF0000"/>
                </a:solidFill>
                <a:effectLst/>
                <a:uLnTx/>
                <a:uFillTx/>
                <a:latin typeface="仿宋" panose="02010609060101010101" pitchFamily="49" charset="-122"/>
                <a:ea typeface="仿宋" panose="02010609060101010101" pitchFamily="49" charset="-122"/>
                <a:cs typeface="Times New Roman" panose="02020603050405020304" pitchFamily="18" charset="0"/>
              </a:rPr>
              <a:t> test </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is also performed. )</a:t>
            </a:r>
            <a:endParaRPr kumimoji="0" lang="en-US" altLang="zh-CN" sz="22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defRPr/>
            </a:pPr>
            <a:endParaRPr kumimoji="0" lang="zh-CN" altLang="zh-CN" sz="22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sp>
        <p:nvSpPr>
          <p:cNvPr id="5" name="矩形 13"/>
          <p:cNvSpPr>
            <a:spLocks noChangeArrowheads="1"/>
          </p:cNvSpPr>
          <p:nvPr/>
        </p:nvSpPr>
        <p:spPr bwMode="auto">
          <a:xfrm>
            <a:off x="1264285" y="1091254"/>
            <a:ext cx="9834350" cy="461665"/>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经济政策不确定性、企业融资行为与多元化经营策略</a:t>
            </a: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endPar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med" p14:dur="699" advTm="10000">
        <p:fade/>
      </p:transition>
    </mc:Choice>
    <mc:Fallback>
      <p:transition spd="med" advTm="10000">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prstClr val="black">
                    <a:lumMod val="65000"/>
                    <a:lumOff val="35000"/>
                  </a:prstClr>
                </a:solidFill>
                <a:latin typeface="+mn-ea"/>
              </a:rPr>
              <a:t>锐思数据库应用案例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panose="020B0503020204020204" charset="-122"/>
              <a:cs typeface="+mn-cs"/>
              <a:sym typeface="微软雅黑" panose="020B0503020204020204" charset="-122"/>
            </a:endParaRPr>
          </a:p>
        </p:txBody>
      </p:sp>
      <p:sp>
        <p:nvSpPr>
          <p:cNvPr id="5" name="矩形 13"/>
          <p:cNvSpPr>
            <a:spLocks noChangeArrowheads="1"/>
          </p:cNvSpPr>
          <p:nvPr/>
        </p:nvSpPr>
        <p:spPr bwMode="auto">
          <a:xfrm>
            <a:off x="1264285" y="1091254"/>
            <a:ext cx="9834350" cy="461665"/>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经济政策不确定性、企业融资行为与多元化经营策略</a:t>
            </a: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endPar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sp>
        <p:nvSpPr>
          <p:cNvPr id="4" name="文本框 3"/>
          <p:cNvSpPr txBox="1"/>
          <p:nvPr/>
        </p:nvSpPr>
        <p:spPr>
          <a:xfrm>
            <a:off x="1264285" y="1807878"/>
            <a:ext cx="3200140" cy="2921505"/>
          </a:xfrm>
          <a:prstGeom prst="rect">
            <a:avLst/>
          </a:prstGeom>
          <a:noFill/>
        </p:spPr>
        <p:txBody>
          <a:bodyPr wrap="square" rtlCol="0">
            <a:spAutoFit/>
          </a:bodyPr>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defRPr/>
            </a:pPr>
            <a:r>
              <a:rPr lang="zh-CN" altLang="en-US" sz="2200" b="1"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变量</a:t>
            </a:r>
            <a:r>
              <a:rPr kumimoji="0" lang="zh-CN" altLang="en-US"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构建</a:t>
            </a:r>
            <a:endParaRPr kumimoji="0" lang="en-US" altLang="zh-CN"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L="457200" marR="0" lvl="0" indent="-457200" algn="just" defTabSz="914400" rtl="0" eaLnBrk="1" fontAlgn="auto" latinLnBrk="0" hangingPunct="1">
              <a:lnSpc>
                <a:spcPct val="150000"/>
              </a:lnSpc>
              <a:spcBef>
                <a:spcPts val="0"/>
              </a:spcBef>
              <a:spcAft>
                <a:spcPts val="0"/>
              </a:spcAft>
              <a:buClrTx/>
              <a:buSzTx/>
              <a:buFont typeface="+mj-lt"/>
              <a:buAutoNum type="arabicPeriod" startAt="3"/>
              <a:defRPr/>
            </a:pPr>
            <a:r>
              <a:rPr lang="zh-CN" altLang="en-US"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控制变量：</a:t>
            </a:r>
            <a:endParaRPr lang="en-US" altLang="zh-CN"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marR="0" lvl="0" algn="just" defTabSz="914400" rtl="0" eaLnBrk="1" fontAlgn="auto" latinLnBrk="0" hangingPunct="1">
              <a:lnSpc>
                <a:spcPct val="150000"/>
              </a:lnSpc>
              <a:spcBef>
                <a:spcPts val="0"/>
              </a:spcBef>
              <a:spcAft>
                <a:spcPts val="0"/>
              </a:spcAft>
              <a:buClrTx/>
              <a:buSzTx/>
              <a:defRPr/>
            </a:pP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企业的规模</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(size)</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a:t>
            </a:r>
            <a:r>
              <a:rPr lang="zh-CN" altLang="en-US" sz="20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rPr>
              <a:t>企业的杠杆率</a:t>
            </a:r>
            <a:r>
              <a:rPr lang="en-US" altLang="zh-CN" sz="20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rPr>
              <a:t>(lev)</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、盈利能力</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a:t>
            </a:r>
            <a:r>
              <a:rPr lang="en-US" altLang="zh-CN" sz="2000" kern="100" dirty="0" err="1">
                <a:solidFill>
                  <a:srgbClr val="000000"/>
                </a:solidFill>
                <a:latin typeface="仿宋" panose="02010609060101010101" pitchFamily="49" charset="-122"/>
                <a:ea typeface="仿宋" panose="02010609060101010101" pitchFamily="49" charset="-122"/>
                <a:cs typeface="Times New Roman" panose="02020603050405020304" pitchFamily="18" charset="0"/>
              </a:rPr>
              <a:t>roa</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 </a:t>
            </a:r>
            <a:endParaRPr lang="en-US" altLang="zh-CN" sz="20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endParaRPr>
          </a:p>
          <a:p>
            <a:pPr marR="0" lvl="0" algn="just" defTabSz="914400" rtl="0" eaLnBrk="1" fontAlgn="auto" latinLnBrk="0" hangingPunct="1">
              <a:lnSpc>
                <a:spcPct val="150000"/>
              </a:lnSpc>
              <a:spcBef>
                <a:spcPts val="0"/>
              </a:spcBef>
              <a:spcAft>
                <a:spcPts val="0"/>
              </a:spcAft>
              <a:buClrTx/>
              <a:buSzTx/>
              <a:defRPr/>
            </a:pPr>
            <a:endParaRPr kumimoji="0" lang="en-US" altLang="zh-CN" sz="2200" b="0" i="0" u="none" strike="noStrike" kern="100" cap="none" spc="0" normalizeH="0" baseline="0" noProof="0" dirty="0">
              <a:ln>
                <a:noFill/>
              </a:ln>
              <a:effectLst/>
              <a:uLnTx/>
              <a:uFillTx/>
              <a:latin typeface="仿宋" panose="02010609060101010101" pitchFamily="49" charset="-122"/>
              <a:ea typeface="仿宋" panose="02010609060101010101" pitchFamily="49" charset="-122"/>
              <a:cs typeface="Times New Roman" panose="02020603050405020304" pitchFamily="18" charset="0"/>
            </a:endParaRPr>
          </a:p>
        </p:txBody>
      </p:sp>
      <p:pic>
        <p:nvPicPr>
          <p:cNvPr id="6" name="图片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635965" y="2306930"/>
            <a:ext cx="6991588" cy="3459816"/>
          </a:xfrm>
          <a:prstGeom prst="rect">
            <a:avLst/>
          </a:prstGeom>
          <a:effectLst/>
        </p:spPr>
      </p:pic>
      <p:sp>
        <p:nvSpPr>
          <p:cNvPr id="7" name="矩形 6"/>
          <p:cNvSpPr/>
          <p:nvPr/>
        </p:nvSpPr>
        <p:spPr>
          <a:xfrm>
            <a:off x="5165090" y="3429000"/>
            <a:ext cx="5341545" cy="24652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med" p14:dur="699" advTm="10000">
        <p:fade/>
      </p:transition>
    </mc:Choice>
    <mc:Fallback>
      <p:transition spd="med" advTm="10000">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prstClr val="black">
                    <a:lumMod val="65000"/>
                    <a:lumOff val="35000"/>
                  </a:prstClr>
                </a:solidFill>
                <a:latin typeface="+mn-ea"/>
              </a:rPr>
              <a:t>锐思数据库应用案例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panose="020B0503020204020204" charset="-122"/>
              <a:cs typeface="+mn-cs"/>
              <a:sym typeface="微软雅黑" panose="020B0503020204020204" charset="-122"/>
            </a:endParaRPr>
          </a:p>
        </p:txBody>
      </p:sp>
      <p:sp>
        <p:nvSpPr>
          <p:cNvPr id="3" name="文本框 2"/>
          <p:cNvSpPr txBox="1"/>
          <p:nvPr/>
        </p:nvSpPr>
        <p:spPr>
          <a:xfrm>
            <a:off x="1264285" y="1807878"/>
            <a:ext cx="9336375" cy="3060005"/>
          </a:xfrm>
          <a:prstGeom prst="rect">
            <a:avLst/>
          </a:prstGeom>
          <a:noFill/>
        </p:spPr>
        <p:txBody>
          <a:bodyPr wrap="square" rtlCol="0">
            <a:spAutoFit/>
          </a:bodyPr>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defRPr/>
            </a:pPr>
            <a:r>
              <a:rPr kumimoji="0" lang="zh-CN" altLang="en-US" sz="2200" b="1" i="0" u="none" strike="noStrike" kern="100" cap="none" spc="0" normalizeH="0" baseline="0" noProof="0" dirty="0">
                <a:ln>
                  <a:noFill/>
                </a:ln>
                <a:effectLst/>
                <a:uLnTx/>
                <a:uFillTx/>
                <a:latin typeface="仿宋" panose="02010609060101010101" pitchFamily="49" charset="-122"/>
                <a:ea typeface="仿宋" panose="02010609060101010101" pitchFamily="49" charset="-122"/>
                <a:cs typeface="Times New Roman" panose="02020603050405020304" pitchFamily="18" charset="0"/>
              </a:rPr>
              <a:t>数据提取</a:t>
            </a:r>
            <a:endParaRPr kumimoji="0" lang="en-US" altLang="zh-CN" sz="2200" b="1" i="0" u="none" strike="noStrike" kern="100" cap="none" spc="0" normalizeH="0" baseline="0" noProof="0" dirty="0">
              <a:ln>
                <a:noFill/>
              </a:ln>
              <a:effectLst/>
              <a:uLnTx/>
              <a:uFillTx/>
              <a:latin typeface="仿宋" panose="02010609060101010101" pitchFamily="49" charset="-122"/>
              <a:ea typeface="仿宋" panose="02010609060101010101" pitchFamily="49" charset="-122"/>
              <a:cs typeface="Times New Roman" panose="02020603050405020304" pitchFamily="18" charset="0"/>
            </a:endParaRPr>
          </a:p>
          <a:p>
            <a:pPr marR="0" lvl="0" algn="just" defTabSz="914400" rtl="0" eaLnBrk="1" fontAlgn="auto" latinLnBrk="0" hangingPunct="1">
              <a:lnSpc>
                <a:spcPct val="150000"/>
              </a:lnSpc>
              <a:spcBef>
                <a:spcPts val="0"/>
              </a:spcBef>
              <a:spcAft>
                <a:spcPts val="0"/>
              </a:spcAft>
              <a:buClrTx/>
              <a:buSzTx/>
              <a:defRPr/>
            </a:pPr>
            <a:r>
              <a:rPr lang="zh-CN" altLang="en-US" sz="2200" kern="100" dirty="0">
                <a:latin typeface="仿宋" panose="02010609060101010101" pitchFamily="49" charset="-122"/>
                <a:ea typeface="仿宋" panose="02010609060101010101" pitchFamily="49" charset="-122"/>
                <a:cs typeface="Times New Roman" panose="02020603050405020304" pitchFamily="18" charset="0"/>
              </a:rPr>
              <a:t>选取</a:t>
            </a:r>
            <a:r>
              <a:rPr lang="zh-CN" altLang="en-US"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沪深</a:t>
            </a:r>
            <a:r>
              <a:rPr lang="en-US" altLang="zh-CN"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A</a:t>
            </a:r>
            <a:r>
              <a:rPr lang="zh-CN" altLang="en-US"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股上市公司</a:t>
            </a:r>
            <a:r>
              <a:rPr lang="en-US" altLang="zh-CN"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2003-2018</a:t>
            </a:r>
            <a:r>
              <a:rPr lang="zh-CN" altLang="en-US"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的数据</a:t>
            </a:r>
            <a:r>
              <a:rPr lang="zh-CN" altLang="en-US" sz="2200" kern="100" dirty="0">
                <a:latin typeface="仿宋" panose="02010609060101010101" pitchFamily="49" charset="-122"/>
                <a:ea typeface="仿宋" panose="02010609060101010101" pitchFamily="49" charset="-122"/>
                <a:cs typeface="Times New Roman" panose="02020603050405020304" pitchFamily="18" charset="0"/>
              </a:rPr>
              <a:t>作为分析样本，</a:t>
            </a:r>
            <a:r>
              <a:rPr lang="en-US" altLang="zh-CN" sz="2200" kern="100" dirty="0">
                <a:latin typeface="仿宋" panose="02010609060101010101" pitchFamily="49" charset="-122"/>
                <a:ea typeface="仿宋" panose="02010609060101010101" pitchFamily="49" charset="-122"/>
                <a:cs typeface="Times New Roman" panose="02020603050405020304" pitchFamily="18" charset="0"/>
              </a:rPr>
              <a:t>precisely</a:t>
            </a:r>
            <a:r>
              <a:rPr lang="zh-CN" altLang="en-US" sz="2200" kern="100" dirty="0">
                <a:latin typeface="仿宋" panose="02010609060101010101" pitchFamily="49" charset="-122"/>
                <a:ea typeface="仿宋" panose="02010609060101010101" pitchFamily="49" charset="-122"/>
                <a:cs typeface="Times New Roman" panose="02020603050405020304" pitchFamily="18" charset="0"/>
              </a:rPr>
              <a:t>：</a:t>
            </a:r>
            <a:endParaRPr lang="zh-CN" altLang="en-US" sz="2200" kern="100" dirty="0">
              <a:latin typeface="仿宋" panose="02010609060101010101" pitchFamily="49" charset="-122"/>
              <a:ea typeface="仿宋" panose="02010609060101010101" pitchFamily="49" charset="-122"/>
              <a:cs typeface="Times New Roman" panose="02020603050405020304" pitchFamily="18" charset="0"/>
            </a:endParaRPr>
          </a:p>
          <a:p>
            <a:pPr marL="457200" marR="0" lvl="0" indent="-457200" algn="just" defTabSz="914400" rtl="0" eaLnBrk="1" fontAlgn="auto" latinLnBrk="0" hangingPunct="1">
              <a:lnSpc>
                <a:spcPct val="150000"/>
              </a:lnSpc>
              <a:spcBef>
                <a:spcPts val="0"/>
              </a:spcBef>
              <a:spcAft>
                <a:spcPts val="0"/>
              </a:spcAft>
              <a:buClrTx/>
              <a:buSzTx/>
              <a:buFont typeface="+mj-ea"/>
              <a:buAutoNum type="circleNumDbPlain"/>
              <a:defRPr/>
            </a:pPr>
            <a:r>
              <a:rPr lang="zh-CN" altLang="en-US" sz="2200" kern="100" dirty="0">
                <a:latin typeface="仿宋" panose="02010609060101010101" pitchFamily="49" charset="-122"/>
                <a:ea typeface="仿宋" panose="02010609060101010101" pitchFamily="49" charset="-122"/>
                <a:cs typeface="Times New Roman" panose="02020603050405020304" pitchFamily="18" charset="0"/>
              </a:rPr>
              <a:t>剔除样本期内被</a:t>
            </a:r>
            <a:r>
              <a:rPr lang="en-US" altLang="zh-CN"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ST</a:t>
            </a:r>
            <a:r>
              <a:rPr lang="zh-CN" altLang="en-US"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和</a:t>
            </a:r>
            <a:r>
              <a:rPr lang="en-US" altLang="zh-CN"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PT</a:t>
            </a:r>
            <a:r>
              <a:rPr lang="zh-CN" altLang="en-US" sz="2200" kern="100" dirty="0">
                <a:latin typeface="仿宋" panose="02010609060101010101" pitchFamily="49" charset="-122"/>
                <a:ea typeface="仿宋" panose="02010609060101010101" pitchFamily="49" charset="-122"/>
                <a:cs typeface="Times New Roman" panose="02020603050405020304" pitchFamily="18" charset="0"/>
              </a:rPr>
              <a:t>的非正常交易的上市公司；</a:t>
            </a:r>
            <a:endParaRPr lang="en-US" altLang="zh-CN" sz="2200" kern="100" dirty="0">
              <a:latin typeface="仿宋" panose="02010609060101010101" pitchFamily="49" charset="-122"/>
              <a:ea typeface="仿宋" panose="02010609060101010101" pitchFamily="49" charset="-122"/>
              <a:cs typeface="Times New Roman" panose="02020603050405020304" pitchFamily="18" charset="0"/>
            </a:endParaRPr>
          </a:p>
          <a:p>
            <a:pPr marL="457200" marR="0" lvl="0" indent="-457200" algn="just" defTabSz="914400" rtl="0" eaLnBrk="1" fontAlgn="auto" latinLnBrk="0" hangingPunct="1">
              <a:lnSpc>
                <a:spcPct val="150000"/>
              </a:lnSpc>
              <a:spcBef>
                <a:spcPts val="0"/>
              </a:spcBef>
              <a:spcAft>
                <a:spcPts val="0"/>
              </a:spcAft>
              <a:buClrTx/>
              <a:buSzTx/>
              <a:buFont typeface="+mj-ea"/>
              <a:buAutoNum type="circleNumDbPlain"/>
              <a:defRPr/>
            </a:pPr>
            <a:r>
              <a:rPr lang="zh-CN" altLang="en-US" sz="2200" kern="100" dirty="0">
                <a:latin typeface="仿宋" panose="02010609060101010101" pitchFamily="49" charset="-122"/>
                <a:ea typeface="仿宋" panose="02010609060101010101" pitchFamily="49" charset="-122"/>
                <a:cs typeface="Times New Roman" panose="02020603050405020304" pitchFamily="18" charset="0"/>
              </a:rPr>
              <a:t>剔除</a:t>
            </a:r>
            <a:r>
              <a:rPr lang="zh-CN" altLang="en-US"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保险金融类</a:t>
            </a:r>
            <a:r>
              <a:rPr lang="zh-CN" altLang="en-US" sz="2200" kern="100" dirty="0">
                <a:latin typeface="仿宋" panose="02010609060101010101" pitchFamily="49" charset="-122"/>
                <a:ea typeface="仿宋" panose="02010609060101010101" pitchFamily="49" charset="-122"/>
                <a:cs typeface="Times New Roman" panose="02020603050405020304" pitchFamily="18" charset="0"/>
              </a:rPr>
              <a:t>上市公司；</a:t>
            </a:r>
            <a:endParaRPr lang="en-US" altLang="zh-CN" sz="2200" kern="100" dirty="0">
              <a:latin typeface="仿宋" panose="02010609060101010101" pitchFamily="49" charset="-122"/>
              <a:ea typeface="仿宋" panose="02010609060101010101" pitchFamily="49" charset="-122"/>
              <a:cs typeface="Times New Roman" panose="02020603050405020304" pitchFamily="18" charset="0"/>
            </a:endParaRPr>
          </a:p>
          <a:p>
            <a:pPr marL="457200" marR="0" lvl="0" indent="-457200" algn="just" defTabSz="914400" rtl="0" eaLnBrk="1" fontAlgn="auto" latinLnBrk="0" hangingPunct="1">
              <a:lnSpc>
                <a:spcPct val="150000"/>
              </a:lnSpc>
              <a:spcBef>
                <a:spcPts val="0"/>
              </a:spcBef>
              <a:spcAft>
                <a:spcPts val="0"/>
              </a:spcAft>
              <a:buClrTx/>
              <a:buSzTx/>
              <a:buFont typeface="+mj-ea"/>
              <a:buAutoNum type="circleNumDbPlain"/>
              <a:defRPr/>
            </a:pPr>
            <a:r>
              <a:rPr lang="zh-CN" altLang="en-US" sz="2200" kern="100" dirty="0">
                <a:latin typeface="仿宋" panose="02010609060101010101" pitchFamily="49" charset="-122"/>
                <a:ea typeface="仿宋" panose="02010609060101010101" pitchFamily="49" charset="-122"/>
                <a:cs typeface="Times New Roman" panose="02020603050405020304" pitchFamily="18" charset="0"/>
              </a:rPr>
              <a:t>剔除样本期内数据不全的上市公司，</a:t>
            </a:r>
            <a:r>
              <a:rPr lang="zh-CN" altLang="en-US"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仅保留连续</a:t>
            </a:r>
            <a:r>
              <a:rPr lang="en-US" altLang="zh-CN"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3</a:t>
            </a:r>
            <a:r>
              <a:rPr lang="zh-CN" altLang="en-US"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年及以上相关数据健全</a:t>
            </a:r>
            <a:r>
              <a:rPr lang="zh-CN" altLang="en-US" sz="2200" kern="100" dirty="0">
                <a:latin typeface="仿宋" panose="02010609060101010101" pitchFamily="49" charset="-122"/>
                <a:ea typeface="仿宋" panose="02010609060101010101" pitchFamily="49" charset="-122"/>
                <a:cs typeface="Times New Roman" panose="02020603050405020304" pitchFamily="18" charset="0"/>
              </a:rPr>
              <a:t>的上市公司。</a:t>
            </a:r>
            <a:endParaRPr lang="zh-CN" altLang="en-US" sz="2200" kern="100" dirty="0">
              <a:latin typeface="仿宋" panose="02010609060101010101" pitchFamily="49" charset="-122"/>
              <a:ea typeface="仿宋" panose="02010609060101010101" pitchFamily="49" charset="-122"/>
              <a:cs typeface="Times New Roman" panose="02020603050405020304" pitchFamily="18" charset="0"/>
            </a:endParaRPr>
          </a:p>
        </p:txBody>
      </p:sp>
      <p:sp>
        <p:nvSpPr>
          <p:cNvPr id="5" name="矩形 13"/>
          <p:cNvSpPr>
            <a:spLocks noChangeArrowheads="1"/>
          </p:cNvSpPr>
          <p:nvPr/>
        </p:nvSpPr>
        <p:spPr bwMode="auto">
          <a:xfrm>
            <a:off x="1264285" y="1091254"/>
            <a:ext cx="9834350" cy="461665"/>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经济政策不确定性、企业融资行为与多元化经营策略</a:t>
            </a: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endPar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prstClr val="black">
                    <a:lumMod val="65000"/>
                    <a:lumOff val="35000"/>
                  </a:prstClr>
                </a:solidFill>
                <a:latin typeface="+mn-ea"/>
              </a:rPr>
              <a:t>锐思数据库应用案例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panose="020B0503020204020204" charset="-122"/>
              <a:cs typeface="+mn-cs"/>
              <a:sym typeface="微软雅黑" panose="020B0503020204020204" charset="-122"/>
            </a:endParaRPr>
          </a:p>
        </p:txBody>
      </p:sp>
      <p:sp>
        <p:nvSpPr>
          <p:cNvPr id="3" name="文本框 2"/>
          <p:cNvSpPr txBox="1"/>
          <p:nvPr/>
        </p:nvSpPr>
        <p:spPr>
          <a:xfrm>
            <a:off x="1264285" y="1553055"/>
            <a:ext cx="9336375" cy="2130425"/>
          </a:xfrm>
          <a:prstGeom prst="rect">
            <a:avLst/>
          </a:prstGeom>
          <a:noFill/>
        </p:spPr>
        <p:txBody>
          <a:bodyPr wrap="square" rtlCol="0">
            <a:spAutoFit/>
          </a:bodyPr>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defRPr/>
            </a:pPr>
            <a:r>
              <a:rPr kumimoji="0" lang="zh-CN" altLang="en-US"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数据提取：</a:t>
            </a:r>
            <a:r>
              <a:rPr kumimoji="0" lang="zh-CN" altLang="en-US" sz="2200" i="0" strike="noStrike" kern="100" cap="none" spc="0" normalizeH="0" baseline="0" noProof="0" dirty="0">
                <a:ln>
                  <a:noFill/>
                </a:ln>
                <a:solidFill>
                  <a:schemeClr val="accent5"/>
                </a:solidFill>
                <a:effectLst/>
                <a:uLnTx/>
                <a:uFillTx/>
                <a:latin typeface="仿宋" panose="02010609060101010101" pitchFamily="49" charset="-122"/>
                <a:ea typeface="仿宋" panose="02010609060101010101" pitchFamily="49" charset="-122"/>
                <a:cs typeface="Times New Roman" panose="02020603050405020304" pitchFamily="18" charset="0"/>
              </a:rPr>
              <a:t>杠杆率（</a:t>
            </a:r>
            <a:r>
              <a:rPr kumimoji="0" lang="en-US" altLang="zh-CN" sz="2200" i="0" strike="noStrike" kern="100" cap="none" spc="0" normalizeH="0" baseline="0" noProof="0" dirty="0">
                <a:ln>
                  <a:noFill/>
                </a:ln>
                <a:solidFill>
                  <a:schemeClr val="accent5"/>
                </a:solidFill>
                <a:effectLst/>
                <a:uLnTx/>
                <a:uFillTx/>
                <a:latin typeface="仿宋" panose="02010609060101010101" pitchFamily="49" charset="-122"/>
                <a:ea typeface="仿宋" panose="02010609060101010101" pitchFamily="49" charset="-122"/>
                <a:cs typeface="Times New Roman" panose="02020603050405020304" pitchFamily="18" charset="0"/>
              </a:rPr>
              <a:t>lev) = </a:t>
            </a:r>
            <a:r>
              <a:rPr kumimoji="0" lang="zh-CN" altLang="en-US" sz="2200" i="0" strike="noStrike" kern="100" cap="none" spc="0" normalizeH="0" baseline="0" noProof="0" dirty="0">
                <a:ln>
                  <a:noFill/>
                </a:ln>
                <a:solidFill>
                  <a:schemeClr val="accent5"/>
                </a:solidFill>
                <a:effectLst/>
                <a:uLnTx/>
                <a:uFillTx/>
                <a:latin typeface="仿宋" panose="02010609060101010101" pitchFamily="49" charset="-122"/>
                <a:ea typeface="仿宋" panose="02010609060101010101" pitchFamily="49" charset="-122"/>
                <a:cs typeface="Times New Roman" panose="02020603050405020304" pitchFamily="18" charset="0"/>
              </a:rPr>
              <a:t>企业</a:t>
            </a:r>
            <a:r>
              <a:rPr kumimoji="0" lang="zh-CN" altLang="en-US" sz="2200" i="0" strike="noStrike" kern="100" cap="none" spc="0" normalizeH="0" baseline="0" noProof="0" dirty="0">
                <a:ln>
                  <a:noFill/>
                </a:ln>
                <a:solidFill>
                  <a:srgbClr val="FF0000"/>
                </a:solidFill>
                <a:effectLst/>
                <a:uLnTx/>
                <a:uFillTx/>
                <a:latin typeface="仿宋" panose="02010609060101010101" pitchFamily="49" charset="-122"/>
                <a:ea typeface="仿宋" panose="02010609060101010101" pitchFamily="49" charset="-122"/>
                <a:cs typeface="Times New Roman" panose="02020603050405020304" pitchFamily="18" charset="0"/>
              </a:rPr>
              <a:t>期末总负债 </a:t>
            </a:r>
            <a:r>
              <a:rPr kumimoji="0" lang="en-US" altLang="zh-CN" sz="2200" i="0" strike="noStrike" kern="100" cap="none" spc="0" normalizeH="0" baseline="0" noProof="0" dirty="0">
                <a:ln>
                  <a:noFill/>
                </a:ln>
                <a:solidFill>
                  <a:srgbClr val="FF0000"/>
                </a:solidFill>
                <a:effectLst/>
                <a:uLnTx/>
                <a:uFillTx/>
                <a:latin typeface="仿宋" panose="02010609060101010101" pitchFamily="49" charset="-122"/>
                <a:ea typeface="仿宋" panose="02010609060101010101" pitchFamily="49" charset="-122"/>
                <a:cs typeface="Times New Roman" panose="02020603050405020304" pitchFamily="18" charset="0"/>
              </a:rPr>
              <a:t>/ </a:t>
            </a:r>
            <a:r>
              <a:rPr kumimoji="0" lang="zh-CN" altLang="en-US" sz="2200" i="0" strike="noStrike" kern="100" cap="none" spc="0" normalizeH="0" baseline="0" noProof="0" dirty="0">
                <a:ln>
                  <a:noFill/>
                </a:ln>
                <a:solidFill>
                  <a:srgbClr val="FF0000"/>
                </a:solidFill>
                <a:effectLst/>
                <a:uLnTx/>
                <a:uFillTx/>
                <a:latin typeface="仿宋" panose="02010609060101010101" pitchFamily="49" charset="-122"/>
                <a:ea typeface="仿宋" panose="02010609060101010101" pitchFamily="49" charset="-122"/>
                <a:cs typeface="Times New Roman" panose="02020603050405020304" pitchFamily="18" charset="0"/>
              </a:rPr>
              <a:t>总资产</a:t>
            </a:r>
            <a:endParaRPr kumimoji="0" lang="zh-CN" altLang="en-US" sz="2200" i="0" strike="noStrike" kern="100" cap="none" spc="0" normalizeH="0" baseline="0" noProof="0" dirty="0">
              <a:ln>
                <a:noFill/>
              </a:ln>
              <a:solidFill>
                <a:srgbClr val="FF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R="0" lvl="0" indent="0" algn="just" defTabSz="914400" rtl="0" eaLnBrk="1" fontAlgn="auto" latinLnBrk="0" hangingPunct="1">
              <a:lnSpc>
                <a:spcPct val="150000"/>
              </a:lnSpc>
              <a:spcBef>
                <a:spcPts val="0"/>
              </a:spcBef>
              <a:spcAft>
                <a:spcPts val="0"/>
              </a:spcAft>
              <a:buClrTx/>
              <a:buSzTx/>
              <a:buFont typeface="Wingdings" panose="05000000000000000000" pitchFamily="2" charset="2"/>
              <a:buNone/>
              <a:defRPr/>
            </a:pPr>
            <a:endParaRPr lang="en-US" altLang="zh-CN" sz="900" u="sng"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endParaRPr>
          </a:p>
          <a:p>
            <a:pPr marR="0" lvl="0" algn="just" defTabSz="914400" rtl="0" eaLnBrk="1" fontAlgn="auto" latinLnBrk="0" hangingPunct="1">
              <a:spcBef>
                <a:spcPts val="0"/>
              </a:spcBef>
              <a:spcAft>
                <a:spcPts val="0"/>
              </a:spcAft>
              <a:buClrTx/>
              <a:buSzTx/>
              <a:defRPr/>
            </a:pPr>
            <a:r>
              <a:rPr lang="zh-CN" altLang="en-US" sz="2000" b="1"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一、下载原始数据后自行计算杠杆率</a:t>
            </a:r>
            <a:endParaRPr lang="en-US" altLang="zh-CN" sz="2000" b="1"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marL="342900" marR="0" lvl="0" indent="-342900" algn="just" defTabSz="914400" rtl="0" eaLnBrk="1" fontAlgn="auto" latinLnBrk="0" hangingPunct="1">
              <a:lnSpc>
                <a:spcPct val="150000"/>
              </a:lnSpc>
              <a:spcBef>
                <a:spcPts val="0"/>
              </a:spcBef>
              <a:spcAft>
                <a:spcPts val="0"/>
              </a:spcAft>
              <a:buClrTx/>
              <a:buSzTx/>
              <a:buFontTx/>
              <a:buChar char="-"/>
              <a:defRPr/>
            </a:pPr>
            <a:endParaRPr kumimoji="0" lang="en-US" altLang="zh-CN" sz="22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L="342900" marR="0" lvl="0" indent="-342900" algn="just" defTabSz="914400" rtl="0" eaLnBrk="1" fontAlgn="auto" latinLnBrk="0" hangingPunct="1">
              <a:lnSpc>
                <a:spcPct val="150000"/>
              </a:lnSpc>
              <a:spcBef>
                <a:spcPts val="0"/>
              </a:spcBef>
              <a:spcAft>
                <a:spcPts val="0"/>
              </a:spcAft>
              <a:buClrTx/>
              <a:buSzTx/>
              <a:buFontTx/>
              <a:buChar char="-"/>
              <a:defRPr/>
            </a:pPr>
            <a:endParaRPr kumimoji="0" lang="zh-CN" altLang="zh-CN" sz="22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sp>
        <p:nvSpPr>
          <p:cNvPr id="5" name="矩形 13"/>
          <p:cNvSpPr>
            <a:spLocks noChangeArrowheads="1"/>
          </p:cNvSpPr>
          <p:nvPr/>
        </p:nvSpPr>
        <p:spPr bwMode="auto">
          <a:xfrm>
            <a:off x="1264285" y="1091254"/>
            <a:ext cx="9834350" cy="461665"/>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经济政策不确定性、企业融资行为与多元化经营策略</a:t>
            </a: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endPar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pic>
        <p:nvPicPr>
          <p:cNvPr id="4" name="图片 3"/>
          <p:cNvPicPr>
            <a:picLocks noChangeAspect="1"/>
          </p:cNvPicPr>
          <p:nvPr/>
        </p:nvPicPr>
        <p:blipFill>
          <a:blip r:embed="rId1"/>
          <a:stretch>
            <a:fillRect/>
          </a:stretch>
        </p:blipFill>
        <p:spPr>
          <a:xfrm>
            <a:off x="1749425" y="2608580"/>
            <a:ext cx="8063865" cy="4083685"/>
          </a:xfrm>
          <a:prstGeom prst="rect">
            <a:avLst/>
          </a:prstGeom>
        </p:spPr>
      </p:pic>
      <p:pic>
        <p:nvPicPr>
          <p:cNvPr id="11" name="图片 10"/>
          <p:cNvPicPr>
            <a:picLocks noChangeAspect="1"/>
          </p:cNvPicPr>
          <p:nvPr/>
        </p:nvPicPr>
        <p:blipFill>
          <a:blip r:embed="rId2"/>
          <a:stretch>
            <a:fillRect/>
          </a:stretch>
        </p:blipFill>
        <p:spPr>
          <a:xfrm>
            <a:off x="1263650" y="3025775"/>
            <a:ext cx="9712325" cy="1213485"/>
          </a:xfrm>
          <a:prstGeom prst="rect">
            <a:avLst/>
          </a:prstGeom>
        </p:spPr>
      </p:pic>
      <p:pic>
        <p:nvPicPr>
          <p:cNvPr id="12" name="图片 11"/>
          <p:cNvPicPr>
            <a:picLocks noChangeAspect="1"/>
          </p:cNvPicPr>
          <p:nvPr/>
        </p:nvPicPr>
        <p:blipFill>
          <a:blip r:embed="rId3"/>
          <a:stretch>
            <a:fillRect/>
          </a:stretch>
        </p:blipFill>
        <p:spPr>
          <a:xfrm>
            <a:off x="1263650" y="4638040"/>
            <a:ext cx="9712960" cy="1100455"/>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par>
                                <p:cTn id="13" presetID="3" presetClass="entr" presetSubtype="1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linds(horizontal)">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prstClr val="black">
                    <a:lumMod val="65000"/>
                    <a:lumOff val="35000"/>
                  </a:prstClr>
                </a:solidFill>
                <a:latin typeface="+mn-ea"/>
              </a:rPr>
              <a:t>锐思数据库应用案例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panose="020B0503020204020204" charset="-122"/>
              <a:cs typeface="+mn-cs"/>
              <a:sym typeface="微软雅黑" panose="020B0503020204020204" charset="-122"/>
            </a:endParaRPr>
          </a:p>
        </p:txBody>
      </p:sp>
      <p:sp>
        <p:nvSpPr>
          <p:cNvPr id="3" name="文本框 2"/>
          <p:cNvSpPr txBox="1"/>
          <p:nvPr/>
        </p:nvSpPr>
        <p:spPr>
          <a:xfrm>
            <a:off x="1264285" y="1715615"/>
            <a:ext cx="9336375" cy="2922905"/>
          </a:xfrm>
          <a:prstGeom prst="rect">
            <a:avLst/>
          </a:prstGeom>
          <a:noFill/>
        </p:spPr>
        <p:txBody>
          <a:bodyPr wrap="square" rtlCol="0">
            <a:spAutoFit/>
          </a:bodyPr>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defRPr/>
            </a:pPr>
            <a:r>
              <a:rPr kumimoji="0" lang="zh-CN" altLang="en-US"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数据提取：</a:t>
            </a:r>
            <a:r>
              <a:rPr kumimoji="0" lang="zh-CN" altLang="en-US" sz="2200" i="0" strike="noStrike" kern="100" cap="none" spc="0" normalizeH="0" baseline="0" noProof="0" dirty="0">
                <a:ln>
                  <a:noFill/>
                </a:ln>
                <a:solidFill>
                  <a:schemeClr val="accent5"/>
                </a:solidFill>
                <a:effectLst/>
                <a:uLnTx/>
                <a:uFillTx/>
                <a:latin typeface="仿宋" panose="02010609060101010101" pitchFamily="49" charset="-122"/>
                <a:ea typeface="仿宋" panose="02010609060101010101" pitchFamily="49" charset="-122"/>
                <a:cs typeface="Times New Roman" panose="02020603050405020304" pitchFamily="18" charset="0"/>
              </a:rPr>
              <a:t>杠杆率（</a:t>
            </a:r>
            <a:r>
              <a:rPr kumimoji="0" lang="en-US" altLang="zh-CN" sz="2200" i="0" strike="noStrike" kern="100" cap="none" spc="0" normalizeH="0" baseline="0" noProof="0" dirty="0">
                <a:ln>
                  <a:noFill/>
                </a:ln>
                <a:solidFill>
                  <a:schemeClr val="accent5"/>
                </a:solidFill>
                <a:effectLst/>
                <a:uLnTx/>
                <a:uFillTx/>
                <a:latin typeface="仿宋" panose="02010609060101010101" pitchFamily="49" charset="-122"/>
                <a:ea typeface="仿宋" panose="02010609060101010101" pitchFamily="49" charset="-122"/>
                <a:cs typeface="Times New Roman" panose="02020603050405020304" pitchFamily="18" charset="0"/>
              </a:rPr>
              <a:t>lev) = </a:t>
            </a:r>
            <a:r>
              <a:rPr kumimoji="0" lang="zh-CN" altLang="en-US" sz="2200" i="0" strike="noStrike" kern="100" cap="none" spc="0" normalizeH="0" baseline="0" noProof="0" dirty="0">
                <a:ln>
                  <a:noFill/>
                </a:ln>
                <a:solidFill>
                  <a:schemeClr val="accent5"/>
                </a:solidFill>
                <a:effectLst/>
                <a:uLnTx/>
                <a:uFillTx/>
                <a:latin typeface="仿宋" panose="02010609060101010101" pitchFamily="49" charset="-122"/>
                <a:ea typeface="仿宋" panose="02010609060101010101" pitchFamily="49" charset="-122"/>
                <a:cs typeface="Times New Roman" panose="02020603050405020304" pitchFamily="18" charset="0"/>
              </a:rPr>
              <a:t>企业</a:t>
            </a:r>
            <a:r>
              <a:rPr kumimoji="0" lang="zh-CN" altLang="en-US" sz="2200" i="0" strike="noStrike" kern="100" cap="none" spc="0" normalizeH="0" baseline="0" noProof="0" dirty="0">
                <a:ln>
                  <a:noFill/>
                </a:ln>
                <a:solidFill>
                  <a:srgbClr val="FF0000"/>
                </a:solidFill>
                <a:effectLst/>
                <a:uLnTx/>
                <a:uFillTx/>
                <a:latin typeface="仿宋" panose="02010609060101010101" pitchFamily="49" charset="-122"/>
                <a:ea typeface="仿宋" panose="02010609060101010101" pitchFamily="49" charset="-122"/>
                <a:cs typeface="Times New Roman" panose="02020603050405020304" pitchFamily="18" charset="0"/>
              </a:rPr>
              <a:t>期末总负债 </a:t>
            </a:r>
            <a:r>
              <a:rPr kumimoji="0" lang="en-US" altLang="zh-CN" sz="2200" i="0" strike="noStrike" kern="100" cap="none" spc="0" normalizeH="0" baseline="0" noProof="0" dirty="0">
                <a:ln>
                  <a:noFill/>
                </a:ln>
                <a:solidFill>
                  <a:srgbClr val="FF0000"/>
                </a:solidFill>
                <a:effectLst/>
                <a:uLnTx/>
                <a:uFillTx/>
                <a:latin typeface="仿宋" panose="02010609060101010101" pitchFamily="49" charset="-122"/>
                <a:ea typeface="仿宋" panose="02010609060101010101" pitchFamily="49" charset="-122"/>
                <a:cs typeface="Times New Roman" panose="02020603050405020304" pitchFamily="18" charset="0"/>
              </a:rPr>
              <a:t>/ </a:t>
            </a:r>
            <a:r>
              <a:rPr kumimoji="0" lang="zh-CN" altLang="en-US" sz="2200" i="0" strike="noStrike" kern="100" cap="none" spc="0" normalizeH="0" baseline="0" noProof="0" dirty="0">
                <a:ln>
                  <a:noFill/>
                </a:ln>
                <a:solidFill>
                  <a:srgbClr val="FF0000"/>
                </a:solidFill>
                <a:effectLst/>
                <a:uLnTx/>
                <a:uFillTx/>
                <a:latin typeface="仿宋" panose="02010609060101010101" pitchFamily="49" charset="-122"/>
                <a:ea typeface="仿宋" panose="02010609060101010101" pitchFamily="49" charset="-122"/>
                <a:cs typeface="Times New Roman" panose="02020603050405020304" pitchFamily="18" charset="0"/>
              </a:rPr>
              <a:t>总资产</a:t>
            </a:r>
            <a:endParaRPr kumimoji="0" lang="zh-CN" altLang="en-US" sz="2200" i="0" strike="noStrike" kern="100" cap="none" spc="0" normalizeH="0" baseline="0" noProof="0" dirty="0">
              <a:ln>
                <a:noFill/>
              </a:ln>
              <a:solidFill>
                <a:srgbClr val="FF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R="0" lvl="0" indent="0" algn="just" defTabSz="914400" rtl="0" eaLnBrk="1" fontAlgn="auto" latinLnBrk="0" hangingPunct="1">
              <a:lnSpc>
                <a:spcPct val="150000"/>
              </a:lnSpc>
              <a:spcBef>
                <a:spcPts val="0"/>
              </a:spcBef>
              <a:spcAft>
                <a:spcPts val="0"/>
              </a:spcAft>
              <a:buClrTx/>
              <a:buSzTx/>
              <a:buFont typeface="Wingdings" panose="05000000000000000000" pitchFamily="2" charset="2"/>
              <a:buNone/>
              <a:defRPr/>
            </a:pPr>
            <a:r>
              <a:rPr lang="en-US" altLang="zh-CN" sz="2000" b="1" kern="100" noProof="0" dirty="0">
                <a:ln>
                  <a:noFill/>
                </a:ln>
                <a:solidFill>
                  <a:schemeClr val="tx1"/>
                </a:solidFill>
                <a:effectLst/>
                <a:uLnTx/>
                <a:uFillTx/>
                <a:latin typeface="仿宋" panose="02010609060101010101" pitchFamily="49" charset="-122"/>
                <a:ea typeface="仿宋" panose="02010609060101010101" pitchFamily="49" charset="-122"/>
                <a:cs typeface="Times New Roman" panose="02020603050405020304" pitchFamily="18" charset="0"/>
                <a:sym typeface="+mn-ea"/>
              </a:rPr>
              <a:t>二、直接下载计算好的指标数据</a:t>
            </a:r>
            <a:endParaRPr lang="en-US" altLang="zh-CN" sz="2000" b="1" kern="100" noProof="0" dirty="0">
              <a:ln>
                <a:noFill/>
              </a:ln>
              <a:solidFill>
                <a:schemeClr val="tx1"/>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defRPr/>
            </a:pPr>
            <a:endParaRPr lang="en-US" altLang="zh-CN" sz="2200" u="sng"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endParaRPr>
          </a:p>
          <a:p>
            <a:pPr marR="0" lvl="0" algn="just" defTabSz="914400" rtl="0" eaLnBrk="1" fontAlgn="auto" latinLnBrk="0" hangingPunct="1">
              <a:spcBef>
                <a:spcPts val="0"/>
              </a:spcBef>
              <a:spcAft>
                <a:spcPts val="0"/>
              </a:spcAft>
              <a:buClrTx/>
              <a:buSzTx/>
              <a:defRPr/>
            </a:pPr>
            <a:endParaRPr lang="en-US" altLang="zh-CN" sz="2200" b="1"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marL="342900" marR="0" lvl="0" indent="-342900" algn="just" defTabSz="914400" rtl="0" eaLnBrk="1" fontAlgn="auto" latinLnBrk="0" hangingPunct="1">
              <a:lnSpc>
                <a:spcPct val="150000"/>
              </a:lnSpc>
              <a:spcBef>
                <a:spcPts val="0"/>
              </a:spcBef>
              <a:spcAft>
                <a:spcPts val="0"/>
              </a:spcAft>
              <a:buClrTx/>
              <a:buSzTx/>
              <a:buFontTx/>
              <a:buChar char="-"/>
              <a:defRPr/>
            </a:pPr>
            <a:endParaRPr kumimoji="0" lang="en-US" altLang="zh-CN" sz="22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L="342900" marR="0" lvl="0" indent="-342900" algn="just" defTabSz="914400" rtl="0" eaLnBrk="1" fontAlgn="auto" latinLnBrk="0" hangingPunct="1">
              <a:lnSpc>
                <a:spcPct val="150000"/>
              </a:lnSpc>
              <a:spcBef>
                <a:spcPts val="0"/>
              </a:spcBef>
              <a:spcAft>
                <a:spcPts val="0"/>
              </a:spcAft>
              <a:buClrTx/>
              <a:buSzTx/>
              <a:buFontTx/>
              <a:buChar char="-"/>
              <a:defRPr/>
            </a:pPr>
            <a:endParaRPr kumimoji="0" lang="zh-CN" altLang="zh-CN" sz="22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sp>
        <p:nvSpPr>
          <p:cNvPr id="5" name="矩形 13"/>
          <p:cNvSpPr>
            <a:spLocks noChangeArrowheads="1"/>
          </p:cNvSpPr>
          <p:nvPr/>
        </p:nvSpPr>
        <p:spPr bwMode="auto">
          <a:xfrm>
            <a:off x="1264285" y="1091254"/>
            <a:ext cx="9834350" cy="461665"/>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经济政策不确定性、企业融资行为与多元化经营策略</a:t>
            </a: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endPar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pic>
        <p:nvPicPr>
          <p:cNvPr id="10" name="图片 9"/>
          <p:cNvPicPr>
            <a:picLocks noChangeAspect="1"/>
          </p:cNvPicPr>
          <p:nvPr/>
        </p:nvPicPr>
        <p:blipFill>
          <a:blip r:embed="rId1"/>
          <a:stretch>
            <a:fillRect/>
          </a:stretch>
        </p:blipFill>
        <p:spPr>
          <a:xfrm>
            <a:off x="1095375" y="2827020"/>
            <a:ext cx="5000625" cy="3924935"/>
          </a:xfrm>
          <a:prstGeom prst="rect">
            <a:avLst/>
          </a:prstGeom>
        </p:spPr>
      </p:pic>
      <p:pic>
        <p:nvPicPr>
          <p:cNvPr id="6" name="图片 5"/>
          <p:cNvPicPr>
            <a:picLocks noChangeAspect="1"/>
          </p:cNvPicPr>
          <p:nvPr/>
        </p:nvPicPr>
        <p:blipFill>
          <a:blip r:embed="rId2"/>
          <a:stretch>
            <a:fillRect/>
          </a:stretch>
        </p:blipFill>
        <p:spPr>
          <a:xfrm>
            <a:off x="5875020" y="3429000"/>
            <a:ext cx="6113145" cy="2901315"/>
          </a:xfrm>
          <a:prstGeom prst="rect">
            <a:avLst/>
          </a:prstGeom>
        </p:spPr>
      </p:pic>
    </p:spTree>
    <p:custDataLst>
      <p:tags r:id="rId3"/>
    </p:custDataLst>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sz="2800" b="1" dirty="0"/>
              <a:t>锐思公司介绍</a:t>
            </a:r>
            <a:endParaRPr sz="2800" b="1" dirty="0"/>
          </a:p>
        </p:txBody>
      </p:sp>
      <p:sp>
        <p:nvSpPr>
          <p:cNvPr id="59" name="内容占位符 2"/>
          <p:cNvSpPr txBox="1"/>
          <p:nvPr/>
        </p:nvSpPr>
        <p:spPr>
          <a:xfrm>
            <a:off x="1209303" y="1127330"/>
            <a:ext cx="10007941" cy="1282385"/>
          </a:xfrm>
          <a:prstGeom prst="rect">
            <a:avLst/>
          </a:prstGeom>
        </p:spPr>
        <p:txBody>
          <a:bodyPr/>
          <a:lstStyle/>
          <a:p>
            <a:pPr algn="just">
              <a:lnSpc>
                <a:spcPct val="150000"/>
              </a:lnSpc>
            </a:pPr>
            <a:r>
              <a:rPr lang="zh-CN" altLang="en-US" b="1" dirty="0">
                <a:solidFill>
                  <a:srgbClr val="0070C0"/>
                </a:solidFill>
                <a:latin typeface="+mn-ea"/>
              </a:rPr>
              <a:t>北京聚源锐思数据科技有限公司</a:t>
            </a:r>
            <a:r>
              <a:rPr lang="zh-CN" altLang="en-US" dirty="0">
                <a:latin typeface="+mn-ea"/>
              </a:rPr>
              <a:t>（简称“</a:t>
            </a:r>
            <a:r>
              <a:rPr lang="zh-CN" altLang="en-US" b="1" dirty="0">
                <a:solidFill>
                  <a:srgbClr val="0070C0"/>
                </a:solidFill>
                <a:latin typeface="+mn-ea"/>
              </a:rPr>
              <a:t>锐思数据</a:t>
            </a:r>
            <a:r>
              <a:rPr lang="zh-CN" altLang="en-US" dirty="0">
                <a:latin typeface="+mn-ea"/>
              </a:rPr>
              <a:t>”）是一家专门从事金融数据库和相关教学科研软件研发的“国家级高新技术企业”。公司自</a:t>
            </a:r>
            <a:r>
              <a:rPr lang="en-US" altLang="zh-CN" dirty="0">
                <a:latin typeface="+mn-ea"/>
              </a:rPr>
              <a:t>2006</a:t>
            </a:r>
            <a:r>
              <a:rPr lang="zh-CN" altLang="en-US" dirty="0">
                <a:latin typeface="+mn-ea"/>
              </a:rPr>
              <a:t>年成立以来，一直致力于为教育科研机构提供一流的金融经济数据库、投资研究工具、教学辅助软件、教学实验室建设服务。公司以知识产权为核心战略，目前已申请专利、著作权、商标近百项，被认定为国家“高新技术企业”、中关村“高新技术企业”、“双软企业”、“信用等级</a:t>
            </a:r>
            <a:r>
              <a:rPr lang="en-US" dirty="0">
                <a:latin typeface="+mn-ea"/>
              </a:rPr>
              <a:t>AAA</a:t>
            </a:r>
            <a:r>
              <a:rPr lang="zh-CN" altLang="en-US" dirty="0">
                <a:latin typeface="+mn-ea"/>
              </a:rPr>
              <a:t>级企业”。</a:t>
            </a:r>
            <a:endParaRPr lang="zh-CN" altLang="en-US" dirty="0">
              <a:latin typeface="+mn-ea"/>
            </a:endParaRPr>
          </a:p>
          <a:p>
            <a:pPr algn="just">
              <a:lnSpc>
                <a:spcPct val="150000"/>
              </a:lnSpc>
            </a:pPr>
            <a:endParaRPr lang="zh-CN" altLang="en-US" dirty="0">
              <a:latin typeface="+mn-ea"/>
            </a:endParaRPr>
          </a:p>
          <a:p>
            <a:pPr marL="0" marR="0" lvl="0" indent="0" algn="just" defTabSz="1363980" rtl="0" eaLnBrk="1" fontAlgn="auto" latinLnBrk="0" hangingPunct="1">
              <a:lnSpc>
                <a:spcPct val="150000"/>
              </a:lnSpc>
              <a:spcBef>
                <a:spcPts val="130"/>
              </a:spcBef>
              <a:spcAft>
                <a:spcPts val="0"/>
              </a:spcAft>
              <a:buClrTx/>
              <a:buSzTx/>
              <a:buFont typeface="Arial" panose="020B0604020202020204" pitchFamily="34" charset="0"/>
              <a:buNone/>
              <a:defRPr/>
            </a:pPr>
            <a:endParaRPr kumimoji="0" lang="zh-CN" altLang="en-US" b="0" i="0" u="none" strike="noStrike" kern="1200" cap="none" spc="0" normalizeH="0" baseline="0" noProof="0" dirty="0">
              <a:ln>
                <a:noFill/>
              </a:ln>
              <a:solidFill>
                <a:schemeClr val="tx1"/>
              </a:solidFill>
              <a:effectLst/>
              <a:uLnTx/>
              <a:uFillTx/>
              <a:latin typeface="+mn-ea"/>
            </a:endParaRPr>
          </a:p>
        </p:txBody>
      </p:sp>
      <p:sp>
        <p:nvSpPr>
          <p:cNvPr id="66" name="Rectangle 1"/>
          <p:cNvSpPr/>
          <p:nvPr/>
        </p:nvSpPr>
        <p:spPr>
          <a:xfrm>
            <a:off x="556549" y="3925356"/>
            <a:ext cx="1871980" cy="2536190"/>
          </a:xfrm>
          <a:prstGeom prst="rect">
            <a:avLst/>
          </a:prstGeom>
          <a:noFill/>
          <a:ln w="381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sp>
        <p:nvSpPr>
          <p:cNvPr id="67" name="Rectangle 32"/>
          <p:cNvSpPr/>
          <p:nvPr/>
        </p:nvSpPr>
        <p:spPr>
          <a:xfrm>
            <a:off x="2710469" y="3925356"/>
            <a:ext cx="1979930" cy="2536190"/>
          </a:xfrm>
          <a:prstGeom prst="rect">
            <a:avLst/>
          </a:prstGeom>
          <a:noFill/>
          <a:ln w="381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sp>
        <p:nvSpPr>
          <p:cNvPr id="68" name="Rectangle 37"/>
          <p:cNvSpPr/>
          <p:nvPr/>
        </p:nvSpPr>
        <p:spPr>
          <a:xfrm>
            <a:off x="5002184" y="3925356"/>
            <a:ext cx="1974215" cy="2536190"/>
          </a:xfrm>
          <a:prstGeom prst="rect">
            <a:avLst/>
          </a:prstGeom>
          <a:noFill/>
          <a:ln w="381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grpSp>
        <p:nvGrpSpPr>
          <p:cNvPr id="69" name="Group 4"/>
          <p:cNvGrpSpPr/>
          <p:nvPr/>
        </p:nvGrpSpPr>
        <p:grpSpPr>
          <a:xfrm>
            <a:off x="2236655" y="4456828"/>
            <a:ext cx="572511" cy="630554"/>
            <a:chOff x="7645400" y="4730750"/>
            <a:chExt cx="2006603" cy="2006600"/>
          </a:xfrm>
        </p:grpSpPr>
        <p:sp>
          <p:nvSpPr>
            <p:cNvPr id="70" name="Oval 3"/>
            <p:cNvSpPr/>
            <p:nvPr/>
          </p:nvSpPr>
          <p:spPr>
            <a:xfrm>
              <a:off x="7645400" y="4730750"/>
              <a:ext cx="2006603" cy="2006600"/>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sp>
          <p:nvSpPr>
            <p:cNvPr id="71" name="Freeform 117"/>
            <p:cNvSpPr>
              <a:spLocks noChangeArrowheads="1"/>
            </p:cNvSpPr>
            <p:nvPr/>
          </p:nvSpPr>
          <p:spPr bwMode="auto">
            <a:xfrm>
              <a:off x="8229790" y="5247627"/>
              <a:ext cx="903208" cy="932115"/>
            </a:xfrm>
            <a:custGeom>
              <a:avLst/>
              <a:gdLst>
                <a:gd name="T0" fmla="*/ 457 w 458"/>
                <a:gd name="T1" fmla="*/ 221 h 472"/>
                <a:gd name="T2" fmla="*/ 457 w 458"/>
                <a:gd name="T3" fmla="*/ 221 h 472"/>
                <a:gd name="T4" fmla="*/ 236 w 458"/>
                <a:gd name="T5" fmla="*/ 15 h 472"/>
                <a:gd name="T6" fmla="*/ 206 w 458"/>
                <a:gd name="T7" fmla="*/ 15 h 472"/>
                <a:gd name="T8" fmla="*/ 206 w 458"/>
                <a:gd name="T9" fmla="*/ 44 h 472"/>
                <a:gd name="T10" fmla="*/ 412 w 458"/>
                <a:gd name="T11" fmla="*/ 235 h 472"/>
                <a:gd name="T12" fmla="*/ 206 w 458"/>
                <a:gd name="T13" fmla="*/ 442 h 472"/>
                <a:gd name="T14" fmla="*/ 206 w 458"/>
                <a:gd name="T15" fmla="*/ 471 h 472"/>
                <a:gd name="T16" fmla="*/ 236 w 458"/>
                <a:gd name="T17" fmla="*/ 471 h 472"/>
                <a:gd name="T18" fmla="*/ 457 w 458"/>
                <a:gd name="T19" fmla="*/ 250 h 472"/>
                <a:gd name="T20" fmla="*/ 457 w 458"/>
                <a:gd name="T21" fmla="*/ 235 h 472"/>
                <a:gd name="T22" fmla="*/ 457 w 458"/>
                <a:gd name="T23" fmla="*/ 221 h 472"/>
                <a:gd name="T24" fmla="*/ 221 w 458"/>
                <a:gd name="T25" fmla="*/ 235 h 472"/>
                <a:gd name="T26" fmla="*/ 221 w 458"/>
                <a:gd name="T27" fmla="*/ 235 h 472"/>
                <a:gd name="T28" fmla="*/ 221 w 458"/>
                <a:gd name="T29" fmla="*/ 221 h 472"/>
                <a:gd name="T30" fmla="*/ 44 w 458"/>
                <a:gd name="T31" fmla="*/ 44 h 472"/>
                <a:gd name="T32" fmla="*/ 15 w 458"/>
                <a:gd name="T33" fmla="*/ 44 h 472"/>
                <a:gd name="T34" fmla="*/ 15 w 458"/>
                <a:gd name="T35" fmla="*/ 74 h 472"/>
                <a:gd name="T36" fmla="*/ 177 w 458"/>
                <a:gd name="T37" fmla="*/ 235 h 472"/>
                <a:gd name="T38" fmla="*/ 15 w 458"/>
                <a:gd name="T39" fmla="*/ 397 h 472"/>
                <a:gd name="T40" fmla="*/ 15 w 458"/>
                <a:gd name="T41" fmla="*/ 427 h 472"/>
                <a:gd name="T42" fmla="*/ 44 w 458"/>
                <a:gd name="T43" fmla="*/ 427 h 472"/>
                <a:gd name="T44" fmla="*/ 221 w 458"/>
                <a:gd name="T45" fmla="*/ 250 h 472"/>
                <a:gd name="T46" fmla="*/ 221 w 458"/>
                <a:gd name="T47" fmla="*/ 235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8" h="472">
                  <a:moveTo>
                    <a:pt x="457" y="221"/>
                  </a:moveTo>
                  <a:lnTo>
                    <a:pt x="457" y="221"/>
                  </a:lnTo>
                  <a:cubicBezTo>
                    <a:pt x="236" y="15"/>
                    <a:pt x="236" y="15"/>
                    <a:pt x="236" y="15"/>
                  </a:cubicBezTo>
                  <a:cubicBezTo>
                    <a:pt x="236" y="0"/>
                    <a:pt x="221" y="0"/>
                    <a:pt x="206" y="15"/>
                  </a:cubicBezTo>
                  <a:cubicBezTo>
                    <a:pt x="206" y="15"/>
                    <a:pt x="206" y="30"/>
                    <a:pt x="206" y="44"/>
                  </a:cubicBezTo>
                  <a:cubicBezTo>
                    <a:pt x="412" y="235"/>
                    <a:pt x="412" y="235"/>
                    <a:pt x="412" y="235"/>
                  </a:cubicBezTo>
                  <a:cubicBezTo>
                    <a:pt x="206" y="442"/>
                    <a:pt x="206" y="442"/>
                    <a:pt x="206" y="442"/>
                  </a:cubicBezTo>
                  <a:cubicBezTo>
                    <a:pt x="206" y="456"/>
                    <a:pt x="206" y="456"/>
                    <a:pt x="206" y="471"/>
                  </a:cubicBezTo>
                  <a:cubicBezTo>
                    <a:pt x="221" y="471"/>
                    <a:pt x="236" y="471"/>
                    <a:pt x="236" y="471"/>
                  </a:cubicBezTo>
                  <a:cubicBezTo>
                    <a:pt x="457" y="250"/>
                    <a:pt x="457" y="250"/>
                    <a:pt x="457" y="250"/>
                  </a:cubicBezTo>
                  <a:cubicBezTo>
                    <a:pt x="457" y="250"/>
                    <a:pt x="457" y="250"/>
                    <a:pt x="457" y="235"/>
                  </a:cubicBezTo>
                  <a:cubicBezTo>
                    <a:pt x="457" y="235"/>
                    <a:pt x="457" y="235"/>
                    <a:pt x="457" y="221"/>
                  </a:cubicBezTo>
                  <a:close/>
                  <a:moveTo>
                    <a:pt x="221" y="235"/>
                  </a:moveTo>
                  <a:lnTo>
                    <a:pt x="221" y="235"/>
                  </a:lnTo>
                  <a:cubicBezTo>
                    <a:pt x="221" y="235"/>
                    <a:pt x="221" y="235"/>
                    <a:pt x="221" y="221"/>
                  </a:cubicBezTo>
                  <a:cubicBezTo>
                    <a:pt x="44" y="44"/>
                    <a:pt x="44" y="44"/>
                    <a:pt x="44" y="44"/>
                  </a:cubicBezTo>
                  <a:cubicBezTo>
                    <a:pt x="30" y="44"/>
                    <a:pt x="15" y="44"/>
                    <a:pt x="15" y="44"/>
                  </a:cubicBezTo>
                  <a:cubicBezTo>
                    <a:pt x="0" y="59"/>
                    <a:pt x="0" y="74"/>
                    <a:pt x="15" y="74"/>
                  </a:cubicBezTo>
                  <a:cubicBezTo>
                    <a:pt x="177" y="235"/>
                    <a:pt x="177" y="235"/>
                    <a:pt x="177" y="235"/>
                  </a:cubicBezTo>
                  <a:cubicBezTo>
                    <a:pt x="15" y="397"/>
                    <a:pt x="15" y="397"/>
                    <a:pt x="15" y="397"/>
                  </a:cubicBezTo>
                  <a:cubicBezTo>
                    <a:pt x="0" y="412"/>
                    <a:pt x="0" y="427"/>
                    <a:pt x="15" y="427"/>
                  </a:cubicBezTo>
                  <a:cubicBezTo>
                    <a:pt x="15" y="442"/>
                    <a:pt x="30" y="442"/>
                    <a:pt x="44" y="427"/>
                  </a:cubicBezTo>
                  <a:cubicBezTo>
                    <a:pt x="221" y="250"/>
                    <a:pt x="221" y="250"/>
                    <a:pt x="221" y="250"/>
                  </a:cubicBezTo>
                  <a:cubicBezTo>
                    <a:pt x="221" y="250"/>
                    <a:pt x="221" y="250"/>
                    <a:pt x="221" y="235"/>
                  </a:cubicBezTo>
                  <a:close/>
                </a:path>
              </a:pathLst>
            </a:custGeom>
            <a:solidFill>
              <a:schemeClr val="bg1"/>
            </a:solidFill>
            <a:ln>
              <a:noFill/>
            </a:ln>
            <a:effectLst/>
          </p:spPr>
          <p:txBody>
            <a:bodyPr wrap="none" anchor="ctr"/>
            <a:lstStyle/>
            <a:p>
              <a:pPr defTabSz="913765">
                <a:defRPr/>
              </a:pPr>
              <a:endParaRPr lang="en-US">
                <a:solidFill>
                  <a:srgbClr val="737572"/>
                </a:solidFill>
                <a:cs typeface="+mn-ea"/>
                <a:sym typeface="+mn-lt"/>
              </a:endParaRPr>
            </a:p>
          </p:txBody>
        </p:sp>
      </p:grpSp>
      <p:grpSp>
        <p:nvGrpSpPr>
          <p:cNvPr id="72" name="Group 53"/>
          <p:cNvGrpSpPr/>
          <p:nvPr/>
        </p:nvGrpSpPr>
        <p:grpSpPr>
          <a:xfrm>
            <a:off x="4590463" y="4456828"/>
            <a:ext cx="572510" cy="630554"/>
            <a:chOff x="7645400" y="4730750"/>
            <a:chExt cx="2006600" cy="2006600"/>
          </a:xfrm>
        </p:grpSpPr>
        <p:sp>
          <p:nvSpPr>
            <p:cNvPr id="99" name="Oval 54"/>
            <p:cNvSpPr/>
            <p:nvPr/>
          </p:nvSpPr>
          <p:spPr>
            <a:xfrm>
              <a:off x="7645400" y="4730750"/>
              <a:ext cx="2006600" cy="2006600"/>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sp>
          <p:nvSpPr>
            <p:cNvPr id="100" name="Freeform 117"/>
            <p:cNvSpPr>
              <a:spLocks noChangeArrowheads="1"/>
            </p:cNvSpPr>
            <p:nvPr/>
          </p:nvSpPr>
          <p:spPr bwMode="auto">
            <a:xfrm>
              <a:off x="8229790" y="5247627"/>
              <a:ext cx="903208" cy="932115"/>
            </a:xfrm>
            <a:custGeom>
              <a:avLst/>
              <a:gdLst>
                <a:gd name="T0" fmla="*/ 457 w 458"/>
                <a:gd name="T1" fmla="*/ 221 h 472"/>
                <a:gd name="T2" fmla="*/ 457 w 458"/>
                <a:gd name="T3" fmla="*/ 221 h 472"/>
                <a:gd name="T4" fmla="*/ 236 w 458"/>
                <a:gd name="T5" fmla="*/ 15 h 472"/>
                <a:gd name="T6" fmla="*/ 206 w 458"/>
                <a:gd name="T7" fmla="*/ 15 h 472"/>
                <a:gd name="T8" fmla="*/ 206 w 458"/>
                <a:gd name="T9" fmla="*/ 44 h 472"/>
                <a:gd name="T10" fmla="*/ 412 w 458"/>
                <a:gd name="T11" fmla="*/ 235 h 472"/>
                <a:gd name="T12" fmla="*/ 206 w 458"/>
                <a:gd name="T13" fmla="*/ 442 h 472"/>
                <a:gd name="T14" fmla="*/ 206 w 458"/>
                <a:gd name="T15" fmla="*/ 471 h 472"/>
                <a:gd name="T16" fmla="*/ 236 w 458"/>
                <a:gd name="T17" fmla="*/ 471 h 472"/>
                <a:gd name="T18" fmla="*/ 457 w 458"/>
                <a:gd name="T19" fmla="*/ 250 h 472"/>
                <a:gd name="T20" fmla="*/ 457 w 458"/>
                <a:gd name="T21" fmla="*/ 235 h 472"/>
                <a:gd name="T22" fmla="*/ 457 w 458"/>
                <a:gd name="T23" fmla="*/ 221 h 472"/>
                <a:gd name="T24" fmla="*/ 221 w 458"/>
                <a:gd name="T25" fmla="*/ 235 h 472"/>
                <a:gd name="T26" fmla="*/ 221 w 458"/>
                <a:gd name="T27" fmla="*/ 235 h 472"/>
                <a:gd name="T28" fmla="*/ 221 w 458"/>
                <a:gd name="T29" fmla="*/ 221 h 472"/>
                <a:gd name="T30" fmla="*/ 44 w 458"/>
                <a:gd name="T31" fmla="*/ 44 h 472"/>
                <a:gd name="T32" fmla="*/ 15 w 458"/>
                <a:gd name="T33" fmla="*/ 44 h 472"/>
                <a:gd name="T34" fmla="*/ 15 w 458"/>
                <a:gd name="T35" fmla="*/ 74 h 472"/>
                <a:gd name="T36" fmla="*/ 177 w 458"/>
                <a:gd name="T37" fmla="*/ 235 h 472"/>
                <a:gd name="T38" fmla="*/ 15 w 458"/>
                <a:gd name="T39" fmla="*/ 397 h 472"/>
                <a:gd name="T40" fmla="*/ 15 w 458"/>
                <a:gd name="T41" fmla="*/ 427 h 472"/>
                <a:gd name="T42" fmla="*/ 44 w 458"/>
                <a:gd name="T43" fmla="*/ 427 h 472"/>
                <a:gd name="T44" fmla="*/ 221 w 458"/>
                <a:gd name="T45" fmla="*/ 250 h 472"/>
                <a:gd name="T46" fmla="*/ 221 w 458"/>
                <a:gd name="T47" fmla="*/ 235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8" h="472">
                  <a:moveTo>
                    <a:pt x="457" y="221"/>
                  </a:moveTo>
                  <a:lnTo>
                    <a:pt x="457" y="221"/>
                  </a:lnTo>
                  <a:cubicBezTo>
                    <a:pt x="236" y="15"/>
                    <a:pt x="236" y="15"/>
                    <a:pt x="236" y="15"/>
                  </a:cubicBezTo>
                  <a:cubicBezTo>
                    <a:pt x="236" y="0"/>
                    <a:pt x="221" y="0"/>
                    <a:pt x="206" y="15"/>
                  </a:cubicBezTo>
                  <a:cubicBezTo>
                    <a:pt x="206" y="15"/>
                    <a:pt x="206" y="30"/>
                    <a:pt x="206" y="44"/>
                  </a:cubicBezTo>
                  <a:cubicBezTo>
                    <a:pt x="412" y="235"/>
                    <a:pt x="412" y="235"/>
                    <a:pt x="412" y="235"/>
                  </a:cubicBezTo>
                  <a:cubicBezTo>
                    <a:pt x="206" y="442"/>
                    <a:pt x="206" y="442"/>
                    <a:pt x="206" y="442"/>
                  </a:cubicBezTo>
                  <a:cubicBezTo>
                    <a:pt x="206" y="456"/>
                    <a:pt x="206" y="456"/>
                    <a:pt x="206" y="471"/>
                  </a:cubicBezTo>
                  <a:cubicBezTo>
                    <a:pt x="221" y="471"/>
                    <a:pt x="236" y="471"/>
                    <a:pt x="236" y="471"/>
                  </a:cubicBezTo>
                  <a:cubicBezTo>
                    <a:pt x="457" y="250"/>
                    <a:pt x="457" y="250"/>
                    <a:pt x="457" y="250"/>
                  </a:cubicBezTo>
                  <a:cubicBezTo>
                    <a:pt x="457" y="250"/>
                    <a:pt x="457" y="250"/>
                    <a:pt x="457" y="235"/>
                  </a:cubicBezTo>
                  <a:cubicBezTo>
                    <a:pt x="457" y="235"/>
                    <a:pt x="457" y="235"/>
                    <a:pt x="457" y="221"/>
                  </a:cubicBezTo>
                  <a:close/>
                  <a:moveTo>
                    <a:pt x="221" y="235"/>
                  </a:moveTo>
                  <a:lnTo>
                    <a:pt x="221" y="235"/>
                  </a:lnTo>
                  <a:cubicBezTo>
                    <a:pt x="221" y="235"/>
                    <a:pt x="221" y="235"/>
                    <a:pt x="221" y="221"/>
                  </a:cubicBezTo>
                  <a:cubicBezTo>
                    <a:pt x="44" y="44"/>
                    <a:pt x="44" y="44"/>
                    <a:pt x="44" y="44"/>
                  </a:cubicBezTo>
                  <a:cubicBezTo>
                    <a:pt x="30" y="44"/>
                    <a:pt x="15" y="44"/>
                    <a:pt x="15" y="44"/>
                  </a:cubicBezTo>
                  <a:cubicBezTo>
                    <a:pt x="0" y="59"/>
                    <a:pt x="0" y="74"/>
                    <a:pt x="15" y="74"/>
                  </a:cubicBezTo>
                  <a:cubicBezTo>
                    <a:pt x="177" y="235"/>
                    <a:pt x="177" y="235"/>
                    <a:pt x="177" y="235"/>
                  </a:cubicBezTo>
                  <a:cubicBezTo>
                    <a:pt x="15" y="397"/>
                    <a:pt x="15" y="397"/>
                    <a:pt x="15" y="397"/>
                  </a:cubicBezTo>
                  <a:cubicBezTo>
                    <a:pt x="0" y="412"/>
                    <a:pt x="0" y="427"/>
                    <a:pt x="15" y="427"/>
                  </a:cubicBezTo>
                  <a:cubicBezTo>
                    <a:pt x="15" y="442"/>
                    <a:pt x="30" y="442"/>
                    <a:pt x="44" y="427"/>
                  </a:cubicBezTo>
                  <a:cubicBezTo>
                    <a:pt x="221" y="250"/>
                    <a:pt x="221" y="250"/>
                    <a:pt x="221" y="250"/>
                  </a:cubicBezTo>
                  <a:cubicBezTo>
                    <a:pt x="221" y="250"/>
                    <a:pt x="221" y="250"/>
                    <a:pt x="221" y="235"/>
                  </a:cubicBezTo>
                  <a:close/>
                </a:path>
              </a:pathLst>
            </a:custGeom>
            <a:solidFill>
              <a:schemeClr val="bg1"/>
            </a:solidFill>
            <a:ln>
              <a:noFill/>
            </a:ln>
            <a:effectLst/>
          </p:spPr>
          <p:txBody>
            <a:bodyPr wrap="none" anchor="ctr"/>
            <a:lstStyle/>
            <a:p>
              <a:pPr defTabSz="913765">
                <a:defRPr/>
              </a:pPr>
              <a:endParaRPr lang="en-US">
                <a:solidFill>
                  <a:srgbClr val="737572"/>
                </a:solidFill>
                <a:cs typeface="+mn-ea"/>
                <a:sym typeface="+mn-lt"/>
              </a:endParaRPr>
            </a:p>
          </p:txBody>
        </p:sp>
      </p:grpSp>
      <p:sp>
        <p:nvSpPr>
          <p:cNvPr id="101" name="TextBox 31"/>
          <p:cNvSpPr txBox="1">
            <a:spLocks noChangeArrowheads="1"/>
          </p:cNvSpPr>
          <p:nvPr/>
        </p:nvSpPr>
        <p:spPr bwMode="auto">
          <a:xfrm>
            <a:off x="591474" y="4830231"/>
            <a:ext cx="1744345" cy="1219835"/>
          </a:xfrm>
          <a:prstGeom prst="rect">
            <a:avLst/>
          </a:prstGeom>
          <a:noFill/>
          <a:ln>
            <a:noFill/>
          </a:ln>
        </p:spPr>
        <p:txBody>
          <a:bodyPr/>
          <a:lstStyle>
            <a:lvl1pPr>
              <a:defRPr sz="4800">
                <a:solidFill>
                  <a:schemeClr val="tx1"/>
                </a:solidFill>
                <a:latin typeface="Calibri" panose="020F0502020204030204" pitchFamily="34" charset="0"/>
                <a:ea typeface="MS PGothic" panose="020B0600070205080204" charset="-128"/>
                <a:cs typeface="MS PGothic" panose="020B0600070205080204" charset="-128"/>
              </a:defRPr>
            </a:lvl1pPr>
            <a:lvl2pPr marL="742950" indent="-285750">
              <a:defRPr sz="4800">
                <a:solidFill>
                  <a:schemeClr val="tx1"/>
                </a:solidFill>
                <a:latin typeface="Calibri" panose="020F0502020204030204" pitchFamily="34" charset="0"/>
                <a:ea typeface="MS PGothic" panose="020B0600070205080204" charset="-128"/>
              </a:defRPr>
            </a:lvl2pPr>
            <a:lvl3pPr marL="1143000" indent="-228600">
              <a:defRPr sz="4800">
                <a:solidFill>
                  <a:schemeClr val="tx1"/>
                </a:solidFill>
                <a:latin typeface="Calibri" panose="020F0502020204030204" pitchFamily="34" charset="0"/>
                <a:ea typeface="MS PGothic" panose="020B0600070205080204" charset="-128"/>
              </a:defRPr>
            </a:lvl3pPr>
            <a:lvl4pPr marL="1600200" indent="-228600">
              <a:defRPr sz="4800">
                <a:solidFill>
                  <a:schemeClr val="tx1"/>
                </a:solidFill>
                <a:latin typeface="Calibri" panose="020F0502020204030204" pitchFamily="34" charset="0"/>
                <a:ea typeface="MS PGothic" panose="020B0600070205080204" charset="-128"/>
              </a:defRPr>
            </a:lvl4pPr>
            <a:lvl5pPr marL="2057400" indent="-228600">
              <a:defRPr sz="4800">
                <a:solidFill>
                  <a:schemeClr val="tx1"/>
                </a:solidFill>
                <a:latin typeface="Calibri" panose="020F0502020204030204" pitchFamily="34" charset="0"/>
                <a:ea typeface="MS PGothic" panose="020B0600070205080204" charset="-128"/>
              </a:defRPr>
            </a:lvl5pPr>
            <a:lvl6pPr marL="25146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6pPr>
            <a:lvl7pPr marL="29718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7pPr>
            <a:lvl8pPr marL="34290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8pPr>
            <a:lvl9pPr marL="38862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9pPr>
          </a:lstStyle>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lt"/>
                <a:ea typeface="+mn-ea"/>
                <a:cs typeface="+mn-ea"/>
                <a:sym typeface="+mn-lt"/>
              </a:rPr>
              <a:t>金融研究数据库正式推出</a:t>
            </a:r>
            <a:endParaRPr lang="zh-CN" altLang="en-US" sz="1200" dirty="0">
              <a:solidFill>
                <a:schemeClr val="tx1">
                  <a:lumMod val="65000"/>
                  <a:lumOff val="35000"/>
                </a:schemeClr>
              </a:solidFill>
              <a:latin typeface="+mn-lt"/>
              <a:ea typeface="+mn-ea"/>
              <a:cs typeface="+mn-ea"/>
              <a:sym typeface="+mn-lt"/>
            </a:endParaRPr>
          </a:p>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lt"/>
                <a:ea typeface="+mn-ea"/>
                <a:cs typeface="+mn-ea"/>
                <a:sym typeface="+mn-lt"/>
              </a:rPr>
              <a:t>被认定为北京高新技术企业</a:t>
            </a:r>
            <a:endParaRPr lang="en-US" altLang="en-US" sz="1200" dirty="0">
              <a:solidFill>
                <a:schemeClr val="tx1">
                  <a:lumMod val="65000"/>
                  <a:lumOff val="35000"/>
                </a:schemeClr>
              </a:solidFill>
              <a:latin typeface="+mn-lt"/>
              <a:ea typeface="+mn-ea"/>
              <a:cs typeface="+mn-ea"/>
              <a:sym typeface="+mn-lt"/>
            </a:endParaRPr>
          </a:p>
        </p:txBody>
      </p:sp>
      <p:sp>
        <p:nvSpPr>
          <p:cNvPr id="102" name="TextBox 33"/>
          <p:cNvSpPr txBox="1">
            <a:spLocks noChangeArrowheads="1"/>
          </p:cNvSpPr>
          <p:nvPr/>
        </p:nvSpPr>
        <p:spPr bwMode="auto">
          <a:xfrm>
            <a:off x="2828719" y="4798232"/>
            <a:ext cx="1781831" cy="636157"/>
          </a:xfrm>
          <a:prstGeom prst="rect">
            <a:avLst/>
          </a:prstGeom>
          <a:noFill/>
          <a:ln>
            <a:noFill/>
          </a:ln>
        </p:spPr>
        <p:txBody>
          <a:bodyPr/>
          <a:lstStyle>
            <a:lvl1pPr>
              <a:defRPr sz="4800">
                <a:solidFill>
                  <a:schemeClr val="tx1"/>
                </a:solidFill>
                <a:latin typeface="Calibri" panose="020F0502020204030204" pitchFamily="34" charset="0"/>
                <a:ea typeface="MS PGothic" panose="020B0600070205080204" charset="-128"/>
                <a:cs typeface="MS PGothic" panose="020B0600070205080204" charset="-128"/>
              </a:defRPr>
            </a:lvl1pPr>
            <a:lvl2pPr marL="742950" indent="-285750">
              <a:defRPr sz="4800">
                <a:solidFill>
                  <a:schemeClr val="tx1"/>
                </a:solidFill>
                <a:latin typeface="Calibri" panose="020F0502020204030204" pitchFamily="34" charset="0"/>
                <a:ea typeface="MS PGothic" panose="020B0600070205080204" charset="-128"/>
              </a:defRPr>
            </a:lvl2pPr>
            <a:lvl3pPr marL="1143000" indent="-228600">
              <a:defRPr sz="4800">
                <a:solidFill>
                  <a:schemeClr val="tx1"/>
                </a:solidFill>
                <a:latin typeface="Calibri" panose="020F0502020204030204" pitchFamily="34" charset="0"/>
                <a:ea typeface="MS PGothic" panose="020B0600070205080204" charset="-128"/>
              </a:defRPr>
            </a:lvl3pPr>
            <a:lvl4pPr marL="1600200" indent="-228600">
              <a:defRPr sz="4800">
                <a:solidFill>
                  <a:schemeClr val="tx1"/>
                </a:solidFill>
                <a:latin typeface="Calibri" panose="020F0502020204030204" pitchFamily="34" charset="0"/>
                <a:ea typeface="MS PGothic" panose="020B0600070205080204" charset="-128"/>
              </a:defRPr>
            </a:lvl4pPr>
            <a:lvl5pPr marL="2057400" indent="-228600">
              <a:defRPr sz="4800">
                <a:solidFill>
                  <a:schemeClr val="tx1"/>
                </a:solidFill>
                <a:latin typeface="Calibri" panose="020F0502020204030204" pitchFamily="34" charset="0"/>
                <a:ea typeface="MS PGothic" panose="020B0600070205080204" charset="-128"/>
              </a:defRPr>
            </a:lvl5pPr>
            <a:lvl6pPr marL="25146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6pPr>
            <a:lvl7pPr marL="29718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7pPr>
            <a:lvl8pPr marL="34290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8pPr>
            <a:lvl9pPr marL="38862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9pPr>
          </a:lstStyle>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ea"/>
                <a:ea typeface="+mn-ea"/>
              </a:rPr>
              <a:t>金融计算与建模实验平台等辅助</a:t>
            </a:r>
            <a:r>
              <a:rPr lang="zh-CN" altLang="en-US" sz="1200" dirty="0">
                <a:solidFill>
                  <a:schemeClr val="tx1">
                    <a:lumMod val="65000"/>
                    <a:lumOff val="35000"/>
                  </a:schemeClr>
                </a:solidFill>
                <a:latin typeface="+mn-ea"/>
                <a:ea typeface="+mn-ea"/>
                <a:sym typeface="+mn-ea"/>
              </a:rPr>
              <a:t>教学</a:t>
            </a:r>
            <a:r>
              <a:rPr lang="zh-CN" altLang="en-US" sz="1200" dirty="0">
                <a:solidFill>
                  <a:schemeClr val="tx1">
                    <a:lumMod val="65000"/>
                    <a:lumOff val="35000"/>
                  </a:schemeClr>
                </a:solidFill>
                <a:latin typeface="+mn-ea"/>
                <a:ea typeface="+mn-ea"/>
              </a:rPr>
              <a:t>系列软件正式推出</a:t>
            </a:r>
            <a:endParaRPr lang="zh-CN" altLang="en-US" sz="1200" dirty="0">
              <a:solidFill>
                <a:schemeClr val="tx1">
                  <a:lumMod val="65000"/>
                  <a:lumOff val="35000"/>
                </a:schemeClr>
              </a:solidFill>
              <a:latin typeface="+mn-ea"/>
              <a:ea typeface="+mn-ea"/>
            </a:endParaRPr>
          </a:p>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ea"/>
                <a:ea typeface="+mn-ea"/>
              </a:rPr>
              <a:t>与众多高校展开科研、教学等合作</a:t>
            </a:r>
            <a:endParaRPr lang="zh-CN" altLang="en-US" sz="1200" dirty="0">
              <a:solidFill>
                <a:schemeClr val="tx1">
                  <a:lumMod val="65000"/>
                  <a:lumOff val="35000"/>
                </a:schemeClr>
              </a:solidFill>
              <a:latin typeface="+mn-ea"/>
              <a:ea typeface="+mn-ea"/>
            </a:endParaRPr>
          </a:p>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ea"/>
                <a:ea typeface="+mn-ea"/>
              </a:rPr>
              <a:t>被认定为国家级高新技术企业</a:t>
            </a:r>
            <a:endParaRPr lang="zh-CN" altLang="en-US" sz="1200" dirty="0">
              <a:solidFill>
                <a:schemeClr val="tx1">
                  <a:lumMod val="65000"/>
                  <a:lumOff val="35000"/>
                </a:schemeClr>
              </a:solidFill>
              <a:latin typeface="+mn-ea"/>
              <a:ea typeface="+mn-ea"/>
            </a:endParaRPr>
          </a:p>
        </p:txBody>
      </p:sp>
      <p:sp>
        <p:nvSpPr>
          <p:cNvPr id="103" name="TextBox 35"/>
          <p:cNvSpPr txBox="1">
            <a:spLocks noChangeArrowheads="1"/>
          </p:cNvSpPr>
          <p:nvPr/>
        </p:nvSpPr>
        <p:spPr bwMode="auto">
          <a:xfrm>
            <a:off x="5103149" y="4798481"/>
            <a:ext cx="1858645" cy="636270"/>
          </a:xfrm>
          <a:prstGeom prst="rect">
            <a:avLst/>
          </a:prstGeom>
          <a:noFill/>
          <a:ln>
            <a:noFill/>
          </a:ln>
        </p:spPr>
        <p:txBody>
          <a:bodyPr/>
          <a:lstStyle>
            <a:lvl1pPr>
              <a:defRPr sz="4800">
                <a:solidFill>
                  <a:schemeClr val="tx1"/>
                </a:solidFill>
                <a:latin typeface="Calibri" panose="020F0502020204030204" pitchFamily="34" charset="0"/>
                <a:ea typeface="MS PGothic" panose="020B0600070205080204" charset="-128"/>
                <a:cs typeface="MS PGothic" panose="020B0600070205080204" charset="-128"/>
              </a:defRPr>
            </a:lvl1pPr>
            <a:lvl2pPr marL="742950" indent="-285750">
              <a:defRPr sz="4800">
                <a:solidFill>
                  <a:schemeClr val="tx1"/>
                </a:solidFill>
                <a:latin typeface="Calibri" panose="020F0502020204030204" pitchFamily="34" charset="0"/>
                <a:ea typeface="MS PGothic" panose="020B0600070205080204" charset="-128"/>
              </a:defRPr>
            </a:lvl2pPr>
            <a:lvl3pPr marL="1143000" indent="-228600">
              <a:defRPr sz="4800">
                <a:solidFill>
                  <a:schemeClr val="tx1"/>
                </a:solidFill>
                <a:latin typeface="Calibri" panose="020F0502020204030204" pitchFamily="34" charset="0"/>
                <a:ea typeface="MS PGothic" panose="020B0600070205080204" charset="-128"/>
              </a:defRPr>
            </a:lvl3pPr>
            <a:lvl4pPr marL="1600200" indent="-228600">
              <a:defRPr sz="4800">
                <a:solidFill>
                  <a:schemeClr val="tx1"/>
                </a:solidFill>
                <a:latin typeface="Calibri" panose="020F0502020204030204" pitchFamily="34" charset="0"/>
                <a:ea typeface="MS PGothic" panose="020B0600070205080204" charset="-128"/>
              </a:defRPr>
            </a:lvl4pPr>
            <a:lvl5pPr marL="2057400" indent="-228600">
              <a:defRPr sz="4800">
                <a:solidFill>
                  <a:schemeClr val="tx1"/>
                </a:solidFill>
                <a:latin typeface="Calibri" panose="020F0502020204030204" pitchFamily="34" charset="0"/>
                <a:ea typeface="MS PGothic" panose="020B0600070205080204" charset="-128"/>
              </a:defRPr>
            </a:lvl5pPr>
            <a:lvl6pPr marL="25146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6pPr>
            <a:lvl7pPr marL="29718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7pPr>
            <a:lvl8pPr marL="34290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8pPr>
            <a:lvl9pPr marL="38862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9pPr>
          </a:lstStyle>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lt"/>
                <a:ea typeface="+mn-ea"/>
                <a:cs typeface="+mn-ea"/>
                <a:sym typeface="+mn-lt"/>
              </a:rPr>
              <a:t>宏观经济数据库、行业数据库正式上线</a:t>
            </a:r>
            <a:endParaRPr lang="zh-CN" altLang="en-US" sz="1200" dirty="0">
              <a:solidFill>
                <a:schemeClr val="tx1">
                  <a:lumMod val="65000"/>
                  <a:lumOff val="35000"/>
                </a:schemeClr>
              </a:solidFill>
              <a:latin typeface="+mn-lt"/>
              <a:ea typeface="+mn-ea"/>
              <a:cs typeface="+mn-ea"/>
              <a:sym typeface="+mn-lt"/>
            </a:endParaRPr>
          </a:p>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lt"/>
                <a:ea typeface="+mn-ea"/>
                <a:cs typeface="+mn-ea"/>
                <a:sym typeface="+mn-lt"/>
              </a:rPr>
              <a:t>量化研究平台等投研系列软件正式发布</a:t>
            </a:r>
            <a:endParaRPr lang="zh-CN" altLang="en-US" sz="1200" dirty="0">
              <a:solidFill>
                <a:schemeClr val="tx1">
                  <a:lumMod val="65000"/>
                  <a:lumOff val="35000"/>
                </a:schemeClr>
              </a:solidFill>
              <a:latin typeface="+mn-lt"/>
              <a:ea typeface="+mn-ea"/>
              <a:cs typeface="+mn-ea"/>
              <a:sym typeface="+mn-lt"/>
            </a:endParaRPr>
          </a:p>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lt"/>
                <a:ea typeface="+mn-ea"/>
                <a:cs typeface="+mn-ea"/>
                <a:sym typeface="+mn-lt"/>
              </a:rPr>
              <a:t>建立数据库、辅助教学、投资研究三大自主产品系列</a:t>
            </a:r>
            <a:endParaRPr lang="en-US" sz="1200" dirty="0">
              <a:solidFill>
                <a:schemeClr val="tx1">
                  <a:lumMod val="65000"/>
                  <a:lumOff val="35000"/>
                </a:schemeClr>
              </a:solidFill>
              <a:latin typeface="+mn-lt"/>
              <a:ea typeface="+mn-ea"/>
              <a:cs typeface="+mn-ea"/>
              <a:sym typeface="+mn-lt"/>
            </a:endParaRPr>
          </a:p>
        </p:txBody>
      </p:sp>
      <p:sp>
        <p:nvSpPr>
          <p:cNvPr id="104" name="TextBox 36"/>
          <p:cNvSpPr txBox="1">
            <a:spLocks noChangeArrowheads="1"/>
          </p:cNvSpPr>
          <p:nvPr/>
        </p:nvSpPr>
        <p:spPr bwMode="auto">
          <a:xfrm>
            <a:off x="856596" y="4226666"/>
            <a:ext cx="1530201" cy="553998"/>
          </a:xfrm>
          <a:prstGeom prst="rect">
            <a:avLst/>
          </a:prstGeom>
          <a:noFill/>
          <a:ln>
            <a:noFill/>
          </a:ln>
        </p:spPr>
        <p:txBody>
          <a:bodyPr wrap="square">
            <a:spAutoFit/>
          </a:bodyPr>
          <a:lstStyle>
            <a:lvl1pPr>
              <a:defRPr sz="4800">
                <a:solidFill>
                  <a:schemeClr val="tx1"/>
                </a:solidFill>
                <a:latin typeface="Calibri" panose="020F0502020204030204" pitchFamily="34" charset="0"/>
                <a:ea typeface="MS PGothic" panose="020B0600070205080204" charset="-128"/>
                <a:cs typeface="MS PGothic" panose="020B0600070205080204" charset="-128"/>
              </a:defRPr>
            </a:lvl1pPr>
            <a:lvl2pPr marL="742950" indent="-285750">
              <a:defRPr sz="4800">
                <a:solidFill>
                  <a:schemeClr val="tx1"/>
                </a:solidFill>
                <a:latin typeface="Calibri" panose="020F0502020204030204" pitchFamily="34" charset="0"/>
                <a:ea typeface="MS PGothic" panose="020B0600070205080204" charset="-128"/>
              </a:defRPr>
            </a:lvl2pPr>
            <a:lvl3pPr marL="1143000" indent="-228600">
              <a:defRPr sz="4800">
                <a:solidFill>
                  <a:schemeClr val="tx1"/>
                </a:solidFill>
                <a:latin typeface="Calibri" panose="020F0502020204030204" pitchFamily="34" charset="0"/>
                <a:ea typeface="MS PGothic" panose="020B0600070205080204" charset="-128"/>
              </a:defRPr>
            </a:lvl3pPr>
            <a:lvl4pPr marL="1600200" indent="-228600">
              <a:defRPr sz="4800">
                <a:solidFill>
                  <a:schemeClr val="tx1"/>
                </a:solidFill>
                <a:latin typeface="Calibri" panose="020F0502020204030204" pitchFamily="34" charset="0"/>
                <a:ea typeface="MS PGothic" panose="020B0600070205080204" charset="-128"/>
              </a:defRPr>
            </a:lvl4pPr>
            <a:lvl5pPr marL="2057400" indent="-228600">
              <a:defRPr sz="4800">
                <a:solidFill>
                  <a:schemeClr val="tx1"/>
                </a:solidFill>
                <a:latin typeface="Calibri" panose="020F0502020204030204" pitchFamily="34" charset="0"/>
                <a:ea typeface="MS PGothic" panose="020B0600070205080204" charset="-128"/>
              </a:defRPr>
            </a:lvl5pPr>
            <a:lvl6pPr marL="25146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6pPr>
            <a:lvl7pPr marL="29718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7pPr>
            <a:lvl8pPr marL="34290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8pPr>
            <a:lvl9pPr marL="38862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9pPr>
          </a:lstStyle>
          <a:p>
            <a:pPr algn="ctr" defTabSz="913765"/>
            <a:r>
              <a:rPr lang="en-US" sz="3000" b="1" dirty="0">
                <a:solidFill>
                  <a:schemeClr val="tx1">
                    <a:lumMod val="65000"/>
                    <a:lumOff val="35000"/>
                  </a:schemeClr>
                </a:solidFill>
                <a:latin typeface="+mn-lt"/>
                <a:ea typeface="+mn-ea"/>
                <a:cs typeface="+mn-ea"/>
                <a:sym typeface="+mn-lt"/>
              </a:rPr>
              <a:t>2006</a:t>
            </a:r>
            <a:endParaRPr lang="en-US" sz="3000" b="1" dirty="0">
              <a:solidFill>
                <a:schemeClr val="tx1">
                  <a:lumMod val="65000"/>
                  <a:lumOff val="35000"/>
                </a:schemeClr>
              </a:solidFill>
              <a:latin typeface="+mn-lt"/>
              <a:ea typeface="+mn-ea"/>
              <a:cs typeface="+mn-ea"/>
              <a:sym typeface="+mn-lt"/>
            </a:endParaRPr>
          </a:p>
        </p:txBody>
      </p:sp>
      <p:sp>
        <p:nvSpPr>
          <p:cNvPr id="105" name="TextBox 37"/>
          <p:cNvSpPr txBox="1">
            <a:spLocks noChangeArrowheads="1"/>
          </p:cNvSpPr>
          <p:nvPr/>
        </p:nvSpPr>
        <p:spPr bwMode="auto">
          <a:xfrm>
            <a:off x="2855887" y="4226666"/>
            <a:ext cx="1781831" cy="553998"/>
          </a:xfrm>
          <a:prstGeom prst="rect">
            <a:avLst/>
          </a:prstGeom>
          <a:noFill/>
          <a:ln>
            <a:noFill/>
          </a:ln>
        </p:spPr>
        <p:txBody>
          <a:bodyPr wrap="square">
            <a:spAutoFit/>
          </a:bodyPr>
          <a:lstStyle>
            <a:lvl1pPr>
              <a:defRPr sz="4800">
                <a:solidFill>
                  <a:schemeClr val="tx1"/>
                </a:solidFill>
                <a:latin typeface="Calibri" panose="020F0502020204030204" pitchFamily="34" charset="0"/>
                <a:ea typeface="MS PGothic" panose="020B0600070205080204" charset="-128"/>
                <a:cs typeface="MS PGothic" panose="020B0600070205080204" charset="-128"/>
              </a:defRPr>
            </a:lvl1pPr>
            <a:lvl2pPr marL="742950" indent="-285750">
              <a:defRPr sz="4800">
                <a:solidFill>
                  <a:schemeClr val="tx1"/>
                </a:solidFill>
                <a:latin typeface="Calibri" panose="020F0502020204030204" pitchFamily="34" charset="0"/>
                <a:ea typeface="MS PGothic" panose="020B0600070205080204" charset="-128"/>
              </a:defRPr>
            </a:lvl2pPr>
            <a:lvl3pPr marL="1143000" indent="-228600">
              <a:defRPr sz="4800">
                <a:solidFill>
                  <a:schemeClr val="tx1"/>
                </a:solidFill>
                <a:latin typeface="Calibri" panose="020F0502020204030204" pitchFamily="34" charset="0"/>
                <a:ea typeface="MS PGothic" panose="020B0600070205080204" charset="-128"/>
              </a:defRPr>
            </a:lvl3pPr>
            <a:lvl4pPr marL="1600200" indent="-228600">
              <a:defRPr sz="4800">
                <a:solidFill>
                  <a:schemeClr val="tx1"/>
                </a:solidFill>
                <a:latin typeface="Calibri" panose="020F0502020204030204" pitchFamily="34" charset="0"/>
                <a:ea typeface="MS PGothic" panose="020B0600070205080204" charset="-128"/>
              </a:defRPr>
            </a:lvl4pPr>
            <a:lvl5pPr marL="2057400" indent="-228600">
              <a:defRPr sz="4800">
                <a:solidFill>
                  <a:schemeClr val="tx1"/>
                </a:solidFill>
                <a:latin typeface="Calibri" panose="020F0502020204030204" pitchFamily="34" charset="0"/>
                <a:ea typeface="MS PGothic" panose="020B0600070205080204" charset="-128"/>
              </a:defRPr>
            </a:lvl5pPr>
            <a:lvl6pPr marL="25146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6pPr>
            <a:lvl7pPr marL="29718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7pPr>
            <a:lvl8pPr marL="34290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8pPr>
            <a:lvl9pPr marL="38862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9pPr>
          </a:lstStyle>
          <a:p>
            <a:pPr algn="ctr" defTabSz="913765"/>
            <a:r>
              <a:rPr lang="en-US" sz="3000" b="1" dirty="0">
                <a:solidFill>
                  <a:schemeClr val="tx1">
                    <a:lumMod val="65000"/>
                    <a:lumOff val="35000"/>
                  </a:schemeClr>
                </a:solidFill>
                <a:latin typeface="+mn-lt"/>
                <a:ea typeface="+mn-ea"/>
                <a:cs typeface="+mn-ea"/>
                <a:sym typeface="+mn-lt"/>
              </a:rPr>
              <a:t>2008</a:t>
            </a:r>
            <a:endParaRPr lang="en-US" sz="3000" b="1" dirty="0">
              <a:solidFill>
                <a:schemeClr val="tx1">
                  <a:lumMod val="65000"/>
                  <a:lumOff val="35000"/>
                </a:schemeClr>
              </a:solidFill>
              <a:latin typeface="+mn-lt"/>
              <a:ea typeface="+mn-ea"/>
              <a:cs typeface="+mn-ea"/>
              <a:sym typeface="+mn-lt"/>
            </a:endParaRPr>
          </a:p>
        </p:txBody>
      </p:sp>
      <p:sp>
        <p:nvSpPr>
          <p:cNvPr id="106" name="TextBox 38"/>
          <p:cNvSpPr txBox="1">
            <a:spLocks noChangeArrowheads="1"/>
          </p:cNvSpPr>
          <p:nvPr/>
        </p:nvSpPr>
        <p:spPr bwMode="auto">
          <a:xfrm>
            <a:off x="5147044" y="4226666"/>
            <a:ext cx="1781831" cy="553998"/>
          </a:xfrm>
          <a:prstGeom prst="rect">
            <a:avLst/>
          </a:prstGeom>
          <a:noFill/>
          <a:ln>
            <a:noFill/>
          </a:ln>
        </p:spPr>
        <p:txBody>
          <a:bodyPr wrap="square">
            <a:spAutoFit/>
          </a:bodyPr>
          <a:lstStyle>
            <a:lvl1pPr>
              <a:defRPr sz="4800">
                <a:solidFill>
                  <a:schemeClr val="tx1"/>
                </a:solidFill>
                <a:latin typeface="Calibri" panose="020F0502020204030204" pitchFamily="34" charset="0"/>
                <a:ea typeface="MS PGothic" panose="020B0600070205080204" charset="-128"/>
                <a:cs typeface="MS PGothic" panose="020B0600070205080204" charset="-128"/>
              </a:defRPr>
            </a:lvl1pPr>
            <a:lvl2pPr marL="742950" indent="-285750">
              <a:defRPr sz="4800">
                <a:solidFill>
                  <a:schemeClr val="tx1"/>
                </a:solidFill>
                <a:latin typeface="Calibri" panose="020F0502020204030204" pitchFamily="34" charset="0"/>
                <a:ea typeface="MS PGothic" panose="020B0600070205080204" charset="-128"/>
              </a:defRPr>
            </a:lvl2pPr>
            <a:lvl3pPr marL="1143000" indent="-228600">
              <a:defRPr sz="4800">
                <a:solidFill>
                  <a:schemeClr val="tx1"/>
                </a:solidFill>
                <a:latin typeface="Calibri" panose="020F0502020204030204" pitchFamily="34" charset="0"/>
                <a:ea typeface="MS PGothic" panose="020B0600070205080204" charset="-128"/>
              </a:defRPr>
            </a:lvl3pPr>
            <a:lvl4pPr marL="1600200" indent="-228600">
              <a:defRPr sz="4800">
                <a:solidFill>
                  <a:schemeClr val="tx1"/>
                </a:solidFill>
                <a:latin typeface="Calibri" panose="020F0502020204030204" pitchFamily="34" charset="0"/>
                <a:ea typeface="MS PGothic" panose="020B0600070205080204" charset="-128"/>
              </a:defRPr>
            </a:lvl4pPr>
            <a:lvl5pPr marL="2057400" indent="-228600">
              <a:defRPr sz="4800">
                <a:solidFill>
                  <a:schemeClr val="tx1"/>
                </a:solidFill>
                <a:latin typeface="Calibri" panose="020F0502020204030204" pitchFamily="34" charset="0"/>
                <a:ea typeface="MS PGothic" panose="020B0600070205080204" charset="-128"/>
              </a:defRPr>
            </a:lvl5pPr>
            <a:lvl6pPr marL="25146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6pPr>
            <a:lvl7pPr marL="29718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7pPr>
            <a:lvl8pPr marL="34290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8pPr>
            <a:lvl9pPr marL="38862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9pPr>
          </a:lstStyle>
          <a:p>
            <a:pPr algn="ctr" defTabSz="913765"/>
            <a:r>
              <a:rPr lang="en-US" sz="3000" b="1" dirty="0">
                <a:solidFill>
                  <a:schemeClr val="tx1">
                    <a:lumMod val="65000"/>
                    <a:lumOff val="35000"/>
                  </a:schemeClr>
                </a:solidFill>
                <a:latin typeface="+mn-lt"/>
                <a:ea typeface="+mn-ea"/>
                <a:cs typeface="+mn-ea"/>
                <a:sym typeface="+mn-lt"/>
              </a:rPr>
              <a:t>2013</a:t>
            </a:r>
            <a:endParaRPr lang="en-US" sz="3000" b="1" dirty="0">
              <a:solidFill>
                <a:schemeClr val="tx1">
                  <a:lumMod val="65000"/>
                  <a:lumOff val="35000"/>
                </a:schemeClr>
              </a:solidFill>
              <a:latin typeface="+mn-lt"/>
              <a:ea typeface="+mn-ea"/>
              <a:cs typeface="+mn-ea"/>
              <a:sym typeface="+mn-lt"/>
            </a:endParaRPr>
          </a:p>
        </p:txBody>
      </p:sp>
      <p:sp>
        <p:nvSpPr>
          <p:cNvPr id="107" name="Rectangle 5"/>
          <p:cNvSpPr/>
          <p:nvPr/>
        </p:nvSpPr>
        <p:spPr>
          <a:xfrm>
            <a:off x="3346421" y="3503345"/>
            <a:ext cx="737560" cy="63100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dirty="0">
              <a:solidFill>
                <a:prstClr val="white"/>
              </a:solidFill>
              <a:cs typeface="+mn-ea"/>
              <a:sym typeface="+mn-lt"/>
            </a:endParaRPr>
          </a:p>
        </p:txBody>
      </p:sp>
      <p:sp>
        <p:nvSpPr>
          <p:cNvPr id="108" name="Freeform 67"/>
          <p:cNvSpPr>
            <a:spLocks noChangeArrowheads="1"/>
          </p:cNvSpPr>
          <p:nvPr/>
        </p:nvSpPr>
        <p:spPr bwMode="auto">
          <a:xfrm>
            <a:off x="3476205" y="3429000"/>
            <a:ext cx="519720" cy="665597"/>
          </a:xfrm>
          <a:custGeom>
            <a:avLst/>
            <a:gdLst>
              <a:gd name="T0" fmla="*/ 434 w 453"/>
              <a:gd name="T1" fmla="*/ 186 h 533"/>
              <a:gd name="T2" fmla="*/ 434 w 453"/>
              <a:gd name="T3" fmla="*/ 186 h 533"/>
              <a:gd name="T4" fmla="*/ 44 w 453"/>
              <a:gd name="T5" fmla="*/ 160 h 533"/>
              <a:gd name="T6" fmla="*/ 0 w 453"/>
              <a:gd name="T7" fmla="*/ 178 h 533"/>
              <a:gd name="T8" fmla="*/ 88 w 453"/>
              <a:gd name="T9" fmla="*/ 532 h 533"/>
              <a:gd name="T10" fmla="*/ 141 w 453"/>
              <a:gd name="T11" fmla="*/ 532 h 533"/>
              <a:gd name="T12" fmla="*/ 97 w 453"/>
              <a:gd name="T13" fmla="*/ 355 h 533"/>
              <a:gd name="T14" fmla="*/ 443 w 453"/>
              <a:gd name="T15" fmla="*/ 195 h 533"/>
              <a:gd name="T16" fmla="*/ 434 w 453"/>
              <a:gd name="T17" fmla="*/ 18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chemeClr val="accent1"/>
          </a:solidFill>
          <a:ln>
            <a:noFill/>
          </a:ln>
          <a:effectLst/>
        </p:spPr>
        <p:txBody>
          <a:bodyPr wrap="none" lIns="17145" tIns="8573" rIns="17145" bIns="8573" anchor="ctr"/>
          <a:lstStyle/>
          <a:p>
            <a:pPr defTabSz="913765">
              <a:defRPr/>
            </a:pPr>
            <a:endParaRPr lang="en-US" dirty="0">
              <a:solidFill>
                <a:srgbClr val="737572"/>
              </a:solidFill>
              <a:cs typeface="+mn-ea"/>
              <a:sym typeface="+mn-lt"/>
            </a:endParaRPr>
          </a:p>
        </p:txBody>
      </p:sp>
      <p:sp>
        <p:nvSpPr>
          <p:cNvPr id="109" name="Rectangle 66"/>
          <p:cNvSpPr/>
          <p:nvPr/>
        </p:nvSpPr>
        <p:spPr>
          <a:xfrm>
            <a:off x="1143167" y="3503345"/>
            <a:ext cx="688102" cy="66583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sp>
        <p:nvSpPr>
          <p:cNvPr id="110" name="Rectangle 67"/>
          <p:cNvSpPr/>
          <p:nvPr/>
        </p:nvSpPr>
        <p:spPr>
          <a:xfrm>
            <a:off x="5623802" y="3474408"/>
            <a:ext cx="704893" cy="65994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sp>
        <p:nvSpPr>
          <p:cNvPr id="111" name="Freeform 74"/>
          <p:cNvSpPr>
            <a:spLocks noChangeArrowheads="1"/>
          </p:cNvSpPr>
          <p:nvPr/>
        </p:nvSpPr>
        <p:spPr bwMode="auto">
          <a:xfrm>
            <a:off x="1267922" y="3574198"/>
            <a:ext cx="483835" cy="482238"/>
          </a:xfrm>
          <a:custGeom>
            <a:avLst/>
            <a:gdLst>
              <a:gd name="T0" fmla="*/ 451 w 461"/>
              <a:gd name="T1" fmla="*/ 213 h 409"/>
              <a:gd name="T2" fmla="*/ 451 w 461"/>
              <a:gd name="T3" fmla="*/ 213 h 409"/>
              <a:gd name="T4" fmla="*/ 247 w 461"/>
              <a:gd name="T5" fmla="*/ 17 h 409"/>
              <a:gd name="T6" fmla="*/ 212 w 461"/>
              <a:gd name="T7" fmla="*/ 17 h 409"/>
              <a:gd name="T8" fmla="*/ 9 w 461"/>
              <a:gd name="T9" fmla="*/ 213 h 409"/>
              <a:gd name="T10" fmla="*/ 18 w 461"/>
              <a:gd name="T11" fmla="*/ 230 h 409"/>
              <a:gd name="T12" fmla="*/ 62 w 461"/>
              <a:gd name="T13" fmla="*/ 230 h 409"/>
              <a:gd name="T14" fmla="*/ 62 w 461"/>
              <a:gd name="T15" fmla="*/ 390 h 409"/>
              <a:gd name="T16" fmla="*/ 79 w 461"/>
              <a:gd name="T17" fmla="*/ 408 h 409"/>
              <a:gd name="T18" fmla="*/ 177 w 461"/>
              <a:gd name="T19" fmla="*/ 408 h 409"/>
              <a:gd name="T20" fmla="*/ 177 w 461"/>
              <a:gd name="T21" fmla="*/ 248 h 409"/>
              <a:gd name="T22" fmla="*/ 283 w 461"/>
              <a:gd name="T23" fmla="*/ 248 h 409"/>
              <a:gd name="T24" fmla="*/ 283 w 461"/>
              <a:gd name="T25" fmla="*/ 408 h 409"/>
              <a:gd name="T26" fmla="*/ 381 w 461"/>
              <a:gd name="T27" fmla="*/ 408 h 409"/>
              <a:gd name="T28" fmla="*/ 398 w 461"/>
              <a:gd name="T29" fmla="*/ 390 h 409"/>
              <a:gd name="T30" fmla="*/ 398 w 461"/>
              <a:gd name="T31" fmla="*/ 230 h 409"/>
              <a:gd name="T32" fmla="*/ 443 w 461"/>
              <a:gd name="T33" fmla="*/ 230 h 409"/>
              <a:gd name="T34" fmla="*/ 451 w 461"/>
              <a:gd name="T35" fmla="*/ 213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1" h="409">
                <a:moveTo>
                  <a:pt x="451" y="213"/>
                </a:moveTo>
                <a:lnTo>
                  <a:pt x="451" y="213"/>
                </a:lnTo>
                <a:cubicBezTo>
                  <a:pt x="247" y="17"/>
                  <a:pt x="247" y="17"/>
                  <a:pt x="247" y="17"/>
                </a:cubicBezTo>
                <a:cubicBezTo>
                  <a:pt x="238" y="0"/>
                  <a:pt x="221" y="0"/>
                  <a:pt x="212" y="17"/>
                </a:cubicBezTo>
                <a:cubicBezTo>
                  <a:pt x="9" y="213"/>
                  <a:pt x="9" y="213"/>
                  <a:pt x="9" y="213"/>
                </a:cubicBezTo>
                <a:cubicBezTo>
                  <a:pt x="0" y="221"/>
                  <a:pt x="9" y="230"/>
                  <a:pt x="18" y="230"/>
                </a:cubicBezTo>
                <a:cubicBezTo>
                  <a:pt x="62" y="230"/>
                  <a:pt x="62" y="230"/>
                  <a:pt x="62" y="230"/>
                </a:cubicBezTo>
                <a:cubicBezTo>
                  <a:pt x="62" y="390"/>
                  <a:pt x="62" y="390"/>
                  <a:pt x="62" y="390"/>
                </a:cubicBezTo>
                <a:cubicBezTo>
                  <a:pt x="62" y="399"/>
                  <a:pt x="62" y="408"/>
                  <a:pt x="79" y="408"/>
                </a:cubicBezTo>
                <a:cubicBezTo>
                  <a:pt x="177" y="408"/>
                  <a:pt x="177" y="408"/>
                  <a:pt x="177" y="408"/>
                </a:cubicBezTo>
                <a:cubicBezTo>
                  <a:pt x="177" y="248"/>
                  <a:pt x="177" y="248"/>
                  <a:pt x="177" y="248"/>
                </a:cubicBezTo>
                <a:cubicBezTo>
                  <a:pt x="283" y="248"/>
                  <a:pt x="283" y="248"/>
                  <a:pt x="283" y="248"/>
                </a:cubicBezTo>
                <a:cubicBezTo>
                  <a:pt x="283" y="408"/>
                  <a:pt x="283" y="408"/>
                  <a:pt x="283" y="408"/>
                </a:cubicBezTo>
                <a:cubicBezTo>
                  <a:pt x="381" y="408"/>
                  <a:pt x="381" y="408"/>
                  <a:pt x="381" y="408"/>
                </a:cubicBezTo>
                <a:cubicBezTo>
                  <a:pt x="398" y="408"/>
                  <a:pt x="398" y="399"/>
                  <a:pt x="398" y="390"/>
                </a:cubicBezTo>
                <a:cubicBezTo>
                  <a:pt x="398" y="230"/>
                  <a:pt x="398" y="230"/>
                  <a:pt x="398" y="230"/>
                </a:cubicBezTo>
                <a:cubicBezTo>
                  <a:pt x="443" y="230"/>
                  <a:pt x="443" y="230"/>
                  <a:pt x="443" y="230"/>
                </a:cubicBezTo>
                <a:cubicBezTo>
                  <a:pt x="451" y="230"/>
                  <a:pt x="460" y="221"/>
                  <a:pt x="451" y="213"/>
                </a:cubicBezTo>
              </a:path>
            </a:pathLst>
          </a:custGeom>
          <a:solidFill>
            <a:schemeClr val="accent1"/>
          </a:solidFill>
          <a:ln>
            <a:noFill/>
          </a:ln>
          <a:effectLst/>
        </p:spPr>
        <p:txBody>
          <a:bodyPr wrap="none" lIns="17145" tIns="8573" rIns="17145" bIns="8573" anchor="ctr"/>
          <a:lstStyle/>
          <a:p>
            <a:pPr defTabSz="913765">
              <a:defRPr/>
            </a:pPr>
            <a:endParaRPr lang="en-US" dirty="0">
              <a:solidFill>
                <a:srgbClr val="737572"/>
              </a:solidFill>
              <a:cs typeface="+mn-ea"/>
              <a:sym typeface="+mn-lt"/>
            </a:endParaRPr>
          </a:p>
        </p:txBody>
      </p:sp>
      <p:sp>
        <p:nvSpPr>
          <p:cNvPr id="112" name="Rectangle 37"/>
          <p:cNvSpPr/>
          <p:nvPr/>
        </p:nvSpPr>
        <p:spPr>
          <a:xfrm>
            <a:off x="7281199" y="3922816"/>
            <a:ext cx="2002155" cy="2538730"/>
          </a:xfrm>
          <a:prstGeom prst="rect">
            <a:avLst/>
          </a:prstGeom>
          <a:noFill/>
          <a:ln w="381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sp>
        <p:nvSpPr>
          <p:cNvPr id="113" name="TextBox 51"/>
          <p:cNvSpPr txBox="1">
            <a:spLocks noChangeArrowheads="1"/>
          </p:cNvSpPr>
          <p:nvPr/>
        </p:nvSpPr>
        <p:spPr bwMode="auto">
          <a:xfrm>
            <a:off x="7316124" y="4781971"/>
            <a:ext cx="1988820" cy="636270"/>
          </a:xfrm>
          <a:prstGeom prst="rect">
            <a:avLst/>
          </a:prstGeom>
          <a:noFill/>
          <a:ln>
            <a:noFill/>
          </a:ln>
        </p:spPr>
        <p:txBody>
          <a:bodyPr/>
          <a:lstStyle>
            <a:lvl1pPr>
              <a:defRPr sz="4800">
                <a:solidFill>
                  <a:schemeClr val="tx1"/>
                </a:solidFill>
                <a:latin typeface="Calibri" panose="020F0502020204030204" pitchFamily="34" charset="0"/>
                <a:ea typeface="MS PGothic" panose="020B0600070205080204" charset="-128"/>
                <a:cs typeface="MS PGothic" panose="020B0600070205080204" charset="-128"/>
              </a:defRPr>
            </a:lvl1pPr>
            <a:lvl2pPr marL="742950" indent="-285750">
              <a:defRPr sz="4800">
                <a:solidFill>
                  <a:schemeClr val="tx1"/>
                </a:solidFill>
                <a:latin typeface="Calibri" panose="020F0502020204030204" pitchFamily="34" charset="0"/>
                <a:ea typeface="MS PGothic" panose="020B0600070205080204" charset="-128"/>
              </a:defRPr>
            </a:lvl2pPr>
            <a:lvl3pPr marL="1143000" indent="-228600">
              <a:defRPr sz="4800">
                <a:solidFill>
                  <a:schemeClr val="tx1"/>
                </a:solidFill>
                <a:latin typeface="Calibri" panose="020F0502020204030204" pitchFamily="34" charset="0"/>
                <a:ea typeface="MS PGothic" panose="020B0600070205080204" charset="-128"/>
              </a:defRPr>
            </a:lvl3pPr>
            <a:lvl4pPr marL="1600200" indent="-228600">
              <a:defRPr sz="4800">
                <a:solidFill>
                  <a:schemeClr val="tx1"/>
                </a:solidFill>
                <a:latin typeface="Calibri" panose="020F0502020204030204" pitchFamily="34" charset="0"/>
                <a:ea typeface="MS PGothic" panose="020B0600070205080204" charset="-128"/>
              </a:defRPr>
            </a:lvl4pPr>
            <a:lvl5pPr marL="2057400" indent="-228600">
              <a:defRPr sz="4800">
                <a:solidFill>
                  <a:schemeClr val="tx1"/>
                </a:solidFill>
                <a:latin typeface="Calibri" panose="020F0502020204030204" pitchFamily="34" charset="0"/>
                <a:ea typeface="MS PGothic" panose="020B0600070205080204" charset="-128"/>
              </a:defRPr>
            </a:lvl5pPr>
            <a:lvl6pPr marL="25146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6pPr>
            <a:lvl7pPr marL="29718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7pPr>
            <a:lvl8pPr marL="34290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8pPr>
            <a:lvl9pPr marL="38862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9pPr>
          </a:lstStyle>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lt"/>
                <a:ea typeface="+mn-ea"/>
                <a:cs typeface="+mn-ea"/>
                <a:sym typeface="+mn-lt"/>
              </a:rPr>
              <a:t>海关系列数据库、非上市公司数据库正式上线</a:t>
            </a:r>
            <a:endParaRPr lang="zh-CN" altLang="en-US" sz="1200" dirty="0">
              <a:solidFill>
                <a:schemeClr val="tx1">
                  <a:lumMod val="65000"/>
                  <a:lumOff val="35000"/>
                </a:schemeClr>
              </a:solidFill>
              <a:latin typeface="+mn-lt"/>
              <a:ea typeface="+mn-ea"/>
              <a:cs typeface="+mn-ea"/>
              <a:sym typeface="+mn-lt"/>
            </a:endParaRPr>
          </a:p>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lt"/>
                <a:ea typeface="+mn-ea"/>
                <a:cs typeface="+mn-ea"/>
                <a:sym typeface="+mn-lt"/>
              </a:rPr>
              <a:t>大数据综合教学与实训平台、舆情分析及数据可视化平台正式推出</a:t>
            </a:r>
            <a:endParaRPr lang="zh-CN" altLang="en-US" sz="1200" dirty="0">
              <a:solidFill>
                <a:schemeClr val="tx1">
                  <a:lumMod val="65000"/>
                  <a:lumOff val="35000"/>
                </a:schemeClr>
              </a:solidFill>
              <a:latin typeface="+mn-lt"/>
              <a:ea typeface="+mn-ea"/>
              <a:cs typeface="+mn-ea"/>
              <a:sym typeface="+mn-lt"/>
            </a:endParaRPr>
          </a:p>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lt"/>
                <a:ea typeface="+mn-ea"/>
                <a:cs typeface="+mn-ea"/>
                <a:sym typeface="+mn-lt"/>
              </a:rPr>
              <a:t>与高校合作开展大数据专业建设</a:t>
            </a:r>
            <a:endParaRPr lang="en-US" sz="1200" dirty="0">
              <a:solidFill>
                <a:schemeClr val="tx1">
                  <a:lumMod val="65000"/>
                  <a:lumOff val="35000"/>
                </a:schemeClr>
              </a:solidFill>
              <a:latin typeface="+mn-lt"/>
              <a:ea typeface="+mn-ea"/>
              <a:cs typeface="+mn-ea"/>
              <a:sym typeface="+mn-lt"/>
            </a:endParaRPr>
          </a:p>
        </p:txBody>
      </p:sp>
      <p:sp>
        <p:nvSpPr>
          <p:cNvPr id="114" name="TextBox 52"/>
          <p:cNvSpPr txBox="1">
            <a:spLocks noChangeArrowheads="1"/>
          </p:cNvSpPr>
          <p:nvPr/>
        </p:nvSpPr>
        <p:spPr bwMode="auto">
          <a:xfrm>
            <a:off x="7479050" y="4223791"/>
            <a:ext cx="1781831" cy="553998"/>
          </a:xfrm>
          <a:prstGeom prst="rect">
            <a:avLst/>
          </a:prstGeom>
          <a:noFill/>
          <a:ln>
            <a:noFill/>
          </a:ln>
        </p:spPr>
        <p:txBody>
          <a:bodyPr wrap="square">
            <a:spAutoFit/>
          </a:bodyPr>
          <a:lstStyle>
            <a:lvl1pPr>
              <a:defRPr sz="4800">
                <a:solidFill>
                  <a:schemeClr val="tx1"/>
                </a:solidFill>
                <a:latin typeface="Calibri" panose="020F0502020204030204" pitchFamily="34" charset="0"/>
                <a:ea typeface="MS PGothic" panose="020B0600070205080204" charset="-128"/>
                <a:cs typeface="MS PGothic" panose="020B0600070205080204" charset="-128"/>
              </a:defRPr>
            </a:lvl1pPr>
            <a:lvl2pPr marL="742950" indent="-285750">
              <a:defRPr sz="4800">
                <a:solidFill>
                  <a:schemeClr val="tx1"/>
                </a:solidFill>
                <a:latin typeface="Calibri" panose="020F0502020204030204" pitchFamily="34" charset="0"/>
                <a:ea typeface="MS PGothic" panose="020B0600070205080204" charset="-128"/>
              </a:defRPr>
            </a:lvl2pPr>
            <a:lvl3pPr marL="1143000" indent="-228600">
              <a:defRPr sz="4800">
                <a:solidFill>
                  <a:schemeClr val="tx1"/>
                </a:solidFill>
                <a:latin typeface="Calibri" panose="020F0502020204030204" pitchFamily="34" charset="0"/>
                <a:ea typeface="MS PGothic" panose="020B0600070205080204" charset="-128"/>
              </a:defRPr>
            </a:lvl3pPr>
            <a:lvl4pPr marL="1600200" indent="-228600">
              <a:defRPr sz="4800">
                <a:solidFill>
                  <a:schemeClr val="tx1"/>
                </a:solidFill>
                <a:latin typeface="Calibri" panose="020F0502020204030204" pitchFamily="34" charset="0"/>
                <a:ea typeface="MS PGothic" panose="020B0600070205080204" charset="-128"/>
              </a:defRPr>
            </a:lvl4pPr>
            <a:lvl5pPr marL="2057400" indent="-228600">
              <a:defRPr sz="4800">
                <a:solidFill>
                  <a:schemeClr val="tx1"/>
                </a:solidFill>
                <a:latin typeface="Calibri" panose="020F0502020204030204" pitchFamily="34" charset="0"/>
                <a:ea typeface="MS PGothic" panose="020B0600070205080204" charset="-128"/>
              </a:defRPr>
            </a:lvl5pPr>
            <a:lvl6pPr marL="25146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6pPr>
            <a:lvl7pPr marL="29718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7pPr>
            <a:lvl8pPr marL="34290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8pPr>
            <a:lvl9pPr marL="38862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9pPr>
          </a:lstStyle>
          <a:p>
            <a:pPr algn="ctr" defTabSz="913765"/>
            <a:r>
              <a:rPr lang="en-US" sz="3000" b="1" dirty="0">
                <a:solidFill>
                  <a:schemeClr val="tx1">
                    <a:lumMod val="65000"/>
                    <a:lumOff val="35000"/>
                  </a:schemeClr>
                </a:solidFill>
                <a:latin typeface="+mn-lt"/>
                <a:ea typeface="+mn-ea"/>
                <a:cs typeface="+mn-ea"/>
                <a:sym typeface="+mn-lt"/>
              </a:rPr>
              <a:t>2016</a:t>
            </a:r>
            <a:endParaRPr lang="en-US" sz="3000" b="1" dirty="0">
              <a:solidFill>
                <a:schemeClr val="tx1">
                  <a:lumMod val="65000"/>
                  <a:lumOff val="35000"/>
                </a:schemeClr>
              </a:solidFill>
              <a:latin typeface="+mn-lt"/>
              <a:ea typeface="+mn-ea"/>
              <a:cs typeface="+mn-ea"/>
              <a:sym typeface="+mn-lt"/>
            </a:endParaRPr>
          </a:p>
        </p:txBody>
      </p:sp>
      <p:sp>
        <p:nvSpPr>
          <p:cNvPr id="115" name="Rectangle 67"/>
          <p:cNvSpPr/>
          <p:nvPr/>
        </p:nvSpPr>
        <p:spPr>
          <a:xfrm>
            <a:off x="7863044" y="3471533"/>
            <a:ext cx="819117" cy="75865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grpSp>
        <p:nvGrpSpPr>
          <p:cNvPr id="116" name="Group 53"/>
          <p:cNvGrpSpPr/>
          <p:nvPr/>
        </p:nvGrpSpPr>
        <p:grpSpPr>
          <a:xfrm>
            <a:off x="6842954" y="4453953"/>
            <a:ext cx="572510" cy="630554"/>
            <a:chOff x="7645400" y="4730750"/>
            <a:chExt cx="2006600" cy="2006600"/>
          </a:xfrm>
        </p:grpSpPr>
        <p:sp>
          <p:nvSpPr>
            <p:cNvPr id="117" name="Oval 54"/>
            <p:cNvSpPr/>
            <p:nvPr/>
          </p:nvSpPr>
          <p:spPr>
            <a:xfrm>
              <a:off x="7645400" y="4730750"/>
              <a:ext cx="2006600" cy="2006600"/>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sp>
          <p:nvSpPr>
            <p:cNvPr id="118" name="Freeform 117"/>
            <p:cNvSpPr>
              <a:spLocks noChangeArrowheads="1"/>
            </p:cNvSpPr>
            <p:nvPr/>
          </p:nvSpPr>
          <p:spPr bwMode="auto">
            <a:xfrm>
              <a:off x="8229790" y="5247627"/>
              <a:ext cx="903208" cy="932115"/>
            </a:xfrm>
            <a:custGeom>
              <a:avLst/>
              <a:gdLst>
                <a:gd name="T0" fmla="*/ 457 w 458"/>
                <a:gd name="T1" fmla="*/ 221 h 472"/>
                <a:gd name="T2" fmla="*/ 457 w 458"/>
                <a:gd name="T3" fmla="*/ 221 h 472"/>
                <a:gd name="T4" fmla="*/ 236 w 458"/>
                <a:gd name="T5" fmla="*/ 15 h 472"/>
                <a:gd name="T6" fmla="*/ 206 w 458"/>
                <a:gd name="T7" fmla="*/ 15 h 472"/>
                <a:gd name="T8" fmla="*/ 206 w 458"/>
                <a:gd name="T9" fmla="*/ 44 h 472"/>
                <a:gd name="T10" fmla="*/ 412 w 458"/>
                <a:gd name="T11" fmla="*/ 235 h 472"/>
                <a:gd name="T12" fmla="*/ 206 w 458"/>
                <a:gd name="T13" fmla="*/ 442 h 472"/>
                <a:gd name="T14" fmla="*/ 206 w 458"/>
                <a:gd name="T15" fmla="*/ 471 h 472"/>
                <a:gd name="T16" fmla="*/ 236 w 458"/>
                <a:gd name="T17" fmla="*/ 471 h 472"/>
                <a:gd name="T18" fmla="*/ 457 w 458"/>
                <a:gd name="T19" fmla="*/ 250 h 472"/>
                <a:gd name="T20" fmla="*/ 457 w 458"/>
                <a:gd name="T21" fmla="*/ 235 h 472"/>
                <a:gd name="T22" fmla="*/ 457 w 458"/>
                <a:gd name="T23" fmla="*/ 221 h 472"/>
                <a:gd name="T24" fmla="*/ 221 w 458"/>
                <a:gd name="T25" fmla="*/ 235 h 472"/>
                <a:gd name="T26" fmla="*/ 221 w 458"/>
                <a:gd name="T27" fmla="*/ 235 h 472"/>
                <a:gd name="T28" fmla="*/ 221 w 458"/>
                <a:gd name="T29" fmla="*/ 221 h 472"/>
                <a:gd name="T30" fmla="*/ 44 w 458"/>
                <a:gd name="T31" fmla="*/ 44 h 472"/>
                <a:gd name="T32" fmla="*/ 15 w 458"/>
                <a:gd name="T33" fmla="*/ 44 h 472"/>
                <a:gd name="T34" fmla="*/ 15 w 458"/>
                <a:gd name="T35" fmla="*/ 74 h 472"/>
                <a:gd name="T36" fmla="*/ 177 w 458"/>
                <a:gd name="T37" fmla="*/ 235 h 472"/>
                <a:gd name="T38" fmla="*/ 15 w 458"/>
                <a:gd name="T39" fmla="*/ 397 h 472"/>
                <a:gd name="T40" fmla="*/ 15 w 458"/>
                <a:gd name="T41" fmla="*/ 427 h 472"/>
                <a:gd name="T42" fmla="*/ 44 w 458"/>
                <a:gd name="T43" fmla="*/ 427 h 472"/>
                <a:gd name="T44" fmla="*/ 221 w 458"/>
                <a:gd name="T45" fmla="*/ 250 h 472"/>
                <a:gd name="T46" fmla="*/ 221 w 458"/>
                <a:gd name="T47" fmla="*/ 235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8" h="472">
                  <a:moveTo>
                    <a:pt x="457" y="221"/>
                  </a:moveTo>
                  <a:lnTo>
                    <a:pt x="457" y="221"/>
                  </a:lnTo>
                  <a:cubicBezTo>
                    <a:pt x="236" y="15"/>
                    <a:pt x="236" y="15"/>
                    <a:pt x="236" y="15"/>
                  </a:cubicBezTo>
                  <a:cubicBezTo>
                    <a:pt x="236" y="0"/>
                    <a:pt x="221" y="0"/>
                    <a:pt x="206" y="15"/>
                  </a:cubicBezTo>
                  <a:cubicBezTo>
                    <a:pt x="206" y="15"/>
                    <a:pt x="206" y="30"/>
                    <a:pt x="206" y="44"/>
                  </a:cubicBezTo>
                  <a:cubicBezTo>
                    <a:pt x="412" y="235"/>
                    <a:pt x="412" y="235"/>
                    <a:pt x="412" y="235"/>
                  </a:cubicBezTo>
                  <a:cubicBezTo>
                    <a:pt x="206" y="442"/>
                    <a:pt x="206" y="442"/>
                    <a:pt x="206" y="442"/>
                  </a:cubicBezTo>
                  <a:cubicBezTo>
                    <a:pt x="206" y="456"/>
                    <a:pt x="206" y="456"/>
                    <a:pt x="206" y="471"/>
                  </a:cubicBezTo>
                  <a:cubicBezTo>
                    <a:pt x="221" y="471"/>
                    <a:pt x="236" y="471"/>
                    <a:pt x="236" y="471"/>
                  </a:cubicBezTo>
                  <a:cubicBezTo>
                    <a:pt x="457" y="250"/>
                    <a:pt x="457" y="250"/>
                    <a:pt x="457" y="250"/>
                  </a:cubicBezTo>
                  <a:cubicBezTo>
                    <a:pt x="457" y="250"/>
                    <a:pt x="457" y="250"/>
                    <a:pt x="457" y="235"/>
                  </a:cubicBezTo>
                  <a:cubicBezTo>
                    <a:pt x="457" y="235"/>
                    <a:pt x="457" y="235"/>
                    <a:pt x="457" y="221"/>
                  </a:cubicBezTo>
                  <a:close/>
                  <a:moveTo>
                    <a:pt x="221" y="235"/>
                  </a:moveTo>
                  <a:lnTo>
                    <a:pt x="221" y="235"/>
                  </a:lnTo>
                  <a:cubicBezTo>
                    <a:pt x="221" y="235"/>
                    <a:pt x="221" y="235"/>
                    <a:pt x="221" y="221"/>
                  </a:cubicBezTo>
                  <a:cubicBezTo>
                    <a:pt x="44" y="44"/>
                    <a:pt x="44" y="44"/>
                    <a:pt x="44" y="44"/>
                  </a:cubicBezTo>
                  <a:cubicBezTo>
                    <a:pt x="30" y="44"/>
                    <a:pt x="15" y="44"/>
                    <a:pt x="15" y="44"/>
                  </a:cubicBezTo>
                  <a:cubicBezTo>
                    <a:pt x="0" y="59"/>
                    <a:pt x="0" y="74"/>
                    <a:pt x="15" y="74"/>
                  </a:cubicBezTo>
                  <a:cubicBezTo>
                    <a:pt x="177" y="235"/>
                    <a:pt x="177" y="235"/>
                    <a:pt x="177" y="235"/>
                  </a:cubicBezTo>
                  <a:cubicBezTo>
                    <a:pt x="15" y="397"/>
                    <a:pt x="15" y="397"/>
                    <a:pt x="15" y="397"/>
                  </a:cubicBezTo>
                  <a:cubicBezTo>
                    <a:pt x="0" y="412"/>
                    <a:pt x="0" y="427"/>
                    <a:pt x="15" y="427"/>
                  </a:cubicBezTo>
                  <a:cubicBezTo>
                    <a:pt x="15" y="442"/>
                    <a:pt x="30" y="442"/>
                    <a:pt x="44" y="427"/>
                  </a:cubicBezTo>
                  <a:cubicBezTo>
                    <a:pt x="221" y="250"/>
                    <a:pt x="221" y="250"/>
                    <a:pt x="221" y="250"/>
                  </a:cubicBezTo>
                  <a:cubicBezTo>
                    <a:pt x="221" y="250"/>
                    <a:pt x="221" y="250"/>
                    <a:pt x="221" y="235"/>
                  </a:cubicBezTo>
                  <a:close/>
                </a:path>
              </a:pathLst>
            </a:custGeom>
            <a:solidFill>
              <a:schemeClr val="bg1"/>
            </a:solidFill>
            <a:ln>
              <a:noFill/>
            </a:ln>
            <a:effectLst/>
          </p:spPr>
          <p:txBody>
            <a:bodyPr wrap="none" anchor="ctr"/>
            <a:lstStyle/>
            <a:p>
              <a:pPr defTabSz="913765">
                <a:defRPr/>
              </a:pPr>
              <a:endParaRPr lang="en-US">
                <a:solidFill>
                  <a:srgbClr val="737572"/>
                </a:solidFill>
                <a:cs typeface="+mn-ea"/>
                <a:sym typeface="+mn-lt"/>
              </a:endParaRPr>
            </a:p>
          </p:txBody>
        </p:sp>
      </p:grpSp>
      <p:sp>
        <p:nvSpPr>
          <p:cNvPr id="119" name="Freeform 6"/>
          <p:cNvSpPr>
            <a:spLocks noChangeArrowheads="1"/>
          </p:cNvSpPr>
          <p:nvPr/>
        </p:nvSpPr>
        <p:spPr bwMode="auto">
          <a:xfrm>
            <a:off x="5721257" y="3579747"/>
            <a:ext cx="577969" cy="543465"/>
          </a:xfrm>
          <a:custGeom>
            <a:avLst/>
            <a:gdLst>
              <a:gd name="T0" fmla="*/ 425 w 444"/>
              <a:gd name="T1" fmla="*/ 17 h 435"/>
              <a:gd name="T2" fmla="*/ 425 w 444"/>
              <a:gd name="T3" fmla="*/ 17 h 435"/>
              <a:gd name="T4" fmla="*/ 345 w 444"/>
              <a:gd name="T5" fmla="*/ 35 h 435"/>
              <a:gd name="T6" fmla="*/ 0 w 444"/>
              <a:gd name="T7" fmla="*/ 222 h 435"/>
              <a:gd name="T8" fmla="*/ 195 w 444"/>
              <a:gd name="T9" fmla="*/ 248 h 435"/>
              <a:gd name="T10" fmla="*/ 221 w 444"/>
              <a:gd name="T11" fmla="*/ 434 h 435"/>
              <a:gd name="T12" fmla="*/ 399 w 444"/>
              <a:gd name="T13" fmla="*/ 89 h 435"/>
              <a:gd name="T14" fmla="*/ 425 w 444"/>
              <a:gd name="T15" fmla="*/ 17 h 435"/>
              <a:gd name="T16" fmla="*/ 381 w 444"/>
              <a:gd name="T17" fmla="*/ 62 h 435"/>
              <a:gd name="T18" fmla="*/ 381 w 444"/>
              <a:gd name="T19" fmla="*/ 62 h 435"/>
              <a:gd name="T20" fmla="*/ 239 w 444"/>
              <a:gd name="T21" fmla="*/ 319 h 435"/>
              <a:gd name="T22" fmla="*/ 230 w 444"/>
              <a:gd name="T23" fmla="*/ 204 h 435"/>
              <a:gd name="T24" fmla="*/ 381 w 444"/>
              <a:gd name="T25" fmla="*/ 62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4" h="435">
                <a:moveTo>
                  <a:pt x="425" y="17"/>
                </a:moveTo>
                <a:lnTo>
                  <a:pt x="425" y="17"/>
                </a:lnTo>
                <a:cubicBezTo>
                  <a:pt x="408" y="0"/>
                  <a:pt x="399" y="17"/>
                  <a:pt x="345" y="35"/>
                </a:cubicBezTo>
                <a:cubicBezTo>
                  <a:pt x="221" y="97"/>
                  <a:pt x="0" y="222"/>
                  <a:pt x="0" y="222"/>
                </a:cubicBezTo>
                <a:cubicBezTo>
                  <a:pt x="195" y="248"/>
                  <a:pt x="195" y="248"/>
                  <a:pt x="195" y="248"/>
                </a:cubicBezTo>
                <a:cubicBezTo>
                  <a:pt x="221" y="434"/>
                  <a:pt x="221" y="434"/>
                  <a:pt x="221" y="434"/>
                </a:cubicBezTo>
                <a:cubicBezTo>
                  <a:pt x="221" y="434"/>
                  <a:pt x="345" y="222"/>
                  <a:pt x="399" y="89"/>
                </a:cubicBezTo>
                <a:cubicBezTo>
                  <a:pt x="425" y="44"/>
                  <a:pt x="443" y="26"/>
                  <a:pt x="425" y="17"/>
                </a:cubicBezTo>
                <a:close/>
                <a:moveTo>
                  <a:pt x="381" y="62"/>
                </a:moveTo>
                <a:lnTo>
                  <a:pt x="381" y="62"/>
                </a:lnTo>
                <a:cubicBezTo>
                  <a:pt x="239" y="319"/>
                  <a:pt x="239" y="319"/>
                  <a:pt x="239" y="319"/>
                </a:cubicBezTo>
                <a:cubicBezTo>
                  <a:pt x="230" y="204"/>
                  <a:pt x="230" y="204"/>
                  <a:pt x="230" y="204"/>
                </a:cubicBezTo>
                <a:lnTo>
                  <a:pt x="381" y="62"/>
                </a:lnTo>
                <a:close/>
              </a:path>
            </a:pathLst>
          </a:custGeom>
          <a:solidFill>
            <a:schemeClr val="accent1"/>
          </a:solidFill>
          <a:ln>
            <a:noFill/>
          </a:ln>
          <a:effectLst/>
        </p:spPr>
        <p:txBody>
          <a:bodyPr wrap="none" anchor="ctr"/>
          <a:lstStyle/>
          <a:p>
            <a:pPr defTabSz="913765"/>
            <a:endParaRPr lang="en-US" dirty="0">
              <a:solidFill>
                <a:srgbClr val="737572"/>
              </a:solidFill>
              <a:cs typeface="+mn-ea"/>
              <a:sym typeface="+mn-lt"/>
            </a:endParaRPr>
          </a:p>
        </p:txBody>
      </p:sp>
      <p:sp>
        <p:nvSpPr>
          <p:cNvPr id="123" name="Rectangle 37"/>
          <p:cNvSpPr/>
          <p:nvPr/>
        </p:nvSpPr>
        <p:spPr>
          <a:xfrm>
            <a:off x="9595139" y="3932976"/>
            <a:ext cx="1972945" cy="2529205"/>
          </a:xfrm>
          <a:prstGeom prst="rect">
            <a:avLst/>
          </a:prstGeom>
          <a:noFill/>
          <a:ln w="381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grpSp>
        <p:nvGrpSpPr>
          <p:cNvPr id="120" name="Group 53"/>
          <p:cNvGrpSpPr/>
          <p:nvPr/>
        </p:nvGrpSpPr>
        <p:grpSpPr>
          <a:xfrm>
            <a:off x="9173043" y="4428552"/>
            <a:ext cx="572510" cy="630554"/>
            <a:chOff x="7645400" y="4730750"/>
            <a:chExt cx="2006600" cy="2006600"/>
          </a:xfrm>
        </p:grpSpPr>
        <p:sp>
          <p:nvSpPr>
            <p:cNvPr id="121" name="Oval 54"/>
            <p:cNvSpPr/>
            <p:nvPr/>
          </p:nvSpPr>
          <p:spPr>
            <a:xfrm>
              <a:off x="7645400" y="4730750"/>
              <a:ext cx="2006600" cy="2006600"/>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sp>
          <p:nvSpPr>
            <p:cNvPr id="122" name="Freeform 117"/>
            <p:cNvSpPr>
              <a:spLocks noChangeArrowheads="1"/>
            </p:cNvSpPr>
            <p:nvPr/>
          </p:nvSpPr>
          <p:spPr bwMode="auto">
            <a:xfrm>
              <a:off x="8229790" y="5247627"/>
              <a:ext cx="903208" cy="932115"/>
            </a:xfrm>
            <a:custGeom>
              <a:avLst/>
              <a:gdLst>
                <a:gd name="T0" fmla="*/ 457 w 458"/>
                <a:gd name="T1" fmla="*/ 221 h 472"/>
                <a:gd name="T2" fmla="*/ 457 w 458"/>
                <a:gd name="T3" fmla="*/ 221 h 472"/>
                <a:gd name="T4" fmla="*/ 236 w 458"/>
                <a:gd name="T5" fmla="*/ 15 h 472"/>
                <a:gd name="T6" fmla="*/ 206 w 458"/>
                <a:gd name="T7" fmla="*/ 15 h 472"/>
                <a:gd name="T8" fmla="*/ 206 w 458"/>
                <a:gd name="T9" fmla="*/ 44 h 472"/>
                <a:gd name="T10" fmla="*/ 412 w 458"/>
                <a:gd name="T11" fmla="*/ 235 h 472"/>
                <a:gd name="T12" fmla="*/ 206 w 458"/>
                <a:gd name="T13" fmla="*/ 442 h 472"/>
                <a:gd name="T14" fmla="*/ 206 w 458"/>
                <a:gd name="T15" fmla="*/ 471 h 472"/>
                <a:gd name="T16" fmla="*/ 236 w 458"/>
                <a:gd name="T17" fmla="*/ 471 h 472"/>
                <a:gd name="T18" fmla="*/ 457 w 458"/>
                <a:gd name="T19" fmla="*/ 250 h 472"/>
                <a:gd name="T20" fmla="*/ 457 w 458"/>
                <a:gd name="T21" fmla="*/ 235 h 472"/>
                <a:gd name="T22" fmla="*/ 457 w 458"/>
                <a:gd name="T23" fmla="*/ 221 h 472"/>
                <a:gd name="T24" fmla="*/ 221 w 458"/>
                <a:gd name="T25" fmla="*/ 235 h 472"/>
                <a:gd name="T26" fmla="*/ 221 w 458"/>
                <a:gd name="T27" fmla="*/ 235 h 472"/>
                <a:gd name="T28" fmla="*/ 221 w 458"/>
                <a:gd name="T29" fmla="*/ 221 h 472"/>
                <a:gd name="T30" fmla="*/ 44 w 458"/>
                <a:gd name="T31" fmla="*/ 44 h 472"/>
                <a:gd name="T32" fmla="*/ 15 w 458"/>
                <a:gd name="T33" fmla="*/ 44 h 472"/>
                <a:gd name="T34" fmla="*/ 15 w 458"/>
                <a:gd name="T35" fmla="*/ 74 h 472"/>
                <a:gd name="T36" fmla="*/ 177 w 458"/>
                <a:gd name="T37" fmla="*/ 235 h 472"/>
                <a:gd name="T38" fmla="*/ 15 w 458"/>
                <a:gd name="T39" fmla="*/ 397 h 472"/>
                <a:gd name="T40" fmla="*/ 15 w 458"/>
                <a:gd name="T41" fmla="*/ 427 h 472"/>
                <a:gd name="T42" fmla="*/ 44 w 458"/>
                <a:gd name="T43" fmla="*/ 427 h 472"/>
                <a:gd name="T44" fmla="*/ 221 w 458"/>
                <a:gd name="T45" fmla="*/ 250 h 472"/>
                <a:gd name="T46" fmla="*/ 221 w 458"/>
                <a:gd name="T47" fmla="*/ 235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8" h="472">
                  <a:moveTo>
                    <a:pt x="457" y="221"/>
                  </a:moveTo>
                  <a:lnTo>
                    <a:pt x="457" y="221"/>
                  </a:lnTo>
                  <a:cubicBezTo>
                    <a:pt x="236" y="15"/>
                    <a:pt x="236" y="15"/>
                    <a:pt x="236" y="15"/>
                  </a:cubicBezTo>
                  <a:cubicBezTo>
                    <a:pt x="236" y="0"/>
                    <a:pt x="221" y="0"/>
                    <a:pt x="206" y="15"/>
                  </a:cubicBezTo>
                  <a:cubicBezTo>
                    <a:pt x="206" y="15"/>
                    <a:pt x="206" y="30"/>
                    <a:pt x="206" y="44"/>
                  </a:cubicBezTo>
                  <a:cubicBezTo>
                    <a:pt x="412" y="235"/>
                    <a:pt x="412" y="235"/>
                    <a:pt x="412" y="235"/>
                  </a:cubicBezTo>
                  <a:cubicBezTo>
                    <a:pt x="206" y="442"/>
                    <a:pt x="206" y="442"/>
                    <a:pt x="206" y="442"/>
                  </a:cubicBezTo>
                  <a:cubicBezTo>
                    <a:pt x="206" y="456"/>
                    <a:pt x="206" y="456"/>
                    <a:pt x="206" y="471"/>
                  </a:cubicBezTo>
                  <a:cubicBezTo>
                    <a:pt x="221" y="471"/>
                    <a:pt x="236" y="471"/>
                    <a:pt x="236" y="471"/>
                  </a:cubicBezTo>
                  <a:cubicBezTo>
                    <a:pt x="457" y="250"/>
                    <a:pt x="457" y="250"/>
                    <a:pt x="457" y="250"/>
                  </a:cubicBezTo>
                  <a:cubicBezTo>
                    <a:pt x="457" y="250"/>
                    <a:pt x="457" y="250"/>
                    <a:pt x="457" y="235"/>
                  </a:cubicBezTo>
                  <a:cubicBezTo>
                    <a:pt x="457" y="235"/>
                    <a:pt x="457" y="235"/>
                    <a:pt x="457" y="221"/>
                  </a:cubicBezTo>
                  <a:close/>
                  <a:moveTo>
                    <a:pt x="221" y="235"/>
                  </a:moveTo>
                  <a:lnTo>
                    <a:pt x="221" y="235"/>
                  </a:lnTo>
                  <a:cubicBezTo>
                    <a:pt x="221" y="235"/>
                    <a:pt x="221" y="235"/>
                    <a:pt x="221" y="221"/>
                  </a:cubicBezTo>
                  <a:cubicBezTo>
                    <a:pt x="44" y="44"/>
                    <a:pt x="44" y="44"/>
                    <a:pt x="44" y="44"/>
                  </a:cubicBezTo>
                  <a:cubicBezTo>
                    <a:pt x="30" y="44"/>
                    <a:pt x="15" y="44"/>
                    <a:pt x="15" y="44"/>
                  </a:cubicBezTo>
                  <a:cubicBezTo>
                    <a:pt x="0" y="59"/>
                    <a:pt x="0" y="74"/>
                    <a:pt x="15" y="74"/>
                  </a:cubicBezTo>
                  <a:cubicBezTo>
                    <a:pt x="177" y="235"/>
                    <a:pt x="177" y="235"/>
                    <a:pt x="177" y="235"/>
                  </a:cubicBezTo>
                  <a:cubicBezTo>
                    <a:pt x="15" y="397"/>
                    <a:pt x="15" y="397"/>
                    <a:pt x="15" y="397"/>
                  </a:cubicBezTo>
                  <a:cubicBezTo>
                    <a:pt x="0" y="412"/>
                    <a:pt x="0" y="427"/>
                    <a:pt x="15" y="427"/>
                  </a:cubicBezTo>
                  <a:cubicBezTo>
                    <a:pt x="15" y="442"/>
                    <a:pt x="30" y="442"/>
                    <a:pt x="44" y="427"/>
                  </a:cubicBezTo>
                  <a:cubicBezTo>
                    <a:pt x="221" y="250"/>
                    <a:pt x="221" y="250"/>
                    <a:pt x="221" y="250"/>
                  </a:cubicBezTo>
                  <a:cubicBezTo>
                    <a:pt x="221" y="250"/>
                    <a:pt x="221" y="250"/>
                    <a:pt x="221" y="235"/>
                  </a:cubicBezTo>
                  <a:close/>
                </a:path>
              </a:pathLst>
            </a:custGeom>
            <a:solidFill>
              <a:schemeClr val="bg1"/>
            </a:solidFill>
            <a:ln>
              <a:noFill/>
            </a:ln>
            <a:effectLst/>
          </p:spPr>
          <p:txBody>
            <a:bodyPr wrap="none" anchor="ctr"/>
            <a:lstStyle/>
            <a:p>
              <a:pPr defTabSz="913765">
                <a:defRPr/>
              </a:pPr>
              <a:endParaRPr lang="en-US">
                <a:solidFill>
                  <a:srgbClr val="737572"/>
                </a:solidFill>
                <a:cs typeface="+mn-ea"/>
                <a:sym typeface="+mn-lt"/>
              </a:endParaRPr>
            </a:p>
          </p:txBody>
        </p:sp>
      </p:grpSp>
      <p:sp>
        <p:nvSpPr>
          <p:cNvPr id="124" name="TextBox 51"/>
          <p:cNvSpPr txBox="1">
            <a:spLocks noChangeArrowheads="1"/>
          </p:cNvSpPr>
          <p:nvPr/>
        </p:nvSpPr>
        <p:spPr bwMode="auto">
          <a:xfrm>
            <a:off x="9569104" y="4792131"/>
            <a:ext cx="2052955" cy="636270"/>
          </a:xfrm>
          <a:prstGeom prst="rect">
            <a:avLst/>
          </a:prstGeom>
          <a:noFill/>
          <a:ln>
            <a:noFill/>
          </a:ln>
        </p:spPr>
        <p:txBody>
          <a:bodyPr/>
          <a:lstStyle>
            <a:lvl1pPr>
              <a:defRPr sz="4800">
                <a:solidFill>
                  <a:schemeClr val="tx1"/>
                </a:solidFill>
                <a:latin typeface="Calibri" panose="020F0502020204030204" pitchFamily="34" charset="0"/>
                <a:ea typeface="MS PGothic" panose="020B0600070205080204" charset="-128"/>
                <a:cs typeface="MS PGothic" panose="020B0600070205080204" charset="-128"/>
              </a:defRPr>
            </a:lvl1pPr>
            <a:lvl2pPr marL="742950" indent="-285750">
              <a:defRPr sz="4800">
                <a:solidFill>
                  <a:schemeClr val="tx1"/>
                </a:solidFill>
                <a:latin typeface="Calibri" panose="020F0502020204030204" pitchFamily="34" charset="0"/>
                <a:ea typeface="MS PGothic" panose="020B0600070205080204" charset="-128"/>
              </a:defRPr>
            </a:lvl2pPr>
            <a:lvl3pPr marL="1143000" indent="-228600">
              <a:defRPr sz="4800">
                <a:solidFill>
                  <a:schemeClr val="tx1"/>
                </a:solidFill>
                <a:latin typeface="Calibri" panose="020F0502020204030204" pitchFamily="34" charset="0"/>
                <a:ea typeface="MS PGothic" panose="020B0600070205080204" charset="-128"/>
              </a:defRPr>
            </a:lvl3pPr>
            <a:lvl4pPr marL="1600200" indent="-228600">
              <a:defRPr sz="4800">
                <a:solidFill>
                  <a:schemeClr val="tx1"/>
                </a:solidFill>
                <a:latin typeface="Calibri" panose="020F0502020204030204" pitchFamily="34" charset="0"/>
                <a:ea typeface="MS PGothic" panose="020B0600070205080204" charset="-128"/>
              </a:defRPr>
            </a:lvl4pPr>
            <a:lvl5pPr marL="2057400" indent="-228600">
              <a:defRPr sz="4800">
                <a:solidFill>
                  <a:schemeClr val="tx1"/>
                </a:solidFill>
                <a:latin typeface="Calibri" panose="020F0502020204030204" pitchFamily="34" charset="0"/>
                <a:ea typeface="MS PGothic" panose="020B0600070205080204" charset="-128"/>
              </a:defRPr>
            </a:lvl5pPr>
            <a:lvl6pPr marL="25146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6pPr>
            <a:lvl7pPr marL="29718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7pPr>
            <a:lvl8pPr marL="34290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8pPr>
            <a:lvl9pPr marL="38862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9pPr>
          </a:lstStyle>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lt"/>
                <a:ea typeface="+mn-ea"/>
                <a:cs typeface="+mn-ea"/>
                <a:sym typeface="+mn-lt"/>
              </a:rPr>
              <a:t>全球财经资讯数据库正式上线</a:t>
            </a:r>
            <a:endParaRPr lang="zh-CN" altLang="en-US" sz="1200" dirty="0">
              <a:solidFill>
                <a:schemeClr val="tx1">
                  <a:lumMod val="65000"/>
                  <a:lumOff val="35000"/>
                </a:schemeClr>
              </a:solidFill>
              <a:latin typeface="+mn-lt"/>
              <a:ea typeface="+mn-ea"/>
              <a:cs typeface="+mn-ea"/>
              <a:sym typeface="+mn-lt"/>
            </a:endParaRPr>
          </a:p>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lt"/>
                <a:ea typeface="+mn-ea"/>
                <a:cs typeface="+mn-ea"/>
                <a:sym typeface="+mn-lt"/>
              </a:rPr>
              <a:t>财经文本智能分析平台正式推出</a:t>
            </a:r>
            <a:endParaRPr lang="zh-CN" altLang="en-US" sz="1200" dirty="0">
              <a:solidFill>
                <a:schemeClr val="tx1">
                  <a:lumMod val="65000"/>
                  <a:lumOff val="35000"/>
                </a:schemeClr>
              </a:solidFill>
              <a:latin typeface="+mn-lt"/>
              <a:ea typeface="+mn-ea"/>
              <a:cs typeface="+mn-ea"/>
              <a:sym typeface="+mn-lt"/>
            </a:endParaRPr>
          </a:p>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lt"/>
                <a:ea typeface="+mn-ea"/>
                <a:cs typeface="+mn-ea"/>
                <a:sym typeface="+mn-lt"/>
              </a:rPr>
              <a:t>与近百所高校开展教育部产学合作协同育人项目</a:t>
            </a:r>
            <a:endParaRPr lang="zh-CN" altLang="en-US" sz="1200" dirty="0">
              <a:solidFill>
                <a:schemeClr val="tx1">
                  <a:lumMod val="65000"/>
                  <a:lumOff val="35000"/>
                </a:schemeClr>
              </a:solidFill>
              <a:latin typeface="+mn-lt"/>
              <a:ea typeface="+mn-ea"/>
              <a:cs typeface="+mn-ea"/>
              <a:sym typeface="+mn-lt"/>
            </a:endParaRPr>
          </a:p>
        </p:txBody>
      </p:sp>
      <p:sp>
        <p:nvSpPr>
          <p:cNvPr id="125" name="TextBox 52"/>
          <p:cNvSpPr txBox="1">
            <a:spLocks noChangeArrowheads="1"/>
          </p:cNvSpPr>
          <p:nvPr/>
        </p:nvSpPr>
        <p:spPr bwMode="auto">
          <a:xfrm>
            <a:off x="9819395" y="4234124"/>
            <a:ext cx="1654827" cy="553085"/>
          </a:xfrm>
          <a:prstGeom prst="rect">
            <a:avLst/>
          </a:prstGeom>
          <a:noFill/>
          <a:ln>
            <a:noFill/>
          </a:ln>
        </p:spPr>
        <p:txBody>
          <a:bodyPr wrap="square">
            <a:spAutoFit/>
          </a:bodyPr>
          <a:lstStyle>
            <a:lvl1pPr>
              <a:defRPr sz="4800">
                <a:solidFill>
                  <a:schemeClr val="tx1"/>
                </a:solidFill>
                <a:latin typeface="Calibri" panose="020F0502020204030204" pitchFamily="34" charset="0"/>
                <a:ea typeface="MS PGothic" panose="020B0600070205080204" charset="-128"/>
                <a:cs typeface="MS PGothic" panose="020B0600070205080204" charset="-128"/>
              </a:defRPr>
            </a:lvl1pPr>
            <a:lvl2pPr marL="742950" indent="-285750">
              <a:defRPr sz="4800">
                <a:solidFill>
                  <a:schemeClr val="tx1"/>
                </a:solidFill>
                <a:latin typeface="Calibri" panose="020F0502020204030204" pitchFamily="34" charset="0"/>
                <a:ea typeface="MS PGothic" panose="020B0600070205080204" charset="-128"/>
              </a:defRPr>
            </a:lvl2pPr>
            <a:lvl3pPr marL="1143000" indent="-228600">
              <a:defRPr sz="4800">
                <a:solidFill>
                  <a:schemeClr val="tx1"/>
                </a:solidFill>
                <a:latin typeface="Calibri" panose="020F0502020204030204" pitchFamily="34" charset="0"/>
                <a:ea typeface="MS PGothic" panose="020B0600070205080204" charset="-128"/>
              </a:defRPr>
            </a:lvl3pPr>
            <a:lvl4pPr marL="1600200" indent="-228600">
              <a:defRPr sz="4800">
                <a:solidFill>
                  <a:schemeClr val="tx1"/>
                </a:solidFill>
                <a:latin typeface="Calibri" panose="020F0502020204030204" pitchFamily="34" charset="0"/>
                <a:ea typeface="MS PGothic" panose="020B0600070205080204" charset="-128"/>
              </a:defRPr>
            </a:lvl4pPr>
            <a:lvl5pPr marL="2057400" indent="-228600">
              <a:defRPr sz="4800">
                <a:solidFill>
                  <a:schemeClr val="tx1"/>
                </a:solidFill>
                <a:latin typeface="Calibri" panose="020F0502020204030204" pitchFamily="34" charset="0"/>
                <a:ea typeface="MS PGothic" panose="020B0600070205080204" charset="-128"/>
              </a:defRPr>
            </a:lvl5pPr>
            <a:lvl6pPr marL="25146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6pPr>
            <a:lvl7pPr marL="29718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7pPr>
            <a:lvl8pPr marL="34290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8pPr>
            <a:lvl9pPr marL="38862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9pPr>
          </a:lstStyle>
          <a:p>
            <a:pPr algn="ctr" defTabSz="913765"/>
            <a:r>
              <a:rPr lang="en-US" sz="3000" b="1" dirty="0">
                <a:solidFill>
                  <a:schemeClr val="tx1">
                    <a:lumMod val="65000"/>
                    <a:lumOff val="35000"/>
                  </a:schemeClr>
                </a:solidFill>
                <a:latin typeface="+mn-lt"/>
                <a:ea typeface="+mn-ea"/>
                <a:cs typeface="+mn-ea"/>
                <a:sym typeface="+mn-lt"/>
              </a:rPr>
              <a:t>2020</a:t>
            </a:r>
            <a:endParaRPr lang="en-US" sz="3000" b="1" dirty="0">
              <a:solidFill>
                <a:schemeClr val="tx1">
                  <a:lumMod val="65000"/>
                  <a:lumOff val="35000"/>
                </a:schemeClr>
              </a:solidFill>
              <a:latin typeface="+mn-lt"/>
              <a:ea typeface="+mn-ea"/>
              <a:cs typeface="+mn-ea"/>
              <a:sym typeface="+mn-lt"/>
            </a:endParaRPr>
          </a:p>
        </p:txBody>
      </p:sp>
      <p:sp>
        <p:nvSpPr>
          <p:cNvPr id="126" name="Rectangle 67"/>
          <p:cNvSpPr/>
          <p:nvPr/>
        </p:nvSpPr>
        <p:spPr>
          <a:xfrm>
            <a:off x="10203389" y="3481866"/>
            <a:ext cx="819117" cy="75865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grpSp>
        <p:nvGrpSpPr>
          <p:cNvPr id="127" name="组合 126"/>
          <p:cNvGrpSpPr/>
          <p:nvPr/>
        </p:nvGrpSpPr>
        <p:grpSpPr>
          <a:xfrm>
            <a:off x="7917228" y="3582894"/>
            <a:ext cx="707576" cy="631840"/>
            <a:chOff x="1011996" y="4890692"/>
            <a:chExt cx="707576" cy="631840"/>
          </a:xfrm>
          <a:solidFill>
            <a:schemeClr val="accent1"/>
          </a:solidFill>
        </p:grpSpPr>
        <p:sp>
          <p:nvSpPr>
            <p:cNvPr id="128" name="Freeform 417"/>
            <p:cNvSpPr/>
            <p:nvPr/>
          </p:nvSpPr>
          <p:spPr bwMode="auto">
            <a:xfrm>
              <a:off x="1283198" y="4890692"/>
              <a:ext cx="436374" cy="516436"/>
            </a:xfrm>
            <a:custGeom>
              <a:avLst/>
              <a:gdLst>
                <a:gd name="T0" fmla="*/ 223 w 256"/>
                <a:gd name="T1" fmla="*/ 138 h 303"/>
                <a:gd name="T2" fmla="*/ 256 w 256"/>
                <a:gd name="T3" fmla="*/ 120 h 303"/>
                <a:gd name="T4" fmla="*/ 246 w 256"/>
                <a:gd name="T5" fmla="*/ 92 h 303"/>
                <a:gd name="T6" fmla="*/ 208 w 256"/>
                <a:gd name="T7" fmla="*/ 95 h 303"/>
                <a:gd name="T8" fmla="*/ 195 w 256"/>
                <a:gd name="T9" fmla="*/ 75 h 303"/>
                <a:gd name="T10" fmla="*/ 208 w 256"/>
                <a:gd name="T11" fmla="*/ 37 h 303"/>
                <a:gd name="T12" fmla="*/ 186 w 256"/>
                <a:gd name="T13" fmla="*/ 21 h 303"/>
                <a:gd name="T14" fmla="*/ 156 w 256"/>
                <a:gd name="T15" fmla="*/ 48 h 303"/>
                <a:gd name="T16" fmla="*/ 131 w 256"/>
                <a:gd name="T17" fmla="*/ 41 h 303"/>
                <a:gd name="T18" fmla="*/ 120 w 256"/>
                <a:gd name="T19" fmla="*/ 0 h 303"/>
                <a:gd name="T20" fmla="*/ 90 w 256"/>
                <a:gd name="T21" fmla="*/ 0 h 303"/>
                <a:gd name="T22" fmla="*/ 79 w 256"/>
                <a:gd name="T23" fmla="*/ 40 h 303"/>
                <a:gd name="T24" fmla="*/ 52 w 256"/>
                <a:gd name="T25" fmla="*/ 45 h 303"/>
                <a:gd name="T26" fmla="*/ 24 w 256"/>
                <a:gd name="T27" fmla="*/ 21 h 303"/>
                <a:gd name="T28" fmla="*/ 0 w 256"/>
                <a:gd name="T29" fmla="*/ 41 h 303"/>
                <a:gd name="T30" fmla="*/ 7 w 256"/>
                <a:gd name="T31" fmla="*/ 58 h 303"/>
                <a:gd name="T32" fmla="*/ 23 w 256"/>
                <a:gd name="T33" fmla="*/ 61 h 303"/>
                <a:gd name="T34" fmla="*/ 70 w 256"/>
                <a:gd name="T35" fmla="*/ 85 h 303"/>
                <a:gd name="T36" fmla="*/ 80 w 256"/>
                <a:gd name="T37" fmla="*/ 95 h 303"/>
                <a:gd name="T38" fmla="*/ 104 w 256"/>
                <a:gd name="T39" fmla="*/ 90 h 303"/>
                <a:gd name="T40" fmla="*/ 166 w 256"/>
                <a:gd name="T41" fmla="*/ 152 h 303"/>
                <a:gd name="T42" fmla="*/ 165 w 256"/>
                <a:gd name="T43" fmla="*/ 161 h 303"/>
                <a:gd name="T44" fmla="*/ 104 w 256"/>
                <a:gd name="T45" fmla="*/ 214 h 303"/>
                <a:gd name="T46" fmla="*/ 103 w 256"/>
                <a:gd name="T47" fmla="*/ 214 h 303"/>
                <a:gd name="T48" fmla="*/ 83 w 256"/>
                <a:gd name="T49" fmla="*/ 248 h 303"/>
                <a:gd name="T50" fmla="*/ 68 w 256"/>
                <a:gd name="T51" fmla="*/ 263 h 303"/>
                <a:gd name="T52" fmla="*/ 79 w 256"/>
                <a:gd name="T53" fmla="*/ 267 h 303"/>
                <a:gd name="T54" fmla="*/ 89 w 256"/>
                <a:gd name="T55" fmla="*/ 303 h 303"/>
                <a:gd name="T56" fmla="*/ 115 w 256"/>
                <a:gd name="T57" fmla="*/ 303 h 303"/>
                <a:gd name="T58" fmla="*/ 117 w 256"/>
                <a:gd name="T59" fmla="*/ 303 h 303"/>
                <a:gd name="T60" fmla="*/ 127 w 256"/>
                <a:gd name="T61" fmla="*/ 265 h 303"/>
                <a:gd name="T62" fmla="*/ 156 w 256"/>
                <a:gd name="T63" fmla="*/ 259 h 303"/>
                <a:gd name="T64" fmla="*/ 183 w 256"/>
                <a:gd name="T65" fmla="*/ 282 h 303"/>
                <a:gd name="T66" fmla="*/ 206 w 256"/>
                <a:gd name="T67" fmla="*/ 266 h 303"/>
                <a:gd name="T68" fmla="*/ 192 w 256"/>
                <a:gd name="T69" fmla="*/ 230 h 303"/>
                <a:gd name="T70" fmla="*/ 209 w 256"/>
                <a:gd name="T71" fmla="*/ 211 h 303"/>
                <a:gd name="T72" fmla="*/ 248 w 256"/>
                <a:gd name="T73" fmla="*/ 211 h 303"/>
                <a:gd name="T74" fmla="*/ 256 w 256"/>
                <a:gd name="T75" fmla="*/ 185 h 303"/>
                <a:gd name="T76" fmla="*/ 223 w 256"/>
                <a:gd name="T77" fmla="*/ 164 h 303"/>
                <a:gd name="T78" fmla="*/ 223 w 256"/>
                <a:gd name="T79" fmla="*/ 138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56" h="303">
                  <a:moveTo>
                    <a:pt x="223" y="138"/>
                  </a:moveTo>
                  <a:cubicBezTo>
                    <a:pt x="256" y="120"/>
                    <a:pt x="256" y="120"/>
                    <a:pt x="256" y="120"/>
                  </a:cubicBezTo>
                  <a:cubicBezTo>
                    <a:pt x="246" y="92"/>
                    <a:pt x="246" y="92"/>
                    <a:pt x="246" y="92"/>
                  </a:cubicBezTo>
                  <a:cubicBezTo>
                    <a:pt x="208" y="95"/>
                    <a:pt x="208" y="95"/>
                    <a:pt x="208" y="95"/>
                  </a:cubicBezTo>
                  <a:cubicBezTo>
                    <a:pt x="195" y="75"/>
                    <a:pt x="195" y="75"/>
                    <a:pt x="195" y="75"/>
                  </a:cubicBezTo>
                  <a:cubicBezTo>
                    <a:pt x="208" y="37"/>
                    <a:pt x="208" y="37"/>
                    <a:pt x="208" y="37"/>
                  </a:cubicBezTo>
                  <a:cubicBezTo>
                    <a:pt x="186" y="21"/>
                    <a:pt x="186" y="21"/>
                    <a:pt x="186" y="21"/>
                  </a:cubicBezTo>
                  <a:cubicBezTo>
                    <a:pt x="156" y="48"/>
                    <a:pt x="156" y="48"/>
                    <a:pt x="156" y="48"/>
                  </a:cubicBezTo>
                  <a:cubicBezTo>
                    <a:pt x="131" y="41"/>
                    <a:pt x="131" y="41"/>
                    <a:pt x="131" y="41"/>
                  </a:cubicBezTo>
                  <a:cubicBezTo>
                    <a:pt x="120" y="0"/>
                    <a:pt x="120" y="0"/>
                    <a:pt x="120" y="0"/>
                  </a:cubicBezTo>
                  <a:cubicBezTo>
                    <a:pt x="90" y="0"/>
                    <a:pt x="90" y="0"/>
                    <a:pt x="90" y="0"/>
                  </a:cubicBezTo>
                  <a:cubicBezTo>
                    <a:pt x="79" y="40"/>
                    <a:pt x="79" y="40"/>
                    <a:pt x="79" y="40"/>
                  </a:cubicBezTo>
                  <a:cubicBezTo>
                    <a:pt x="52" y="45"/>
                    <a:pt x="52" y="45"/>
                    <a:pt x="52" y="45"/>
                  </a:cubicBezTo>
                  <a:cubicBezTo>
                    <a:pt x="24" y="21"/>
                    <a:pt x="24" y="21"/>
                    <a:pt x="24" y="21"/>
                  </a:cubicBezTo>
                  <a:cubicBezTo>
                    <a:pt x="0" y="41"/>
                    <a:pt x="0" y="41"/>
                    <a:pt x="0" y="41"/>
                  </a:cubicBezTo>
                  <a:cubicBezTo>
                    <a:pt x="7" y="58"/>
                    <a:pt x="7" y="58"/>
                    <a:pt x="7" y="58"/>
                  </a:cubicBezTo>
                  <a:cubicBezTo>
                    <a:pt x="12" y="59"/>
                    <a:pt x="17" y="60"/>
                    <a:pt x="23" y="61"/>
                  </a:cubicBezTo>
                  <a:cubicBezTo>
                    <a:pt x="40" y="65"/>
                    <a:pt x="56" y="73"/>
                    <a:pt x="70" y="85"/>
                  </a:cubicBezTo>
                  <a:cubicBezTo>
                    <a:pt x="74" y="88"/>
                    <a:pt x="77" y="92"/>
                    <a:pt x="80" y="95"/>
                  </a:cubicBezTo>
                  <a:cubicBezTo>
                    <a:pt x="87" y="92"/>
                    <a:pt x="96" y="90"/>
                    <a:pt x="104" y="90"/>
                  </a:cubicBezTo>
                  <a:cubicBezTo>
                    <a:pt x="138" y="90"/>
                    <a:pt x="166" y="118"/>
                    <a:pt x="166" y="152"/>
                  </a:cubicBezTo>
                  <a:cubicBezTo>
                    <a:pt x="166" y="155"/>
                    <a:pt x="166" y="158"/>
                    <a:pt x="165" y="161"/>
                  </a:cubicBezTo>
                  <a:cubicBezTo>
                    <a:pt x="161" y="191"/>
                    <a:pt x="135" y="214"/>
                    <a:pt x="104" y="214"/>
                  </a:cubicBezTo>
                  <a:cubicBezTo>
                    <a:pt x="104" y="214"/>
                    <a:pt x="104" y="214"/>
                    <a:pt x="103" y="214"/>
                  </a:cubicBezTo>
                  <a:cubicBezTo>
                    <a:pt x="99" y="226"/>
                    <a:pt x="92" y="238"/>
                    <a:pt x="83" y="248"/>
                  </a:cubicBezTo>
                  <a:cubicBezTo>
                    <a:pt x="78" y="254"/>
                    <a:pt x="73" y="258"/>
                    <a:pt x="68" y="263"/>
                  </a:cubicBezTo>
                  <a:cubicBezTo>
                    <a:pt x="79" y="267"/>
                    <a:pt x="79" y="267"/>
                    <a:pt x="79" y="267"/>
                  </a:cubicBezTo>
                  <a:cubicBezTo>
                    <a:pt x="89" y="303"/>
                    <a:pt x="89" y="303"/>
                    <a:pt x="89" y="303"/>
                  </a:cubicBezTo>
                  <a:cubicBezTo>
                    <a:pt x="115" y="303"/>
                    <a:pt x="115" y="303"/>
                    <a:pt x="115" y="303"/>
                  </a:cubicBezTo>
                  <a:cubicBezTo>
                    <a:pt x="117" y="303"/>
                    <a:pt x="117" y="303"/>
                    <a:pt x="117" y="303"/>
                  </a:cubicBezTo>
                  <a:cubicBezTo>
                    <a:pt x="127" y="265"/>
                    <a:pt x="127" y="265"/>
                    <a:pt x="127" y="265"/>
                  </a:cubicBezTo>
                  <a:cubicBezTo>
                    <a:pt x="156" y="259"/>
                    <a:pt x="156" y="259"/>
                    <a:pt x="156" y="259"/>
                  </a:cubicBezTo>
                  <a:cubicBezTo>
                    <a:pt x="183" y="282"/>
                    <a:pt x="183" y="282"/>
                    <a:pt x="183" y="282"/>
                  </a:cubicBezTo>
                  <a:cubicBezTo>
                    <a:pt x="206" y="266"/>
                    <a:pt x="206" y="266"/>
                    <a:pt x="206" y="266"/>
                  </a:cubicBezTo>
                  <a:cubicBezTo>
                    <a:pt x="192" y="230"/>
                    <a:pt x="192" y="230"/>
                    <a:pt x="192" y="230"/>
                  </a:cubicBezTo>
                  <a:cubicBezTo>
                    <a:pt x="209" y="211"/>
                    <a:pt x="209" y="211"/>
                    <a:pt x="209" y="211"/>
                  </a:cubicBezTo>
                  <a:cubicBezTo>
                    <a:pt x="248" y="211"/>
                    <a:pt x="248" y="211"/>
                    <a:pt x="248" y="211"/>
                  </a:cubicBezTo>
                  <a:cubicBezTo>
                    <a:pt x="256" y="185"/>
                    <a:pt x="256" y="185"/>
                    <a:pt x="256" y="185"/>
                  </a:cubicBezTo>
                  <a:cubicBezTo>
                    <a:pt x="223" y="164"/>
                    <a:pt x="223" y="164"/>
                    <a:pt x="223" y="164"/>
                  </a:cubicBezTo>
                  <a:lnTo>
                    <a:pt x="223" y="1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29" name="Freeform 418"/>
            <p:cNvSpPr>
              <a:spLocks noEditPoints="1"/>
            </p:cNvSpPr>
            <p:nvPr/>
          </p:nvSpPr>
          <p:spPr bwMode="auto">
            <a:xfrm>
              <a:off x="1525547" y="5418668"/>
              <a:ext cx="52654" cy="52654"/>
            </a:xfrm>
            <a:custGeom>
              <a:avLst/>
              <a:gdLst>
                <a:gd name="T0" fmla="*/ 15 w 31"/>
                <a:gd name="T1" fmla="*/ 0 h 31"/>
                <a:gd name="T2" fmla="*/ 0 w 31"/>
                <a:gd name="T3" fmla="*/ 16 h 31"/>
                <a:gd name="T4" fmla="*/ 15 w 31"/>
                <a:gd name="T5" fmla="*/ 31 h 31"/>
                <a:gd name="T6" fmla="*/ 31 w 31"/>
                <a:gd name="T7" fmla="*/ 16 h 31"/>
                <a:gd name="T8" fmla="*/ 15 w 31"/>
                <a:gd name="T9" fmla="*/ 0 h 31"/>
                <a:gd name="T10" fmla="*/ 15 w 31"/>
                <a:gd name="T11" fmla="*/ 27 h 31"/>
                <a:gd name="T12" fmla="*/ 4 w 31"/>
                <a:gd name="T13" fmla="*/ 16 h 31"/>
                <a:gd name="T14" fmla="*/ 15 w 31"/>
                <a:gd name="T15" fmla="*/ 4 h 31"/>
                <a:gd name="T16" fmla="*/ 27 w 31"/>
                <a:gd name="T17" fmla="*/ 16 h 31"/>
                <a:gd name="T18" fmla="*/ 15 w 31"/>
                <a:gd name="T19" fmla="*/ 2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31">
                  <a:moveTo>
                    <a:pt x="15" y="0"/>
                  </a:moveTo>
                  <a:cubicBezTo>
                    <a:pt x="7" y="0"/>
                    <a:pt x="0" y="7"/>
                    <a:pt x="0" y="16"/>
                  </a:cubicBezTo>
                  <a:cubicBezTo>
                    <a:pt x="0" y="24"/>
                    <a:pt x="7" y="31"/>
                    <a:pt x="15" y="31"/>
                  </a:cubicBezTo>
                  <a:cubicBezTo>
                    <a:pt x="24" y="31"/>
                    <a:pt x="31" y="24"/>
                    <a:pt x="31" y="16"/>
                  </a:cubicBezTo>
                  <a:cubicBezTo>
                    <a:pt x="31" y="7"/>
                    <a:pt x="24" y="0"/>
                    <a:pt x="15" y="0"/>
                  </a:cubicBezTo>
                  <a:close/>
                  <a:moveTo>
                    <a:pt x="15" y="27"/>
                  </a:moveTo>
                  <a:cubicBezTo>
                    <a:pt x="9" y="27"/>
                    <a:pt x="4" y="22"/>
                    <a:pt x="4" y="16"/>
                  </a:cubicBezTo>
                  <a:cubicBezTo>
                    <a:pt x="4" y="9"/>
                    <a:pt x="9" y="4"/>
                    <a:pt x="15" y="4"/>
                  </a:cubicBezTo>
                  <a:cubicBezTo>
                    <a:pt x="22" y="4"/>
                    <a:pt x="27" y="9"/>
                    <a:pt x="27" y="16"/>
                  </a:cubicBezTo>
                  <a:cubicBezTo>
                    <a:pt x="27" y="22"/>
                    <a:pt x="22" y="27"/>
                    <a:pt x="15" y="2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30" name="Freeform 419"/>
            <p:cNvSpPr>
              <a:spLocks noEditPoints="1"/>
            </p:cNvSpPr>
            <p:nvPr/>
          </p:nvSpPr>
          <p:spPr bwMode="auto">
            <a:xfrm>
              <a:off x="1474337" y="5369621"/>
              <a:ext cx="155075" cy="152911"/>
            </a:xfrm>
            <a:custGeom>
              <a:avLst/>
              <a:gdLst>
                <a:gd name="T0" fmla="*/ 91 w 91"/>
                <a:gd name="T1" fmla="*/ 35 h 90"/>
                <a:gd name="T2" fmla="*/ 88 w 91"/>
                <a:gd name="T3" fmla="*/ 27 h 90"/>
                <a:gd name="T4" fmla="*/ 76 w 91"/>
                <a:gd name="T5" fmla="*/ 28 h 90"/>
                <a:gd name="T6" fmla="*/ 72 w 91"/>
                <a:gd name="T7" fmla="*/ 22 h 90"/>
                <a:gd name="T8" fmla="*/ 76 w 91"/>
                <a:gd name="T9" fmla="*/ 11 h 90"/>
                <a:gd name="T10" fmla="*/ 70 w 91"/>
                <a:gd name="T11" fmla="*/ 6 h 90"/>
                <a:gd name="T12" fmla="*/ 61 w 91"/>
                <a:gd name="T13" fmla="*/ 14 h 90"/>
                <a:gd name="T14" fmla="*/ 53 w 91"/>
                <a:gd name="T15" fmla="*/ 12 h 90"/>
                <a:gd name="T16" fmla="*/ 50 w 91"/>
                <a:gd name="T17" fmla="*/ 0 h 90"/>
                <a:gd name="T18" fmla="*/ 41 w 91"/>
                <a:gd name="T19" fmla="*/ 0 h 90"/>
                <a:gd name="T20" fmla="*/ 38 w 91"/>
                <a:gd name="T21" fmla="*/ 11 h 90"/>
                <a:gd name="T22" fmla="*/ 30 w 91"/>
                <a:gd name="T23" fmla="*/ 13 h 90"/>
                <a:gd name="T24" fmla="*/ 22 w 91"/>
                <a:gd name="T25" fmla="*/ 6 h 90"/>
                <a:gd name="T26" fmla="*/ 15 w 91"/>
                <a:gd name="T27" fmla="*/ 12 h 90"/>
                <a:gd name="T28" fmla="*/ 19 w 91"/>
                <a:gd name="T29" fmla="*/ 22 h 90"/>
                <a:gd name="T30" fmla="*/ 15 w 91"/>
                <a:gd name="T31" fmla="*/ 27 h 90"/>
                <a:gd name="T32" fmla="*/ 3 w 91"/>
                <a:gd name="T33" fmla="*/ 26 h 90"/>
                <a:gd name="T34" fmla="*/ 0 w 91"/>
                <a:gd name="T35" fmla="*/ 34 h 90"/>
                <a:gd name="T36" fmla="*/ 11 w 91"/>
                <a:gd name="T37" fmla="*/ 40 h 90"/>
                <a:gd name="T38" fmla="*/ 10 w 91"/>
                <a:gd name="T39" fmla="*/ 48 h 90"/>
                <a:gd name="T40" fmla="*/ 0 w 91"/>
                <a:gd name="T41" fmla="*/ 54 h 90"/>
                <a:gd name="T42" fmla="*/ 3 w 91"/>
                <a:gd name="T43" fmla="*/ 62 h 90"/>
                <a:gd name="T44" fmla="*/ 15 w 91"/>
                <a:gd name="T45" fmla="*/ 61 h 90"/>
                <a:gd name="T46" fmla="*/ 18 w 91"/>
                <a:gd name="T47" fmla="*/ 68 h 90"/>
                <a:gd name="T48" fmla="*/ 15 w 91"/>
                <a:gd name="T49" fmla="*/ 78 h 90"/>
                <a:gd name="T50" fmla="*/ 22 w 91"/>
                <a:gd name="T51" fmla="*/ 83 h 90"/>
                <a:gd name="T52" fmla="*/ 31 w 91"/>
                <a:gd name="T53" fmla="*/ 76 h 90"/>
                <a:gd name="T54" fmla="*/ 38 w 91"/>
                <a:gd name="T55" fmla="*/ 79 h 90"/>
                <a:gd name="T56" fmla="*/ 41 w 91"/>
                <a:gd name="T57" fmla="*/ 90 h 90"/>
                <a:gd name="T58" fmla="*/ 49 w 91"/>
                <a:gd name="T59" fmla="*/ 90 h 90"/>
                <a:gd name="T60" fmla="*/ 52 w 91"/>
                <a:gd name="T61" fmla="*/ 78 h 90"/>
                <a:gd name="T62" fmla="*/ 61 w 91"/>
                <a:gd name="T63" fmla="*/ 76 h 90"/>
                <a:gd name="T64" fmla="*/ 69 w 91"/>
                <a:gd name="T65" fmla="*/ 83 h 90"/>
                <a:gd name="T66" fmla="*/ 76 w 91"/>
                <a:gd name="T67" fmla="*/ 78 h 90"/>
                <a:gd name="T68" fmla="*/ 72 w 91"/>
                <a:gd name="T69" fmla="*/ 68 h 90"/>
                <a:gd name="T70" fmla="*/ 76 w 91"/>
                <a:gd name="T71" fmla="*/ 62 h 90"/>
                <a:gd name="T72" fmla="*/ 88 w 91"/>
                <a:gd name="T73" fmla="*/ 62 h 90"/>
                <a:gd name="T74" fmla="*/ 91 w 91"/>
                <a:gd name="T75" fmla="*/ 55 h 90"/>
                <a:gd name="T76" fmla="*/ 81 w 91"/>
                <a:gd name="T77" fmla="*/ 48 h 90"/>
                <a:gd name="T78" fmla="*/ 81 w 91"/>
                <a:gd name="T79" fmla="*/ 41 h 90"/>
                <a:gd name="T80" fmla="*/ 91 w 91"/>
                <a:gd name="T81" fmla="*/ 35 h 90"/>
                <a:gd name="T82" fmla="*/ 45 w 91"/>
                <a:gd name="T83" fmla="*/ 63 h 90"/>
                <a:gd name="T84" fmla="*/ 27 w 91"/>
                <a:gd name="T85" fmla="*/ 45 h 90"/>
                <a:gd name="T86" fmla="*/ 45 w 91"/>
                <a:gd name="T87" fmla="*/ 26 h 90"/>
                <a:gd name="T88" fmla="*/ 64 w 91"/>
                <a:gd name="T89" fmla="*/ 45 h 90"/>
                <a:gd name="T90" fmla="*/ 45 w 91"/>
                <a:gd name="T91" fmla="*/ 6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1" h="90">
                  <a:moveTo>
                    <a:pt x="91" y="35"/>
                  </a:moveTo>
                  <a:cubicBezTo>
                    <a:pt x="88" y="27"/>
                    <a:pt x="88" y="27"/>
                    <a:pt x="88" y="27"/>
                  </a:cubicBezTo>
                  <a:cubicBezTo>
                    <a:pt x="76" y="28"/>
                    <a:pt x="76" y="28"/>
                    <a:pt x="76" y="28"/>
                  </a:cubicBezTo>
                  <a:cubicBezTo>
                    <a:pt x="72" y="22"/>
                    <a:pt x="72" y="22"/>
                    <a:pt x="72" y="22"/>
                  </a:cubicBezTo>
                  <a:cubicBezTo>
                    <a:pt x="76" y="11"/>
                    <a:pt x="76" y="11"/>
                    <a:pt x="76" y="11"/>
                  </a:cubicBezTo>
                  <a:cubicBezTo>
                    <a:pt x="70" y="6"/>
                    <a:pt x="70" y="6"/>
                    <a:pt x="70" y="6"/>
                  </a:cubicBezTo>
                  <a:cubicBezTo>
                    <a:pt x="61" y="14"/>
                    <a:pt x="61" y="14"/>
                    <a:pt x="61" y="14"/>
                  </a:cubicBezTo>
                  <a:cubicBezTo>
                    <a:pt x="53" y="12"/>
                    <a:pt x="53" y="12"/>
                    <a:pt x="53" y="12"/>
                  </a:cubicBezTo>
                  <a:cubicBezTo>
                    <a:pt x="50" y="0"/>
                    <a:pt x="50" y="0"/>
                    <a:pt x="50" y="0"/>
                  </a:cubicBezTo>
                  <a:cubicBezTo>
                    <a:pt x="41" y="0"/>
                    <a:pt x="41" y="0"/>
                    <a:pt x="41" y="0"/>
                  </a:cubicBezTo>
                  <a:cubicBezTo>
                    <a:pt x="38" y="11"/>
                    <a:pt x="38" y="11"/>
                    <a:pt x="38" y="11"/>
                  </a:cubicBezTo>
                  <a:cubicBezTo>
                    <a:pt x="30" y="13"/>
                    <a:pt x="30" y="13"/>
                    <a:pt x="30" y="13"/>
                  </a:cubicBezTo>
                  <a:cubicBezTo>
                    <a:pt x="22" y="6"/>
                    <a:pt x="22" y="6"/>
                    <a:pt x="22" y="6"/>
                  </a:cubicBezTo>
                  <a:cubicBezTo>
                    <a:pt x="15" y="12"/>
                    <a:pt x="15" y="12"/>
                    <a:pt x="15" y="12"/>
                  </a:cubicBezTo>
                  <a:cubicBezTo>
                    <a:pt x="19" y="22"/>
                    <a:pt x="19" y="22"/>
                    <a:pt x="19" y="22"/>
                  </a:cubicBezTo>
                  <a:cubicBezTo>
                    <a:pt x="15" y="27"/>
                    <a:pt x="15" y="27"/>
                    <a:pt x="15" y="27"/>
                  </a:cubicBezTo>
                  <a:cubicBezTo>
                    <a:pt x="3" y="26"/>
                    <a:pt x="3" y="26"/>
                    <a:pt x="3" y="26"/>
                  </a:cubicBezTo>
                  <a:cubicBezTo>
                    <a:pt x="0" y="34"/>
                    <a:pt x="0" y="34"/>
                    <a:pt x="0" y="34"/>
                  </a:cubicBezTo>
                  <a:cubicBezTo>
                    <a:pt x="11" y="40"/>
                    <a:pt x="11" y="40"/>
                    <a:pt x="11" y="40"/>
                  </a:cubicBezTo>
                  <a:cubicBezTo>
                    <a:pt x="10" y="48"/>
                    <a:pt x="10" y="48"/>
                    <a:pt x="10" y="48"/>
                  </a:cubicBezTo>
                  <a:cubicBezTo>
                    <a:pt x="0" y="54"/>
                    <a:pt x="0" y="54"/>
                    <a:pt x="0" y="54"/>
                  </a:cubicBezTo>
                  <a:cubicBezTo>
                    <a:pt x="3" y="62"/>
                    <a:pt x="3" y="62"/>
                    <a:pt x="3" y="62"/>
                  </a:cubicBezTo>
                  <a:cubicBezTo>
                    <a:pt x="15" y="61"/>
                    <a:pt x="15" y="61"/>
                    <a:pt x="15" y="61"/>
                  </a:cubicBezTo>
                  <a:cubicBezTo>
                    <a:pt x="18" y="68"/>
                    <a:pt x="18" y="68"/>
                    <a:pt x="18" y="68"/>
                  </a:cubicBezTo>
                  <a:cubicBezTo>
                    <a:pt x="15" y="78"/>
                    <a:pt x="15" y="78"/>
                    <a:pt x="15" y="78"/>
                  </a:cubicBezTo>
                  <a:cubicBezTo>
                    <a:pt x="22" y="83"/>
                    <a:pt x="22" y="83"/>
                    <a:pt x="22" y="83"/>
                  </a:cubicBezTo>
                  <a:cubicBezTo>
                    <a:pt x="31" y="76"/>
                    <a:pt x="31" y="76"/>
                    <a:pt x="31" y="76"/>
                  </a:cubicBezTo>
                  <a:cubicBezTo>
                    <a:pt x="38" y="79"/>
                    <a:pt x="38" y="79"/>
                    <a:pt x="38" y="79"/>
                  </a:cubicBezTo>
                  <a:cubicBezTo>
                    <a:pt x="41" y="90"/>
                    <a:pt x="41" y="90"/>
                    <a:pt x="41" y="90"/>
                  </a:cubicBezTo>
                  <a:cubicBezTo>
                    <a:pt x="49" y="90"/>
                    <a:pt x="49" y="90"/>
                    <a:pt x="49" y="90"/>
                  </a:cubicBezTo>
                  <a:cubicBezTo>
                    <a:pt x="52" y="78"/>
                    <a:pt x="52" y="78"/>
                    <a:pt x="52" y="78"/>
                  </a:cubicBezTo>
                  <a:cubicBezTo>
                    <a:pt x="61" y="76"/>
                    <a:pt x="61" y="76"/>
                    <a:pt x="61" y="76"/>
                  </a:cubicBezTo>
                  <a:cubicBezTo>
                    <a:pt x="69" y="83"/>
                    <a:pt x="69" y="83"/>
                    <a:pt x="69" y="83"/>
                  </a:cubicBezTo>
                  <a:cubicBezTo>
                    <a:pt x="76" y="78"/>
                    <a:pt x="76" y="78"/>
                    <a:pt x="76" y="78"/>
                  </a:cubicBezTo>
                  <a:cubicBezTo>
                    <a:pt x="72" y="68"/>
                    <a:pt x="72" y="68"/>
                    <a:pt x="72" y="68"/>
                  </a:cubicBezTo>
                  <a:cubicBezTo>
                    <a:pt x="76" y="62"/>
                    <a:pt x="76" y="62"/>
                    <a:pt x="76" y="62"/>
                  </a:cubicBezTo>
                  <a:cubicBezTo>
                    <a:pt x="88" y="62"/>
                    <a:pt x="88" y="62"/>
                    <a:pt x="88" y="62"/>
                  </a:cubicBezTo>
                  <a:cubicBezTo>
                    <a:pt x="91" y="55"/>
                    <a:pt x="91" y="55"/>
                    <a:pt x="91" y="55"/>
                  </a:cubicBezTo>
                  <a:cubicBezTo>
                    <a:pt x="81" y="48"/>
                    <a:pt x="81" y="48"/>
                    <a:pt x="81" y="48"/>
                  </a:cubicBezTo>
                  <a:cubicBezTo>
                    <a:pt x="81" y="41"/>
                    <a:pt x="81" y="41"/>
                    <a:pt x="81" y="41"/>
                  </a:cubicBezTo>
                  <a:lnTo>
                    <a:pt x="91" y="35"/>
                  </a:lnTo>
                  <a:close/>
                  <a:moveTo>
                    <a:pt x="45" y="63"/>
                  </a:moveTo>
                  <a:cubicBezTo>
                    <a:pt x="35" y="63"/>
                    <a:pt x="27" y="55"/>
                    <a:pt x="27" y="45"/>
                  </a:cubicBezTo>
                  <a:cubicBezTo>
                    <a:pt x="27" y="34"/>
                    <a:pt x="35" y="26"/>
                    <a:pt x="45" y="26"/>
                  </a:cubicBezTo>
                  <a:cubicBezTo>
                    <a:pt x="56" y="26"/>
                    <a:pt x="64" y="34"/>
                    <a:pt x="64" y="45"/>
                  </a:cubicBezTo>
                  <a:cubicBezTo>
                    <a:pt x="64" y="55"/>
                    <a:pt x="56" y="63"/>
                    <a:pt x="45"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31" name="Freeform 420"/>
            <p:cNvSpPr/>
            <p:nvPr/>
          </p:nvSpPr>
          <p:spPr bwMode="auto">
            <a:xfrm>
              <a:off x="1429617" y="5060914"/>
              <a:ext cx="119732" cy="177435"/>
            </a:xfrm>
            <a:custGeom>
              <a:avLst/>
              <a:gdLst>
                <a:gd name="T0" fmla="*/ 23 w 70"/>
                <a:gd name="T1" fmla="*/ 91 h 104"/>
                <a:gd name="T2" fmla="*/ 20 w 70"/>
                <a:gd name="T3" fmla="*/ 104 h 104"/>
                <a:gd name="T4" fmla="*/ 70 w 70"/>
                <a:gd name="T5" fmla="*/ 60 h 104"/>
                <a:gd name="T6" fmla="*/ 70 w 70"/>
                <a:gd name="T7" fmla="*/ 52 h 104"/>
                <a:gd name="T8" fmla="*/ 18 w 70"/>
                <a:gd name="T9" fmla="*/ 0 h 104"/>
                <a:gd name="T10" fmla="*/ 0 w 70"/>
                <a:gd name="T11" fmla="*/ 3 h 104"/>
                <a:gd name="T12" fmla="*/ 8 w 70"/>
                <a:gd name="T13" fmla="*/ 13 h 104"/>
                <a:gd name="T14" fmla="*/ 18 w 70"/>
                <a:gd name="T15" fmla="*/ 12 h 104"/>
                <a:gd name="T16" fmla="*/ 58 w 70"/>
                <a:gd name="T17" fmla="*/ 52 h 104"/>
                <a:gd name="T18" fmla="*/ 23 w 70"/>
                <a:gd name="T19" fmla="*/ 91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104">
                  <a:moveTo>
                    <a:pt x="23" y="91"/>
                  </a:moveTo>
                  <a:cubicBezTo>
                    <a:pt x="22" y="96"/>
                    <a:pt x="22" y="100"/>
                    <a:pt x="20" y="104"/>
                  </a:cubicBezTo>
                  <a:cubicBezTo>
                    <a:pt x="46" y="103"/>
                    <a:pt x="66" y="84"/>
                    <a:pt x="70" y="60"/>
                  </a:cubicBezTo>
                  <a:cubicBezTo>
                    <a:pt x="70" y="57"/>
                    <a:pt x="70" y="55"/>
                    <a:pt x="70" y="52"/>
                  </a:cubicBezTo>
                  <a:cubicBezTo>
                    <a:pt x="70" y="23"/>
                    <a:pt x="47" y="0"/>
                    <a:pt x="18" y="0"/>
                  </a:cubicBezTo>
                  <a:cubicBezTo>
                    <a:pt x="12" y="0"/>
                    <a:pt x="6" y="1"/>
                    <a:pt x="0" y="3"/>
                  </a:cubicBezTo>
                  <a:cubicBezTo>
                    <a:pt x="3" y="6"/>
                    <a:pt x="6" y="10"/>
                    <a:pt x="8" y="13"/>
                  </a:cubicBezTo>
                  <a:cubicBezTo>
                    <a:pt x="11" y="13"/>
                    <a:pt x="15" y="12"/>
                    <a:pt x="18" y="12"/>
                  </a:cubicBezTo>
                  <a:cubicBezTo>
                    <a:pt x="40" y="12"/>
                    <a:pt x="58" y="30"/>
                    <a:pt x="58" y="52"/>
                  </a:cubicBezTo>
                  <a:cubicBezTo>
                    <a:pt x="58" y="72"/>
                    <a:pt x="43" y="89"/>
                    <a:pt x="23" y="9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32" name="Freeform 421"/>
            <p:cNvSpPr>
              <a:spLocks noEditPoints="1"/>
            </p:cNvSpPr>
            <p:nvPr/>
          </p:nvSpPr>
          <p:spPr bwMode="auto">
            <a:xfrm>
              <a:off x="1084124" y="5006097"/>
              <a:ext cx="366410" cy="356312"/>
            </a:xfrm>
            <a:custGeom>
              <a:avLst/>
              <a:gdLst>
                <a:gd name="T0" fmla="*/ 205 w 215"/>
                <a:gd name="T1" fmla="*/ 143 h 209"/>
                <a:gd name="T2" fmla="*/ 208 w 215"/>
                <a:gd name="T3" fmla="*/ 135 h 209"/>
                <a:gd name="T4" fmla="*/ 211 w 215"/>
                <a:gd name="T5" fmla="*/ 122 h 209"/>
                <a:gd name="T6" fmla="*/ 197 w 215"/>
                <a:gd name="T7" fmla="*/ 52 h 209"/>
                <a:gd name="T8" fmla="*/ 190 w 215"/>
                <a:gd name="T9" fmla="*/ 42 h 209"/>
                <a:gd name="T10" fmla="*/ 184 w 215"/>
                <a:gd name="T11" fmla="*/ 35 h 209"/>
                <a:gd name="T12" fmla="*/ 177 w 215"/>
                <a:gd name="T13" fmla="*/ 29 h 209"/>
                <a:gd name="T14" fmla="*/ 136 w 215"/>
                <a:gd name="T15" fmla="*/ 8 h 209"/>
                <a:gd name="T16" fmla="*/ 130 w 215"/>
                <a:gd name="T17" fmla="*/ 6 h 209"/>
                <a:gd name="T18" fmla="*/ 36 w 215"/>
                <a:gd name="T19" fmla="*/ 40 h 209"/>
                <a:gd name="T20" fmla="*/ 47 w 215"/>
                <a:gd name="T21" fmla="*/ 182 h 209"/>
                <a:gd name="T22" fmla="*/ 128 w 215"/>
                <a:gd name="T23" fmla="*/ 204 h 209"/>
                <a:gd name="T24" fmla="*/ 188 w 215"/>
                <a:gd name="T25" fmla="*/ 171 h 209"/>
                <a:gd name="T26" fmla="*/ 205 w 215"/>
                <a:gd name="T27" fmla="*/ 143 h 209"/>
                <a:gd name="T28" fmla="*/ 152 w 215"/>
                <a:gd name="T29" fmla="*/ 140 h 209"/>
                <a:gd name="T30" fmla="*/ 127 w 215"/>
                <a:gd name="T31" fmla="*/ 157 h 209"/>
                <a:gd name="T32" fmla="*/ 76 w 215"/>
                <a:gd name="T33" fmla="*/ 146 h 209"/>
                <a:gd name="T34" fmla="*/ 70 w 215"/>
                <a:gd name="T35" fmla="*/ 70 h 209"/>
                <a:gd name="T36" fmla="*/ 86 w 215"/>
                <a:gd name="T37" fmla="*/ 57 h 209"/>
                <a:gd name="T38" fmla="*/ 146 w 215"/>
                <a:gd name="T39" fmla="*/ 64 h 209"/>
                <a:gd name="T40" fmla="*/ 159 w 215"/>
                <a:gd name="T41" fmla="*/ 81 h 209"/>
                <a:gd name="T42" fmla="*/ 165 w 215"/>
                <a:gd name="T43" fmla="*/ 110 h 209"/>
                <a:gd name="T44" fmla="*/ 152 w 215"/>
                <a:gd name="T45" fmla="*/ 14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5" h="209">
                  <a:moveTo>
                    <a:pt x="205" y="143"/>
                  </a:moveTo>
                  <a:cubicBezTo>
                    <a:pt x="206" y="141"/>
                    <a:pt x="207" y="138"/>
                    <a:pt x="208" y="135"/>
                  </a:cubicBezTo>
                  <a:cubicBezTo>
                    <a:pt x="209" y="131"/>
                    <a:pt x="210" y="127"/>
                    <a:pt x="211" y="122"/>
                  </a:cubicBezTo>
                  <a:cubicBezTo>
                    <a:pt x="215" y="98"/>
                    <a:pt x="210" y="73"/>
                    <a:pt x="197" y="52"/>
                  </a:cubicBezTo>
                  <a:cubicBezTo>
                    <a:pt x="195" y="49"/>
                    <a:pt x="193" y="45"/>
                    <a:pt x="190" y="42"/>
                  </a:cubicBezTo>
                  <a:cubicBezTo>
                    <a:pt x="188" y="39"/>
                    <a:pt x="186" y="37"/>
                    <a:pt x="184" y="35"/>
                  </a:cubicBezTo>
                  <a:cubicBezTo>
                    <a:pt x="182" y="33"/>
                    <a:pt x="180" y="31"/>
                    <a:pt x="177" y="29"/>
                  </a:cubicBezTo>
                  <a:cubicBezTo>
                    <a:pt x="165" y="18"/>
                    <a:pt x="151" y="11"/>
                    <a:pt x="136" y="8"/>
                  </a:cubicBezTo>
                  <a:cubicBezTo>
                    <a:pt x="134" y="7"/>
                    <a:pt x="132" y="7"/>
                    <a:pt x="130" y="6"/>
                  </a:cubicBezTo>
                  <a:cubicBezTo>
                    <a:pt x="96" y="0"/>
                    <a:pt x="60" y="12"/>
                    <a:pt x="36" y="40"/>
                  </a:cubicBezTo>
                  <a:cubicBezTo>
                    <a:pt x="0" y="82"/>
                    <a:pt x="4" y="145"/>
                    <a:pt x="47" y="182"/>
                  </a:cubicBezTo>
                  <a:cubicBezTo>
                    <a:pt x="70" y="202"/>
                    <a:pt x="100" y="209"/>
                    <a:pt x="128" y="204"/>
                  </a:cubicBezTo>
                  <a:cubicBezTo>
                    <a:pt x="151" y="201"/>
                    <a:pt x="172" y="189"/>
                    <a:pt x="188" y="171"/>
                  </a:cubicBezTo>
                  <a:cubicBezTo>
                    <a:pt x="195" y="162"/>
                    <a:pt x="201" y="153"/>
                    <a:pt x="205" y="143"/>
                  </a:cubicBezTo>
                  <a:close/>
                  <a:moveTo>
                    <a:pt x="152" y="140"/>
                  </a:moveTo>
                  <a:cubicBezTo>
                    <a:pt x="145" y="149"/>
                    <a:pt x="136" y="154"/>
                    <a:pt x="127" y="157"/>
                  </a:cubicBezTo>
                  <a:cubicBezTo>
                    <a:pt x="110" y="162"/>
                    <a:pt x="91" y="159"/>
                    <a:pt x="76" y="146"/>
                  </a:cubicBezTo>
                  <a:cubicBezTo>
                    <a:pt x="54" y="127"/>
                    <a:pt x="51" y="93"/>
                    <a:pt x="70" y="70"/>
                  </a:cubicBezTo>
                  <a:cubicBezTo>
                    <a:pt x="75" y="65"/>
                    <a:pt x="80" y="61"/>
                    <a:pt x="86" y="57"/>
                  </a:cubicBezTo>
                  <a:cubicBezTo>
                    <a:pt x="105" y="48"/>
                    <a:pt x="129" y="50"/>
                    <a:pt x="146" y="64"/>
                  </a:cubicBezTo>
                  <a:cubicBezTo>
                    <a:pt x="152" y="69"/>
                    <a:pt x="156" y="75"/>
                    <a:pt x="159" y="81"/>
                  </a:cubicBezTo>
                  <a:cubicBezTo>
                    <a:pt x="164" y="90"/>
                    <a:pt x="166" y="100"/>
                    <a:pt x="165" y="110"/>
                  </a:cubicBezTo>
                  <a:cubicBezTo>
                    <a:pt x="164" y="121"/>
                    <a:pt x="160" y="132"/>
                    <a:pt x="152" y="14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33" name="Freeform 422"/>
            <p:cNvSpPr/>
            <p:nvPr/>
          </p:nvSpPr>
          <p:spPr bwMode="auto">
            <a:xfrm>
              <a:off x="1011996" y="5301100"/>
              <a:ext cx="173829" cy="181041"/>
            </a:xfrm>
            <a:custGeom>
              <a:avLst/>
              <a:gdLst>
                <a:gd name="T0" fmla="*/ 60 w 102"/>
                <a:gd name="T1" fmla="*/ 0 h 106"/>
                <a:gd name="T2" fmla="*/ 14 w 102"/>
                <a:gd name="T3" fmla="*/ 54 h 106"/>
                <a:gd name="T4" fmla="*/ 19 w 102"/>
                <a:gd name="T5" fmla="*/ 89 h 106"/>
                <a:gd name="T6" fmla="*/ 56 w 102"/>
                <a:gd name="T7" fmla="*/ 89 h 106"/>
                <a:gd name="T8" fmla="*/ 102 w 102"/>
                <a:gd name="T9" fmla="*/ 35 h 106"/>
                <a:gd name="T10" fmla="*/ 79 w 102"/>
                <a:gd name="T11" fmla="*/ 20 h 106"/>
                <a:gd name="T12" fmla="*/ 60 w 102"/>
                <a:gd name="T13" fmla="*/ 0 h 106"/>
              </a:gdLst>
              <a:ahLst/>
              <a:cxnLst>
                <a:cxn ang="0">
                  <a:pos x="T0" y="T1"/>
                </a:cxn>
                <a:cxn ang="0">
                  <a:pos x="T2" y="T3"/>
                </a:cxn>
                <a:cxn ang="0">
                  <a:pos x="T4" y="T5"/>
                </a:cxn>
                <a:cxn ang="0">
                  <a:pos x="T6" y="T7"/>
                </a:cxn>
                <a:cxn ang="0">
                  <a:pos x="T8" y="T9"/>
                </a:cxn>
                <a:cxn ang="0">
                  <a:pos x="T10" y="T11"/>
                </a:cxn>
                <a:cxn ang="0">
                  <a:pos x="T12" y="T13"/>
                </a:cxn>
              </a:cxnLst>
              <a:rect l="0" t="0" r="r" b="b"/>
              <a:pathLst>
                <a:path w="102" h="106">
                  <a:moveTo>
                    <a:pt x="60" y="0"/>
                  </a:moveTo>
                  <a:cubicBezTo>
                    <a:pt x="14" y="54"/>
                    <a:pt x="14" y="54"/>
                    <a:pt x="14" y="54"/>
                  </a:cubicBezTo>
                  <a:cubicBezTo>
                    <a:pt x="14" y="54"/>
                    <a:pt x="0" y="73"/>
                    <a:pt x="19" y="89"/>
                  </a:cubicBezTo>
                  <a:cubicBezTo>
                    <a:pt x="38" y="106"/>
                    <a:pt x="56" y="89"/>
                    <a:pt x="56" y="89"/>
                  </a:cubicBezTo>
                  <a:cubicBezTo>
                    <a:pt x="102" y="35"/>
                    <a:pt x="102" y="35"/>
                    <a:pt x="102" y="35"/>
                  </a:cubicBezTo>
                  <a:cubicBezTo>
                    <a:pt x="94" y="31"/>
                    <a:pt x="86" y="26"/>
                    <a:pt x="79" y="20"/>
                  </a:cubicBezTo>
                  <a:cubicBezTo>
                    <a:pt x="71" y="14"/>
                    <a:pt x="65" y="7"/>
                    <a:pt x="6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endParaRPr>
            </a:p>
          </p:txBody>
        </p:sp>
      </p:grpSp>
      <p:sp>
        <p:nvSpPr>
          <p:cNvPr id="134" name="Freeform 29"/>
          <p:cNvSpPr>
            <a:spLocks noChangeArrowheads="1"/>
          </p:cNvSpPr>
          <p:nvPr/>
        </p:nvSpPr>
        <p:spPr bwMode="auto">
          <a:xfrm>
            <a:off x="10326431" y="3596317"/>
            <a:ext cx="573032" cy="618417"/>
          </a:xfrm>
          <a:custGeom>
            <a:avLst/>
            <a:gdLst>
              <a:gd name="T0" fmla="*/ 248 w 444"/>
              <a:gd name="T1" fmla="*/ 337 h 462"/>
              <a:gd name="T2" fmla="*/ 248 w 444"/>
              <a:gd name="T3" fmla="*/ 337 h 462"/>
              <a:gd name="T4" fmla="*/ 320 w 444"/>
              <a:gd name="T5" fmla="*/ 257 h 462"/>
              <a:gd name="T6" fmla="*/ 443 w 444"/>
              <a:gd name="T7" fmla="*/ 71 h 462"/>
              <a:gd name="T8" fmla="*/ 426 w 444"/>
              <a:gd name="T9" fmla="*/ 53 h 462"/>
              <a:gd name="T10" fmla="*/ 346 w 444"/>
              <a:gd name="T11" fmla="*/ 53 h 462"/>
              <a:gd name="T12" fmla="*/ 222 w 444"/>
              <a:gd name="T13" fmla="*/ 0 h 462"/>
              <a:gd name="T14" fmla="*/ 98 w 444"/>
              <a:gd name="T15" fmla="*/ 53 h 462"/>
              <a:gd name="T16" fmla="*/ 18 w 444"/>
              <a:gd name="T17" fmla="*/ 53 h 462"/>
              <a:gd name="T18" fmla="*/ 0 w 444"/>
              <a:gd name="T19" fmla="*/ 71 h 462"/>
              <a:gd name="T20" fmla="*/ 124 w 444"/>
              <a:gd name="T21" fmla="*/ 257 h 462"/>
              <a:gd name="T22" fmla="*/ 195 w 444"/>
              <a:gd name="T23" fmla="*/ 337 h 462"/>
              <a:gd name="T24" fmla="*/ 195 w 444"/>
              <a:gd name="T25" fmla="*/ 372 h 462"/>
              <a:gd name="T26" fmla="*/ 107 w 444"/>
              <a:gd name="T27" fmla="*/ 416 h 462"/>
              <a:gd name="T28" fmla="*/ 222 w 444"/>
              <a:gd name="T29" fmla="*/ 461 h 462"/>
              <a:gd name="T30" fmla="*/ 328 w 444"/>
              <a:gd name="T31" fmla="*/ 416 h 462"/>
              <a:gd name="T32" fmla="*/ 248 w 444"/>
              <a:gd name="T33" fmla="*/ 372 h 462"/>
              <a:gd name="T34" fmla="*/ 248 w 444"/>
              <a:gd name="T35" fmla="*/ 337 h 462"/>
              <a:gd name="T36" fmla="*/ 320 w 444"/>
              <a:gd name="T37" fmla="*/ 212 h 462"/>
              <a:gd name="T38" fmla="*/ 320 w 444"/>
              <a:gd name="T39" fmla="*/ 212 h 462"/>
              <a:gd name="T40" fmla="*/ 346 w 444"/>
              <a:gd name="T41" fmla="*/ 89 h 462"/>
              <a:gd name="T42" fmla="*/ 408 w 444"/>
              <a:gd name="T43" fmla="*/ 89 h 462"/>
              <a:gd name="T44" fmla="*/ 320 w 444"/>
              <a:gd name="T45" fmla="*/ 212 h 462"/>
              <a:gd name="T46" fmla="*/ 222 w 444"/>
              <a:gd name="T47" fmla="*/ 36 h 462"/>
              <a:gd name="T48" fmla="*/ 222 w 444"/>
              <a:gd name="T49" fmla="*/ 36 h 462"/>
              <a:gd name="T50" fmla="*/ 320 w 444"/>
              <a:gd name="T51" fmla="*/ 71 h 462"/>
              <a:gd name="T52" fmla="*/ 222 w 444"/>
              <a:gd name="T53" fmla="*/ 115 h 462"/>
              <a:gd name="T54" fmla="*/ 124 w 444"/>
              <a:gd name="T55" fmla="*/ 71 h 462"/>
              <a:gd name="T56" fmla="*/ 222 w 444"/>
              <a:gd name="T57" fmla="*/ 36 h 462"/>
              <a:gd name="T58" fmla="*/ 36 w 444"/>
              <a:gd name="T59" fmla="*/ 89 h 462"/>
              <a:gd name="T60" fmla="*/ 36 w 444"/>
              <a:gd name="T61" fmla="*/ 89 h 462"/>
              <a:gd name="T62" fmla="*/ 98 w 444"/>
              <a:gd name="T63" fmla="*/ 89 h 462"/>
              <a:gd name="T64" fmla="*/ 124 w 444"/>
              <a:gd name="T65" fmla="*/ 212 h 462"/>
              <a:gd name="T66" fmla="*/ 36 w 444"/>
              <a:gd name="T67" fmla="*/ 89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44" h="462">
                <a:moveTo>
                  <a:pt x="248" y="337"/>
                </a:moveTo>
                <a:lnTo>
                  <a:pt x="248" y="337"/>
                </a:lnTo>
                <a:cubicBezTo>
                  <a:pt x="248" y="302"/>
                  <a:pt x="275" y="283"/>
                  <a:pt x="320" y="257"/>
                </a:cubicBezTo>
                <a:cubicBezTo>
                  <a:pt x="373" y="221"/>
                  <a:pt x="443" y="177"/>
                  <a:pt x="443" y="71"/>
                </a:cubicBezTo>
                <a:cubicBezTo>
                  <a:pt x="443" y="62"/>
                  <a:pt x="434" y="53"/>
                  <a:pt x="426" y="53"/>
                </a:cubicBezTo>
                <a:cubicBezTo>
                  <a:pt x="346" y="53"/>
                  <a:pt x="346" y="53"/>
                  <a:pt x="346" y="53"/>
                </a:cubicBezTo>
                <a:cubicBezTo>
                  <a:pt x="328" y="27"/>
                  <a:pt x="293" y="0"/>
                  <a:pt x="222" y="0"/>
                </a:cubicBezTo>
                <a:cubicBezTo>
                  <a:pt x="151" y="0"/>
                  <a:pt x="116" y="27"/>
                  <a:pt x="98" y="53"/>
                </a:cubicBezTo>
                <a:cubicBezTo>
                  <a:pt x="18" y="53"/>
                  <a:pt x="18" y="53"/>
                  <a:pt x="18" y="53"/>
                </a:cubicBezTo>
                <a:cubicBezTo>
                  <a:pt x="9" y="53"/>
                  <a:pt x="0" y="62"/>
                  <a:pt x="0" y="71"/>
                </a:cubicBezTo>
                <a:cubicBezTo>
                  <a:pt x="0" y="177"/>
                  <a:pt x="62" y="221"/>
                  <a:pt x="124" y="257"/>
                </a:cubicBezTo>
                <a:cubicBezTo>
                  <a:pt x="169" y="283"/>
                  <a:pt x="195" y="302"/>
                  <a:pt x="195" y="337"/>
                </a:cubicBezTo>
                <a:cubicBezTo>
                  <a:pt x="195" y="372"/>
                  <a:pt x="195" y="372"/>
                  <a:pt x="195" y="372"/>
                </a:cubicBezTo>
                <a:cubicBezTo>
                  <a:pt x="142" y="381"/>
                  <a:pt x="107" y="399"/>
                  <a:pt x="107" y="416"/>
                </a:cubicBezTo>
                <a:cubicBezTo>
                  <a:pt x="107" y="443"/>
                  <a:pt x="160" y="461"/>
                  <a:pt x="222" y="461"/>
                </a:cubicBezTo>
                <a:cubicBezTo>
                  <a:pt x="283" y="461"/>
                  <a:pt x="328" y="443"/>
                  <a:pt x="328" y="416"/>
                </a:cubicBezTo>
                <a:cubicBezTo>
                  <a:pt x="328" y="399"/>
                  <a:pt x="302" y="381"/>
                  <a:pt x="248" y="372"/>
                </a:cubicBezTo>
                <a:lnTo>
                  <a:pt x="248" y="337"/>
                </a:lnTo>
                <a:close/>
                <a:moveTo>
                  <a:pt x="320" y="212"/>
                </a:moveTo>
                <a:lnTo>
                  <a:pt x="320" y="212"/>
                </a:lnTo>
                <a:cubicBezTo>
                  <a:pt x="337" y="186"/>
                  <a:pt x="346" y="142"/>
                  <a:pt x="346" y="89"/>
                </a:cubicBezTo>
                <a:cubicBezTo>
                  <a:pt x="408" y="89"/>
                  <a:pt x="408" y="89"/>
                  <a:pt x="408" y="89"/>
                </a:cubicBezTo>
                <a:cubicBezTo>
                  <a:pt x="399" y="151"/>
                  <a:pt x="364" y="186"/>
                  <a:pt x="320" y="212"/>
                </a:cubicBezTo>
                <a:close/>
                <a:moveTo>
                  <a:pt x="222" y="36"/>
                </a:moveTo>
                <a:lnTo>
                  <a:pt x="222" y="36"/>
                </a:lnTo>
                <a:cubicBezTo>
                  <a:pt x="293" y="36"/>
                  <a:pt x="320" y="62"/>
                  <a:pt x="320" y="71"/>
                </a:cubicBezTo>
                <a:cubicBezTo>
                  <a:pt x="320" y="80"/>
                  <a:pt x="293" y="106"/>
                  <a:pt x="222" y="115"/>
                </a:cubicBezTo>
                <a:cubicBezTo>
                  <a:pt x="151" y="106"/>
                  <a:pt x="124" y="80"/>
                  <a:pt x="124" y="71"/>
                </a:cubicBezTo>
                <a:cubicBezTo>
                  <a:pt x="124" y="62"/>
                  <a:pt x="151" y="36"/>
                  <a:pt x="222" y="36"/>
                </a:cubicBezTo>
                <a:close/>
                <a:moveTo>
                  <a:pt x="36" y="89"/>
                </a:moveTo>
                <a:lnTo>
                  <a:pt x="36" y="89"/>
                </a:lnTo>
                <a:cubicBezTo>
                  <a:pt x="98" y="89"/>
                  <a:pt x="98" y="89"/>
                  <a:pt x="98" y="89"/>
                </a:cubicBezTo>
                <a:cubicBezTo>
                  <a:pt x="98" y="142"/>
                  <a:pt x="107" y="186"/>
                  <a:pt x="124" y="212"/>
                </a:cubicBezTo>
                <a:cubicBezTo>
                  <a:pt x="80" y="186"/>
                  <a:pt x="36" y="151"/>
                  <a:pt x="36" y="89"/>
                </a:cubicBezTo>
                <a:close/>
              </a:path>
            </a:pathLst>
          </a:custGeom>
          <a:solidFill>
            <a:schemeClr val="accent1"/>
          </a:solidFill>
          <a:ln>
            <a:noFill/>
          </a:ln>
          <a:effectLst/>
        </p:spPr>
        <p:txBody>
          <a:bodyPr wrap="none" lIns="17145" tIns="8573" rIns="17145" bIns="8573" anchor="ctr"/>
          <a:lstStyle/>
          <a:p>
            <a:pPr defTabSz="913765">
              <a:defRPr/>
            </a:pPr>
            <a:endParaRPr lang="en-US" dirty="0">
              <a:solidFill>
                <a:srgbClr val="737572"/>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图示 3"/>
          <p:cNvGraphicFramePr/>
          <p:nvPr/>
        </p:nvGraphicFramePr>
        <p:xfrm>
          <a:off x="533400" y="1329055"/>
          <a:ext cx="7193280" cy="487997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6" name="图片 5"/>
          <p:cNvPicPr>
            <a:picLocks noChangeAspect="1"/>
          </p:cNvPicPr>
          <p:nvPr/>
        </p:nvPicPr>
        <p:blipFill>
          <a:blip r:embed="rId6"/>
          <a:stretch>
            <a:fillRect/>
          </a:stretch>
        </p:blipFill>
        <p:spPr>
          <a:xfrm>
            <a:off x="8163560" y="1691640"/>
            <a:ext cx="3823335" cy="2825750"/>
          </a:xfrm>
          <a:prstGeom prst="rect">
            <a:avLst/>
          </a:prstGeom>
        </p:spPr>
      </p:pic>
      <p:pic>
        <p:nvPicPr>
          <p:cNvPr id="8" name="图片 7"/>
          <p:cNvPicPr>
            <a:picLocks noChangeAspect="1"/>
          </p:cNvPicPr>
          <p:nvPr/>
        </p:nvPicPr>
        <p:blipFill>
          <a:blip r:embed="rId7"/>
          <a:stretch>
            <a:fillRect/>
          </a:stretch>
        </p:blipFill>
        <p:spPr>
          <a:xfrm>
            <a:off x="8241030" y="1934845"/>
            <a:ext cx="3367405" cy="3194050"/>
          </a:xfrm>
          <a:prstGeom prst="rect">
            <a:avLst/>
          </a:prstGeom>
        </p:spPr>
      </p:pic>
      <p:pic>
        <p:nvPicPr>
          <p:cNvPr id="9" name="图片 8"/>
          <p:cNvPicPr>
            <a:picLocks noChangeAspect="1"/>
          </p:cNvPicPr>
          <p:nvPr/>
        </p:nvPicPr>
        <p:blipFill>
          <a:blip r:embed="rId8"/>
          <a:stretch>
            <a:fillRect/>
          </a:stretch>
        </p:blipFill>
        <p:spPr>
          <a:xfrm>
            <a:off x="7845425" y="2641600"/>
            <a:ext cx="4458970" cy="2802890"/>
          </a:xfrm>
          <a:prstGeom prst="rect">
            <a:avLst/>
          </a:prstGeom>
        </p:spPr>
      </p:pic>
      <p:sp>
        <p:nvSpPr>
          <p:cNvPr id="5" name="TextBox 23"/>
          <p:cNvSpPr>
            <a:spLocks noChangeArrowheads="1"/>
          </p:cNvSpPr>
          <p:nvPr/>
        </p:nvSpPr>
        <p:spPr bwMode="auto">
          <a:xfrm>
            <a:off x="1264285" y="314325"/>
            <a:ext cx="78016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prstClr val="black">
                    <a:lumMod val="65000"/>
                    <a:lumOff val="35000"/>
                  </a:prstClr>
                </a:solidFill>
                <a:latin typeface="+mn-ea"/>
              </a:rPr>
              <a:t>锐思数据库应用案例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panose="020B0503020204020204" charset="-122"/>
              <a:cs typeface="+mn-cs"/>
              <a:sym typeface="微软雅黑" panose="020B0503020204020204" charset="-122"/>
            </a:endParaRPr>
          </a:p>
        </p:txBody>
      </p:sp>
      <p:sp>
        <p:nvSpPr>
          <p:cNvPr id="10" name="文本框 9"/>
          <p:cNvSpPr txBox="1"/>
          <p:nvPr/>
        </p:nvSpPr>
        <p:spPr>
          <a:xfrm>
            <a:off x="1694815" y="5444335"/>
            <a:ext cx="9336375" cy="2122805"/>
          </a:xfrm>
          <a:prstGeom prst="rect">
            <a:avLst/>
          </a:prstGeom>
          <a:noFill/>
        </p:spPr>
        <p:txBody>
          <a:bodyPr wrap="square" rtlCol="0">
            <a:spAutoFit/>
          </a:bodyPr>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defRPr/>
            </a:pPr>
            <a:r>
              <a:rPr kumimoji="0" lang="zh-CN" altLang="en-US"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数据</a:t>
            </a:r>
            <a:r>
              <a:rPr kumimoji="0" lang="zh-CN"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合并（横向合并</a:t>
            </a:r>
            <a:r>
              <a:rPr lang="en-US" altLang="zh-CN" sz="2200" b="1"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sym typeface="+mn-ea"/>
              </a:rPr>
              <a:t>merge 1:1 /1</a:t>
            </a:r>
            <a:r>
              <a:rPr lang="zh-CN" altLang="en-US" sz="2200" b="1"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sym typeface="+mn-ea"/>
              </a:rPr>
              <a:t>：</a:t>
            </a:r>
            <a:r>
              <a:rPr lang="en-US" altLang="zh-CN" sz="2200" b="1"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sym typeface="+mn-ea"/>
              </a:rPr>
              <a:t>m </a:t>
            </a:r>
            <a:r>
              <a:rPr lang="zh-CN" altLang="en-US" sz="2200" b="1"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sym typeface="+mn-ea"/>
              </a:rPr>
              <a:t>、竖向合并</a:t>
            </a:r>
            <a:r>
              <a:rPr lang="en-US" altLang="zh-CN" sz="2200" b="1"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sym typeface="+mn-ea"/>
              </a:rPr>
              <a:t> append</a:t>
            </a:r>
            <a:r>
              <a:rPr kumimoji="0" lang="zh-CN"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a:t>
            </a:r>
            <a:endParaRPr kumimoji="0" lang="zh-CN"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defRPr/>
            </a:pPr>
            <a:r>
              <a:rPr kumimoji="0" lang="zh-CN"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数据清洗（空值缺失值的处理）、缩尾（</a:t>
            </a:r>
            <a:r>
              <a:rPr kumimoji="0" lang="en-US" altLang="zh-CN"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winsorize</a:t>
            </a:r>
            <a:r>
              <a:rPr kumimoji="0" lang="zh-CN" altLang="en-US"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a:t>
            </a:r>
            <a:endParaRPr lang="en-US" altLang="zh-CN" sz="2200" u="sng"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endParaRPr>
          </a:p>
          <a:p>
            <a:pPr marL="342900" marR="0" lvl="0" indent="-342900" algn="just" defTabSz="914400" rtl="0" eaLnBrk="1" fontAlgn="auto" latinLnBrk="0" hangingPunct="1">
              <a:lnSpc>
                <a:spcPct val="150000"/>
              </a:lnSpc>
              <a:spcBef>
                <a:spcPts val="0"/>
              </a:spcBef>
              <a:spcAft>
                <a:spcPts val="0"/>
              </a:spcAft>
              <a:buClrTx/>
              <a:buSzTx/>
              <a:buFontTx/>
              <a:buChar char="-"/>
              <a:defRPr/>
            </a:pPr>
            <a:endParaRPr kumimoji="0" lang="en-US" altLang="zh-CN" sz="22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L="342900" marR="0" lvl="0" indent="-342900" algn="just" defTabSz="914400" rtl="0" eaLnBrk="1" fontAlgn="auto" latinLnBrk="0" hangingPunct="1">
              <a:lnSpc>
                <a:spcPct val="150000"/>
              </a:lnSpc>
              <a:spcBef>
                <a:spcPts val="0"/>
              </a:spcBef>
              <a:spcAft>
                <a:spcPts val="0"/>
              </a:spcAft>
              <a:buClrTx/>
              <a:buSzTx/>
              <a:buFontTx/>
              <a:buChar char="-"/>
              <a:defRPr/>
            </a:pPr>
            <a:endParaRPr kumimoji="0" lang="zh-CN" altLang="zh-CN" sz="22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sp>
        <p:nvSpPr>
          <p:cNvPr id="11" name="矩形 13"/>
          <p:cNvSpPr>
            <a:spLocks noChangeArrowheads="1"/>
          </p:cNvSpPr>
          <p:nvPr/>
        </p:nvSpPr>
        <p:spPr bwMode="auto">
          <a:xfrm>
            <a:off x="1264285" y="1091254"/>
            <a:ext cx="9834350" cy="461665"/>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经济政策不确定性、企业融资行为与多元化经营策略</a:t>
            </a: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endPar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spTree>
    <p:custDataLst>
      <p:tags r:id="rId9"/>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6"/>
                                        </p:tgtEl>
                                        <p:attrNameLst>
                                          <p:attrName>ppt_x</p:attrName>
                                        </p:attrNameLst>
                                      </p:cBhvr>
                                      <p:tavLst>
                                        <p:tav tm="0">
                                          <p:val>
                                            <p:strVal val="ppt_x"/>
                                          </p:val>
                                        </p:tav>
                                        <p:tav tm="100000">
                                          <p:val>
                                            <p:strVal val="ppt_x"/>
                                          </p:val>
                                        </p:tav>
                                      </p:tavLst>
                                    </p:anim>
                                    <p:anim calcmode="lin" valueType="num">
                                      <p:cBhvr additive="base">
                                        <p:cTn id="13" dur="500"/>
                                        <p:tgtEl>
                                          <p:spTgt spid="6"/>
                                        </p:tgtEl>
                                        <p:attrNameLst>
                                          <p:attrName>ppt_y</p:attrName>
                                        </p:attrNameLst>
                                      </p:cBhvr>
                                      <p:tavLst>
                                        <p:tav tm="0">
                                          <p:val>
                                            <p:strVal val="ppt_y"/>
                                          </p:val>
                                        </p:tav>
                                        <p:tav tm="100000">
                                          <p:val>
                                            <p:strVal val="1+ppt_h/2"/>
                                          </p:val>
                                        </p:tav>
                                      </p:tavLst>
                                    </p:anim>
                                    <p:set>
                                      <p:cBhvr>
                                        <p:cTn id="14" dur="1" fill="hold">
                                          <p:stCondLst>
                                            <p:cond delay="499"/>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strips(down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8"/>
                                        </p:tgtEl>
                                        <p:attrNameLst>
                                          <p:attrName>ppt_x</p:attrName>
                                        </p:attrNameLst>
                                      </p:cBhvr>
                                      <p:tavLst>
                                        <p:tav tm="0">
                                          <p:val>
                                            <p:strVal val="ppt_x"/>
                                          </p:val>
                                        </p:tav>
                                        <p:tav tm="100000">
                                          <p:val>
                                            <p:strVal val="ppt_x"/>
                                          </p:val>
                                        </p:tav>
                                      </p:tavLst>
                                    </p:anim>
                                    <p:anim calcmode="lin" valueType="num">
                                      <p:cBhvr additive="base">
                                        <p:cTn id="24" dur="500"/>
                                        <p:tgtEl>
                                          <p:spTgt spid="8"/>
                                        </p:tgtEl>
                                        <p:attrNameLst>
                                          <p:attrName>ppt_y</p:attrName>
                                        </p:attrNameLst>
                                      </p:cBhvr>
                                      <p:tavLst>
                                        <p:tav tm="0">
                                          <p:val>
                                            <p:strVal val="ppt_y"/>
                                          </p:val>
                                        </p:tav>
                                        <p:tav tm="100000">
                                          <p:val>
                                            <p:strVal val="1+ppt_h/2"/>
                                          </p:val>
                                        </p:tav>
                                      </p:tavLst>
                                    </p:anim>
                                    <p:set>
                                      <p:cBhvr>
                                        <p:cTn id="25" dur="1" fill="hold">
                                          <p:stCondLst>
                                            <p:cond delay="499"/>
                                          </p:stCondLst>
                                        </p:cTn>
                                        <p:tgtEl>
                                          <p:spTgt spid="8"/>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prstClr val="black">
                    <a:lumMod val="65000"/>
                    <a:lumOff val="35000"/>
                  </a:prstClr>
                </a:solidFill>
                <a:latin typeface="+mn-ea"/>
              </a:rPr>
              <a:t>锐思数据库应用案例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panose="020B0503020204020204" charset="-122"/>
              <a:cs typeface="+mn-cs"/>
              <a:sym typeface="微软雅黑" panose="020B0503020204020204" charset="-122"/>
            </a:endParaRPr>
          </a:p>
        </p:txBody>
      </p:sp>
      <mc:AlternateContent xmlns:mc="http://schemas.openxmlformats.org/markup-compatibility/2006">
        <mc:Choice xmlns:a14="http://schemas.microsoft.com/office/drawing/2010/main" Requires="a14">
          <p:sp>
            <p:nvSpPr>
              <p:cNvPr id="3" name="文本框 2"/>
              <p:cNvSpPr txBox="1"/>
              <p:nvPr/>
            </p:nvSpPr>
            <p:spPr>
              <a:xfrm>
                <a:off x="645054" y="2107730"/>
                <a:ext cx="6314546" cy="2919197"/>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
                  <a:defRPr/>
                </a:pPr>
                <a:r>
                  <a:rPr lang="zh-CN" altLang="en-US" sz="2200" b="1"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基准回归模型</a:t>
                </a:r>
                <a:endParaRPr lang="en-US" altLang="zh-CN" sz="2200" b="1"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lvl="0" algn="just">
                  <a:lnSpc>
                    <a:spcPct val="150000"/>
                  </a:lnSpc>
                  <a:defRPr/>
                </a:pPr>
                <a14:m>
                  <m:oMathPara xmlns:m="http://schemas.openxmlformats.org/officeDocument/2006/math">
                    <m:oMathParaPr>
                      <m:jc m:val="left"/>
                    </m:oMathParaPr>
                    <m:oMath xmlns:m="http://schemas.openxmlformats.org/officeDocument/2006/math">
                      <m:sSub>
                        <m:sSubPr>
                          <m:ctrlPr>
                            <a:rPr kumimoji="0" lang="fr-FR"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ctrlPr>
                        </m:sSubPr>
                        <m:e>
                          <m: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𝐷𝑖𝑣</m:t>
                          </m:r>
                        </m:e>
                        <m:sub>
                          <m: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𝑖</m:t>
                          </m:r>
                          <m: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m:t>
                          </m:r>
                          <m: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𝑡</m:t>
                          </m:r>
                        </m:sub>
                      </m:sSub>
                      <m: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m:t>
                      </m:r>
                      <m:sSub>
                        <m:sSubPr>
                          <m:ctrlP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ctrlPr>
                        </m:sSubPr>
                        <m:e>
                          <m:r>
                            <a:rPr kumimoji="0" lang="zh-CN" altLang="en-US"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𝛼</m:t>
                          </m:r>
                        </m:e>
                        <m:sub>
                          <m: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0</m:t>
                          </m:r>
                        </m:sub>
                      </m:sSub>
                      <m: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m:t>
                      </m:r>
                      <m:sSub>
                        <m:sSubPr>
                          <m:ctrlP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ctrlPr>
                        </m:sSubPr>
                        <m:e>
                          <m:r>
                            <a:rPr kumimoji="0" lang="zh-CN" altLang="en-US"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𝛼</m:t>
                          </m:r>
                        </m:e>
                        <m:sub>
                          <m: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1</m:t>
                          </m:r>
                        </m:sub>
                      </m:sSub>
                      <m:sSub>
                        <m:sSubPr>
                          <m:ctrlP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ctrlPr>
                        </m:sSubPr>
                        <m:e>
                          <m:r>
                            <a:rPr lang="en-US" altLang="zh-CN" sz="2200" i="1" kern="100">
                              <a:solidFill>
                                <a:srgbClr val="000000"/>
                              </a:solidFill>
                              <a:latin typeface="Cambria Math" panose="02040503050406030204" pitchFamily="18" charset="0"/>
                              <a:ea typeface="仿宋" panose="02010609060101010101" pitchFamily="49" charset="-122"/>
                              <a:cs typeface="Times New Roman" panose="02020603050405020304" pitchFamily="18" charset="0"/>
                            </a:rPr>
                            <m:t>𝑐𝑛𝑒𝑝𝑢</m:t>
                          </m:r>
                        </m:e>
                        <m:sub>
                          <m: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𝑡</m:t>
                          </m:r>
                        </m:sub>
                      </m:sSub>
                      <m: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m:t>
                      </m:r>
                      <m:sSub>
                        <m:sSubPr>
                          <m:ctrlP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ctrlPr>
                        </m:sSubPr>
                        <m:e>
                          <m:r>
                            <a:rPr kumimoji="0" lang="zh-CN" altLang="en-US"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𝛼</m:t>
                          </m:r>
                        </m:e>
                        <m:sub>
                          <m: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2</m:t>
                          </m:r>
                        </m:sub>
                      </m:sSub>
                      <m:sSub>
                        <m:sSubPr>
                          <m:ctrlP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ctrlPr>
                        </m:sSubPr>
                        <m:e>
                          <m: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𝑋</m:t>
                          </m:r>
                        </m:e>
                        <m:sub>
                          <m: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𝑖</m:t>
                          </m:r>
                          <m: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m:t>
                          </m:r>
                          <m: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𝑡</m:t>
                          </m:r>
                        </m:sub>
                      </m:sSub>
                      <m: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m:t>
                      </m:r>
                      <m: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𝑖</m:t>
                      </m:r>
                      <m: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m:t>
                      </m:r>
                      <m: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𝑖𝑛𝑑𝑢𝑐</m:t>
                      </m:r>
                      <m: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m:t>
                      </m:r>
                      <m:sSub>
                        <m:sSubPr>
                          <m:ctrlP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ctrlPr>
                        </m:sSubPr>
                        <m:e>
                          <m:r>
                            <a:rPr kumimoji="0" lang="zh-CN" altLang="en-US"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𝜀</m:t>
                          </m:r>
                        </m:e>
                        <m:sub>
                          <m: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𝑖</m:t>
                          </m:r>
                          <m: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m:t>
                          </m:r>
                          <m:r>
                            <a:rPr kumimoji="0" lang="en-US" altLang="zh-CN" sz="2200" b="0" i="1" u="none" strike="noStrike" kern="100" cap="none" spc="0" normalizeH="0" baseline="0" noProof="0" smtClean="0">
                              <a:ln>
                                <a:noFill/>
                              </a:ln>
                              <a:solidFill>
                                <a:srgbClr val="000000"/>
                              </a:solidFill>
                              <a:effectLst/>
                              <a:uLnTx/>
                              <a:uFillTx/>
                              <a:latin typeface="Cambria Math" panose="02040503050406030204" pitchFamily="18" charset="0"/>
                              <a:ea typeface="仿宋" panose="02010609060101010101" pitchFamily="49" charset="-122"/>
                              <a:cs typeface="Times New Roman" panose="02020603050405020304" pitchFamily="18" charset="0"/>
                            </a:rPr>
                            <m:t>𝑡</m:t>
                          </m:r>
                        </m:sub>
                      </m:sSub>
                    </m:oMath>
                  </m:oMathPara>
                </a14:m>
                <a:endParaRPr kumimoji="0" lang="en-US" altLang="zh-CN" sz="22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R="0" lvl="0" algn="just" defTabSz="914400" rtl="0" eaLnBrk="1" fontAlgn="auto" latinLnBrk="0" hangingPunct="1">
                  <a:lnSpc>
                    <a:spcPct val="150000"/>
                  </a:lnSpc>
                  <a:spcBef>
                    <a:spcPts val="0"/>
                  </a:spcBef>
                  <a:spcAft>
                    <a:spcPts val="0"/>
                  </a:spcAft>
                  <a:buClrTx/>
                  <a:buSzTx/>
                  <a:defRPr/>
                </a:pPr>
                <a:endParaRPr lang="en-US" altLang="zh-CN" sz="16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marR="0" lvl="0" algn="just" defTabSz="914400" rtl="0" eaLnBrk="1" fontAlgn="auto" latinLnBrk="0" hangingPunct="1">
                  <a:lnSpc>
                    <a:spcPct val="150000"/>
                  </a:lnSpc>
                  <a:spcBef>
                    <a:spcPts val="0"/>
                  </a:spcBef>
                  <a:spcAft>
                    <a:spcPts val="0"/>
                  </a:spcAft>
                  <a:buClrTx/>
                  <a:buSzTx/>
                  <a:defRPr/>
                </a:pPr>
                <a:r>
                  <a:rPr kumimoji="0" lang="zh-CN" altLang="en-US" sz="16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第（</a:t>
                </a:r>
                <a:r>
                  <a:rPr kumimoji="0" lang="en-US" altLang="zh-CN" sz="16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1</a:t>
                </a:r>
                <a:r>
                  <a:rPr kumimoji="0" lang="zh-CN" altLang="en-US" sz="16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）和（</a:t>
                </a:r>
                <a:r>
                  <a:rPr kumimoji="0" lang="en-US" altLang="zh-CN" sz="16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2</a:t>
                </a:r>
                <a:r>
                  <a:rPr kumimoji="0" lang="zh-CN" altLang="en-US" sz="16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）列被解释变量为企业经营行业的个数</a:t>
                </a:r>
                <a:r>
                  <a:rPr kumimoji="0" lang="en-US" altLang="zh-CN" sz="1600" b="0" i="0" u="none" strike="noStrike" kern="100" cap="none" spc="0" normalizeH="0" baseline="0" noProof="0" dirty="0" err="1">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divnum</a:t>
                </a:r>
                <a:endParaRPr lang="en-US" altLang="zh-CN" sz="16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marR="0" lvl="0" algn="just" defTabSz="914400" rtl="0" eaLnBrk="1" fontAlgn="auto" latinLnBrk="0" hangingPunct="1">
                  <a:lnSpc>
                    <a:spcPct val="150000"/>
                  </a:lnSpc>
                  <a:spcBef>
                    <a:spcPts val="0"/>
                  </a:spcBef>
                  <a:spcAft>
                    <a:spcPts val="0"/>
                  </a:spcAft>
                  <a:buClrTx/>
                  <a:buSzTx/>
                  <a:defRPr/>
                </a:pPr>
                <a:r>
                  <a:rPr kumimoji="0" lang="zh-CN" altLang="en-US" sz="16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第（</a:t>
                </a:r>
                <a:r>
                  <a:rPr kumimoji="0" lang="en-US" altLang="zh-CN" sz="16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3</a:t>
                </a:r>
                <a:r>
                  <a:rPr kumimoji="0" lang="zh-CN" altLang="en-US" sz="16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）和（</a:t>
                </a:r>
                <a:r>
                  <a:rPr kumimoji="0" lang="en-US" altLang="zh-CN" sz="16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4</a:t>
                </a:r>
                <a:r>
                  <a:rPr kumimoji="0" lang="zh-CN" altLang="en-US" sz="16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）列选择收入熵（</a:t>
                </a:r>
                <a:r>
                  <a:rPr kumimoji="0" lang="en-US" altLang="zh-CN" sz="1600" b="0" i="0" u="none" strike="noStrike" kern="100" cap="none" spc="0" normalizeH="0" baseline="0" noProof="0" dirty="0" err="1">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diventro</a:t>
                </a:r>
                <a:r>
                  <a:rPr kumimoji="0" lang="zh-CN" altLang="en-US" sz="16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）来衡量企业多</a:t>
                </a:r>
                <a:endParaRPr kumimoji="0" lang="zh-CN" altLang="en-US" sz="16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R="0" lvl="0" algn="just" defTabSz="914400" rtl="0" eaLnBrk="1" fontAlgn="auto" latinLnBrk="0" hangingPunct="1">
                  <a:lnSpc>
                    <a:spcPct val="150000"/>
                  </a:lnSpc>
                  <a:spcBef>
                    <a:spcPts val="0"/>
                  </a:spcBef>
                  <a:spcAft>
                    <a:spcPts val="0"/>
                  </a:spcAft>
                  <a:buClrTx/>
                  <a:buSzTx/>
                  <a:defRPr/>
                </a:pPr>
                <a:r>
                  <a:rPr kumimoji="0" lang="zh-CN" altLang="en-US" sz="16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元化经营程度。</a:t>
                </a:r>
                <a:endParaRPr kumimoji="0" lang="en-US" altLang="zh-CN" sz="16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R="0" lvl="0" algn="just" defTabSz="914400" rtl="0" eaLnBrk="1" fontAlgn="auto" latinLnBrk="0" hangingPunct="1">
                  <a:lnSpc>
                    <a:spcPct val="150000"/>
                  </a:lnSpc>
                  <a:spcBef>
                    <a:spcPts val="0"/>
                  </a:spcBef>
                  <a:spcAft>
                    <a:spcPts val="0"/>
                  </a:spcAft>
                  <a:buClrTx/>
                  <a:buSzTx/>
                  <a:defRPr/>
                </a:pPr>
                <a:r>
                  <a:rPr kumimoji="0" lang="zh-CN" altLang="en-US" sz="16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另外，相较于（</a:t>
                </a:r>
                <a:r>
                  <a:rPr kumimoji="0" lang="en-US" altLang="zh-CN" sz="16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1</a:t>
                </a:r>
                <a:r>
                  <a:rPr kumimoji="0" lang="zh-CN" altLang="en-US" sz="16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）和（</a:t>
                </a:r>
                <a:r>
                  <a:rPr kumimoji="0" lang="en-US" altLang="zh-CN" sz="16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3</a:t>
                </a:r>
                <a:r>
                  <a:rPr kumimoji="0" lang="zh-CN" altLang="en-US" sz="16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）列，（</a:t>
                </a:r>
                <a:r>
                  <a:rPr kumimoji="0" lang="en-US" altLang="zh-CN" sz="16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2</a:t>
                </a:r>
                <a:r>
                  <a:rPr kumimoji="0" lang="zh-CN" altLang="en-US" sz="16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）和（</a:t>
                </a:r>
                <a:r>
                  <a:rPr kumimoji="0" lang="en-US" altLang="zh-CN" sz="16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4</a:t>
                </a:r>
                <a:r>
                  <a:rPr kumimoji="0" lang="zh-CN" altLang="en-US" sz="16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）控制了行业的固定效应。</a:t>
                </a:r>
                <a:endParaRPr kumimoji="0" lang="en-US" altLang="zh-CN" sz="16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mc:Choice>
        <mc:Fallback>
          <p:sp>
            <p:nvSpPr>
              <p:cNvPr id="3" name="文本框 2"/>
              <p:cNvSpPr txBox="1">
                <a:spLocks noRot="1" noChangeAspect="1" noMove="1" noResize="1" noEditPoints="1" noAdjustHandles="1" noChangeArrowheads="1" noChangeShapeType="1" noTextEdit="1"/>
              </p:cNvSpPr>
              <p:nvPr/>
            </p:nvSpPr>
            <p:spPr>
              <a:xfrm>
                <a:off x="645054" y="2107730"/>
                <a:ext cx="6314546" cy="2919197"/>
              </a:xfrm>
              <a:prstGeom prst="rect">
                <a:avLst/>
              </a:prstGeom>
              <a:blipFill rotWithShape="1">
                <a:blip r:embed="rId1"/>
                <a:stretch>
                  <a:fillRect l="-8" t="-6" r="-1197" b="9"/>
                </a:stretch>
              </a:blipFill>
            </p:spPr>
            <p:txBody>
              <a:bodyPr/>
              <a:lstStyle/>
              <a:p>
                <a:r>
                  <a:rPr lang="zh-CN" altLang="en-US">
                    <a:noFill/>
                  </a:rPr>
                  <a:t> </a:t>
                </a:r>
              </a:p>
            </p:txBody>
          </p:sp>
        </mc:Fallback>
      </mc:AlternateContent>
      <p:sp>
        <p:nvSpPr>
          <p:cNvPr id="5" name="矩形 13"/>
          <p:cNvSpPr>
            <a:spLocks noChangeArrowheads="1"/>
          </p:cNvSpPr>
          <p:nvPr/>
        </p:nvSpPr>
        <p:spPr bwMode="auto">
          <a:xfrm>
            <a:off x="1264285" y="1091254"/>
            <a:ext cx="9834350" cy="461665"/>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经济政策不确定性、企业融资行为与多元化经营策略</a:t>
            </a: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endPar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pic>
        <p:nvPicPr>
          <p:cNvPr id="7" name="图片 6"/>
          <p:cNvPicPr>
            <a:picLocks noChangeAspect="1"/>
          </p:cNvPicPr>
          <p:nvPr/>
        </p:nvPicPr>
        <p:blipFill>
          <a:blip r:embed="rId2"/>
          <a:stretch>
            <a:fillRect/>
          </a:stretch>
        </p:blipFill>
        <p:spPr>
          <a:xfrm>
            <a:off x="6959600" y="1478925"/>
            <a:ext cx="4972102" cy="5064750"/>
          </a:xfrm>
          <a:prstGeom prst="rect">
            <a:avLst/>
          </a:prstGeom>
          <a:ln>
            <a:noFill/>
          </a:ln>
          <a:effectLst>
            <a:outerShdw blurRad="292100" dist="139700" dir="2700000" algn="tl" rotWithShape="0">
              <a:srgbClr val="333333">
                <a:alpha val="65000"/>
              </a:srgbClr>
            </a:outerShdw>
          </a:effectLst>
        </p:spPr>
      </p:pic>
    </p:spTree>
    <p:custDataLst>
      <p:tags r:id="rId3"/>
    </p:custDataLst>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prstClr val="black">
                    <a:lumMod val="65000"/>
                    <a:lumOff val="35000"/>
                  </a:prstClr>
                </a:solidFill>
                <a:latin typeface="+mn-ea"/>
              </a:rPr>
              <a:t>锐思数据库应用案例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panose="020B0503020204020204" charset="-122"/>
              <a:cs typeface="+mn-cs"/>
              <a:sym typeface="微软雅黑" panose="020B0503020204020204" charset="-122"/>
            </a:endParaRPr>
          </a:p>
        </p:txBody>
      </p:sp>
      <p:sp>
        <p:nvSpPr>
          <p:cNvPr id="3" name="文本框 2"/>
          <p:cNvSpPr txBox="1"/>
          <p:nvPr/>
        </p:nvSpPr>
        <p:spPr>
          <a:xfrm>
            <a:off x="1264286" y="1807878"/>
            <a:ext cx="5223600" cy="2630170"/>
          </a:xfrm>
          <a:prstGeom prst="rect">
            <a:avLst/>
          </a:prstGeom>
          <a:noFill/>
        </p:spPr>
        <p:txBody>
          <a:bodyPr wrap="square" rtlCol="0">
            <a:spAutoFit/>
          </a:bodyPr>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defRPr/>
            </a:pPr>
            <a:r>
              <a:rPr lang="zh-CN" altLang="en-US" sz="2200" b="1" kern="10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sym typeface="+mn-ea"/>
              </a:rPr>
              <a:t>模型设定</a:t>
            </a:r>
            <a:endParaRPr kumimoji="0" lang="en-US" altLang="zh-CN"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L="457200" marR="0" lvl="0" indent="-457200" algn="just" defTabSz="914400" rtl="0" eaLnBrk="1" fontAlgn="auto" latinLnBrk="0" hangingPunct="1">
              <a:lnSpc>
                <a:spcPct val="150000"/>
              </a:lnSpc>
              <a:spcBef>
                <a:spcPts val="0"/>
              </a:spcBef>
              <a:spcAft>
                <a:spcPts val="0"/>
              </a:spcAft>
              <a:buClrTx/>
              <a:buSzTx/>
              <a:buFont typeface="+mj-lt"/>
              <a:buAutoNum type="alphaUcPeriod"/>
              <a:defRPr/>
            </a:pPr>
            <a:r>
              <a:rPr lang="zh-CN" altLang="en-US" sz="22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sym typeface="+mn-ea"/>
              </a:rPr>
              <a:t>异质性分析</a:t>
            </a:r>
            <a:r>
              <a:rPr lang="en-US" altLang="zh-CN"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sym typeface="+mn-ea"/>
              </a:rPr>
              <a:t> </a:t>
            </a:r>
            <a:endParaRPr lang="en-US" altLang="zh-CN"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marL="457200" marR="0" lvl="0" indent="-457200" algn="just" defTabSz="914400" rtl="0" eaLnBrk="1" fontAlgn="auto" latinLnBrk="0" hangingPunct="1">
              <a:lnSpc>
                <a:spcPct val="150000"/>
              </a:lnSpc>
              <a:spcBef>
                <a:spcPts val="0"/>
              </a:spcBef>
              <a:spcAft>
                <a:spcPts val="0"/>
              </a:spcAft>
              <a:buClrTx/>
              <a:buSzTx/>
              <a:buFont typeface="+mj-lt"/>
              <a:buAutoNum type="alphaLcParenR"/>
              <a:defRPr/>
            </a:pPr>
            <a:r>
              <a:rPr lang="zh-CN" altLang="en-US" sz="2200" kern="10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sym typeface="+mn-ea"/>
              </a:rPr>
              <a:t>产权异质性</a:t>
            </a:r>
            <a:endParaRPr lang="zh-CN" altLang="en-US" sz="2200" kern="10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sym typeface="+mn-ea"/>
            </a:endParaRPr>
          </a:p>
          <a:p>
            <a:pPr marL="457200" marR="0" lvl="0" indent="-457200" algn="just" defTabSz="914400" rtl="0" eaLnBrk="1" fontAlgn="auto" latinLnBrk="0" hangingPunct="1">
              <a:lnSpc>
                <a:spcPct val="150000"/>
              </a:lnSpc>
              <a:spcBef>
                <a:spcPts val="0"/>
              </a:spcBef>
              <a:spcAft>
                <a:spcPts val="0"/>
              </a:spcAft>
              <a:buClrTx/>
              <a:buSzTx/>
              <a:buFont typeface="+mj-lt"/>
              <a:buAutoNum type="alphaLcParenR"/>
              <a:defRPr/>
            </a:pPr>
            <a:r>
              <a:rPr lang="zh-CN" altLang="en-US" sz="2200" kern="10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sym typeface="+mn-ea"/>
              </a:rPr>
              <a:t>规模异质性</a:t>
            </a:r>
            <a:endParaRPr lang="zh-CN" altLang="en-US" sz="2200" kern="10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sym typeface="+mn-ea"/>
            </a:endParaRPr>
          </a:p>
          <a:p>
            <a:pPr marL="457200" marR="0" lvl="0" indent="-457200" algn="just" defTabSz="914400" rtl="0" eaLnBrk="1" fontAlgn="auto" latinLnBrk="0" hangingPunct="1">
              <a:lnSpc>
                <a:spcPct val="150000"/>
              </a:lnSpc>
              <a:spcBef>
                <a:spcPts val="0"/>
              </a:spcBef>
              <a:spcAft>
                <a:spcPts val="0"/>
              </a:spcAft>
              <a:buClrTx/>
              <a:buSzTx/>
              <a:buFont typeface="+mj-lt"/>
              <a:buAutoNum type="alphaLcParenR"/>
              <a:defRPr/>
            </a:pPr>
            <a:r>
              <a:rPr lang="zh-CN" altLang="en-US" sz="2200" kern="10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sym typeface="+mn-ea"/>
              </a:rPr>
              <a:t>经济政策不确定性异质性</a:t>
            </a:r>
            <a:endParaRPr kumimoji="0" lang="en-US" altLang="zh-CN" sz="22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sp>
        <p:nvSpPr>
          <p:cNvPr id="5" name="矩形 13"/>
          <p:cNvSpPr>
            <a:spLocks noChangeArrowheads="1"/>
          </p:cNvSpPr>
          <p:nvPr/>
        </p:nvSpPr>
        <p:spPr bwMode="auto">
          <a:xfrm>
            <a:off x="1264285" y="1091254"/>
            <a:ext cx="9834350" cy="461665"/>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经济政策不确定性、企业融资行为与多元化经营策略</a:t>
            </a: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endPar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pic>
        <p:nvPicPr>
          <p:cNvPr id="6" name="图片 5" descr="/Users/emmayang_yang/Desktop/WX20230315-113152@2x.pngWX20230315-113152@2x"/>
          <p:cNvPicPr>
            <a:picLocks noChangeAspect="1"/>
          </p:cNvPicPr>
          <p:nvPr/>
        </p:nvPicPr>
        <p:blipFill>
          <a:blip r:embed="rId1"/>
          <a:srcRect/>
          <a:stretch>
            <a:fillRect/>
          </a:stretch>
        </p:blipFill>
        <p:spPr>
          <a:xfrm>
            <a:off x="5737860" y="1553210"/>
            <a:ext cx="5360670" cy="5033010"/>
          </a:xfrm>
          <a:prstGeom prst="rect">
            <a:avLst/>
          </a:prstGeom>
          <a:effectLst/>
        </p:spPr>
      </p:pic>
    </p:spTree>
    <p:custDataLst>
      <p:tags r:id="rId2"/>
    </p:custDataLst>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prstClr val="black">
                    <a:lumMod val="65000"/>
                    <a:lumOff val="35000"/>
                  </a:prstClr>
                </a:solidFill>
                <a:latin typeface="+mn-ea"/>
              </a:rPr>
              <a:t>锐思数据库应用案例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panose="020B0503020204020204" charset="-122"/>
              <a:cs typeface="+mn-cs"/>
              <a:sym typeface="微软雅黑" panose="020B0503020204020204" charset="-122"/>
            </a:endParaRPr>
          </a:p>
        </p:txBody>
      </p:sp>
      <p:sp>
        <p:nvSpPr>
          <p:cNvPr id="3" name="文本框 2"/>
          <p:cNvSpPr txBox="1"/>
          <p:nvPr/>
        </p:nvSpPr>
        <p:spPr>
          <a:xfrm>
            <a:off x="1264285" y="1807878"/>
            <a:ext cx="9556115" cy="4754245"/>
          </a:xfrm>
          <a:prstGeom prst="rect">
            <a:avLst/>
          </a:prstGeom>
          <a:noFill/>
        </p:spPr>
        <p:txBody>
          <a:bodyPr wrap="square" rtlCol="0">
            <a:spAutoFit/>
          </a:bodyPr>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defRPr/>
            </a:pPr>
            <a:r>
              <a:rPr kumimoji="0" lang="zh-CN" altLang="en-US"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模型设定</a:t>
            </a:r>
            <a:endParaRPr kumimoji="0" lang="en-US" altLang="zh-CN"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L="457200" marR="0" lvl="0" indent="-457200" algn="just" defTabSz="914400" rtl="0" eaLnBrk="1" fontAlgn="auto" latinLnBrk="0" hangingPunct="1">
              <a:lnSpc>
                <a:spcPct val="150000"/>
              </a:lnSpc>
              <a:spcBef>
                <a:spcPts val="0"/>
              </a:spcBef>
              <a:spcAft>
                <a:spcPts val="0"/>
              </a:spcAft>
              <a:buClrTx/>
              <a:buSzTx/>
              <a:buFont typeface="+mj-lt"/>
              <a:buAutoNum type="alphaUcPeriod" startAt="2"/>
              <a:defRPr/>
            </a:pPr>
            <a:r>
              <a:rPr lang="zh-CN" altLang="en-US" sz="20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rPr>
              <a:t>影响机制分析（中介效应检验）</a:t>
            </a:r>
            <a:endParaRPr lang="zh-CN" altLang="en-US" sz="20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endParaRPr>
          </a:p>
          <a:p>
            <a:pPr marR="0" lvl="0" indent="0" algn="just" defTabSz="914400" rtl="0" eaLnBrk="1" fontAlgn="auto" latinLnBrk="0" hangingPunct="1">
              <a:lnSpc>
                <a:spcPct val="150000"/>
              </a:lnSpc>
              <a:spcBef>
                <a:spcPts val="0"/>
              </a:spcBef>
              <a:spcAft>
                <a:spcPts val="0"/>
              </a:spcAft>
              <a:buClrTx/>
              <a:buSzTx/>
              <a:buNone/>
              <a:defRPr/>
            </a:pPr>
            <a:endParaRPr lang="zh-CN" altLang="en-US" sz="20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endParaRPr>
          </a:p>
          <a:p>
            <a:pPr marR="0" lvl="0" indent="0" algn="just" defTabSz="914400" rtl="0" eaLnBrk="1" fontAlgn="auto" latinLnBrk="0" hangingPunct="1">
              <a:lnSpc>
                <a:spcPct val="100000"/>
              </a:lnSpc>
              <a:spcBef>
                <a:spcPts val="0"/>
              </a:spcBef>
              <a:spcAft>
                <a:spcPts val="0"/>
              </a:spcAft>
              <a:buClrTx/>
              <a:buSzTx/>
              <a:buNone/>
              <a:defRPr/>
            </a:pPr>
            <a:endPar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marR="0" lvl="0" indent="0" algn="just" defTabSz="914400" rtl="0" eaLnBrk="1" fontAlgn="auto" latinLnBrk="0" hangingPunct="1">
              <a:lnSpc>
                <a:spcPct val="100000"/>
              </a:lnSpc>
              <a:spcBef>
                <a:spcPts val="0"/>
              </a:spcBef>
              <a:spcAft>
                <a:spcPts val="0"/>
              </a:spcAft>
              <a:buClrTx/>
              <a:buSzTx/>
              <a:buNone/>
              <a:defRPr/>
            </a:pPr>
            <a:endPar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marR="0" lvl="0" indent="0" algn="just" defTabSz="914400" rtl="0" eaLnBrk="1" fontAlgn="auto" latinLnBrk="0" hangingPunct="1">
              <a:lnSpc>
                <a:spcPct val="100000"/>
              </a:lnSpc>
              <a:spcBef>
                <a:spcPts val="0"/>
              </a:spcBef>
              <a:spcAft>
                <a:spcPts val="0"/>
              </a:spcAft>
              <a:buClrTx/>
              <a:buSzTx/>
              <a:buNone/>
              <a:defRPr/>
            </a:pPr>
            <a:endPar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marR="0" lvl="0" indent="0" algn="just" defTabSz="914400" rtl="0" eaLnBrk="1" fontAlgn="auto" latinLnBrk="0" hangingPunct="1">
              <a:lnSpc>
                <a:spcPct val="150000"/>
              </a:lnSpc>
              <a:spcBef>
                <a:spcPts val="0"/>
              </a:spcBef>
              <a:spcAft>
                <a:spcPts val="0"/>
              </a:spcAft>
              <a:buClrTx/>
              <a:buSzTx/>
              <a:buNone/>
              <a:defRPr/>
            </a:pP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For </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中介效应，</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参考温忠麟等（2004）的三步检验步骤</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a:t>
            </a:r>
            <a:endPar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marL="457200" marR="0" lvl="0" indent="-457200" defTabSz="914400" rtl="0" eaLnBrk="1" fontAlgn="auto" latinLnBrk="0" hangingPunct="1">
              <a:lnSpc>
                <a:spcPct val="150000"/>
              </a:lnSpc>
              <a:spcBef>
                <a:spcPts val="0"/>
              </a:spcBef>
              <a:spcAft>
                <a:spcPts val="0"/>
              </a:spcAft>
              <a:buClrTx/>
              <a:buSzTx/>
              <a:buFont typeface="+mj-lt"/>
              <a:buAutoNum type="arabicPeriod"/>
              <a:defRPr/>
            </a:pPr>
            <a:r>
              <a:rPr lang="en-US" altLang="zh-CN" sz="2000" kern="100" dirty="0" err="1">
                <a:solidFill>
                  <a:srgbClr val="000000"/>
                </a:solidFill>
                <a:latin typeface="仿宋" panose="02010609060101010101" pitchFamily="49" charset="-122"/>
                <a:ea typeface="仿宋" panose="02010609060101010101" pitchFamily="49" charset="-122"/>
                <a:cs typeface="Times New Roman" panose="02020603050405020304" pitchFamily="18" charset="0"/>
              </a:rPr>
              <a:t>检验</a:t>
            </a:r>
            <a:r>
              <a:rPr lang="en-US" altLang="zh-CN" sz="2000" kern="100" dirty="0" err="1">
                <a:solidFill>
                  <a:srgbClr val="FF0000"/>
                </a:solidFill>
                <a:latin typeface="仿宋" panose="02010609060101010101" pitchFamily="49" charset="-122"/>
                <a:ea typeface="仿宋" panose="02010609060101010101" pitchFamily="49" charset="-122"/>
                <a:cs typeface="Times New Roman" panose="02020603050405020304" pitchFamily="18" charset="0"/>
              </a:rPr>
              <a:t>经济政策不确定性</a:t>
            </a:r>
            <a:r>
              <a:rPr lang="en-US" altLang="zh-CN" sz="2000" kern="100" dirty="0" err="1">
                <a:solidFill>
                  <a:srgbClr val="000000"/>
                </a:solidFill>
                <a:latin typeface="仿宋" panose="02010609060101010101" pitchFamily="49" charset="-122"/>
                <a:ea typeface="仿宋" panose="02010609060101010101" pitchFamily="49" charset="-122"/>
                <a:cs typeface="Times New Roman" panose="02020603050405020304" pitchFamily="18" charset="0"/>
              </a:rPr>
              <a:t>对企业多元化经营策略的影响</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 </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(verified previously)；</a:t>
            </a:r>
            <a:endPar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marL="457200" marR="0" lvl="0" indent="-457200" algn="just" defTabSz="914400" rtl="0" eaLnBrk="1" fontAlgn="auto" latinLnBrk="0" hangingPunct="1">
              <a:lnSpc>
                <a:spcPct val="150000"/>
              </a:lnSpc>
              <a:spcBef>
                <a:spcPts val="0"/>
              </a:spcBef>
              <a:spcAft>
                <a:spcPts val="0"/>
              </a:spcAft>
              <a:buClrTx/>
              <a:buSzTx/>
              <a:buFont typeface="+mj-lt"/>
              <a:buAutoNum type="arabicPeriod"/>
              <a:defRPr/>
            </a:pPr>
            <a:r>
              <a:rPr lang="en-US" altLang="zh-CN" sz="2000" kern="100" dirty="0" err="1">
                <a:solidFill>
                  <a:srgbClr val="000000"/>
                </a:solidFill>
                <a:latin typeface="仿宋" panose="02010609060101010101" pitchFamily="49" charset="-122"/>
                <a:ea typeface="仿宋" panose="02010609060101010101" pitchFamily="49" charset="-122"/>
                <a:cs typeface="Times New Roman" panose="02020603050405020304" pitchFamily="18" charset="0"/>
              </a:rPr>
              <a:t>检验经济政策不确定性对</a:t>
            </a:r>
            <a:r>
              <a:rPr lang="en-US" altLang="zh-CN" sz="2000" kern="100" dirty="0" err="1">
                <a:solidFill>
                  <a:srgbClr val="FF0000"/>
                </a:solidFill>
                <a:latin typeface="仿宋" panose="02010609060101010101" pitchFamily="49" charset="-122"/>
                <a:ea typeface="仿宋" panose="02010609060101010101" pitchFamily="49" charset="-122"/>
                <a:cs typeface="Times New Roman" panose="02020603050405020304" pitchFamily="18" charset="0"/>
              </a:rPr>
              <a:t>企业融资行为</a:t>
            </a:r>
            <a:r>
              <a:rPr lang="en-US" altLang="zh-CN" sz="2000" kern="100" dirty="0" err="1">
                <a:solidFill>
                  <a:srgbClr val="000000"/>
                </a:solidFill>
                <a:latin typeface="仿宋" panose="02010609060101010101" pitchFamily="49" charset="-122"/>
                <a:ea typeface="仿宋" panose="02010609060101010101" pitchFamily="49" charset="-122"/>
                <a:cs typeface="Times New Roman" panose="02020603050405020304" pitchFamily="18" charset="0"/>
              </a:rPr>
              <a:t>情况的影响</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 </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(where the variable ‘Finance’ is adopted to measure </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企业融资情况</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a:t>
            </a:r>
            <a:endPar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marL="457200" marR="0" lvl="0" indent="-457200" algn="just" defTabSz="914400" rtl="0" eaLnBrk="1" fontAlgn="auto" latinLnBrk="0" hangingPunct="1">
              <a:lnSpc>
                <a:spcPct val="150000"/>
              </a:lnSpc>
              <a:spcBef>
                <a:spcPts val="0"/>
              </a:spcBef>
              <a:spcAft>
                <a:spcPts val="0"/>
              </a:spcAft>
              <a:buClrTx/>
              <a:buSzTx/>
              <a:buFont typeface="+mj-lt"/>
              <a:buAutoNum type="arabicPeriod"/>
              <a:defRPr/>
            </a:pP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检验经济政策不确定性和企业融资行为</a:t>
            </a:r>
            <a:r>
              <a:rPr lang="en-US" altLang="zh-CN" sz="2000" u="sng"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rPr>
              <a:t>共同</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对企业多元化经营策略的影响。</a:t>
            </a:r>
            <a:endParaRPr kumimoji="0" lang="en-US" altLang="zh-CN"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sp>
        <p:nvSpPr>
          <p:cNvPr id="5" name="矩形 13"/>
          <p:cNvSpPr>
            <a:spLocks noChangeArrowheads="1"/>
          </p:cNvSpPr>
          <p:nvPr/>
        </p:nvSpPr>
        <p:spPr bwMode="auto">
          <a:xfrm>
            <a:off x="1264285" y="1091254"/>
            <a:ext cx="9834350" cy="461665"/>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经济政策不确定性、企业融资行为与多元化经营策略</a:t>
            </a: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endPar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pic>
        <p:nvPicPr>
          <p:cNvPr id="6" name="图片 5" descr="/Users/emmayang_yang/Desktop/屏幕快照 2023-03-15 11.08.12.png屏幕快照 2023-03-15 11.08.12"/>
          <p:cNvPicPr>
            <a:picLocks noChangeAspect="1"/>
          </p:cNvPicPr>
          <p:nvPr/>
        </p:nvPicPr>
        <p:blipFill>
          <a:blip r:embed="rId1"/>
          <a:srcRect/>
          <a:stretch>
            <a:fillRect/>
          </a:stretch>
        </p:blipFill>
        <p:spPr>
          <a:xfrm>
            <a:off x="2876550" y="3048635"/>
            <a:ext cx="6610350" cy="882015"/>
          </a:xfrm>
          <a:prstGeom prst="rect">
            <a:avLst/>
          </a:prstGeom>
        </p:spPr>
      </p:pic>
    </p:spTree>
    <p:custDataLst>
      <p:tags r:id="rId2"/>
    </p:custDataLst>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wipe(down)">
                                      <p:cBhvr>
                                        <p:cTn id="7" dur="500"/>
                                        <p:tgtEl>
                                          <p:spTgt spid="3">
                                            <p:txEl>
                                              <p:pRg st="6" end="6"/>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wipe(down)">
                                      <p:cBhvr>
                                        <p:cTn id="10" dur="500"/>
                                        <p:tgtEl>
                                          <p:spTgt spid="3">
                                            <p:txEl>
                                              <p:pRg st="7" end="7"/>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Effect transition="in" filter="wipe(down)">
                                      <p:cBhvr>
                                        <p:cTn id="13" dur="500"/>
                                        <p:tgtEl>
                                          <p:spTgt spid="3">
                                            <p:txEl>
                                              <p:pRg st="8" end="8"/>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9" end="9"/>
                                            </p:txEl>
                                          </p:spTgt>
                                        </p:tgtEl>
                                        <p:attrNameLst>
                                          <p:attrName>style.visibility</p:attrName>
                                        </p:attrNameLst>
                                      </p:cBhvr>
                                      <p:to>
                                        <p:strVal val="visible"/>
                                      </p:to>
                                    </p:set>
                                    <p:animEffect transition="in" filter="wipe(down)">
                                      <p:cBhvr>
                                        <p:cTn id="1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prstClr val="black">
                    <a:lumMod val="65000"/>
                    <a:lumOff val="35000"/>
                  </a:prstClr>
                </a:solidFill>
                <a:latin typeface="+mn-ea"/>
              </a:rPr>
              <a:t>锐思数据库应用案例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panose="020B0503020204020204" charset="-122"/>
              <a:cs typeface="+mn-cs"/>
              <a:sym typeface="微软雅黑" panose="020B0503020204020204" charset="-122"/>
            </a:endParaRPr>
          </a:p>
        </p:txBody>
      </p:sp>
      <p:sp>
        <p:nvSpPr>
          <p:cNvPr id="5" name="矩形 13"/>
          <p:cNvSpPr>
            <a:spLocks noChangeArrowheads="1"/>
          </p:cNvSpPr>
          <p:nvPr/>
        </p:nvSpPr>
        <p:spPr bwMode="auto">
          <a:xfrm>
            <a:off x="1264285" y="1091254"/>
            <a:ext cx="9834350" cy="461665"/>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经济政策不确定性、企业融资行为与多元化经营策略</a:t>
            </a: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endPar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sp>
        <p:nvSpPr>
          <p:cNvPr id="4" name="文本框 3"/>
          <p:cNvSpPr txBox="1"/>
          <p:nvPr/>
        </p:nvSpPr>
        <p:spPr>
          <a:xfrm>
            <a:off x="1264285" y="1807878"/>
            <a:ext cx="9336375" cy="4292600"/>
          </a:xfrm>
          <a:prstGeom prst="rect">
            <a:avLst/>
          </a:prstGeom>
          <a:noFill/>
        </p:spPr>
        <p:txBody>
          <a:bodyPr wrap="square" rtlCol="0">
            <a:spAutoFit/>
          </a:bodyPr>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defRPr/>
            </a:pPr>
            <a:r>
              <a:rPr kumimoji="0" lang="zh-CN" altLang="en-US"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研究结论</a:t>
            </a:r>
            <a:endParaRPr kumimoji="0" lang="en-US" altLang="zh-CN"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L="514350" marR="0" lvl="0" indent="-514350" algn="just" defTabSz="914400" rtl="0" eaLnBrk="1" fontAlgn="auto" latinLnBrk="0" hangingPunct="1">
              <a:lnSpc>
                <a:spcPct val="150000"/>
              </a:lnSpc>
              <a:spcBef>
                <a:spcPts val="0"/>
              </a:spcBef>
              <a:spcAft>
                <a:spcPts val="0"/>
              </a:spcAft>
              <a:buClrTx/>
              <a:buSzTx/>
              <a:buFont typeface="+mj-ea"/>
              <a:buAutoNum type="ea1JpnChsDbPeriod"/>
              <a:defRPr/>
            </a:pPr>
            <a:r>
              <a:rPr kumimoji="0" lang="en-US" altLang="zh-CN"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经济政策不确定性与企业多元化经营之间存在着</a:t>
            </a:r>
            <a:r>
              <a:rPr kumimoji="0" lang="en-US" altLang="zh-CN" sz="2000" b="0" i="0" u="none" strike="noStrike" kern="100" cap="none" spc="0" normalizeH="0" baseline="0" noProof="0" dirty="0">
                <a:ln>
                  <a:noFill/>
                </a:ln>
                <a:solidFill>
                  <a:srgbClr val="FF0000"/>
                </a:solidFill>
                <a:effectLst/>
                <a:uLnTx/>
                <a:uFillTx/>
                <a:latin typeface="仿宋" panose="02010609060101010101" pitchFamily="49" charset="-122"/>
                <a:ea typeface="仿宋" panose="02010609060101010101" pitchFamily="49" charset="-122"/>
                <a:cs typeface="Times New Roman" panose="02020603050405020304" pitchFamily="18" charset="0"/>
              </a:rPr>
              <a:t>负相关关系</a:t>
            </a:r>
            <a:r>
              <a:rPr kumimoji="0" lang="en-US" altLang="zh-CN"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经</a:t>
            </a:r>
            <a:r>
              <a:rPr kumimoji="0" lang="en-US" altLang="zh-CN"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一系列的稳健性检验，结果均不改变上述结论；</a:t>
            </a:r>
            <a:endParaRPr kumimoji="0" lang="en-US" altLang="zh-CN"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L="514350" marR="0" lvl="0" indent="-514350" algn="just" defTabSz="914400" rtl="0" eaLnBrk="1" fontAlgn="auto" latinLnBrk="0" hangingPunct="1">
              <a:lnSpc>
                <a:spcPct val="150000"/>
              </a:lnSpc>
              <a:spcBef>
                <a:spcPts val="0"/>
              </a:spcBef>
              <a:spcAft>
                <a:spcPts val="0"/>
              </a:spcAft>
              <a:buClrTx/>
              <a:buSzTx/>
              <a:buFont typeface="+mj-ea"/>
              <a:buAutoNum type="ea1JpnChsDbPeriod"/>
              <a:defRPr/>
            </a:pPr>
            <a:r>
              <a:rPr kumimoji="0" lang="en-US" altLang="zh-CN"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相对于国有企业和</a:t>
            </a:r>
            <a:r>
              <a:rPr kumimoji="0" lang="en-US" altLang="zh-CN" sz="2000" b="0" i="0" u="none" strike="noStrike" kern="100" cap="none" spc="0" normalizeH="0" baseline="0" noProof="0" dirty="0">
                <a:ln>
                  <a:noFill/>
                </a:ln>
                <a:solidFill>
                  <a:schemeClr val="tx1"/>
                </a:solidFill>
                <a:effectLst/>
                <a:uLnTx/>
                <a:uFillTx/>
                <a:latin typeface="仿宋" panose="02010609060101010101" pitchFamily="49" charset="-122"/>
                <a:ea typeface="仿宋" panose="02010609060101010101" pitchFamily="49" charset="-122"/>
                <a:cs typeface="Times New Roman" panose="02020603050405020304" pitchFamily="18" charset="0"/>
              </a:rPr>
              <a:t>大型企业，</a:t>
            </a:r>
            <a:r>
              <a:rPr kumimoji="0" lang="en-US" altLang="zh-CN" sz="2000" b="0" i="0" u="none" strike="noStrike" kern="100" cap="none" spc="0" normalizeH="0" baseline="0" noProof="0" dirty="0">
                <a:ln>
                  <a:noFill/>
                </a:ln>
                <a:solidFill>
                  <a:srgbClr val="FF0000"/>
                </a:solidFill>
                <a:effectLst/>
                <a:uLnTx/>
                <a:uFillTx/>
                <a:latin typeface="仿宋" panose="02010609060101010101" pitchFamily="49" charset="-122"/>
                <a:ea typeface="仿宋" panose="02010609060101010101" pitchFamily="49" charset="-122"/>
                <a:cs typeface="Times New Roman" panose="02020603050405020304" pitchFamily="18" charset="0"/>
              </a:rPr>
              <a:t>这种负相关关系在非国有企业和小型企业中更加明显</a:t>
            </a:r>
            <a:r>
              <a:rPr kumimoji="0" lang="en-US" altLang="zh-CN"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，货币和财政政策不确定性也都与企业多元化经营之间存在着负相关关系；</a:t>
            </a:r>
            <a:endParaRPr kumimoji="0" lang="en-US" altLang="zh-CN"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L="514350" marR="0" lvl="0" indent="-514350" algn="just" defTabSz="914400" rtl="0" eaLnBrk="1" fontAlgn="auto" latinLnBrk="0" hangingPunct="1">
              <a:lnSpc>
                <a:spcPct val="150000"/>
              </a:lnSpc>
              <a:spcBef>
                <a:spcPts val="0"/>
              </a:spcBef>
              <a:spcAft>
                <a:spcPts val="0"/>
              </a:spcAft>
              <a:buClrTx/>
              <a:buSzTx/>
              <a:buFont typeface="+mj-ea"/>
              <a:buAutoNum type="ea1JpnChsDbPeriod"/>
              <a:defRPr/>
            </a:pPr>
            <a:r>
              <a:rPr kumimoji="0" lang="en-US" altLang="zh-CN"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在影响机制的分析中发现，经济政策不确定性</a:t>
            </a:r>
            <a:r>
              <a:rPr kumimoji="0" lang="en-US" altLang="zh-CN" sz="2000" b="0" i="0" u="none" strike="noStrike" kern="100" cap="none" spc="0" normalizeH="0" baseline="0" noProof="0" dirty="0">
                <a:ln>
                  <a:noFill/>
                </a:ln>
                <a:solidFill>
                  <a:schemeClr val="accent5"/>
                </a:solidFill>
                <a:effectLst/>
                <a:uLnTx/>
                <a:uFillTx/>
                <a:latin typeface="仿宋" panose="02010609060101010101" pitchFamily="49" charset="-122"/>
                <a:ea typeface="仿宋" panose="02010609060101010101" pitchFamily="49" charset="-122"/>
                <a:cs typeface="Times New Roman" panose="02020603050405020304" pitchFamily="18" charset="0"/>
              </a:rPr>
              <a:t>加剧了企业的融资约束进而不利于企业的多元化经营策略</a:t>
            </a:r>
            <a:r>
              <a:rPr kumimoji="0" lang="en-US" altLang="zh-CN"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，并且在这其中相较于股权融资，</a:t>
            </a:r>
            <a:r>
              <a:rPr kumimoji="0" lang="en-US" altLang="zh-CN" sz="2000" b="0" i="0" u="none" strike="noStrike" kern="100" cap="none" spc="0" normalizeH="0" baseline="0" noProof="0" dirty="0">
                <a:ln>
                  <a:noFill/>
                </a:ln>
                <a:solidFill>
                  <a:schemeClr val="accent5"/>
                </a:solidFill>
                <a:effectLst/>
                <a:uLnTx/>
                <a:uFillTx/>
                <a:latin typeface="仿宋" panose="02010609060101010101" pitchFamily="49" charset="-122"/>
                <a:ea typeface="仿宋" panose="02010609060101010101" pitchFamily="49" charset="-122"/>
                <a:cs typeface="Times New Roman" panose="02020603050405020304" pitchFamily="18" charset="0"/>
              </a:rPr>
              <a:t>企业债务融资</a:t>
            </a:r>
            <a:r>
              <a:rPr kumimoji="0" lang="en-US" altLang="zh-CN"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是经济政策的不确定性影响企业多元化经营的</a:t>
            </a:r>
            <a:r>
              <a:rPr kumimoji="0" lang="en-US" altLang="zh-CN" sz="2000" b="0" i="0" u="none" strike="noStrike" kern="100" cap="none" spc="0" normalizeH="0" baseline="0" noProof="0" dirty="0">
                <a:ln>
                  <a:noFill/>
                </a:ln>
                <a:solidFill>
                  <a:schemeClr val="accent5"/>
                </a:solidFill>
                <a:effectLst/>
                <a:uLnTx/>
                <a:uFillTx/>
                <a:latin typeface="仿宋" panose="02010609060101010101" pitchFamily="49" charset="-122"/>
                <a:ea typeface="仿宋" panose="02010609060101010101" pitchFamily="49" charset="-122"/>
                <a:cs typeface="Times New Roman" panose="02020603050405020304" pitchFamily="18" charset="0"/>
              </a:rPr>
              <a:t>中介因素</a:t>
            </a:r>
            <a:r>
              <a:rPr kumimoji="0" lang="zh-CN" altLang="en-US"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en-US" altLang="zh-CN"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这种关系在非国有企业和小企业当中依然存在</a:t>
            </a:r>
            <a:r>
              <a:rPr kumimoji="0" lang="zh-CN" altLang="en-US"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a:t>
            </a:r>
            <a:endParaRPr kumimoji="0" lang="zh-CN" altLang="en-US"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wipe(down)">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wipe(down)">
                                      <p:cBhvr>
                                        <p:cTn id="1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6"/>
          <p:cNvSpPr>
            <a:spLocks noGrp="1"/>
          </p:cNvSpPr>
          <p:nvPr>
            <p:ph type="title"/>
          </p:nvPr>
        </p:nvSpPr>
        <p:spPr>
          <a:xfrm>
            <a:off x="1209303" y="356659"/>
            <a:ext cx="7863029" cy="440676"/>
          </a:xfrm>
        </p:spPr>
        <p:txBody>
          <a:bodyPr/>
          <a:lstStyle/>
          <a:p>
            <a:r>
              <a:rPr lang="zh-CN" altLang="en-US" sz="2800" b="1" dirty="0"/>
              <a:t>锐思金融研究数据库：研究领域</a:t>
            </a:r>
            <a:endParaRPr lang="zh-CN" altLang="en-US" sz="2800" b="1" dirty="0"/>
          </a:p>
        </p:txBody>
      </p:sp>
      <p:grpSp>
        <p:nvGrpSpPr>
          <p:cNvPr id="59" name="组合 58"/>
          <p:cNvGrpSpPr/>
          <p:nvPr/>
        </p:nvGrpSpPr>
        <p:grpSpPr>
          <a:xfrm>
            <a:off x="3740518" y="1528648"/>
            <a:ext cx="4710961" cy="4337572"/>
            <a:chOff x="2742262" y="1442126"/>
            <a:chExt cx="3577221" cy="3378065"/>
          </a:xfrm>
        </p:grpSpPr>
        <p:sp>
          <p:nvSpPr>
            <p:cNvPr id="60" name="椭圆 59"/>
            <p:cNvSpPr/>
            <p:nvPr/>
          </p:nvSpPr>
          <p:spPr bwMode="auto">
            <a:xfrm>
              <a:off x="5230916" y="1442126"/>
              <a:ext cx="1088567" cy="1086932"/>
            </a:xfrm>
            <a:prstGeom prst="ellipse">
              <a:avLst/>
            </a:prstGeom>
            <a:solidFill>
              <a:schemeClr val="bg1"/>
            </a:solidFill>
            <a:ln w="12700">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p>
              <a:pPr algn="ctr">
                <a:defRPr/>
              </a:pPr>
              <a:r>
                <a:rPr lang="zh-CN" altLang="en-US" b="1" dirty="0">
                  <a:solidFill>
                    <a:schemeClr val="tx1">
                      <a:lumMod val="75000"/>
                      <a:lumOff val="25000"/>
                    </a:schemeClr>
                  </a:solidFill>
                  <a:latin typeface="微软雅黑" panose="020B0503020204020204" charset="-122"/>
                  <a:ea typeface="微软雅黑" panose="020B0503020204020204" charset="-122"/>
                </a:rPr>
                <a:t>策略研究</a:t>
              </a:r>
              <a:endParaRPr lang="zh-CN" altLang="en-US" b="1" dirty="0">
                <a:solidFill>
                  <a:schemeClr val="tx1">
                    <a:lumMod val="75000"/>
                    <a:lumOff val="25000"/>
                  </a:schemeClr>
                </a:solidFill>
                <a:latin typeface="微软雅黑" panose="020B0503020204020204" charset="-122"/>
                <a:ea typeface="微软雅黑" panose="020B0503020204020204" charset="-122"/>
              </a:endParaRPr>
            </a:p>
          </p:txBody>
        </p:sp>
        <p:sp>
          <p:nvSpPr>
            <p:cNvPr id="61" name="椭圆 60"/>
            <p:cNvSpPr/>
            <p:nvPr/>
          </p:nvSpPr>
          <p:spPr bwMode="auto">
            <a:xfrm>
              <a:off x="2742262" y="1442126"/>
              <a:ext cx="1088567" cy="1086932"/>
            </a:xfrm>
            <a:prstGeom prst="ellipse">
              <a:avLst/>
            </a:prstGeom>
            <a:solidFill>
              <a:schemeClr val="bg1"/>
            </a:solidFill>
            <a:ln w="12700">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p>
              <a:pPr algn="ctr">
                <a:defRPr/>
              </a:pPr>
              <a:r>
                <a:rPr lang="zh-CN" altLang="en-US" b="1" dirty="0">
                  <a:solidFill>
                    <a:schemeClr val="tx1">
                      <a:lumMod val="75000"/>
                      <a:lumOff val="25000"/>
                    </a:schemeClr>
                  </a:solidFill>
                  <a:latin typeface="微软雅黑" panose="020B0503020204020204" charset="-122"/>
                  <a:ea typeface="微软雅黑" panose="020B0503020204020204" charset="-122"/>
                </a:rPr>
                <a:t>事件研究</a:t>
              </a:r>
              <a:endParaRPr lang="zh-CN" altLang="en-US" b="1" dirty="0">
                <a:solidFill>
                  <a:schemeClr val="tx1">
                    <a:lumMod val="75000"/>
                    <a:lumOff val="25000"/>
                  </a:schemeClr>
                </a:solidFill>
                <a:latin typeface="微软雅黑" panose="020B0503020204020204" charset="-122"/>
                <a:ea typeface="微软雅黑" panose="020B0503020204020204" charset="-122"/>
              </a:endParaRPr>
            </a:p>
          </p:txBody>
        </p:sp>
        <p:sp>
          <p:nvSpPr>
            <p:cNvPr id="62" name="椭圆 61"/>
            <p:cNvSpPr/>
            <p:nvPr/>
          </p:nvSpPr>
          <p:spPr bwMode="auto">
            <a:xfrm>
              <a:off x="5230916" y="3733260"/>
              <a:ext cx="1088567" cy="1086931"/>
            </a:xfrm>
            <a:prstGeom prst="ellipse">
              <a:avLst/>
            </a:prstGeom>
            <a:solidFill>
              <a:schemeClr val="bg1"/>
            </a:solidFill>
            <a:ln w="12700">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p>
              <a:pPr algn="ctr">
                <a:defRPr/>
              </a:pPr>
              <a:r>
                <a:rPr lang="zh-CN" altLang="en-US" b="1" dirty="0">
                  <a:solidFill>
                    <a:schemeClr val="tx1">
                      <a:lumMod val="75000"/>
                      <a:lumOff val="25000"/>
                    </a:schemeClr>
                  </a:solidFill>
                  <a:latin typeface="微软雅黑" panose="020B0503020204020204" charset="-122"/>
                  <a:ea typeface="微软雅黑" panose="020B0503020204020204" charset="-122"/>
                </a:rPr>
                <a:t>行为金融研究</a:t>
              </a:r>
              <a:endParaRPr lang="zh-CN" altLang="en-US" b="1" dirty="0">
                <a:solidFill>
                  <a:schemeClr val="tx1">
                    <a:lumMod val="75000"/>
                    <a:lumOff val="25000"/>
                  </a:schemeClr>
                </a:solidFill>
                <a:latin typeface="微软雅黑" panose="020B0503020204020204" charset="-122"/>
                <a:ea typeface="微软雅黑" panose="020B0503020204020204" charset="-122"/>
              </a:endParaRPr>
            </a:p>
          </p:txBody>
        </p:sp>
        <p:sp>
          <p:nvSpPr>
            <p:cNvPr id="63" name="椭圆 62"/>
            <p:cNvSpPr/>
            <p:nvPr/>
          </p:nvSpPr>
          <p:spPr bwMode="auto">
            <a:xfrm>
              <a:off x="2742262" y="3733260"/>
              <a:ext cx="1088567" cy="1086931"/>
            </a:xfrm>
            <a:prstGeom prst="ellipse">
              <a:avLst/>
            </a:prstGeom>
            <a:solidFill>
              <a:schemeClr val="bg1"/>
            </a:solidFill>
            <a:ln w="12700">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p>
              <a:pPr algn="ctr">
                <a:defRPr/>
              </a:pPr>
              <a:r>
                <a:rPr lang="zh-CN" altLang="en-US" b="1" dirty="0">
                  <a:solidFill>
                    <a:schemeClr val="tx1">
                      <a:lumMod val="75000"/>
                      <a:lumOff val="25000"/>
                    </a:schemeClr>
                  </a:solidFill>
                  <a:latin typeface="微软雅黑" panose="020B0503020204020204" charset="-122"/>
                  <a:ea typeface="微软雅黑" panose="020B0503020204020204" charset="-122"/>
                </a:rPr>
                <a:t>固定收益研究</a:t>
              </a:r>
              <a:endParaRPr lang="zh-CN" altLang="en-US" b="1" dirty="0">
                <a:solidFill>
                  <a:schemeClr val="tx1">
                    <a:lumMod val="75000"/>
                    <a:lumOff val="25000"/>
                  </a:schemeClr>
                </a:solidFill>
                <a:latin typeface="微软雅黑" panose="020B0503020204020204" charset="-122"/>
                <a:ea typeface="微软雅黑" panose="020B0503020204020204" charset="-122"/>
              </a:endParaRPr>
            </a:p>
          </p:txBody>
        </p:sp>
        <p:sp>
          <p:nvSpPr>
            <p:cNvPr id="64" name="文本框 12"/>
            <p:cNvSpPr/>
            <p:nvPr/>
          </p:nvSpPr>
          <p:spPr bwMode="auto">
            <a:xfrm>
              <a:off x="3813328" y="2389036"/>
              <a:ext cx="1435089" cy="1436989"/>
            </a:xfrm>
            <a:custGeom>
              <a:avLst/>
              <a:gdLst>
                <a:gd name="T0" fmla="*/ 0 w 1302418"/>
                <a:gd name="T1" fmla="*/ 0 h 1302419"/>
                <a:gd name="T2" fmla="*/ 1302418 w 1302418"/>
                <a:gd name="T3" fmla="*/ 1302419 h 1302419"/>
              </a:gdLst>
              <a:ahLst/>
              <a:cxnLst/>
              <a:rect l="T0" t="T1" r="T2" b="T3"/>
              <a:pathLst>
                <a:path w="1302418" h="1302419">
                  <a:moveTo>
                    <a:pt x="0" y="0"/>
                  </a:moveTo>
                  <a:lnTo>
                    <a:pt x="325500" y="106"/>
                  </a:lnTo>
                  <a:lnTo>
                    <a:pt x="244151" y="81454"/>
                  </a:lnTo>
                  <a:lnTo>
                    <a:pt x="406953" y="244256"/>
                  </a:lnTo>
                  <a:lnTo>
                    <a:pt x="650999" y="211"/>
                  </a:lnTo>
                  <a:lnTo>
                    <a:pt x="895202" y="244414"/>
                  </a:lnTo>
                  <a:lnTo>
                    <a:pt x="1057899" y="81717"/>
                  </a:lnTo>
                  <a:lnTo>
                    <a:pt x="976498" y="316"/>
                  </a:lnTo>
                  <a:lnTo>
                    <a:pt x="1301997" y="422"/>
                  </a:lnTo>
                  <a:lnTo>
                    <a:pt x="1302102" y="325921"/>
                  </a:lnTo>
                  <a:lnTo>
                    <a:pt x="1220701" y="244520"/>
                  </a:lnTo>
                  <a:lnTo>
                    <a:pt x="1058004" y="407217"/>
                  </a:lnTo>
                  <a:lnTo>
                    <a:pt x="1302208" y="651420"/>
                  </a:lnTo>
                  <a:lnTo>
                    <a:pt x="1058162" y="895466"/>
                  </a:lnTo>
                  <a:lnTo>
                    <a:pt x="1220964" y="1058268"/>
                  </a:lnTo>
                  <a:lnTo>
                    <a:pt x="1302313" y="976919"/>
                  </a:lnTo>
                  <a:lnTo>
                    <a:pt x="1302418" y="1302419"/>
                  </a:lnTo>
                  <a:lnTo>
                    <a:pt x="976919" y="1302313"/>
                  </a:lnTo>
                  <a:lnTo>
                    <a:pt x="1058267" y="1220965"/>
                  </a:lnTo>
                  <a:lnTo>
                    <a:pt x="895465" y="1058163"/>
                  </a:lnTo>
                  <a:lnTo>
                    <a:pt x="651420" y="1302208"/>
                  </a:lnTo>
                  <a:lnTo>
                    <a:pt x="407216" y="1058005"/>
                  </a:lnTo>
                  <a:lnTo>
                    <a:pt x="244519" y="1220702"/>
                  </a:lnTo>
                  <a:lnTo>
                    <a:pt x="325921" y="1302103"/>
                  </a:lnTo>
                  <a:lnTo>
                    <a:pt x="421" y="1301998"/>
                  </a:lnTo>
                  <a:lnTo>
                    <a:pt x="316" y="976498"/>
                  </a:lnTo>
                  <a:lnTo>
                    <a:pt x="81717" y="1057899"/>
                  </a:lnTo>
                  <a:lnTo>
                    <a:pt x="244414" y="895202"/>
                  </a:lnTo>
                  <a:lnTo>
                    <a:pt x="210" y="650999"/>
                  </a:lnTo>
                  <a:lnTo>
                    <a:pt x="244256" y="406953"/>
                  </a:lnTo>
                  <a:lnTo>
                    <a:pt x="81454" y="244151"/>
                  </a:lnTo>
                  <a:lnTo>
                    <a:pt x="105" y="325500"/>
                  </a:lnTo>
                  <a:lnTo>
                    <a:pt x="0" y="0"/>
                  </a:lnTo>
                  <a:close/>
                </a:path>
              </a:pathLst>
            </a:custGeom>
            <a:solidFill>
              <a:srgbClr val="0070C0"/>
            </a:solidFill>
            <a:ln>
              <a:noFill/>
            </a:ln>
          </p:spPr>
          <p:txBody>
            <a:bodyPr lIns="0" tIns="0" rIns="0" bIns="0" anchor="ctr"/>
            <a:p>
              <a:pPr algn="ctr" eaLnBrk="1" hangingPunct="1"/>
              <a:r>
                <a:rPr lang="zh-CN" altLang="en-US" sz="2600" dirty="0">
                  <a:solidFill>
                    <a:schemeClr val="bg1"/>
                  </a:solidFill>
                  <a:latin typeface="微软雅黑" panose="020B0503020204020204" charset="-122"/>
                  <a:ea typeface="微软雅黑" panose="020B0503020204020204" charset="-122"/>
                </a:rPr>
                <a:t>研究</a:t>
              </a:r>
              <a:endParaRPr lang="en-US" altLang="zh-CN" sz="2600" dirty="0">
                <a:solidFill>
                  <a:schemeClr val="bg1"/>
                </a:solidFill>
                <a:latin typeface="微软雅黑" panose="020B0503020204020204" charset="-122"/>
                <a:ea typeface="微软雅黑" panose="020B0503020204020204" charset="-122"/>
              </a:endParaRPr>
            </a:p>
            <a:p>
              <a:pPr algn="ctr" eaLnBrk="1" hangingPunct="1"/>
              <a:r>
                <a:rPr lang="zh-CN" altLang="en-US" sz="2600" dirty="0">
                  <a:solidFill>
                    <a:schemeClr val="bg1"/>
                  </a:solidFill>
                  <a:latin typeface="微软雅黑" panose="020B0503020204020204" charset="-122"/>
                  <a:ea typeface="微软雅黑" panose="020B0503020204020204" charset="-122"/>
                </a:rPr>
                <a:t>领域</a:t>
              </a:r>
              <a:endParaRPr lang="zh-CN" altLang="en-US" sz="2600" dirty="0">
                <a:solidFill>
                  <a:schemeClr val="bg1"/>
                </a:solidFill>
                <a:latin typeface="微软雅黑" panose="020B0503020204020204" charset="-122"/>
                <a:ea typeface="微软雅黑" panose="020B0503020204020204" charset="-122"/>
              </a:endParaRPr>
            </a:p>
          </p:txBody>
        </p:sp>
      </p:grpSp>
      <p:sp>
        <p:nvSpPr>
          <p:cNvPr id="3" name="文本框 2"/>
          <p:cNvSpPr txBox="1"/>
          <p:nvPr/>
        </p:nvSpPr>
        <p:spPr>
          <a:xfrm>
            <a:off x="5632881" y="2974019"/>
            <a:ext cx="914400" cy="914400"/>
          </a:xfrm>
          <a:prstGeom prst="rect">
            <a:avLst/>
          </a:prstGeom>
          <a:noFill/>
        </p:spPr>
        <p:txBody>
          <a:bodyPr wrap="square" rtlCol="0">
            <a:spAutoFit/>
          </a:bodyPr>
          <a:p>
            <a:endParaRPr lang="zh-CN" altLang="en-US" dirty="0"/>
          </a:p>
        </p:txBody>
      </p:sp>
      <p:sp>
        <p:nvSpPr>
          <p:cNvPr id="10" name="文本框 9"/>
          <p:cNvSpPr txBox="1"/>
          <p:nvPr/>
        </p:nvSpPr>
        <p:spPr>
          <a:xfrm>
            <a:off x="688340" y="1641704"/>
            <a:ext cx="2428708" cy="1169551"/>
          </a:xfrm>
          <a:prstGeom prst="rect">
            <a:avLst/>
          </a:prstGeom>
          <a:noFill/>
        </p:spPr>
        <p:txBody>
          <a:bodyPr wrap="square" rtlCol="0">
            <a:spAutoFit/>
          </a:bodyPr>
          <a:p>
            <a:pPr marL="285750" indent="-285750">
              <a:buFont typeface="Wingdings" panose="05000000000000000000" pitchFamily="2" charset="2"/>
              <a:buChar char="ü"/>
            </a:pPr>
            <a:r>
              <a:rPr lang="zh-CN" altLang="en-US" sz="1400" b="1" dirty="0">
                <a:solidFill>
                  <a:srgbClr val="0070C0"/>
                </a:solidFill>
                <a:latin typeface="+mn-ea"/>
              </a:rPr>
              <a:t>上汽集团并购研究</a:t>
            </a:r>
            <a:endParaRPr lang="en-US" altLang="zh-CN" sz="1400" b="1" dirty="0">
              <a:solidFill>
                <a:srgbClr val="0070C0"/>
              </a:solidFill>
              <a:latin typeface="+mn-ea"/>
            </a:endParaRPr>
          </a:p>
          <a:p>
            <a:pPr marL="285750" indent="-285750">
              <a:buFont typeface="Wingdings" panose="05000000000000000000" pitchFamily="2" charset="2"/>
              <a:buChar char="ü"/>
            </a:pPr>
            <a:r>
              <a:rPr lang="zh-CN" altLang="en-US" sz="1400" b="1" dirty="0">
                <a:solidFill>
                  <a:srgbClr val="0070C0"/>
                </a:solidFill>
                <a:latin typeface="+mn-ea"/>
              </a:rPr>
              <a:t>中国中小板上市公司配股公告效应的实证研究</a:t>
            </a:r>
            <a:endParaRPr lang="en-US" altLang="zh-CN" sz="1400" b="1" dirty="0">
              <a:solidFill>
                <a:srgbClr val="0070C0"/>
              </a:solidFill>
              <a:latin typeface="+mn-ea"/>
            </a:endParaRPr>
          </a:p>
          <a:p>
            <a:pPr marL="285750" indent="-285750">
              <a:buFont typeface="Wingdings" panose="05000000000000000000" pitchFamily="2" charset="2"/>
              <a:buChar char="ü"/>
            </a:pPr>
            <a:r>
              <a:rPr lang="zh-CN" altLang="en-US" sz="1400" b="1" dirty="0">
                <a:solidFill>
                  <a:srgbClr val="0070C0"/>
                </a:solidFill>
                <a:latin typeface="+mn-ea"/>
              </a:rPr>
              <a:t>白酒塑化剂事件对上市公司股价影响的研究</a:t>
            </a:r>
            <a:endParaRPr lang="zh-CN" altLang="en-US" sz="1400" b="1" dirty="0">
              <a:solidFill>
                <a:srgbClr val="0070C0"/>
              </a:solidFill>
              <a:latin typeface="+mn-ea"/>
            </a:endParaRPr>
          </a:p>
        </p:txBody>
      </p:sp>
      <p:grpSp>
        <p:nvGrpSpPr>
          <p:cNvPr id="11" name="组合 10"/>
          <p:cNvGrpSpPr/>
          <p:nvPr/>
        </p:nvGrpSpPr>
        <p:grpSpPr>
          <a:xfrm>
            <a:off x="747061" y="2165082"/>
            <a:ext cx="2993536" cy="695325"/>
            <a:chOff x="688340" y="3305175"/>
            <a:chExt cx="2854960" cy="695325"/>
          </a:xfrm>
        </p:grpSpPr>
        <p:cxnSp>
          <p:nvCxnSpPr>
            <p:cNvPr id="12" name="直接连接符 11"/>
            <p:cNvCxnSpPr/>
            <p:nvPr/>
          </p:nvCxnSpPr>
          <p:spPr>
            <a:xfrm>
              <a:off x="688340" y="4000500"/>
              <a:ext cx="2045335" cy="0"/>
            </a:xfrm>
            <a:prstGeom prst="line">
              <a:avLst/>
            </a:prstGeom>
            <a:ln w="19050">
              <a:solidFill>
                <a:srgbClr val="0070C0"/>
              </a:solidFill>
            </a:ln>
          </p:spPr>
          <p:style>
            <a:lnRef idx="1">
              <a:schemeClr val="accent5"/>
            </a:lnRef>
            <a:fillRef idx="0">
              <a:schemeClr val="accent5"/>
            </a:fillRef>
            <a:effectRef idx="0">
              <a:schemeClr val="accent5"/>
            </a:effectRef>
            <a:fontRef idx="minor">
              <a:schemeClr val="tx1"/>
            </a:fontRef>
          </p:style>
        </p:cxnSp>
        <p:cxnSp>
          <p:nvCxnSpPr>
            <p:cNvPr id="13" name="直接连接符 12"/>
            <p:cNvCxnSpPr/>
            <p:nvPr/>
          </p:nvCxnSpPr>
          <p:spPr>
            <a:xfrm flipV="1">
              <a:off x="2733675" y="3305175"/>
              <a:ext cx="809625" cy="695325"/>
            </a:xfrm>
            <a:prstGeom prst="line">
              <a:avLst/>
            </a:prstGeom>
            <a:ln w="19050">
              <a:solidFill>
                <a:srgbClr val="0070C0"/>
              </a:solidFill>
            </a:ln>
          </p:spPr>
          <p:style>
            <a:lnRef idx="1">
              <a:schemeClr val="accent5"/>
            </a:lnRef>
            <a:fillRef idx="0">
              <a:schemeClr val="accent5"/>
            </a:fillRef>
            <a:effectRef idx="0">
              <a:schemeClr val="accent5"/>
            </a:effectRef>
            <a:fontRef idx="minor">
              <a:schemeClr val="tx1"/>
            </a:fontRef>
          </p:style>
        </p:cxnSp>
      </p:grpSp>
      <p:sp>
        <p:nvSpPr>
          <p:cNvPr id="14" name="流程图: 接点 6"/>
          <p:cNvSpPr/>
          <p:nvPr/>
        </p:nvSpPr>
        <p:spPr>
          <a:xfrm flipV="1">
            <a:off x="653152" y="2781831"/>
            <a:ext cx="108000" cy="108000"/>
          </a:xfrm>
          <a:prstGeom prst="flowChartConnector">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文本框 14"/>
          <p:cNvSpPr txBox="1"/>
          <p:nvPr/>
        </p:nvSpPr>
        <p:spPr>
          <a:xfrm>
            <a:off x="688340" y="5232386"/>
            <a:ext cx="2428708" cy="738664"/>
          </a:xfrm>
          <a:prstGeom prst="rect">
            <a:avLst/>
          </a:prstGeom>
          <a:noFill/>
        </p:spPr>
        <p:txBody>
          <a:bodyPr wrap="square" rtlCol="0">
            <a:spAutoFit/>
          </a:bodyPr>
          <a:p>
            <a:pPr marL="285750" indent="-285750">
              <a:buFont typeface="Wingdings" panose="05000000000000000000" pitchFamily="2" charset="2"/>
              <a:buChar char="ü"/>
            </a:pPr>
            <a:r>
              <a:rPr lang="zh-CN" altLang="en-US" sz="1400" b="1" dirty="0">
                <a:solidFill>
                  <a:srgbClr val="0070C0"/>
                </a:solidFill>
                <a:latin typeface="+mn-ea"/>
              </a:rPr>
              <a:t>企业债券违约分析</a:t>
            </a:r>
            <a:endParaRPr lang="en-US" altLang="zh-CN" sz="1400" b="1" dirty="0">
              <a:solidFill>
                <a:srgbClr val="0070C0"/>
              </a:solidFill>
              <a:latin typeface="+mn-ea"/>
            </a:endParaRPr>
          </a:p>
          <a:p>
            <a:pPr marL="285750" indent="-285750">
              <a:buFont typeface="Wingdings" panose="05000000000000000000" pitchFamily="2" charset="2"/>
              <a:buChar char="ü"/>
            </a:pPr>
            <a:r>
              <a:rPr lang="zh-CN" altLang="en-US" sz="1400" b="1" dirty="0">
                <a:solidFill>
                  <a:srgbClr val="0070C0"/>
                </a:solidFill>
                <a:latin typeface="+mn-ea"/>
              </a:rPr>
              <a:t>国债利率预测研究</a:t>
            </a:r>
            <a:endParaRPr lang="en-US" altLang="zh-CN" sz="1400" b="1" dirty="0">
              <a:solidFill>
                <a:srgbClr val="0070C0"/>
              </a:solidFill>
              <a:latin typeface="+mn-ea"/>
            </a:endParaRPr>
          </a:p>
          <a:p>
            <a:pPr marL="285750" indent="-285750">
              <a:buFont typeface="Wingdings" panose="05000000000000000000" pitchFamily="2" charset="2"/>
              <a:buChar char="ü"/>
            </a:pPr>
            <a:r>
              <a:rPr lang="zh-CN" altLang="en-US" sz="1400" b="1" dirty="0">
                <a:solidFill>
                  <a:srgbClr val="0070C0"/>
                </a:solidFill>
                <a:latin typeface="+mn-ea"/>
              </a:rPr>
              <a:t>公司债券信用评级研究</a:t>
            </a:r>
            <a:endParaRPr lang="zh-CN" altLang="en-US" sz="1400" b="1" dirty="0">
              <a:solidFill>
                <a:srgbClr val="0070C0"/>
              </a:solidFill>
              <a:latin typeface="+mn-ea"/>
            </a:endParaRPr>
          </a:p>
        </p:txBody>
      </p:sp>
      <p:grpSp>
        <p:nvGrpSpPr>
          <p:cNvPr id="16" name="组合 15"/>
          <p:cNvGrpSpPr/>
          <p:nvPr/>
        </p:nvGrpSpPr>
        <p:grpSpPr>
          <a:xfrm>
            <a:off x="782249" y="5389156"/>
            <a:ext cx="2993536" cy="695325"/>
            <a:chOff x="688340" y="3305175"/>
            <a:chExt cx="2854960" cy="695325"/>
          </a:xfrm>
        </p:grpSpPr>
        <p:cxnSp>
          <p:nvCxnSpPr>
            <p:cNvPr id="17" name="直接连接符 16"/>
            <p:cNvCxnSpPr/>
            <p:nvPr/>
          </p:nvCxnSpPr>
          <p:spPr>
            <a:xfrm>
              <a:off x="688340" y="4000500"/>
              <a:ext cx="2045335" cy="0"/>
            </a:xfrm>
            <a:prstGeom prst="line">
              <a:avLst/>
            </a:prstGeom>
            <a:ln w="19050">
              <a:solidFill>
                <a:srgbClr val="0070C0"/>
              </a:solidFill>
            </a:ln>
          </p:spPr>
          <p:style>
            <a:lnRef idx="1">
              <a:schemeClr val="accent5"/>
            </a:lnRef>
            <a:fillRef idx="0">
              <a:schemeClr val="accent5"/>
            </a:fillRef>
            <a:effectRef idx="0">
              <a:schemeClr val="accent5"/>
            </a:effectRef>
            <a:fontRef idx="minor">
              <a:schemeClr val="tx1"/>
            </a:fontRef>
          </p:style>
        </p:cxnSp>
        <p:cxnSp>
          <p:nvCxnSpPr>
            <p:cNvPr id="18" name="直接连接符 17"/>
            <p:cNvCxnSpPr/>
            <p:nvPr/>
          </p:nvCxnSpPr>
          <p:spPr>
            <a:xfrm flipV="1">
              <a:off x="2733675" y="3305175"/>
              <a:ext cx="809625" cy="695325"/>
            </a:xfrm>
            <a:prstGeom prst="line">
              <a:avLst/>
            </a:prstGeom>
            <a:ln w="19050">
              <a:solidFill>
                <a:srgbClr val="0070C0"/>
              </a:solidFill>
            </a:ln>
          </p:spPr>
          <p:style>
            <a:lnRef idx="1">
              <a:schemeClr val="accent5"/>
            </a:lnRef>
            <a:fillRef idx="0">
              <a:schemeClr val="accent5"/>
            </a:fillRef>
            <a:effectRef idx="0">
              <a:schemeClr val="accent5"/>
            </a:effectRef>
            <a:fontRef idx="minor">
              <a:schemeClr val="tx1"/>
            </a:fontRef>
          </p:style>
        </p:cxnSp>
      </p:grpSp>
      <p:sp>
        <p:nvSpPr>
          <p:cNvPr id="19" name="流程图: 接点 13"/>
          <p:cNvSpPr/>
          <p:nvPr/>
        </p:nvSpPr>
        <p:spPr>
          <a:xfrm flipV="1">
            <a:off x="688340" y="6005905"/>
            <a:ext cx="108000" cy="108000"/>
          </a:xfrm>
          <a:prstGeom prst="flowChartConnector">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42" name="Group 70"/>
          <p:cNvGrpSpPr/>
          <p:nvPr/>
        </p:nvGrpSpPr>
        <p:grpSpPr>
          <a:xfrm flipV="1">
            <a:off x="8461009" y="2213480"/>
            <a:ext cx="3009463" cy="646927"/>
            <a:chOff x="7528087" y="2680840"/>
            <a:chExt cx="2061939" cy="316190"/>
          </a:xfrm>
        </p:grpSpPr>
        <p:cxnSp>
          <p:nvCxnSpPr>
            <p:cNvPr id="43" name="Straight Connector 71"/>
            <p:cNvCxnSpPr/>
            <p:nvPr/>
          </p:nvCxnSpPr>
          <p:spPr>
            <a:xfrm flipV="1">
              <a:off x="7528087" y="2680840"/>
              <a:ext cx="497966" cy="31619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4" name="Straight Connector 72"/>
            <p:cNvCxnSpPr/>
            <p:nvPr/>
          </p:nvCxnSpPr>
          <p:spPr>
            <a:xfrm>
              <a:off x="8026053" y="2680840"/>
              <a:ext cx="1563973" cy="0"/>
            </a:xfrm>
            <a:prstGeom prst="line">
              <a:avLst/>
            </a:prstGeom>
            <a:ln w="19050">
              <a:solidFill>
                <a:srgbClr val="0070C0"/>
              </a:solidFill>
              <a:tailEnd type="oval"/>
            </a:ln>
          </p:spPr>
          <p:style>
            <a:lnRef idx="1">
              <a:schemeClr val="accent1"/>
            </a:lnRef>
            <a:fillRef idx="0">
              <a:schemeClr val="accent1"/>
            </a:fillRef>
            <a:effectRef idx="0">
              <a:schemeClr val="accent1"/>
            </a:effectRef>
            <a:fontRef idx="minor">
              <a:schemeClr val="tx1"/>
            </a:fontRef>
          </p:style>
        </p:cxnSp>
      </p:grpSp>
      <p:sp>
        <p:nvSpPr>
          <p:cNvPr id="45" name="流程图: 接点 44"/>
          <p:cNvSpPr/>
          <p:nvPr/>
        </p:nvSpPr>
        <p:spPr>
          <a:xfrm flipV="1">
            <a:off x="11411753" y="2801483"/>
            <a:ext cx="108000" cy="108000"/>
          </a:xfrm>
          <a:prstGeom prst="flowChartConnector">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46" name="Group 70"/>
          <p:cNvGrpSpPr/>
          <p:nvPr/>
        </p:nvGrpSpPr>
        <p:grpSpPr>
          <a:xfrm flipV="1">
            <a:off x="8440196" y="5362205"/>
            <a:ext cx="3009463" cy="646927"/>
            <a:chOff x="7528087" y="2680840"/>
            <a:chExt cx="2061939" cy="316190"/>
          </a:xfrm>
        </p:grpSpPr>
        <p:cxnSp>
          <p:nvCxnSpPr>
            <p:cNvPr id="47" name="Straight Connector 71"/>
            <p:cNvCxnSpPr/>
            <p:nvPr/>
          </p:nvCxnSpPr>
          <p:spPr>
            <a:xfrm flipV="1">
              <a:off x="7528087" y="2680840"/>
              <a:ext cx="497966" cy="31619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8" name="Straight Connector 72"/>
            <p:cNvCxnSpPr/>
            <p:nvPr/>
          </p:nvCxnSpPr>
          <p:spPr>
            <a:xfrm>
              <a:off x="8026053" y="2680840"/>
              <a:ext cx="1563973" cy="0"/>
            </a:xfrm>
            <a:prstGeom prst="line">
              <a:avLst/>
            </a:prstGeom>
            <a:ln w="19050">
              <a:solidFill>
                <a:srgbClr val="0070C0"/>
              </a:solidFill>
              <a:tailEnd type="oval"/>
            </a:ln>
          </p:spPr>
          <p:style>
            <a:lnRef idx="1">
              <a:schemeClr val="accent1"/>
            </a:lnRef>
            <a:fillRef idx="0">
              <a:schemeClr val="accent1"/>
            </a:fillRef>
            <a:effectRef idx="0">
              <a:schemeClr val="accent1"/>
            </a:effectRef>
            <a:fontRef idx="minor">
              <a:schemeClr val="tx1"/>
            </a:fontRef>
          </p:style>
        </p:cxnSp>
      </p:grpSp>
      <p:sp>
        <p:nvSpPr>
          <p:cNvPr id="49" name="流程图: 接点 48"/>
          <p:cNvSpPr/>
          <p:nvPr/>
        </p:nvSpPr>
        <p:spPr>
          <a:xfrm flipV="1">
            <a:off x="11395659" y="5946981"/>
            <a:ext cx="108000" cy="108000"/>
          </a:xfrm>
          <a:prstGeom prst="flowChartConnector">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8" name="文本框 57"/>
          <p:cNvSpPr txBox="1"/>
          <p:nvPr/>
        </p:nvSpPr>
        <p:spPr>
          <a:xfrm>
            <a:off x="8907577" y="1749425"/>
            <a:ext cx="2428708" cy="954107"/>
          </a:xfrm>
          <a:prstGeom prst="rect">
            <a:avLst/>
          </a:prstGeom>
          <a:noFill/>
        </p:spPr>
        <p:txBody>
          <a:bodyPr wrap="square" rtlCol="0">
            <a:spAutoFit/>
          </a:bodyPr>
          <a:p>
            <a:pPr marL="285750" indent="-285750">
              <a:buFont typeface="Wingdings" panose="05000000000000000000" pitchFamily="2" charset="2"/>
              <a:buChar char="ü"/>
            </a:pPr>
            <a:r>
              <a:rPr lang="zh-CN" altLang="en-US" sz="1400" b="1" dirty="0">
                <a:solidFill>
                  <a:srgbClr val="0070C0"/>
                </a:solidFill>
                <a:latin typeface="+mn-ea"/>
              </a:rPr>
              <a:t>多因子量化选股策略研究</a:t>
            </a:r>
            <a:endParaRPr lang="en-US" altLang="zh-CN" sz="1400" b="1" dirty="0">
              <a:solidFill>
                <a:srgbClr val="0070C0"/>
              </a:solidFill>
              <a:latin typeface="+mn-ea"/>
            </a:endParaRPr>
          </a:p>
          <a:p>
            <a:pPr marL="285750" indent="-285750">
              <a:buFont typeface="Wingdings" panose="05000000000000000000" pitchFamily="2" charset="2"/>
              <a:buChar char="ü"/>
            </a:pPr>
            <a:r>
              <a:rPr lang="zh-CN" altLang="en-US" sz="1400" b="1" dirty="0">
                <a:solidFill>
                  <a:srgbClr val="0070C0"/>
                </a:solidFill>
                <a:latin typeface="+mn-ea"/>
              </a:rPr>
              <a:t>资产配置策略研究</a:t>
            </a:r>
            <a:endParaRPr lang="en-US" altLang="zh-CN" sz="1400" b="1" dirty="0">
              <a:solidFill>
                <a:srgbClr val="0070C0"/>
              </a:solidFill>
              <a:latin typeface="+mn-ea"/>
            </a:endParaRPr>
          </a:p>
          <a:p>
            <a:pPr marL="285750" indent="-285750">
              <a:buFont typeface="Wingdings" panose="05000000000000000000" pitchFamily="2" charset="2"/>
              <a:buChar char="ü"/>
            </a:pPr>
            <a:r>
              <a:rPr lang="zh-CN" altLang="en-US" sz="1400" b="1" dirty="0">
                <a:solidFill>
                  <a:srgbClr val="0070C0"/>
                </a:solidFill>
                <a:latin typeface="+mn-ea"/>
              </a:rPr>
              <a:t>基于宏观经济周期的因子轮动研究</a:t>
            </a:r>
            <a:endParaRPr lang="zh-CN" altLang="en-US" sz="1400" b="1" dirty="0">
              <a:solidFill>
                <a:srgbClr val="0070C0"/>
              </a:solidFill>
              <a:latin typeface="+mn-ea"/>
            </a:endParaRPr>
          </a:p>
        </p:txBody>
      </p:sp>
      <p:sp>
        <p:nvSpPr>
          <p:cNvPr id="65" name="文本框 64"/>
          <p:cNvSpPr txBox="1"/>
          <p:nvPr/>
        </p:nvSpPr>
        <p:spPr>
          <a:xfrm>
            <a:off x="8957426" y="4584169"/>
            <a:ext cx="2428708" cy="1384995"/>
          </a:xfrm>
          <a:prstGeom prst="rect">
            <a:avLst/>
          </a:prstGeom>
          <a:noFill/>
          <a:ln>
            <a:noFill/>
          </a:ln>
        </p:spPr>
        <p:txBody>
          <a:bodyPr wrap="square" rtlCol="0">
            <a:spAutoFit/>
          </a:bodyPr>
          <a:p>
            <a:pPr marL="285750" indent="-285750">
              <a:buFont typeface="Wingdings" panose="05000000000000000000" pitchFamily="2" charset="2"/>
              <a:buChar char="ü"/>
            </a:pPr>
            <a:r>
              <a:rPr lang="zh-CN" altLang="en-US" sz="1400" b="1" dirty="0">
                <a:solidFill>
                  <a:srgbClr val="0070C0"/>
                </a:solidFill>
                <a:latin typeface="+mn-ea"/>
              </a:rPr>
              <a:t>卖空行为中的处置效应实证研究</a:t>
            </a:r>
            <a:endParaRPr lang="en-US" altLang="zh-CN" sz="1400" b="1" dirty="0">
              <a:solidFill>
                <a:srgbClr val="0070C0"/>
              </a:solidFill>
              <a:latin typeface="+mn-ea"/>
            </a:endParaRPr>
          </a:p>
          <a:p>
            <a:pPr marL="285750" indent="-285750">
              <a:buFont typeface="Wingdings" panose="05000000000000000000" pitchFamily="2" charset="2"/>
              <a:buChar char="ü"/>
            </a:pPr>
            <a:r>
              <a:rPr lang="zh-CN" altLang="en-US" sz="1400" b="1" dirty="0">
                <a:solidFill>
                  <a:srgbClr val="0070C0"/>
                </a:solidFill>
                <a:latin typeface="+mn-ea"/>
              </a:rPr>
              <a:t>投资者情绪综合指标构建与市场互动研究</a:t>
            </a:r>
            <a:endParaRPr lang="en-US" altLang="zh-CN" sz="1400" b="1" dirty="0">
              <a:solidFill>
                <a:srgbClr val="0070C0"/>
              </a:solidFill>
              <a:latin typeface="+mn-ea"/>
            </a:endParaRPr>
          </a:p>
          <a:p>
            <a:pPr marL="285750" indent="-285750">
              <a:buFont typeface="Wingdings" panose="05000000000000000000" pitchFamily="2" charset="2"/>
              <a:buChar char="ü"/>
            </a:pPr>
            <a:r>
              <a:rPr lang="zh-CN" altLang="en-US" sz="1400" b="1" dirty="0">
                <a:solidFill>
                  <a:srgbClr val="0070C0"/>
                </a:solidFill>
                <a:latin typeface="+mn-ea"/>
              </a:rPr>
              <a:t>“处置效应” 在 </a:t>
            </a:r>
            <a:r>
              <a:rPr lang="en-US" altLang="zh-CN" sz="1400" b="1" dirty="0">
                <a:solidFill>
                  <a:srgbClr val="0070C0"/>
                </a:solidFill>
                <a:latin typeface="+mn-ea"/>
              </a:rPr>
              <a:t>A </a:t>
            </a:r>
            <a:r>
              <a:rPr lang="zh-CN" altLang="en-US" sz="1400" b="1" dirty="0">
                <a:solidFill>
                  <a:srgbClr val="0070C0"/>
                </a:solidFill>
                <a:latin typeface="+mn-ea"/>
              </a:rPr>
              <a:t>股市场的验证</a:t>
            </a:r>
            <a:endParaRPr lang="zh-CN" altLang="en-US" sz="1400" b="1" dirty="0">
              <a:solidFill>
                <a:srgbClr val="0070C0"/>
              </a:solidFill>
              <a:latin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表格 20"/>
          <p:cNvGraphicFramePr>
            <a:graphicFrameLocks noGrp="1"/>
          </p:cNvGraphicFramePr>
          <p:nvPr/>
        </p:nvGraphicFramePr>
        <p:xfrm>
          <a:off x="1506583" y="1197297"/>
          <a:ext cx="10145485" cy="5421217"/>
        </p:xfrm>
        <a:graphic>
          <a:graphicData uri="http://schemas.openxmlformats.org/drawingml/2006/table">
            <a:tbl>
              <a:tblPr firstRow="1" bandRow="1">
                <a:tableStyleId>{073A0DAA-6AF3-43AB-8588-CEC1D06C72B9}</a:tableStyleId>
              </a:tblPr>
              <a:tblGrid>
                <a:gridCol w="3474720"/>
                <a:gridCol w="1428206"/>
                <a:gridCol w="1193074"/>
                <a:gridCol w="1619795"/>
                <a:gridCol w="2429690"/>
              </a:tblGrid>
              <a:tr h="541397">
                <a:tc>
                  <a:txBody>
                    <a:bodyPr/>
                    <a:lstStyle/>
                    <a:p>
                      <a:pPr algn="ctr"/>
                      <a:r>
                        <a:rPr lang="zh-CN" altLang="en-US" sz="1600" b="1" dirty="0">
                          <a:solidFill>
                            <a:srgbClr val="0070C0"/>
                          </a:solidFill>
                          <a:latin typeface="思源宋体 CN Heavy" pitchFamily="18" charset="-122"/>
                          <a:ea typeface="思源宋体 CN Heavy" pitchFamily="18" charset="-122"/>
                        </a:rPr>
                        <a:t>文章标题</a:t>
                      </a:r>
                      <a:endParaRPr lang="zh-CN" altLang="en-US" sz="1600" b="1" dirty="0">
                        <a:solidFill>
                          <a:srgbClr val="0070C0"/>
                        </a:solidFill>
                        <a:latin typeface="思源宋体 CN Heavy" pitchFamily="18" charset="-122"/>
                        <a:ea typeface="思源宋体 CN Heavy"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600" b="1" dirty="0">
                          <a:solidFill>
                            <a:srgbClr val="0070C0"/>
                          </a:solidFill>
                          <a:latin typeface="思源宋体 CN Heavy" pitchFamily="18" charset="-122"/>
                          <a:ea typeface="思源宋体 CN Heavy" pitchFamily="18" charset="-122"/>
                        </a:rPr>
                        <a:t>期刊名称</a:t>
                      </a:r>
                      <a:endParaRPr lang="zh-CN" altLang="en-US" sz="1600" b="1" dirty="0">
                        <a:solidFill>
                          <a:srgbClr val="0070C0"/>
                        </a:solidFill>
                        <a:latin typeface="思源宋体 CN Heavy" pitchFamily="18" charset="-122"/>
                        <a:ea typeface="思源宋体 CN Heavy"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600" b="1" dirty="0">
                          <a:solidFill>
                            <a:srgbClr val="0070C0"/>
                          </a:solidFill>
                          <a:latin typeface="思源宋体 CN Heavy" pitchFamily="18" charset="-122"/>
                          <a:ea typeface="思源宋体 CN Heavy" pitchFamily="18" charset="-122"/>
                        </a:rPr>
                        <a:t>发表年份</a:t>
                      </a:r>
                      <a:endParaRPr lang="zh-CN" altLang="en-US" sz="1600" b="1" dirty="0">
                        <a:solidFill>
                          <a:srgbClr val="0070C0"/>
                        </a:solidFill>
                        <a:latin typeface="思源宋体 CN Heavy" pitchFamily="18" charset="-122"/>
                        <a:ea typeface="思源宋体 CN Heavy"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600" b="1" dirty="0">
                          <a:solidFill>
                            <a:srgbClr val="0070C0"/>
                          </a:solidFill>
                          <a:latin typeface="思源宋体 CN Heavy" pitchFamily="18" charset="-122"/>
                          <a:ea typeface="思源宋体 CN Heavy" pitchFamily="18" charset="-122"/>
                        </a:rPr>
                        <a:t>第一作者单位</a:t>
                      </a:r>
                      <a:endParaRPr lang="zh-CN" altLang="en-US" sz="1600" b="1" dirty="0">
                        <a:solidFill>
                          <a:srgbClr val="0070C0"/>
                        </a:solidFill>
                        <a:latin typeface="思源宋体 CN Heavy" pitchFamily="18" charset="-122"/>
                        <a:ea typeface="思源宋体 CN Heavy"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600" b="1" dirty="0">
                          <a:solidFill>
                            <a:srgbClr val="0070C0"/>
                          </a:solidFill>
                          <a:latin typeface="思源宋体 CN Heavy" pitchFamily="18" charset="-122"/>
                          <a:ea typeface="思源宋体 CN Heavy" pitchFamily="18" charset="-122"/>
                        </a:rPr>
                        <a:t>数据内容引用</a:t>
                      </a:r>
                      <a:endParaRPr lang="zh-CN" altLang="en-US" sz="1600" b="1" dirty="0">
                        <a:solidFill>
                          <a:srgbClr val="0070C0"/>
                        </a:solidFill>
                        <a:latin typeface="思源宋体 CN Heavy" pitchFamily="18" charset="-122"/>
                        <a:ea typeface="思源宋体 CN Heavy"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r>
              <a:tr h="627698">
                <a:tc>
                  <a:txBody>
                    <a:bodyPr/>
                    <a:lstStyle/>
                    <a:p>
                      <a:pPr algn="ctr"/>
                      <a:r>
                        <a:rPr lang="zh-CN" altLang="en-US" sz="1200" b="0" dirty="0">
                          <a:solidFill>
                            <a:schemeClr val="tx1"/>
                          </a:solidFill>
                          <a:latin typeface="思源宋体 CN SemiBold" pitchFamily="18" charset="-122"/>
                          <a:ea typeface="思源宋体 CN SemiBold" pitchFamily="18" charset="-122"/>
                        </a:rPr>
                        <a:t>我国存在货币政策传导的存款渠道吗？</a:t>
                      </a:r>
                      <a:endParaRPr lang="zh-CN" altLang="en-US" sz="1200" b="0" dirty="0">
                        <a:solidFill>
                          <a:schemeClr val="tx1"/>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200" b="0" u="sng" kern="1200" dirty="0">
                          <a:solidFill>
                            <a:schemeClr val="accent3"/>
                          </a:solidFill>
                          <a:latin typeface="思源宋体 CN SemiBold" pitchFamily="18" charset="-122"/>
                          <a:ea typeface="思源宋体 CN SemiBold" pitchFamily="18" charset="-122"/>
                          <a:cs typeface="+mn-cs"/>
                          <a:hlinkClick r:id="rId1" tooltip="紫色刊名为“中国知网”独家出版刊物"/>
                        </a:rPr>
                        <a:t>统计研究</a:t>
                      </a:r>
                      <a:endParaRPr lang="zh-CN" altLang="en-US" sz="1200" b="0" u="sng" kern="1200" dirty="0">
                        <a:solidFill>
                          <a:schemeClr val="accent3"/>
                        </a:solidFill>
                        <a:latin typeface="思源宋体 CN SemiBold" pitchFamily="18" charset="-122"/>
                        <a:ea typeface="思源宋体 CN SemiBold" pitchFamily="18" charset="-122"/>
                        <a:cs typeface="+mn-cs"/>
                        <a:hlinkClick r:id="rId1" tooltip="紫色刊名为“中国知网”独家出版刊物"/>
                      </a:endParaRPr>
                    </a:p>
                  </a:txBody>
                  <a:tcPr marL="28575" marR="28575" marT="76200" marB="76200"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dirty="0">
                          <a:solidFill>
                            <a:schemeClr val="tx1"/>
                          </a:solidFill>
                          <a:latin typeface="思源宋体 CN SemiBold" pitchFamily="18" charset="-122"/>
                          <a:ea typeface="思源宋体 CN SemiBold" pitchFamily="18" charset="-122"/>
                        </a:rPr>
                        <a:t>2025</a:t>
                      </a:r>
                      <a:endParaRPr lang="zh-CN" altLang="en-US" sz="1200" b="0" dirty="0">
                        <a:solidFill>
                          <a:schemeClr val="tx1"/>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chemeClr val="tx1"/>
                          </a:solidFill>
                          <a:latin typeface="思源宋体 CN SemiBold" pitchFamily="18" charset="-122"/>
                          <a:ea typeface="思源宋体 CN SemiBold" pitchFamily="18" charset="-122"/>
                        </a:rPr>
                        <a:t>江西财经大学</a:t>
                      </a:r>
                      <a:endParaRPr lang="zh-CN" altLang="en-US" sz="1200" b="0" dirty="0">
                        <a:solidFill>
                          <a:schemeClr val="tx1"/>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8600" marR="0" indent="-228600" algn="ctr" defTabSz="1363980" rtl="0" eaLnBrk="1" fontAlgn="auto" latinLnBrk="0" hangingPunct="1">
                        <a:lnSpc>
                          <a:spcPct val="100000"/>
                        </a:lnSpc>
                        <a:spcBef>
                          <a:spcPts val="0"/>
                        </a:spcBef>
                        <a:spcAft>
                          <a:spcPts val="0"/>
                        </a:spcAft>
                        <a:buClrTx/>
                        <a:buSzTx/>
                        <a:buFontTx/>
                        <a:buAutoNum type="alphaLcParenR"/>
                        <a:defRPr/>
                      </a:pPr>
                      <a:r>
                        <a:rPr lang="zh-CN" altLang="en-US" sz="1200" b="0" dirty="0">
                          <a:solidFill>
                            <a:srgbClr val="FF0000"/>
                          </a:solidFill>
                          <a:latin typeface="思源宋体 CN SemiBold" pitchFamily="18" charset="-122"/>
                          <a:ea typeface="思源宋体 CN SemiBold" pitchFamily="18" charset="-122"/>
                        </a:rPr>
                        <a:t>同业拆借利率数据</a:t>
                      </a:r>
                      <a:endParaRPr lang="en-US" altLang="zh-CN" sz="1200" b="0" dirty="0">
                        <a:solidFill>
                          <a:srgbClr val="FF0000"/>
                        </a:solidFill>
                        <a:latin typeface="思源宋体 CN SemiBold" pitchFamily="18" charset="-122"/>
                        <a:ea typeface="思源宋体 CN SemiBold" pitchFamily="18" charset="-122"/>
                      </a:endParaRPr>
                    </a:p>
                    <a:p>
                      <a:pPr marL="228600" marR="0" indent="-228600" algn="ctr" defTabSz="1363980" rtl="0" eaLnBrk="1" fontAlgn="auto" latinLnBrk="0" hangingPunct="1">
                        <a:lnSpc>
                          <a:spcPct val="100000"/>
                        </a:lnSpc>
                        <a:spcBef>
                          <a:spcPts val="0"/>
                        </a:spcBef>
                        <a:spcAft>
                          <a:spcPts val="0"/>
                        </a:spcAft>
                        <a:buClrTx/>
                        <a:buSzTx/>
                        <a:buFontTx/>
                        <a:buAutoNum type="alphaLcParenR"/>
                        <a:defRPr/>
                      </a:pPr>
                      <a:r>
                        <a:rPr lang="zh-CN" altLang="en-US" sz="1200" b="0" dirty="0">
                          <a:solidFill>
                            <a:srgbClr val="FF0000"/>
                          </a:solidFill>
                          <a:latin typeface="思源宋体 CN SemiBold" pitchFamily="18" charset="-122"/>
                          <a:ea typeface="思源宋体 CN SemiBold" pitchFamily="18" charset="-122"/>
                        </a:rPr>
                        <a:t>市场利率变化数据</a:t>
                      </a:r>
                      <a:endParaRPr lang="en-US" altLang="zh-CN" sz="1200" b="0" dirty="0">
                        <a:solidFill>
                          <a:srgbClr val="FF0000"/>
                        </a:solidFill>
                        <a:latin typeface="思源宋体 CN SemiBold" pitchFamily="18" charset="-122"/>
                        <a:ea typeface="思源宋体 CN SemiBold" pitchFamily="18" charset="-122"/>
                      </a:endParaRPr>
                    </a:p>
                    <a:p>
                      <a:pPr marL="228600" marR="0" indent="-228600" algn="ctr" defTabSz="1363980" rtl="0" eaLnBrk="1" fontAlgn="auto" latinLnBrk="0" hangingPunct="1">
                        <a:lnSpc>
                          <a:spcPct val="100000"/>
                        </a:lnSpc>
                        <a:spcBef>
                          <a:spcPts val="0"/>
                        </a:spcBef>
                        <a:spcAft>
                          <a:spcPts val="0"/>
                        </a:spcAft>
                        <a:buClrTx/>
                        <a:buSzTx/>
                        <a:buFontTx/>
                        <a:buAutoNum type="alphaLcParenR"/>
                        <a:defRPr/>
                      </a:pPr>
                      <a:r>
                        <a:rPr lang="zh-CN" altLang="en-US" sz="1200" b="0" dirty="0">
                          <a:solidFill>
                            <a:srgbClr val="FF0000"/>
                          </a:solidFill>
                          <a:latin typeface="思源宋体 CN SemiBold" pitchFamily="18" charset="-122"/>
                          <a:ea typeface="思源宋体 CN SemiBold" pitchFamily="18" charset="-122"/>
                        </a:rPr>
                        <a:t>理财产品价格数据</a:t>
                      </a:r>
                      <a:endParaRPr lang="zh-CN" altLang="en-US" sz="1200" b="0" dirty="0">
                        <a:solidFill>
                          <a:srgbClr val="FF0000"/>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r>
              <a:tr h="627698">
                <a:tc>
                  <a:txBody>
                    <a:bodyPr/>
                    <a:lstStyle/>
                    <a:p>
                      <a:pPr algn="ctr"/>
                      <a:r>
                        <a:rPr lang="zh-CN" altLang="en-US" sz="1200" b="0" dirty="0">
                          <a:solidFill>
                            <a:schemeClr val="tx1"/>
                          </a:solidFill>
                          <a:latin typeface="思源宋体 CN SemiBold" pitchFamily="18" charset="-122"/>
                          <a:ea typeface="思源宋体 CN SemiBold" pitchFamily="18" charset="-122"/>
                        </a:rPr>
                        <a:t>降价抛售、系统性风险与银行系统稳定性</a:t>
                      </a:r>
                      <a:endParaRPr lang="zh-CN" altLang="en-US" sz="1200" b="0" dirty="0">
                        <a:solidFill>
                          <a:schemeClr val="tx1"/>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200" b="0" u="sng" kern="1200" dirty="0">
                          <a:solidFill>
                            <a:schemeClr val="accent3"/>
                          </a:solidFill>
                          <a:latin typeface="思源宋体 CN SemiBold" pitchFamily="18" charset="-122"/>
                          <a:ea typeface="思源宋体 CN SemiBold" pitchFamily="18" charset="-122"/>
                          <a:cs typeface="+mn-cs"/>
                        </a:rPr>
                        <a:t>当代财经</a:t>
                      </a:r>
                      <a:endParaRPr lang="zh-CN" altLang="en-US" sz="1200" b="0" u="sng" kern="1200" dirty="0">
                        <a:solidFill>
                          <a:schemeClr val="accent3"/>
                        </a:solidFill>
                        <a:latin typeface="思源宋体 CN SemiBold" pitchFamily="18" charset="-122"/>
                        <a:ea typeface="思源宋体 CN SemiBold" pitchFamily="18" charset="-122"/>
                        <a:cs typeface="+mn-cs"/>
                        <a:hlinkClick r:id="rId1" tooltip="紫色刊名为“中国知网”独家出版刊物"/>
                      </a:endParaRPr>
                    </a:p>
                  </a:txBody>
                  <a:tcPr marL="28575" marR="28575" marT="76200" marB="76200"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dirty="0">
                          <a:solidFill>
                            <a:schemeClr val="tx1"/>
                          </a:solidFill>
                          <a:latin typeface="思源宋体 CN SemiBold" pitchFamily="18" charset="-122"/>
                          <a:ea typeface="思源宋体 CN SemiBold" pitchFamily="18" charset="-122"/>
                        </a:rPr>
                        <a:t>2024</a:t>
                      </a:r>
                      <a:endParaRPr lang="zh-CN" altLang="en-US" sz="1200" b="0" dirty="0">
                        <a:solidFill>
                          <a:schemeClr val="tx1"/>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chemeClr val="tx1"/>
                          </a:solidFill>
                          <a:latin typeface="思源宋体 CN SemiBold" pitchFamily="18" charset="-122"/>
                          <a:ea typeface="思源宋体 CN SemiBold" pitchFamily="18" charset="-122"/>
                        </a:rPr>
                        <a:t>南开大学</a:t>
                      </a:r>
                      <a:endParaRPr lang="zh-CN" altLang="en-US" sz="1200" b="0" dirty="0">
                        <a:solidFill>
                          <a:schemeClr val="tx1"/>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rgbClr val="FF0000"/>
                          </a:solidFill>
                          <a:latin typeface="思源宋体 CN SemiBold" pitchFamily="18" charset="-122"/>
                          <a:ea typeface="思源宋体 CN SemiBold" pitchFamily="18" charset="-122"/>
                        </a:rPr>
                        <a:t>上市公司财务报表数据</a:t>
                      </a:r>
                      <a:endParaRPr lang="zh-CN" altLang="en-US" sz="1200" b="0" dirty="0">
                        <a:solidFill>
                          <a:srgbClr val="FF0000"/>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r>
              <a:tr h="627698">
                <a:tc>
                  <a:txBody>
                    <a:bodyPr/>
                    <a:lstStyle/>
                    <a:p>
                      <a:pPr algn="ctr"/>
                      <a:r>
                        <a:rPr lang="zh-CN" altLang="en-US" sz="1200" dirty="0">
                          <a:solidFill>
                            <a:schemeClr val="tx1"/>
                          </a:solidFill>
                          <a:effectLst/>
                          <a:latin typeface="思源宋体 CN SemiBold" pitchFamily="18" charset="-122"/>
                          <a:ea typeface="思源宋体 CN SemiBold" pitchFamily="18" charset="-122"/>
                          <a:cs typeface="+mn-cs"/>
                        </a:rPr>
                        <a:t>互联网沟通如何影响股票定价效率？</a:t>
                      </a:r>
                      <a:r>
                        <a:rPr lang="en-US" altLang="zh-CN" sz="1200" dirty="0">
                          <a:solidFill>
                            <a:schemeClr val="tx1"/>
                          </a:solidFill>
                          <a:effectLst/>
                          <a:latin typeface="思源宋体 CN SemiBold" pitchFamily="18" charset="-122"/>
                          <a:ea typeface="思源宋体 CN SemiBold" pitchFamily="18" charset="-122"/>
                          <a:cs typeface="+mn-cs"/>
                        </a:rPr>
                        <a:t>——</a:t>
                      </a:r>
                      <a:r>
                        <a:rPr lang="zh-CN" altLang="en-US" sz="1200" dirty="0">
                          <a:solidFill>
                            <a:schemeClr val="tx1"/>
                          </a:solidFill>
                          <a:effectLst/>
                          <a:latin typeface="思源宋体 CN SemiBold" pitchFamily="18" charset="-122"/>
                          <a:ea typeface="思源宋体 CN SemiBold" pitchFamily="18" charset="-122"/>
                          <a:cs typeface="+mn-cs"/>
                        </a:rPr>
                        <a:t>基于投资者关注的机制检验</a:t>
                      </a:r>
                      <a:endParaRPr lang="zh-CN" altLang="en-US" sz="1200" dirty="0">
                        <a:solidFill>
                          <a:schemeClr val="tx1"/>
                        </a:solidFill>
                        <a:effectLst/>
                        <a:latin typeface="思源宋体 CN SemiBold" pitchFamily="18" charset="-122"/>
                        <a:ea typeface="思源宋体 CN SemiBold" pitchFamily="18" charset="-122"/>
                        <a:cs typeface="+mn-cs"/>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zh-CN" altLang="en-US" sz="1200" u="sng" dirty="0">
                          <a:solidFill>
                            <a:schemeClr val="accent3"/>
                          </a:solidFill>
                          <a:effectLst/>
                          <a:latin typeface="思源宋体 CN SemiBold" pitchFamily="18" charset="-122"/>
                          <a:ea typeface="思源宋体 CN SemiBold" pitchFamily="18" charset="-122"/>
                          <a:cs typeface="+mn-cs"/>
                          <a:hlinkClick r:id="rId2"/>
                        </a:rPr>
                        <a:t>管理评论</a:t>
                      </a:r>
                      <a:endParaRPr lang="zh-CN" altLang="en-US" sz="1200" u="sng" dirty="0">
                        <a:solidFill>
                          <a:schemeClr val="accent3"/>
                        </a:solidFill>
                        <a:effectLst/>
                        <a:latin typeface="思源宋体 CN SemiBold" pitchFamily="18" charset="-122"/>
                        <a:ea typeface="思源宋体 CN SemiBold" pitchFamily="18" charset="-122"/>
                        <a:cs typeface="+mn-cs"/>
                        <a:hlinkClick r:id="rId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en-US" altLang="zh-CN" sz="1200" dirty="0">
                          <a:solidFill>
                            <a:schemeClr val="tx1"/>
                          </a:solidFill>
                          <a:effectLst/>
                          <a:latin typeface="思源宋体 CN SemiBold" pitchFamily="18" charset="-122"/>
                          <a:ea typeface="思源宋体 CN SemiBold" pitchFamily="18" charset="-122"/>
                          <a:cs typeface="+mn-cs"/>
                        </a:rPr>
                        <a:t>2024</a:t>
                      </a:r>
                      <a:endParaRPr lang="zh-CN" altLang="en-US" sz="1200" dirty="0">
                        <a:solidFill>
                          <a:schemeClr val="tx1"/>
                        </a:solidFill>
                        <a:effectLst/>
                        <a:latin typeface="思源宋体 CN SemiBold" pitchFamily="18" charset="-122"/>
                        <a:ea typeface="思源宋体 CN SemiBold" pitchFamily="18" charset="-122"/>
                        <a:cs typeface="+mn-cs"/>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zh-CN" altLang="en-US" sz="1200" dirty="0">
                          <a:solidFill>
                            <a:schemeClr val="tx1"/>
                          </a:solidFill>
                          <a:effectLst/>
                          <a:latin typeface="思源宋体 CN SemiBold" pitchFamily="18" charset="-122"/>
                          <a:ea typeface="思源宋体 CN SemiBold" pitchFamily="18" charset="-122"/>
                          <a:cs typeface="+mn-cs"/>
                        </a:rPr>
                        <a:t>华东理工大学</a:t>
                      </a:r>
                      <a:endParaRPr lang="zh-CN" altLang="en-US" sz="1200" dirty="0">
                        <a:solidFill>
                          <a:schemeClr val="tx1"/>
                        </a:solidFill>
                        <a:effectLst/>
                        <a:latin typeface="思源宋体 CN SemiBold" pitchFamily="18" charset="-122"/>
                        <a:ea typeface="思源宋体 CN SemiBold" pitchFamily="18" charset="-122"/>
                        <a:cs typeface="+mn-cs"/>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8600" marR="0" lvl="0" indent="-228600" algn="l" defTabSz="1363980" rtl="0" eaLnBrk="1" fontAlgn="auto" latinLnBrk="0" hangingPunct="1">
                        <a:lnSpc>
                          <a:spcPct val="100000"/>
                        </a:lnSpc>
                        <a:spcBef>
                          <a:spcPts val="0"/>
                        </a:spcBef>
                        <a:spcAft>
                          <a:spcPts val="0"/>
                        </a:spcAft>
                        <a:buClrTx/>
                        <a:buSzTx/>
                        <a:buFont typeface="+mj-lt"/>
                        <a:buAutoNum type="alphaLcParenR"/>
                        <a:defRPr/>
                      </a:pPr>
                      <a:r>
                        <a:rPr lang="zh-CN" altLang="en-US" sz="1200" dirty="0">
                          <a:solidFill>
                            <a:srgbClr val="FF0000"/>
                          </a:solidFill>
                          <a:effectLst/>
                          <a:latin typeface="思源宋体 CN SemiBold" pitchFamily="18" charset="-122"/>
                          <a:ea typeface="思源宋体 CN SemiBold" pitchFamily="18" charset="-122"/>
                          <a:cs typeface="+mn-cs"/>
                        </a:rPr>
                        <a:t>公司盈余公告相关数据</a:t>
                      </a:r>
                      <a:endParaRPr lang="en-US" altLang="zh-CN" sz="1200" dirty="0">
                        <a:solidFill>
                          <a:srgbClr val="FF0000"/>
                        </a:solidFill>
                        <a:effectLst/>
                        <a:latin typeface="思源宋体 CN SemiBold" pitchFamily="18" charset="-122"/>
                        <a:ea typeface="思源宋体 CN SemiBold" pitchFamily="18" charset="-122"/>
                        <a:cs typeface="+mn-cs"/>
                      </a:endParaRPr>
                    </a:p>
                    <a:p>
                      <a:pPr marL="228600" marR="0" lvl="0" indent="-228600" algn="l" defTabSz="1363980" rtl="0" eaLnBrk="1" fontAlgn="auto" latinLnBrk="0" hangingPunct="1">
                        <a:lnSpc>
                          <a:spcPct val="100000"/>
                        </a:lnSpc>
                        <a:spcBef>
                          <a:spcPts val="0"/>
                        </a:spcBef>
                        <a:spcAft>
                          <a:spcPts val="0"/>
                        </a:spcAft>
                        <a:buClrTx/>
                        <a:buSzTx/>
                        <a:buFont typeface="+mj-lt"/>
                        <a:buAutoNum type="alphaLcParenR"/>
                        <a:defRPr/>
                      </a:pPr>
                      <a:r>
                        <a:rPr lang="zh-CN" altLang="en-US" sz="1200" dirty="0">
                          <a:solidFill>
                            <a:srgbClr val="FF0000"/>
                          </a:solidFill>
                          <a:effectLst/>
                          <a:latin typeface="思源宋体 CN SemiBold" pitchFamily="18" charset="-122"/>
                          <a:ea typeface="思源宋体 CN SemiBold" pitchFamily="18" charset="-122"/>
                          <a:cs typeface="+mn-cs"/>
                        </a:rPr>
                        <a:t>股票日收益率等市场表现数据</a:t>
                      </a:r>
                      <a:endParaRPr lang="en-US" altLang="zh-CN" sz="1200" dirty="0">
                        <a:solidFill>
                          <a:srgbClr val="FF0000"/>
                        </a:solidFill>
                        <a:effectLst/>
                        <a:latin typeface="思源宋体 CN SemiBold" pitchFamily="18" charset="-122"/>
                        <a:ea typeface="思源宋体 CN SemiBold" pitchFamily="18" charset="-122"/>
                        <a:cs typeface="+mn-cs"/>
                      </a:endParaRPr>
                    </a:p>
                    <a:p>
                      <a:pPr marL="228600" marR="0" lvl="0" indent="-228600" algn="l" defTabSz="1363980" rtl="0" eaLnBrk="1" fontAlgn="auto" latinLnBrk="0" hangingPunct="1">
                        <a:lnSpc>
                          <a:spcPct val="100000"/>
                        </a:lnSpc>
                        <a:spcBef>
                          <a:spcPts val="0"/>
                        </a:spcBef>
                        <a:spcAft>
                          <a:spcPts val="0"/>
                        </a:spcAft>
                        <a:buClrTx/>
                        <a:buSzTx/>
                        <a:buFont typeface="+mj-lt"/>
                        <a:buAutoNum type="alphaLcParenR"/>
                        <a:defRPr/>
                      </a:pPr>
                      <a:r>
                        <a:rPr lang="zh-CN" altLang="en-US" sz="1200" dirty="0">
                          <a:solidFill>
                            <a:srgbClr val="FF0000"/>
                          </a:solidFill>
                          <a:effectLst/>
                          <a:latin typeface="思源宋体 CN SemiBold" pitchFamily="18" charset="-122"/>
                          <a:ea typeface="思源宋体 CN SemiBold" pitchFamily="18" charset="-122"/>
                          <a:cs typeface="+mn-cs"/>
                        </a:rPr>
                        <a:t>公司净资产收益率等财务数据</a:t>
                      </a:r>
                      <a:endParaRPr lang="en-US" altLang="zh-CN" sz="1200" dirty="0">
                        <a:solidFill>
                          <a:srgbClr val="FF0000"/>
                        </a:solidFill>
                        <a:effectLst/>
                        <a:latin typeface="思源宋体 CN SemiBold" pitchFamily="18" charset="-122"/>
                        <a:ea typeface="思源宋体 CN SemiBold" pitchFamily="18" charset="-122"/>
                        <a:cs typeface="+mn-cs"/>
                      </a:endParaRPr>
                    </a:p>
                    <a:p>
                      <a:pPr marL="228600" marR="0" lvl="0" indent="-228600" algn="l" defTabSz="1363980" rtl="0" eaLnBrk="1" fontAlgn="auto" latinLnBrk="0" hangingPunct="1">
                        <a:lnSpc>
                          <a:spcPct val="100000"/>
                        </a:lnSpc>
                        <a:spcBef>
                          <a:spcPts val="0"/>
                        </a:spcBef>
                        <a:spcAft>
                          <a:spcPts val="0"/>
                        </a:spcAft>
                        <a:buClrTx/>
                        <a:buSzTx/>
                        <a:buFont typeface="+mj-lt"/>
                        <a:buAutoNum type="alphaLcParenR"/>
                        <a:defRPr/>
                      </a:pPr>
                      <a:r>
                        <a:rPr lang="zh-CN" altLang="en-US" sz="1200" dirty="0">
                          <a:solidFill>
                            <a:srgbClr val="FF0000"/>
                          </a:solidFill>
                          <a:effectLst/>
                          <a:latin typeface="思源宋体 CN SemiBold" pitchFamily="18" charset="-122"/>
                          <a:ea typeface="思源宋体 CN SemiBold" pitchFamily="18" charset="-122"/>
                          <a:cs typeface="+mn-cs"/>
                        </a:rPr>
                        <a:t>分析师跟踪与新闻报道情况</a:t>
                      </a:r>
                      <a:endParaRPr lang="zh-CN" altLang="en-US" sz="1200" dirty="0">
                        <a:solidFill>
                          <a:srgbClr val="FF0000"/>
                        </a:solidFill>
                        <a:effectLst/>
                        <a:latin typeface="思源宋体 CN SemiBold" pitchFamily="18" charset="-122"/>
                        <a:ea typeface="思源宋体 CN SemiBold" pitchFamily="18" charset="-122"/>
                        <a:cs typeface="+mn-cs"/>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r>
              <a:tr h="627698">
                <a:tc>
                  <a:txBody>
                    <a:bodyPr/>
                    <a:lstStyle/>
                    <a:p>
                      <a:pPr algn="ctr"/>
                      <a:r>
                        <a:rPr lang="zh-CN" altLang="en-US" sz="1200" b="0" dirty="0">
                          <a:solidFill>
                            <a:schemeClr val="tx1"/>
                          </a:solidFill>
                          <a:latin typeface="思源宋体 CN SemiBold" pitchFamily="18" charset="-122"/>
                          <a:ea typeface="思源宋体 CN SemiBold" pitchFamily="18" charset="-122"/>
                        </a:rPr>
                        <a:t>全球经济不确定性对另类资产投资影响研究</a:t>
                      </a:r>
                      <a:r>
                        <a:rPr lang="en-US" altLang="zh-CN" sz="1200" b="0" dirty="0">
                          <a:solidFill>
                            <a:schemeClr val="tx1"/>
                          </a:solidFill>
                          <a:latin typeface="思源宋体 CN SemiBold" pitchFamily="18" charset="-122"/>
                          <a:ea typeface="思源宋体 CN SemiBold" pitchFamily="18" charset="-122"/>
                        </a:rPr>
                        <a:t>——</a:t>
                      </a:r>
                      <a:r>
                        <a:rPr lang="zh-CN" altLang="en-US" sz="1200" b="0" dirty="0">
                          <a:solidFill>
                            <a:schemeClr val="tx1"/>
                          </a:solidFill>
                          <a:latin typeface="思源宋体 CN SemiBold" pitchFamily="18" charset="-122"/>
                          <a:ea typeface="思源宋体 CN SemiBold" pitchFamily="18" charset="-122"/>
                        </a:rPr>
                        <a:t>基于艺术品和黄金投资视角</a:t>
                      </a:r>
                      <a:endParaRPr lang="zh-CN" altLang="en-US" sz="1200" b="0" dirty="0">
                        <a:solidFill>
                          <a:schemeClr val="tx1"/>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200" b="0" u="sng" kern="1200" dirty="0">
                          <a:solidFill>
                            <a:schemeClr val="accent3"/>
                          </a:solidFill>
                          <a:latin typeface="思源宋体 CN SemiBold" pitchFamily="18" charset="-122"/>
                          <a:ea typeface="思源宋体 CN SemiBold" pitchFamily="18" charset="-122"/>
                          <a:cs typeface="+mn-cs"/>
                        </a:rPr>
                        <a:t>经济纵横</a:t>
                      </a:r>
                      <a:endParaRPr lang="zh-CN" altLang="en-US" sz="1200" b="0" u="sng" kern="1200" dirty="0">
                        <a:solidFill>
                          <a:schemeClr val="accent3"/>
                        </a:solidFill>
                        <a:latin typeface="思源宋体 CN SemiBold" pitchFamily="18" charset="-122"/>
                        <a:ea typeface="思源宋体 CN SemiBold" pitchFamily="18" charset="-122"/>
                        <a:cs typeface="+mn-cs"/>
                        <a:hlinkClick r:id="rId1" tooltip="紫色刊名为“中国知网”独家出版刊物"/>
                      </a:endParaRPr>
                    </a:p>
                  </a:txBody>
                  <a:tcPr marL="28575" marR="28575" marT="76200" marB="76200"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dirty="0">
                          <a:solidFill>
                            <a:schemeClr val="tx1"/>
                          </a:solidFill>
                          <a:latin typeface="思源宋体 CN SemiBold" pitchFamily="18" charset="-122"/>
                          <a:ea typeface="思源宋体 CN SemiBold" pitchFamily="18" charset="-122"/>
                        </a:rPr>
                        <a:t>2024</a:t>
                      </a:r>
                      <a:endParaRPr lang="en-US" altLang="zh-CN" sz="1200" b="0" dirty="0">
                        <a:solidFill>
                          <a:schemeClr val="tx1"/>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chemeClr val="tx1"/>
                          </a:solidFill>
                          <a:latin typeface="思源宋体 CN SemiBold" pitchFamily="18" charset="-122"/>
                          <a:ea typeface="思源宋体 CN SemiBold" pitchFamily="18" charset="-122"/>
                        </a:rPr>
                        <a:t>中国人民大学</a:t>
                      </a:r>
                      <a:endParaRPr lang="zh-CN" altLang="en-US" sz="1200" b="0" dirty="0">
                        <a:solidFill>
                          <a:schemeClr val="tx1"/>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rgbClr val="FF0000"/>
                          </a:solidFill>
                          <a:latin typeface="思源宋体 CN SemiBold" pitchFamily="18" charset="-122"/>
                          <a:ea typeface="思源宋体 CN SemiBold" pitchFamily="18" charset="-122"/>
                        </a:rPr>
                        <a:t>季度无风险利率数据</a:t>
                      </a:r>
                      <a:endParaRPr lang="zh-CN" altLang="en-US" sz="1200" b="0" dirty="0">
                        <a:solidFill>
                          <a:srgbClr val="FF0000"/>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r>
              <a:tr h="714463">
                <a:tc>
                  <a:txBody>
                    <a:bodyPr/>
                    <a:lstStyle/>
                    <a:p>
                      <a:pPr algn="ctr"/>
                      <a:r>
                        <a:rPr lang="zh-CN" altLang="en-US" sz="1200" b="0" dirty="0">
                          <a:solidFill>
                            <a:schemeClr val="tx1"/>
                          </a:solidFill>
                          <a:latin typeface="思源宋体 CN SemiBold" pitchFamily="18" charset="-122"/>
                          <a:ea typeface="思源宋体 CN SemiBold" pitchFamily="18" charset="-122"/>
                        </a:rPr>
                        <a:t>知识产权保护、人力资本与企业创新</a:t>
                      </a:r>
                      <a:endParaRPr lang="zh-CN" altLang="en-US" sz="1200" b="0" dirty="0">
                        <a:solidFill>
                          <a:schemeClr val="tx1"/>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200" b="0" u="sng" kern="1200" dirty="0">
                          <a:solidFill>
                            <a:schemeClr val="accent3"/>
                          </a:solidFill>
                          <a:latin typeface="思源宋体 CN SemiBold" pitchFamily="18" charset="-122"/>
                          <a:ea typeface="思源宋体 CN SemiBold" pitchFamily="18" charset="-122"/>
                          <a:cs typeface="+mn-cs"/>
                          <a:hlinkClick r:id="rId1" tooltip="紫色刊名为“中国知网”独家出版刊物"/>
                        </a:rPr>
                        <a:t>产业经济评论</a:t>
                      </a:r>
                      <a:endParaRPr lang="zh-CN" altLang="en-US" sz="1200" b="0" u="sng" kern="1200" dirty="0">
                        <a:solidFill>
                          <a:schemeClr val="accent3"/>
                        </a:solidFill>
                        <a:latin typeface="思源宋体 CN SemiBold" pitchFamily="18" charset="-122"/>
                        <a:ea typeface="思源宋体 CN SemiBold" pitchFamily="18" charset="-122"/>
                        <a:cs typeface="+mn-cs"/>
                        <a:hlinkClick r:id="rId1" tooltip="紫色刊名为“中国知网”独家出版刊物"/>
                      </a:endParaRPr>
                    </a:p>
                  </a:txBody>
                  <a:tcPr marL="28575" marR="28575" marT="76200" marB="76200"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dirty="0">
                          <a:solidFill>
                            <a:schemeClr val="tx1"/>
                          </a:solidFill>
                          <a:latin typeface="思源宋体 CN SemiBold" pitchFamily="18" charset="-122"/>
                          <a:ea typeface="思源宋体 CN SemiBold" pitchFamily="18" charset="-122"/>
                        </a:rPr>
                        <a:t>2023</a:t>
                      </a:r>
                      <a:endParaRPr lang="en-US" altLang="zh-CN" sz="1200" b="0" dirty="0">
                        <a:solidFill>
                          <a:schemeClr val="tx1"/>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chemeClr val="tx1"/>
                          </a:solidFill>
                          <a:latin typeface="思源宋体 CN SemiBold" pitchFamily="18" charset="-122"/>
                          <a:ea typeface="思源宋体 CN SemiBold" pitchFamily="18" charset="-122"/>
                        </a:rPr>
                        <a:t>北京大学</a:t>
                      </a:r>
                      <a:endParaRPr lang="zh-CN" altLang="en-US" sz="1200" b="0" dirty="0">
                        <a:solidFill>
                          <a:schemeClr val="tx1"/>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rgbClr val="FF0000"/>
                          </a:solidFill>
                          <a:latin typeface="思源宋体 CN SemiBold" pitchFamily="18" charset="-122"/>
                          <a:ea typeface="思源宋体 CN SemiBold" pitchFamily="18" charset="-122"/>
                        </a:rPr>
                        <a:t>上市公司人力资本数据</a:t>
                      </a:r>
                      <a:endParaRPr lang="zh-CN" altLang="en-US" sz="1200" b="0" dirty="0">
                        <a:solidFill>
                          <a:srgbClr val="FF0000"/>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r>
              <a:tr h="763939">
                <a:tc>
                  <a:txBody>
                    <a:bodyP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1200" dirty="0">
                          <a:solidFill>
                            <a:schemeClr val="tx1"/>
                          </a:solidFill>
                          <a:effectLst/>
                          <a:latin typeface="思源宋体 CN SemiBold" pitchFamily="18" charset="-122"/>
                          <a:ea typeface="思源宋体 CN SemiBold" pitchFamily="18" charset="-122"/>
                          <a:cs typeface="+mn-cs"/>
                        </a:rPr>
                        <a:t>不同投资者情绪下期权隐含信息的优化作用</a:t>
                      </a:r>
                      <a:r>
                        <a:rPr lang="en-US" altLang="zh-CN" sz="1200" dirty="0">
                          <a:solidFill>
                            <a:schemeClr val="tx1"/>
                          </a:solidFill>
                          <a:effectLst/>
                          <a:latin typeface="思源宋体 CN SemiBold" pitchFamily="18" charset="-122"/>
                          <a:ea typeface="思源宋体 CN SemiBold" pitchFamily="18" charset="-122"/>
                          <a:cs typeface="+mn-cs"/>
                        </a:rPr>
                        <a:t>——</a:t>
                      </a:r>
                      <a:r>
                        <a:rPr lang="zh-CN" altLang="en-US" sz="1200" dirty="0">
                          <a:solidFill>
                            <a:schemeClr val="tx1"/>
                          </a:solidFill>
                          <a:effectLst/>
                          <a:latin typeface="思源宋体 CN SemiBold" pitchFamily="18" charset="-122"/>
                          <a:ea typeface="思源宋体 CN SemiBold" pitchFamily="18" charset="-122"/>
                          <a:cs typeface="+mn-cs"/>
                        </a:rPr>
                        <a:t>基于上证</a:t>
                      </a:r>
                      <a:r>
                        <a:rPr lang="en-US" altLang="zh-CN" sz="1200" dirty="0">
                          <a:solidFill>
                            <a:schemeClr val="tx1"/>
                          </a:solidFill>
                          <a:effectLst/>
                          <a:latin typeface="思源宋体 CN SemiBold" pitchFamily="18" charset="-122"/>
                          <a:ea typeface="思源宋体 CN SemiBold" pitchFamily="18" charset="-122"/>
                          <a:cs typeface="+mn-cs"/>
                        </a:rPr>
                        <a:t>50ETF</a:t>
                      </a:r>
                      <a:r>
                        <a:rPr lang="zh-CN" altLang="en-US" sz="1200" dirty="0">
                          <a:solidFill>
                            <a:schemeClr val="tx1"/>
                          </a:solidFill>
                          <a:effectLst/>
                          <a:latin typeface="思源宋体 CN SemiBold" pitchFamily="18" charset="-122"/>
                          <a:ea typeface="思源宋体 CN SemiBold" pitchFamily="18" charset="-122"/>
                          <a:cs typeface="+mn-cs"/>
                        </a:rPr>
                        <a:t>期权的分析</a:t>
                      </a:r>
                      <a:endParaRPr lang="zh-CN" altLang="en-US" sz="1200" dirty="0">
                        <a:solidFill>
                          <a:schemeClr val="tx1"/>
                        </a:solidFill>
                        <a:effectLst/>
                        <a:latin typeface="思源宋体 CN SemiBold" pitchFamily="18" charset="-122"/>
                        <a:ea typeface="思源宋体 CN SemiBold" pitchFamily="18" charset="-122"/>
                        <a:cs typeface="+mn-cs"/>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zh-CN" altLang="en-US" sz="1200" b="0" u="sng" kern="1200" dirty="0">
                          <a:solidFill>
                            <a:schemeClr val="accent3"/>
                          </a:solidFill>
                          <a:latin typeface="思源宋体 CN SemiBold" pitchFamily="18" charset="-122"/>
                          <a:ea typeface="思源宋体 CN SemiBold" pitchFamily="18" charset="-122"/>
                          <a:cs typeface="+mn-cs"/>
                        </a:rPr>
                        <a:t>管理评论</a:t>
                      </a:r>
                      <a:endParaRPr lang="zh-CN" altLang="en-US" sz="1200" b="0" u="sng" kern="1200" dirty="0">
                        <a:solidFill>
                          <a:schemeClr val="accent3"/>
                        </a:solidFill>
                        <a:latin typeface="思源宋体 CN SemiBold" pitchFamily="18" charset="-122"/>
                        <a:ea typeface="思源宋体 CN SemiBold" pitchFamily="18" charset="-122"/>
                        <a:cs typeface="+mn-cs"/>
                      </a:endParaRPr>
                    </a:p>
                  </a:txBody>
                  <a:tcPr marL="28575" marR="28575" marT="76200" marB="76200"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en-US" altLang="zh-CN" sz="1200" b="0" dirty="0">
                          <a:solidFill>
                            <a:schemeClr val="tx1"/>
                          </a:solidFill>
                          <a:latin typeface="思源宋体 CN SemiBold" pitchFamily="18" charset="-122"/>
                          <a:ea typeface="思源宋体 CN SemiBold" pitchFamily="18" charset="-122"/>
                        </a:rPr>
                        <a:t>2023</a:t>
                      </a:r>
                      <a:endParaRPr lang="en-US" altLang="zh-CN" sz="1200" b="0" dirty="0">
                        <a:solidFill>
                          <a:schemeClr val="tx1"/>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chemeClr val="tx1"/>
                          </a:solidFill>
                          <a:latin typeface="思源宋体 CN SemiBold" pitchFamily="18" charset="-122"/>
                          <a:ea typeface="思源宋体 CN SemiBold" pitchFamily="18" charset="-122"/>
                        </a:rPr>
                        <a:t>对外经济贸易大学</a:t>
                      </a:r>
                      <a:endParaRPr lang="zh-CN" altLang="en-US" sz="1200" b="0" dirty="0">
                        <a:solidFill>
                          <a:schemeClr val="tx1"/>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rgbClr val="FF0000"/>
                          </a:solidFill>
                          <a:latin typeface="思源宋体 CN SemiBold" pitchFamily="18" charset="-122"/>
                          <a:ea typeface="思源宋体 CN SemiBold" pitchFamily="18" charset="-122"/>
                        </a:rPr>
                        <a:t>市场市盈率、换手率、波动率等衍生指标数据</a:t>
                      </a:r>
                      <a:endParaRPr lang="zh-CN" altLang="en-US" sz="1200" b="0" dirty="0">
                        <a:solidFill>
                          <a:srgbClr val="FF0000"/>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r>
              <a:tr h="682982">
                <a:tc>
                  <a:txBody>
                    <a:bodyPr/>
                    <a:lstStyle/>
                    <a:p>
                      <a:pPr algn="ctr"/>
                      <a:r>
                        <a:rPr lang="zh-CN" altLang="en-US" sz="1200" b="0" dirty="0">
                          <a:solidFill>
                            <a:schemeClr val="tx1"/>
                          </a:solidFill>
                          <a:effectLst/>
                          <a:latin typeface="思源宋体 CN SemiBold" pitchFamily="18" charset="-122"/>
                          <a:ea typeface="思源宋体 CN SemiBold" pitchFamily="18" charset="-122"/>
                          <a:cs typeface="+mn-cs"/>
                        </a:rPr>
                        <a:t>线上销售与未来股票收益</a:t>
                      </a:r>
                      <a:endParaRPr lang="zh-CN" altLang="en-US" sz="1200" b="0" dirty="0">
                        <a:solidFill>
                          <a:schemeClr val="tx1"/>
                        </a:solidFill>
                        <a:effectLst/>
                        <a:latin typeface="思源宋体 CN SemiBold" pitchFamily="18" charset="-122"/>
                        <a:ea typeface="思源宋体 CN SemiBold" pitchFamily="18" charset="-122"/>
                        <a:cs typeface="+mn-cs"/>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zh-CN" altLang="en-US" sz="1200" b="0" u="sng" kern="1200" dirty="0">
                          <a:solidFill>
                            <a:schemeClr val="accent3"/>
                          </a:solidFill>
                          <a:latin typeface="思源宋体 CN SemiBold" pitchFamily="18" charset="-122"/>
                          <a:ea typeface="思源宋体 CN SemiBold" pitchFamily="18" charset="-122"/>
                          <a:cs typeface="+mn-cs"/>
                        </a:rPr>
                        <a:t>金融研究</a:t>
                      </a:r>
                      <a:endParaRPr lang="zh-CN" altLang="en-US" sz="1200" b="0" u="sng" kern="1200" dirty="0">
                        <a:solidFill>
                          <a:schemeClr val="accent3"/>
                        </a:solidFill>
                        <a:latin typeface="思源宋体 CN SemiBold" pitchFamily="18" charset="-122"/>
                        <a:ea typeface="思源宋体 CN SemiBold" pitchFamily="18" charset="-122"/>
                        <a:cs typeface="+mn-cs"/>
                        <a:hlinkClick r:id="rId3" tooltip="紫色刊名为“中国知网”独家出版刊物"/>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dirty="0">
                          <a:solidFill>
                            <a:schemeClr val="tx1"/>
                          </a:solidFill>
                          <a:latin typeface="思源宋体 CN SemiBold" pitchFamily="18" charset="-122"/>
                          <a:ea typeface="思源宋体 CN SemiBold" pitchFamily="18" charset="-122"/>
                        </a:rPr>
                        <a:t>2022</a:t>
                      </a:r>
                      <a:endParaRPr lang="en-US" altLang="zh-CN" sz="1200" b="0" dirty="0">
                        <a:solidFill>
                          <a:schemeClr val="tx1"/>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chemeClr val="tx1"/>
                          </a:solidFill>
                          <a:latin typeface="思源宋体 CN SemiBold" pitchFamily="18" charset="-122"/>
                          <a:ea typeface="思源宋体 CN SemiBold" pitchFamily="18" charset="-122"/>
                        </a:rPr>
                        <a:t>中国人民大学</a:t>
                      </a:r>
                      <a:endParaRPr lang="zh-CN" altLang="en-US" sz="1200" b="0" dirty="0">
                        <a:solidFill>
                          <a:schemeClr val="tx1"/>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rgbClr val="FF0000"/>
                          </a:solidFill>
                          <a:latin typeface="思源宋体 CN SemiBold" pitchFamily="18" charset="-122"/>
                          <a:ea typeface="思源宋体 CN SemiBold" pitchFamily="18" charset="-122"/>
                        </a:rPr>
                        <a:t>三因子、五因子等衍生指标数据</a:t>
                      </a:r>
                      <a:endParaRPr lang="zh-CN" altLang="en-US" sz="1200" b="0" dirty="0">
                        <a:solidFill>
                          <a:srgbClr val="FF0000"/>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pSp>
        <p:nvGrpSpPr>
          <p:cNvPr id="26" name="组合 25"/>
          <p:cNvGrpSpPr/>
          <p:nvPr>
            <p:custDataLst>
              <p:tags r:id="rId4"/>
            </p:custDataLst>
          </p:nvPr>
        </p:nvGrpSpPr>
        <p:grpSpPr>
          <a:xfrm>
            <a:off x="-6922" y="1472956"/>
            <a:ext cx="1464241" cy="965549"/>
            <a:chOff x="129024" y="1595323"/>
            <a:chExt cx="1644970" cy="864395"/>
          </a:xfrm>
        </p:grpSpPr>
        <p:sp>
          <p:nvSpPr>
            <p:cNvPr id="27" name="文本框 26"/>
            <p:cNvSpPr txBox="1"/>
            <p:nvPr>
              <p:custDataLst>
                <p:tags r:id="rId5"/>
              </p:custDataLst>
            </p:nvPr>
          </p:nvSpPr>
          <p:spPr>
            <a:xfrm>
              <a:off x="129024" y="1716721"/>
              <a:ext cx="1644970" cy="742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panose="020B0503020204020204" charset="-122"/>
                </a:rPr>
                <a:t>10</a:t>
              </a:r>
              <a:r>
                <a:rPr kumimoji="0" lang="zh-CN" altLang="en-US"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panose="020B0503020204020204" charset="-122"/>
                </a:rPr>
                <a:t>万</a:t>
              </a:r>
              <a:endParaRPr kumimoji="0" lang="en-US" altLang="zh-CN"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panose="020B050302020402020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5" normalizeH="0" baseline="0" noProof="0" dirty="0">
                  <a:ln>
                    <a:noFill/>
                  </a:ln>
                  <a:solidFill>
                    <a:srgbClr val="0070C0"/>
                  </a:solidFill>
                  <a:effectLst/>
                  <a:uLnTx/>
                  <a:uFillTx/>
                  <a:latin typeface="思源宋体 CN Heavy" pitchFamily="18" charset="-122"/>
                  <a:ea typeface="思源宋体 CN Heavy" pitchFamily="18" charset="-122"/>
                  <a:cs typeface="+mn-cs"/>
                </a:rPr>
                <a:t>  注册用户</a:t>
              </a:r>
              <a:endParaRPr kumimoji="0" lang="zh-CN" altLang="en-US" sz="1600" b="0" i="0" u="none" strike="noStrike" kern="1200" cap="none" spc="0" normalizeH="0" baseline="0" noProof="0" dirty="0">
                <a:ln>
                  <a:noFill/>
                </a:ln>
                <a:solidFill>
                  <a:srgbClr val="0070C0"/>
                </a:solidFill>
                <a:effectLst/>
                <a:uLnTx/>
                <a:uFillTx/>
                <a:latin typeface="思源宋体 CN Heavy" pitchFamily="18" charset="-122"/>
                <a:ea typeface="思源宋体 CN Heavy" pitchFamily="18" charset="-122"/>
                <a:cs typeface="+mn-cs"/>
              </a:endParaRPr>
            </a:p>
          </p:txBody>
        </p:sp>
        <p:sp>
          <p:nvSpPr>
            <p:cNvPr id="28" name="文本框 27"/>
            <p:cNvSpPr txBox="1"/>
            <p:nvPr>
              <p:custDataLst>
                <p:tags r:id="rId6"/>
              </p:custDataLst>
            </p:nvPr>
          </p:nvSpPr>
          <p:spPr>
            <a:xfrm>
              <a:off x="1327039" y="1595323"/>
              <a:ext cx="43381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a:ln>
                    <a:noFill/>
                  </a:ln>
                  <a:solidFill>
                    <a:schemeClr val="accent5"/>
                  </a:solidFill>
                  <a:effectLst/>
                  <a:uLnTx/>
                  <a:uFillTx/>
                  <a:latin typeface="Calibri" panose="020F0502020204030204"/>
                  <a:ea typeface="宋体" panose="02010600030101010101" pitchFamily="2" charset="-122"/>
                  <a:cs typeface="+mn-cs"/>
                </a:rPr>
                <a:t>+</a:t>
              </a:r>
              <a:endParaRPr kumimoji="0" lang="zh-CN" altLang="en-US" sz="3200" b="1" i="0" u="none" strike="noStrike" kern="1200" cap="none" spc="0" normalizeH="0" baseline="0" noProof="0" dirty="0">
                <a:ln>
                  <a:noFill/>
                </a:ln>
                <a:solidFill>
                  <a:schemeClr val="accent5"/>
                </a:solidFill>
                <a:effectLst/>
                <a:uLnTx/>
                <a:uFillTx/>
                <a:latin typeface="Calibri" panose="020F0502020204030204"/>
                <a:ea typeface="宋体" panose="02010600030101010101" pitchFamily="2" charset="-122"/>
                <a:cs typeface="+mn-cs"/>
              </a:endParaRPr>
            </a:p>
          </p:txBody>
        </p:sp>
      </p:grpSp>
      <p:grpSp>
        <p:nvGrpSpPr>
          <p:cNvPr id="29" name="组合 28"/>
          <p:cNvGrpSpPr/>
          <p:nvPr>
            <p:custDataLst>
              <p:tags r:id="rId7"/>
            </p:custDataLst>
          </p:nvPr>
        </p:nvGrpSpPr>
        <p:grpSpPr>
          <a:xfrm>
            <a:off x="-78821" y="2609169"/>
            <a:ext cx="1464241" cy="965549"/>
            <a:chOff x="129024" y="1595323"/>
            <a:chExt cx="1644970" cy="864395"/>
          </a:xfrm>
        </p:grpSpPr>
        <p:sp>
          <p:nvSpPr>
            <p:cNvPr id="30" name="文本框 29"/>
            <p:cNvSpPr txBox="1"/>
            <p:nvPr>
              <p:custDataLst>
                <p:tags r:id="rId8"/>
              </p:custDataLst>
            </p:nvPr>
          </p:nvSpPr>
          <p:spPr>
            <a:xfrm>
              <a:off x="129024" y="1716721"/>
              <a:ext cx="1644970" cy="742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5" normalizeH="0" baseline="0" noProof="0" dirty="0">
                  <a:ln>
                    <a:noFill/>
                  </a:ln>
                  <a:solidFill>
                    <a:srgbClr val="0070C0"/>
                  </a:solidFill>
                  <a:effectLst/>
                  <a:uLnTx/>
                  <a:uFillTx/>
                  <a:latin typeface="思源宋体 CN Heavy" pitchFamily="18" charset="-122"/>
                  <a:ea typeface="思源宋体 CN Heavy" pitchFamily="18" charset="-122"/>
                  <a:cs typeface="微软雅黑" panose="020B0503020204020204" charset="-122"/>
                </a:rPr>
                <a:t> </a:t>
              </a:r>
              <a:r>
                <a:rPr kumimoji="0" lang="en-US" altLang="zh-CN"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panose="020B0503020204020204" charset="-122"/>
                </a:rPr>
                <a:t>300</a:t>
              </a:r>
              <a:endParaRPr kumimoji="0" lang="en-US" altLang="zh-CN"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panose="020B050302020402020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5" normalizeH="0" baseline="0" noProof="0" dirty="0">
                  <a:ln>
                    <a:noFill/>
                  </a:ln>
                  <a:solidFill>
                    <a:srgbClr val="0070C0"/>
                  </a:solidFill>
                  <a:effectLst/>
                  <a:uLnTx/>
                  <a:uFillTx/>
                  <a:latin typeface="思源宋体 CN Heavy" pitchFamily="18" charset="-122"/>
                  <a:ea typeface="思源宋体 CN Heavy" pitchFamily="18" charset="-122"/>
                  <a:cs typeface="+mn-cs"/>
                </a:rPr>
                <a:t>    覆盖高校</a:t>
              </a:r>
              <a:endParaRPr kumimoji="0" lang="zh-CN" altLang="en-US" sz="1600" b="0" i="0" u="none" strike="noStrike" kern="1200" cap="none" spc="0" normalizeH="0" baseline="0" noProof="0" dirty="0">
                <a:ln>
                  <a:noFill/>
                </a:ln>
                <a:solidFill>
                  <a:srgbClr val="0070C0"/>
                </a:solidFill>
                <a:effectLst/>
                <a:uLnTx/>
                <a:uFillTx/>
                <a:latin typeface="思源宋体 CN Heavy" pitchFamily="18" charset="-122"/>
                <a:ea typeface="思源宋体 CN Heavy" pitchFamily="18" charset="-122"/>
                <a:cs typeface="+mn-cs"/>
              </a:endParaRPr>
            </a:p>
          </p:txBody>
        </p:sp>
        <p:sp>
          <p:nvSpPr>
            <p:cNvPr id="31" name="文本框 30"/>
            <p:cNvSpPr txBox="1"/>
            <p:nvPr>
              <p:custDataLst>
                <p:tags r:id="rId9"/>
              </p:custDataLst>
            </p:nvPr>
          </p:nvSpPr>
          <p:spPr>
            <a:xfrm>
              <a:off x="1336564" y="1595323"/>
              <a:ext cx="43381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a:ln>
                    <a:noFill/>
                  </a:ln>
                  <a:solidFill>
                    <a:schemeClr val="accent5"/>
                  </a:solidFill>
                  <a:effectLst/>
                  <a:uLnTx/>
                  <a:uFillTx/>
                  <a:latin typeface="Calibri" panose="020F0502020204030204"/>
                  <a:ea typeface="宋体" panose="02010600030101010101" pitchFamily="2" charset="-122"/>
                  <a:cs typeface="+mn-cs"/>
                </a:rPr>
                <a:t>+</a:t>
              </a:r>
              <a:endParaRPr kumimoji="0" lang="zh-CN" altLang="en-US" sz="3200" b="1" i="0" u="none" strike="noStrike" kern="1200" cap="none" spc="0" normalizeH="0" baseline="0" noProof="0" dirty="0">
                <a:ln>
                  <a:noFill/>
                </a:ln>
                <a:solidFill>
                  <a:schemeClr val="accent5"/>
                </a:solidFill>
                <a:effectLst/>
                <a:uLnTx/>
                <a:uFillTx/>
                <a:latin typeface="Calibri" panose="020F0502020204030204"/>
                <a:ea typeface="宋体" panose="02010600030101010101" pitchFamily="2" charset="-122"/>
                <a:cs typeface="+mn-cs"/>
              </a:endParaRPr>
            </a:p>
          </p:txBody>
        </p:sp>
      </p:grpSp>
      <p:grpSp>
        <p:nvGrpSpPr>
          <p:cNvPr id="32" name="组合 31"/>
          <p:cNvGrpSpPr/>
          <p:nvPr>
            <p:custDataLst>
              <p:tags r:id="rId10"/>
            </p:custDataLst>
          </p:nvPr>
        </p:nvGrpSpPr>
        <p:grpSpPr>
          <a:xfrm>
            <a:off x="-56186" y="4912808"/>
            <a:ext cx="1562769" cy="986828"/>
            <a:chOff x="129024" y="1576273"/>
            <a:chExt cx="1755659" cy="883445"/>
          </a:xfrm>
        </p:grpSpPr>
        <p:sp>
          <p:nvSpPr>
            <p:cNvPr id="33" name="文本框 32"/>
            <p:cNvSpPr txBox="1"/>
            <p:nvPr>
              <p:custDataLst>
                <p:tags r:id="rId11"/>
              </p:custDataLst>
            </p:nvPr>
          </p:nvSpPr>
          <p:spPr>
            <a:xfrm>
              <a:off x="129024" y="1716721"/>
              <a:ext cx="1644970" cy="742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5" normalizeH="0" baseline="0" noProof="0" dirty="0">
                  <a:ln>
                    <a:noFill/>
                  </a:ln>
                  <a:solidFill>
                    <a:srgbClr val="0070C0"/>
                  </a:solidFill>
                  <a:effectLst/>
                  <a:uLnTx/>
                  <a:uFillTx/>
                  <a:latin typeface="思源宋体 CN Heavy" pitchFamily="18" charset="-122"/>
                  <a:ea typeface="思源宋体 CN Heavy" pitchFamily="18" charset="-122"/>
                  <a:cs typeface="微软雅黑" panose="020B0503020204020204" charset="-122"/>
                </a:rPr>
                <a:t> </a:t>
              </a:r>
              <a:r>
                <a:rPr kumimoji="0" lang="en-US" altLang="zh-CN"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panose="020B0503020204020204" charset="-122"/>
                </a:rPr>
                <a:t>3000</a:t>
              </a:r>
              <a:endParaRPr kumimoji="0" lang="en-US" altLang="zh-CN"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panose="020B050302020402020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5" normalizeH="0" baseline="0" noProof="0" dirty="0">
                  <a:ln>
                    <a:noFill/>
                  </a:ln>
                  <a:solidFill>
                    <a:srgbClr val="0070C0"/>
                  </a:solidFill>
                  <a:effectLst/>
                  <a:uLnTx/>
                  <a:uFillTx/>
                  <a:latin typeface="思源宋体 CN Heavy" pitchFamily="18" charset="-122"/>
                  <a:ea typeface="思源宋体 CN Heavy" pitchFamily="18" charset="-122"/>
                  <a:cs typeface="+mn-cs"/>
                </a:rPr>
                <a:t>   年引用量</a:t>
              </a:r>
              <a:endParaRPr kumimoji="0" lang="zh-CN" altLang="en-US" sz="1600" b="0" i="0" u="none" strike="noStrike" kern="1200" cap="none" spc="0" normalizeH="0" baseline="0" noProof="0" dirty="0">
                <a:ln>
                  <a:noFill/>
                </a:ln>
                <a:solidFill>
                  <a:srgbClr val="0070C0"/>
                </a:solidFill>
                <a:effectLst/>
                <a:uLnTx/>
                <a:uFillTx/>
                <a:latin typeface="思源宋体 CN Heavy" pitchFamily="18" charset="-122"/>
                <a:ea typeface="思源宋体 CN Heavy" pitchFamily="18" charset="-122"/>
                <a:cs typeface="+mn-cs"/>
              </a:endParaRPr>
            </a:p>
          </p:txBody>
        </p:sp>
        <p:sp>
          <p:nvSpPr>
            <p:cNvPr id="34" name="文本框 33"/>
            <p:cNvSpPr txBox="1"/>
            <p:nvPr>
              <p:custDataLst>
                <p:tags r:id="rId12"/>
              </p:custDataLst>
            </p:nvPr>
          </p:nvSpPr>
          <p:spPr>
            <a:xfrm>
              <a:off x="1450864" y="1576273"/>
              <a:ext cx="43381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a:ln>
                    <a:noFill/>
                  </a:ln>
                  <a:solidFill>
                    <a:schemeClr val="accent5"/>
                  </a:solidFill>
                  <a:effectLst/>
                  <a:uLnTx/>
                  <a:uFillTx/>
                  <a:latin typeface="Calibri" panose="020F0502020204030204"/>
                  <a:ea typeface="宋体" panose="02010600030101010101" pitchFamily="2" charset="-122"/>
                  <a:cs typeface="+mn-cs"/>
                </a:rPr>
                <a:t>+</a:t>
              </a:r>
              <a:endParaRPr kumimoji="0" lang="zh-CN" altLang="en-US" sz="3200" b="1" i="0" u="none" strike="noStrike" kern="1200" cap="none" spc="0" normalizeH="0" baseline="0" noProof="0" dirty="0">
                <a:ln>
                  <a:noFill/>
                </a:ln>
                <a:solidFill>
                  <a:schemeClr val="accent5"/>
                </a:solidFill>
                <a:effectLst/>
                <a:uLnTx/>
                <a:uFillTx/>
                <a:latin typeface="Calibri" panose="020F0502020204030204"/>
                <a:ea typeface="宋体" panose="02010600030101010101" pitchFamily="2" charset="-122"/>
                <a:cs typeface="+mn-cs"/>
              </a:endParaRPr>
            </a:p>
          </p:txBody>
        </p:sp>
      </p:grpSp>
      <p:grpSp>
        <p:nvGrpSpPr>
          <p:cNvPr id="35" name="组合 34"/>
          <p:cNvGrpSpPr/>
          <p:nvPr>
            <p:custDataLst>
              <p:tags r:id="rId13"/>
            </p:custDataLst>
          </p:nvPr>
        </p:nvGrpSpPr>
        <p:grpSpPr>
          <a:xfrm>
            <a:off x="-127253" y="3797927"/>
            <a:ext cx="1464241" cy="974210"/>
            <a:chOff x="129024" y="1587569"/>
            <a:chExt cx="1644970" cy="872149"/>
          </a:xfrm>
        </p:grpSpPr>
        <p:sp>
          <p:nvSpPr>
            <p:cNvPr id="36" name="文本框 35"/>
            <p:cNvSpPr txBox="1"/>
            <p:nvPr>
              <p:custDataLst>
                <p:tags r:id="rId14"/>
              </p:custDataLst>
            </p:nvPr>
          </p:nvSpPr>
          <p:spPr>
            <a:xfrm>
              <a:off x="129024" y="1716721"/>
              <a:ext cx="1644970" cy="742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5" normalizeH="0" baseline="0" noProof="0" dirty="0">
                  <a:ln>
                    <a:noFill/>
                  </a:ln>
                  <a:solidFill>
                    <a:srgbClr val="0070C0"/>
                  </a:solidFill>
                  <a:effectLst/>
                  <a:uLnTx/>
                  <a:uFillTx/>
                  <a:latin typeface="思源宋体 CN Heavy" pitchFamily="18" charset="-122"/>
                  <a:ea typeface="思源宋体 CN Heavy" pitchFamily="18" charset="-122"/>
                  <a:cs typeface="微软雅黑" panose="020B0503020204020204" charset="-122"/>
                </a:rPr>
                <a:t>  </a:t>
              </a:r>
              <a:r>
                <a:rPr kumimoji="0" lang="en-US" altLang="zh-CN"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panose="020B0503020204020204" charset="-122"/>
                </a:rPr>
                <a:t>5</a:t>
              </a:r>
              <a:r>
                <a:rPr kumimoji="0" lang="zh-CN" altLang="en-US"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panose="020B0503020204020204" charset="-122"/>
                </a:rPr>
                <a:t>万</a:t>
              </a:r>
              <a:endParaRPr kumimoji="0" lang="en-US" altLang="zh-CN"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panose="020B050302020402020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5" normalizeH="0" baseline="0" noProof="0" dirty="0">
                  <a:ln>
                    <a:noFill/>
                  </a:ln>
                  <a:solidFill>
                    <a:srgbClr val="0070C0"/>
                  </a:solidFill>
                  <a:effectLst/>
                  <a:uLnTx/>
                  <a:uFillTx/>
                  <a:latin typeface="思源宋体 CN Heavy" pitchFamily="18" charset="-122"/>
                  <a:ea typeface="思源宋体 CN Heavy" pitchFamily="18" charset="-122"/>
                  <a:cs typeface="+mn-cs"/>
                </a:rPr>
                <a:t>    文章引用</a:t>
              </a:r>
              <a:endParaRPr kumimoji="0" lang="zh-CN" altLang="en-US" sz="1600" b="0" i="0" u="none" strike="noStrike" kern="1200" cap="none" spc="0" normalizeH="0" baseline="0" noProof="0" dirty="0">
                <a:ln>
                  <a:noFill/>
                </a:ln>
                <a:solidFill>
                  <a:srgbClr val="0070C0"/>
                </a:solidFill>
                <a:effectLst/>
                <a:uLnTx/>
                <a:uFillTx/>
                <a:latin typeface="思源宋体 CN Heavy" pitchFamily="18" charset="-122"/>
                <a:ea typeface="思源宋体 CN Heavy" pitchFamily="18" charset="-122"/>
                <a:cs typeface="+mn-cs"/>
              </a:endParaRPr>
            </a:p>
          </p:txBody>
        </p:sp>
        <p:sp>
          <p:nvSpPr>
            <p:cNvPr id="37" name="文本框 36"/>
            <p:cNvSpPr txBox="1"/>
            <p:nvPr>
              <p:custDataLst>
                <p:tags r:id="rId15"/>
              </p:custDataLst>
            </p:nvPr>
          </p:nvSpPr>
          <p:spPr>
            <a:xfrm>
              <a:off x="1340175" y="1587569"/>
              <a:ext cx="43381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a:ln>
                    <a:noFill/>
                  </a:ln>
                  <a:solidFill>
                    <a:schemeClr val="accent5"/>
                  </a:solidFill>
                  <a:effectLst/>
                  <a:uLnTx/>
                  <a:uFillTx/>
                  <a:latin typeface="Calibri" panose="020F0502020204030204"/>
                  <a:ea typeface="宋体" panose="02010600030101010101" pitchFamily="2" charset="-122"/>
                  <a:cs typeface="+mn-cs"/>
                </a:rPr>
                <a:t>+</a:t>
              </a:r>
              <a:endParaRPr kumimoji="0" lang="zh-CN" altLang="en-US" sz="3200" b="1" i="0" u="none" strike="noStrike" kern="1200" cap="none" spc="0" normalizeH="0" baseline="0" noProof="0" dirty="0">
                <a:ln>
                  <a:noFill/>
                </a:ln>
                <a:solidFill>
                  <a:schemeClr val="accent5"/>
                </a:solidFill>
                <a:effectLst/>
                <a:uLnTx/>
                <a:uFillTx/>
                <a:latin typeface="Calibri" panose="020F0502020204030204"/>
                <a:ea typeface="宋体" panose="02010600030101010101" pitchFamily="2" charset="-122"/>
                <a:cs typeface="+mn-cs"/>
              </a:endParaRPr>
            </a:p>
          </p:txBody>
        </p:sp>
      </p:grpSp>
      <p:sp>
        <p:nvSpPr>
          <p:cNvPr id="5" name="TextBox 23"/>
          <p:cNvSpPr>
            <a:spLocks noChangeArrowheads="1"/>
          </p:cNvSpPr>
          <p:nvPr/>
        </p:nvSpPr>
        <p:spPr bwMode="auto">
          <a:xfrm>
            <a:off x="1264285" y="314325"/>
            <a:ext cx="78016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prstClr val="black">
                    <a:lumMod val="65000"/>
                    <a:lumOff val="35000"/>
                  </a:prstClr>
                </a:solidFill>
                <a:latin typeface="+mn-ea"/>
              </a:rPr>
              <a:t>锐思金融研究数据库：数据引用情况示例</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panose="020B0503020204020204" charset="-122"/>
              <a:cs typeface="+mn-cs"/>
              <a:sym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2800" b="1" dirty="0">
                <a:solidFill>
                  <a:prstClr val="black">
                    <a:lumMod val="65000"/>
                    <a:lumOff val="35000"/>
                  </a:prstClr>
                </a:solidFill>
                <a:latin typeface="+mn-ea"/>
              </a:rPr>
              <a:t>RESSET</a:t>
            </a:r>
            <a:r>
              <a:rPr lang="zh-CN" altLang="en-US" sz="2800" b="1" dirty="0">
                <a:solidFill>
                  <a:prstClr val="black">
                    <a:lumMod val="65000"/>
                    <a:lumOff val="35000"/>
                  </a:prstClr>
                </a:solidFill>
                <a:latin typeface="+mn-ea"/>
              </a:rPr>
              <a:t>数据检索实例</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panose="020B0503020204020204" charset="-122"/>
              <a:cs typeface="+mn-cs"/>
              <a:sym typeface="微软雅黑" panose="020B0503020204020204" charset="-122"/>
            </a:endParaRPr>
          </a:p>
        </p:txBody>
      </p:sp>
      <p:sp>
        <p:nvSpPr>
          <p:cNvPr id="7" name="文本框 6"/>
          <p:cNvSpPr txBox="1"/>
          <p:nvPr/>
        </p:nvSpPr>
        <p:spPr>
          <a:xfrm>
            <a:off x="1123028" y="1132172"/>
            <a:ext cx="7555146" cy="4154170"/>
          </a:xfrm>
          <a:prstGeom prst="rect">
            <a:avLst/>
          </a:prstGeom>
          <a:noFill/>
        </p:spPr>
        <p:txBody>
          <a:bodyPr wrap="square" rtlCol="0">
            <a:spAutoFit/>
          </a:bodyPr>
          <a:lstStyle/>
          <a:p>
            <a:pPr marL="285750" indent="-285750">
              <a:lnSpc>
                <a:spcPct val="200000"/>
              </a:lnSpc>
              <a:buFont typeface="Wingdings" panose="05000000000000000000" pitchFamily="2" charset="2"/>
              <a:buChar char="n"/>
            </a:pP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例一</a:t>
            </a:r>
            <a:endParaRPr lang="en-US" altLang="zh-CN" sz="2200" b="1" dirty="0">
              <a:solidFill>
                <a:schemeClr val="tx1">
                  <a:lumMod val="85000"/>
                  <a:lumOff val="15000"/>
                </a:schemeClr>
              </a:solidFill>
              <a:latin typeface="仿宋" panose="02010609060101010101" pitchFamily="49" charset="-122"/>
              <a:ea typeface="仿宋" panose="02010609060101010101" pitchFamily="49" charset="-122"/>
            </a:endParaRPr>
          </a:p>
          <a:p>
            <a:pPr>
              <a:lnSpc>
                <a:spcPct val="200000"/>
              </a:lnSpc>
            </a:pP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RESSET</a:t>
            </a: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股票：冀东装备在证监会行业分类中属于哪一行业？</a:t>
            </a:r>
            <a:endParaRPr lang="en-US" altLang="zh-CN" sz="2200" b="1" dirty="0">
              <a:solidFill>
                <a:schemeClr val="tx1">
                  <a:lumMod val="85000"/>
                  <a:lumOff val="15000"/>
                </a:schemeClr>
              </a:solidFill>
              <a:latin typeface="仿宋" panose="02010609060101010101" pitchFamily="49" charset="-122"/>
              <a:ea typeface="仿宋" panose="02010609060101010101" pitchFamily="49" charset="-122"/>
            </a:endParaRPr>
          </a:p>
          <a:p>
            <a:pPr>
              <a:lnSpc>
                <a:spcPct val="200000"/>
              </a:lnSpc>
            </a:pP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A</a:t>
            </a: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、建筑业</a:t>
            </a:r>
            <a:endParaRPr lang="en-US" altLang="zh-CN" sz="2200" b="1" dirty="0">
              <a:solidFill>
                <a:schemeClr val="tx1">
                  <a:lumMod val="85000"/>
                  <a:lumOff val="15000"/>
                </a:schemeClr>
              </a:solidFill>
              <a:latin typeface="仿宋" panose="02010609060101010101" pitchFamily="49" charset="-122"/>
              <a:ea typeface="仿宋" panose="02010609060101010101" pitchFamily="49" charset="-122"/>
            </a:endParaRPr>
          </a:p>
          <a:p>
            <a:pPr>
              <a:lnSpc>
                <a:spcPct val="200000"/>
              </a:lnSpc>
            </a:pP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B</a:t>
            </a: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、制造业</a:t>
            </a:r>
            <a:endParaRPr lang="en-US" altLang="zh-CN" sz="2200" b="1" dirty="0">
              <a:solidFill>
                <a:schemeClr val="tx1">
                  <a:lumMod val="85000"/>
                  <a:lumOff val="15000"/>
                </a:schemeClr>
              </a:solidFill>
              <a:latin typeface="仿宋" panose="02010609060101010101" pitchFamily="49" charset="-122"/>
              <a:ea typeface="仿宋" panose="02010609060101010101" pitchFamily="49" charset="-122"/>
            </a:endParaRPr>
          </a:p>
          <a:p>
            <a:pPr>
              <a:lnSpc>
                <a:spcPct val="200000"/>
              </a:lnSpc>
            </a:pP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C</a:t>
            </a: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、房地产业</a:t>
            </a:r>
            <a:endParaRPr lang="en-US" altLang="zh-CN" sz="2200" b="1" dirty="0">
              <a:solidFill>
                <a:schemeClr val="tx1">
                  <a:lumMod val="85000"/>
                  <a:lumOff val="15000"/>
                </a:schemeClr>
              </a:solidFill>
              <a:latin typeface="仿宋" panose="02010609060101010101" pitchFamily="49" charset="-122"/>
              <a:ea typeface="仿宋" panose="02010609060101010101" pitchFamily="49" charset="-122"/>
            </a:endParaRPr>
          </a:p>
          <a:p>
            <a:pPr>
              <a:lnSpc>
                <a:spcPct val="200000"/>
              </a:lnSpc>
            </a:pP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D</a:t>
            </a: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、农林牧渔业</a:t>
            </a:r>
            <a:endParaRPr lang="zh-CN" altLang="en-US" sz="2200" b="1" dirty="0">
              <a:solidFill>
                <a:schemeClr val="tx1">
                  <a:lumMod val="85000"/>
                  <a:lumOff val="15000"/>
                </a:schemeClr>
              </a:solidFill>
              <a:latin typeface="仿宋" panose="02010609060101010101" pitchFamily="49" charset="-122"/>
              <a:ea typeface="仿宋" panose="02010609060101010101" pitchFamily="49" charset="-122"/>
            </a:endParaRPr>
          </a:p>
        </p:txBody>
      </p:sp>
      <p:sp>
        <p:nvSpPr>
          <p:cNvPr id="5" name="文本框 4"/>
          <p:cNvSpPr txBox="1"/>
          <p:nvPr/>
        </p:nvSpPr>
        <p:spPr>
          <a:xfrm>
            <a:off x="2898475" y="3384969"/>
            <a:ext cx="1395662" cy="369332"/>
          </a:xfrm>
          <a:prstGeom prst="rect">
            <a:avLst/>
          </a:prstGeom>
          <a:noFill/>
        </p:spPr>
        <p:txBody>
          <a:bodyPr wrap="square" rtlCol="0">
            <a:spAutoFit/>
          </a:bodyPr>
          <a:lstStyle/>
          <a:p>
            <a:r>
              <a:rPr lang="zh-CN" altLang="en-US" sz="1800" b="1" dirty="0">
                <a:solidFill>
                  <a:schemeClr val="tx1">
                    <a:lumMod val="85000"/>
                    <a:lumOff val="15000"/>
                  </a:schemeClr>
                </a:solidFill>
                <a:latin typeface="仿宋" panose="02010609060101010101" pitchFamily="49" charset="-122"/>
                <a:ea typeface="仿宋" panose="02010609060101010101" pitchFamily="49" charset="-122"/>
              </a:rPr>
              <a:t>√</a:t>
            </a:r>
            <a:endParaRPr lang="zh-CN" altLang="en-US" dirty="0"/>
          </a:p>
        </p:txBody>
      </p:sp>
      <p:pic>
        <p:nvPicPr>
          <p:cNvPr id="3" name="图片 2"/>
          <p:cNvPicPr>
            <a:picLocks noChangeAspect="1"/>
          </p:cNvPicPr>
          <p:nvPr/>
        </p:nvPicPr>
        <p:blipFill>
          <a:blip r:embed="rId1"/>
          <a:stretch>
            <a:fillRect/>
          </a:stretch>
        </p:blipFill>
        <p:spPr>
          <a:xfrm>
            <a:off x="4209415" y="2510790"/>
            <a:ext cx="5113020" cy="3103245"/>
          </a:xfrm>
          <a:prstGeom prst="rect">
            <a:avLst/>
          </a:prstGeom>
          <a:ln>
            <a:noFill/>
          </a:ln>
          <a:effectLst>
            <a:softEdge rad="112500"/>
          </a:effectLst>
        </p:spPr>
      </p:pic>
      <p:pic>
        <p:nvPicPr>
          <p:cNvPr id="4" name="图片 3"/>
          <p:cNvPicPr>
            <a:picLocks noChangeAspect="1"/>
          </p:cNvPicPr>
          <p:nvPr/>
        </p:nvPicPr>
        <p:blipFill>
          <a:blip r:embed="rId2"/>
          <a:stretch>
            <a:fillRect/>
          </a:stretch>
        </p:blipFill>
        <p:spPr>
          <a:xfrm>
            <a:off x="5567045" y="4138295"/>
            <a:ext cx="6525895" cy="2519045"/>
          </a:xfrm>
          <a:prstGeom prst="rect">
            <a:avLst/>
          </a:prstGeom>
          <a:ln>
            <a:noFill/>
          </a:ln>
          <a:effectLst>
            <a:softEdge rad="112500"/>
          </a:effectLst>
        </p:spPr>
      </p:pic>
    </p:spTree>
    <p:custDataLst>
      <p:tags r:id="rId3"/>
    </p:custDataLst>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linds(horizont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2800" b="1" dirty="0">
                <a:solidFill>
                  <a:prstClr val="black">
                    <a:lumMod val="65000"/>
                    <a:lumOff val="35000"/>
                  </a:prstClr>
                </a:solidFill>
                <a:latin typeface="+mn-ea"/>
                <a:sym typeface="+mn-ea"/>
              </a:rPr>
              <a:t>RESSET</a:t>
            </a:r>
            <a:r>
              <a:rPr lang="zh-CN" altLang="en-US" sz="2800" b="1" dirty="0">
                <a:solidFill>
                  <a:prstClr val="black">
                    <a:lumMod val="65000"/>
                    <a:lumOff val="35000"/>
                  </a:prstClr>
                </a:solidFill>
                <a:latin typeface="+mn-ea"/>
                <a:sym typeface="+mn-ea"/>
              </a:rPr>
              <a:t>数据检索实例</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panose="020B0503020204020204" charset="-122"/>
              <a:cs typeface="+mn-cs"/>
              <a:sym typeface="微软雅黑" panose="020B0503020204020204" charset="-122"/>
            </a:endParaRPr>
          </a:p>
        </p:txBody>
      </p:sp>
      <p:sp>
        <p:nvSpPr>
          <p:cNvPr id="7" name="文本框 6"/>
          <p:cNvSpPr txBox="1"/>
          <p:nvPr/>
        </p:nvSpPr>
        <p:spPr>
          <a:xfrm>
            <a:off x="1123027" y="1132172"/>
            <a:ext cx="10247705" cy="4831080"/>
          </a:xfrm>
          <a:prstGeom prst="rect">
            <a:avLst/>
          </a:prstGeom>
          <a:noFill/>
        </p:spPr>
        <p:txBody>
          <a:bodyPr wrap="square" rtlCol="0">
            <a:spAutoFit/>
          </a:bodyPr>
          <a:lstStyle/>
          <a:p>
            <a:pPr marL="285750" indent="-285750">
              <a:lnSpc>
                <a:spcPct val="200000"/>
              </a:lnSpc>
              <a:buFont typeface="Wingdings" panose="05000000000000000000" pitchFamily="2" charset="2"/>
              <a:buChar char="n"/>
            </a:pP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例二</a:t>
            </a:r>
            <a:endParaRPr lang="en-US" altLang="zh-CN" sz="2200" b="1" dirty="0">
              <a:solidFill>
                <a:schemeClr val="tx1">
                  <a:lumMod val="85000"/>
                  <a:lumOff val="15000"/>
                </a:schemeClr>
              </a:solidFill>
              <a:latin typeface="仿宋" panose="02010609060101010101" pitchFamily="49" charset="-122"/>
              <a:ea typeface="仿宋" panose="02010609060101010101" pitchFamily="49" charset="-122"/>
            </a:endParaRPr>
          </a:p>
          <a:p>
            <a:pPr>
              <a:lnSpc>
                <a:spcPct val="200000"/>
              </a:lnSpc>
            </a:pP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RESSET</a:t>
            </a: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股票</a:t>
            </a: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a:t>
            </a: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新疆合金投资股份有限公司在</a:t>
            </a: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2017</a:t>
            </a: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年</a:t>
            </a: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12</a:t>
            </a: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月</a:t>
            </a: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31</a:t>
            </a: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日的“股权集中度</a:t>
            </a: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5”(</a:t>
            </a: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前</a:t>
            </a: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5</a:t>
            </a: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大股东持股比例是多少？</a:t>
            </a:r>
            <a:endParaRPr lang="en-US" altLang="zh-CN" sz="2200" b="1" dirty="0">
              <a:solidFill>
                <a:schemeClr val="tx1">
                  <a:lumMod val="85000"/>
                  <a:lumOff val="15000"/>
                </a:schemeClr>
              </a:solidFill>
              <a:latin typeface="仿宋" panose="02010609060101010101" pitchFamily="49" charset="-122"/>
              <a:ea typeface="仿宋" panose="02010609060101010101" pitchFamily="49" charset="-122"/>
            </a:endParaRPr>
          </a:p>
          <a:p>
            <a:pPr>
              <a:lnSpc>
                <a:spcPct val="200000"/>
              </a:lnSpc>
            </a:pP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A</a:t>
            </a: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a:t>
            </a: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0.422317</a:t>
            </a:r>
            <a:endParaRPr lang="en-US" altLang="zh-CN" sz="2200" b="1" dirty="0">
              <a:solidFill>
                <a:schemeClr val="tx1">
                  <a:lumMod val="85000"/>
                  <a:lumOff val="15000"/>
                </a:schemeClr>
              </a:solidFill>
              <a:latin typeface="仿宋" panose="02010609060101010101" pitchFamily="49" charset="-122"/>
              <a:ea typeface="仿宋" panose="02010609060101010101" pitchFamily="49" charset="-122"/>
            </a:endParaRPr>
          </a:p>
          <a:p>
            <a:pPr>
              <a:lnSpc>
                <a:spcPct val="200000"/>
              </a:lnSpc>
            </a:pP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B</a:t>
            </a: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a:t>
            </a: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0.56185</a:t>
            </a:r>
            <a:endParaRPr lang="en-US" altLang="zh-CN" sz="2200" b="1" dirty="0">
              <a:solidFill>
                <a:schemeClr val="tx1">
                  <a:lumMod val="85000"/>
                  <a:lumOff val="15000"/>
                </a:schemeClr>
              </a:solidFill>
              <a:latin typeface="仿宋" panose="02010609060101010101" pitchFamily="49" charset="-122"/>
              <a:ea typeface="仿宋" panose="02010609060101010101" pitchFamily="49" charset="-122"/>
            </a:endParaRPr>
          </a:p>
          <a:p>
            <a:pPr>
              <a:lnSpc>
                <a:spcPct val="200000"/>
              </a:lnSpc>
            </a:pP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C</a:t>
            </a: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a:t>
            </a: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0.94227</a:t>
            </a:r>
            <a:endParaRPr lang="en-US" altLang="zh-CN" sz="2200" b="1" dirty="0">
              <a:solidFill>
                <a:schemeClr val="tx1">
                  <a:lumMod val="85000"/>
                  <a:lumOff val="15000"/>
                </a:schemeClr>
              </a:solidFill>
              <a:latin typeface="仿宋" panose="02010609060101010101" pitchFamily="49" charset="-122"/>
              <a:ea typeface="仿宋" panose="02010609060101010101" pitchFamily="49" charset="-122"/>
            </a:endParaRPr>
          </a:p>
          <a:p>
            <a:pPr>
              <a:lnSpc>
                <a:spcPct val="200000"/>
              </a:lnSpc>
            </a:pP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D</a:t>
            </a: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a:t>
            </a: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0.52043</a:t>
            </a:r>
            <a:endParaRPr lang="zh-CN" altLang="en-US" sz="2200" b="1" dirty="0">
              <a:solidFill>
                <a:schemeClr val="tx1">
                  <a:lumMod val="85000"/>
                  <a:lumOff val="15000"/>
                </a:schemeClr>
              </a:solidFill>
              <a:latin typeface="仿宋" panose="02010609060101010101" pitchFamily="49" charset="-122"/>
              <a:ea typeface="仿宋" panose="02010609060101010101" pitchFamily="49" charset="-122"/>
            </a:endParaRPr>
          </a:p>
        </p:txBody>
      </p:sp>
      <p:sp>
        <p:nvSpPr>
          <p:cNvPr id="5" name="文本框 4"/>
          <p:cNvSpPr txBox="1"/>
          <p:nvPr/>
        </p:nvSpPr>
        <p:spPr>
          <a:xfrm>
            <a:off x="2898475" y="3384969"/>
            <a:ext cx="1395662" cy="369332"/>
          </a:xfrm>
          <a:prstGeom prst="rect">
            <a:avLst/>
          </a:prstGeom>
          <a:noFill/>
        </p:spPr>
        <p:txBody>
          <a:bodyPr wrap="square" rtlCol="0">
            <a:spAutoFit/>
          </a:bodyPr>
          <a:lstStyle/>
          <a:p>
            <a:r>
              <a:rPr lang="zh-CN" altLang="en-US" sz="1800" b="1" dirty="0">
                <a:solidFill>
                  <a:schemeClr val="tx1">
                    <a:lumMod val="85000"/>
                    <a:lumOff val="15000"/>
                  </a:schemeClr>
                </a:solidFill>
                <a:latin typeface="仿宋" panose="02010609060101010101" pitchFamily="49" charset="-122"/>
                <a:ea typeface="仿宋" panose="02010609060101010101" pitchFamily="49" charset="-122"/>
              </a:rPr>
              <a:t>√</a:t>
            </a:r>
            <a:endParaRPr lang="zh-CN" altLang="en-US" dirty="0"/>
          </a:p>
        </p:txBody>
      </p:sp>
      <p:pic>
        <p:nvPicPr>
          <p:cNvPr id="4" name="图片 3"/>
          <p:cNvPicPr>
            <a:picLocks noChangeAspect="1"/>
          </p:cNvPicPr>
          <p:nvPr/>
        </p:nvPicPr>
        <p:blipFill>
          <a:blip r:embed="rId1"/>
          <a:stretch>
            <a:fillRect/>
          </a:stretch>
        </p:blipFill>
        <p:spPr>
          <a:xfrm>
            <a:off x="5103431" y="2664225"/>
            <a:ext cx="6165657" cy="3473031"/>
          </a:xfrm>
          <a:prstGeom prst="rect">
            <a:avLst/>
          </a:prstGeom>
          <a:ln>
            <a:noFill/>
          </a:ln>
          <a:effectLst>
            <a:softEdge rad="112500"/>
          </a:effectLst>
        </p:spPr>
      </p:pic>
    </p:spTree>
    <p:custDataLst>
      <p:tags r:id="rId2"/>
    </p:custDataLst>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2800" b="1" dirty="0">
                <a:solidFill>
                  <a:prstClr val="black">
                    <a:lumMod val="65000"/>
                    <a:lumOff val="35000"/>
                  </a:prstClr>
                </a:solidFill>
                <a:latin typeface="+mn-ea"/>
                <a:sym typeface="+mn-ea"/>
              </a:rPr>
              <a:t>RESSET</a:t>
            </a:r>
            <a:r>
              <a:rPr lang="zh-CN" altLang="en-US" sz="2800" b="1" dirty="0">
                <a:solidFill>
                  <a:prstClr val="black">
                    <a:lumMod val="65000"/>
                    <a:lumOff val="35000"/>
                  </a:prstClr>
                </a:solidFill>
                <a:latin typeface="+mn-ea"/>
                <a:sym typeface="+mn-ea"/>
              </a:rPr>
              <a:t>数据检索实例</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panose="020B0503020204020204" charset="-122"/>
              <a:cs typeface="+mn-cs"/>
              <a:sym typeface="微软雅黑" panose="020B0503020204020204" charset="-122"/>
            </a:endParaRPr>
          </a:p>
        </p:txBody>
      </p:sp>
      <p:sp>
        <p:nvSpPr>
          <p:cNvPr id="7" name="文本框 6"/>
          <p:cNvSpPr txBox="1"/>
          <p:nvPr/>
        </p:nvSpPr>
        <p:spPr>
          <a:xfrm>
            <a:off x="1123027" y="1132172"/>
            <a:ext cx="10247705" cy="4831080"/>
          </a:xfrm>
          <a:prstGeom prst="rect">
            <a:avLst/>
          </a:prstGeom>
          <a:noFill/>
        </p:spPr>
        <p:txBody>
          <a:bodyPr wrap="square" rtlCol="0">
            <a:spAutoFit/>
          </a:bodyPr>
          <a:lstStyle/>
          <a:p>
            <a:pPr marL="285750" indent="-285750">
              <a:lnSpc>
                <a:spcPct val="200000"/>
              </a:lnSpc>
              <a:buFont typeface="Wingdings" panose="05000000000000000000" pitchFamily="2" charset="2"/>
              <a:buChar char="n"/>
            </a:pP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例三</a:t>
            </a:r>
            <a:endParaRPr lang="en-US" altLang="zh-CN" sz="2200" b="1" dirty="0">
              <a:solidFill>
                <a:schemeClr val="tx1">
                  <a:lumMod val="85000"/>
                  <a:lumOff val="15000"/>
                </a:schemeClr>
              </a:solidFill>
              <a:latin typeface="仿宋" panose="02010609060101010101" pitchFamily="49" charset="-122"/>
              <a:ea typeface="仿宋" panose="02010609060101010101" pitchFamily="49" charset="-122"/>
            </a:endParaRPr>
          </a:p>
          <a:p>
            <a:pPr>
              <a:lnSpc>
                <a:spcPct val="200000"/>
              </a:lnSpc>
            </a:pP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RESSET</a:t>
            </a: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基金</a:t>
            </a: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a:t>
            </a: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华夏优势增长混合基金</a:t>
            </a: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a:t>
            </a: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基金代码：</a:t>
            </a: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000021)</a:t>
            </a: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的发行有效申购总户数为多少户</a:t>
            </a: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a:t>
            </a:r>
            <a:endParaRPr lang="en-US" altLang="zh-CN" sz="2200" b="1" dirty="0">
              <a:solidFill>
                <a:schemeClr val="tx1">
                  <a:lumMod val="85000"/>
                  <a:lumOff val="15000"/>
                </a:schemeClr>
              </a:solidFill>
              <a:latin typeface="仿宋" panose="02010609060101010101" pitchFamily="49" charset="-122"/>
              <a:ea typeface="仿宋" panose="02010609060101010101" pitchFamily="49" charset="-122"/>
            </a:endParaRPr>
          </a:p>
          <a:p>
            <a:pPr>
              <a:lnSpc>
                <a:spcPct val="200000"/>
              </a:lnSpc>
            </a:pP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A</a:t>
            </a: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a:t>
            </a: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203414</a:t>
            </a:r>
            <a:endParaRPr lang="en-US" altLang="zh-CN" sz="2200" b="1" dirty="0">
              <a:solidFill>
                <a:schemeClr val="tx1">
                  <a:lumMod val="85000"/>
                  <a:lumOff val="15000"/>
                </a:schemeClr>
              </a:solidFill>
              <a:latin typeface="仿宋" panose="02010609060101010101" pitchFamily="49" charset="-122"/>
              <a:ea typeface="仿宋" panose="02010609060101010101" pitchFamily="49" charset="-122"/>
            </a:endParaRPr>
          </a:p>
          <a:p>
            <a:pPr>
              <a:lnSpc>
                <a:spcPct val="200000"/>
              </a:lnSpc>
            </a:pP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B</a:t>
            </a: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a:t>
            </a: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373249</a:t>
            </a:r>
            <a:endParaRPr lang="en-US" altLang="zh-CN" sz="2200" b="1" dirty="0">
              <a:solidFill>
                <a:schemeClr val="tx1">
                  <a:lumMod val="85000"/>
                  <a:lumOff val="15000"/>
                </a:schemeClr>
              </a:solidFill>
              <a:latin typeface="仿宋" panose="02010609060101010101" pitchFamily="49" charset="-122"/>
              <a:ea typeface="仿宋" panose="02010609060101010101" pitchFamily="49" charset="-122"/>
            </a:endParaRPr>
          </a:p>
          <a:p>
            <a:pPr>
              <a:lnSpc>
                <a:spcPct val="200000"/>
              </a:lnSpc>
            </a:pP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C</a:t>
            </a: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a:t>
            </a: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373826</a:t>
            </a:r>
            <a:endParaRPr lang="en-US" altLang="zh-CN" sz="2200" b="1" dirty="0">
              <a:solidFill>
                <a:schemeClr val="tx1">
                  <a:lumMod val="85000"/>
                  <a:lumOff val="15000"/>
                </a:schemeClr>
              </a:solidFill>
              <a:latin typeface="仿宋" panose="02010609060101010101" pitchFamily="49" charset="-122"/>
              <a:ea typeface="仿宋" panose="02010609060101010101" pitchFamily="49" charset="-122"/>
            </a:endParaRPr>
          </a:p>
          <a:p>
            <a:pPr>
              <a:lnSpc>
                <a:spcPct val="200000"/>
              </a:lnSpc>
            </a:pP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D</a:t>
            </a:r>
            <a:r>
              <a:rPr lang="zh-CN" altLang="en-US" sz="2200" b="1" dirty="0">
                <a:solidFill>
                  <a:schemeClr val="tx1">
                    <a:lumMod val="85000"/>
                    <a:lumOff val="15000"/>
                  </a:schemeClr>
                </a:solidFill>
                <a:latin typeface="仿宋" panose="02010609060101010101" pitchFamily="49" charset="-122"/>
                <a:ea typeface="仿宋" panose="02010609060101010101" pitchFamily="49" charset="-122"/>
              </a:rPr>
              <a:t>、</a:t>
            </a:r>
            <a:r>
              <a:rPr lang="en-US" altLang="zh-CN" sz="2200" b="1" dirty="0">
                <a:solidFill>
                  <a:schemeClr val="tx1">
                    <a:lumMod val="85000"/>
                    <a:lumOff val="15000"/>
                  </a:schemeClr>
                </a:solidFill>
                <a:latin typeface="仿宋" panose="02010609060101010101" pitchFamily="49" charset="-122"/>
                <a:ea typeface="仿宋" panose="02010609060101010101" pitchFamily="49" charset="-122"/>
              </a:rPr>
              <a:t>394104</a:t>
            </a:r>
            <a:endParaRPr lang="zh-CN" altLang="en-US" sz="2200" b="1" dirty="0">
              <a:solidFill>
                <a:schemeClr val="tx1">
                  <a:lumMod val="85000"/>
                  <a:lumOff val="15000"/>
                </a:schemeClr>
              </a:solidFill>
              <a:latin typeface="仿宋" panose="02010609060101010101" pitchFamily="49" charset="-122"/>
              <a:ea typeface="仿宋" panose="02010609060101010101" pitchFamily="49" charset="-122"/>
            </a:endParaRPr>
          </a:p>
        </p:txBody>
      </p:sp>
      <p:sp>
        <p:nvSpPr>
          <p:cNvPr id="5" name="文本框 4"/>
          <p:cNvSpPr txBox="1"/>
          <p:nvPr/>
        </p:nvSpPr>
        <p:spPr>
          <a:xfrm>
            <a:off x="2805342" y="4748102"/>
            <a:ext cx="1395662" cy="369332"/>
          </a:xfrm>
          <a:prstGeom prst="rect">
            <a:avLst/>
          </a:prstGeom>
          <a:noFill/>
        </p:spPr>
        <p:txBody>
          <a:bodyPr wrap="square" rtlCol="0">
            <a:spAutoFit/>
          </a:bodyPr>
          <a:lstStyle/>
          <a:p>
            <a:r>
              <a:rPr lang="zh-CN" altLang="en-US" sz="1800" b="1" dirty="0">
                <a:solidFill>
                  <a:schemeClr val="tx1">
                    <a:lumMod val="85000"/>
                    <a:lumOff val="15000"/>
                  </a:schemeClr>
                </a:solidFill>
                <a:latin typeface="仿宋" panose="02010609060101010101" pitchFamily="49" charset="-122"/>
                <a:ea typeface="仿宋" panose="02010609060101010101" pitchFamily="49" charset="-122"/>
              </a:rPr>
              <a:t>√</a:t>
            </a:r>
            <a:endParaRPr lang="zh-CN" altLang="en-US" dirty="0"/>
          </a:p>
        </p:txBody>
      </p:sp>
      <p:pic>
        <p:nvPicPr>
          <p:cNvPr id="4" name="图片 3"/>
          <p:cNvPicPr>
            <a:picLocks noChangeAspect="1"/>
          </p:cNvPicPr>
          <p:nvPr/>
        </p:nvPicPr>
        <p:blipFill>
          <a:blip r:embed="rId1"/>
          <a:stretch>
            <a:fillRect/>
          </a:stretch>
        </p:blipFill>
        <p:spPr>
          <a:xfrm>
            <a:off x="5015772" y="2675977"/>
            <a:ext cx="6484607" cy="3580890"/>
          </a:xfrm>
          <a:prstGeom prst="rect">
            <a:avLst/>
          </a:prstGeom>
          <a:ln>
            <a:noFill/>
          </a:ln>
          <a:effectLst>
            <a:softEdge rad="112500"/>
          </a:effectLst>
        </p:spPr>
      </p:pic>
    </p:spTree>
    <p:custDataLst>
      <p:tags r:id="rId2"/>
    </p:custDataLst>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sz="2800" b="1" dirty="0">
                <a:solidFill>
                  <a:prstClr val="black">
                    <a:lumMod val="65000"/>
                    <a:lumOff val="35000"/>
                  </a:prstClr>
                </a:solidFill>
              </a:rPr>
              <a:t>锐思公司荣誉</a:t>
            </a:r>
            <a:endParaRPr sz="3600" b="1" dirty="0"/>
          </a:p>
        </p:txBody>
      </p:sp>
      <p:sp>
        <p:nvSpPr>
          <p:cNvPr id="22" name="矩形 21"/>
          <p:cNvSpPr/>
          <p:nvPr/>
        </p:nvSpPr>
        <p:spPr>
          <a:xfrm>
            <a:off x="1199456" y="1642809"/>
            <a:ext cx="3216357" cy="2126067"/>
          </a:xfrm>
          <a:prstGeom prst="rect">
            <a:avLst/>
          </a:prstGeom>
          <a:blipFill>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23" name="矩形 22"/>
          <p:cNvSpPr/>
          <p:nvPr/>
        </p:nvSpPr>
        <p:spPr>
          <a:xfrm>
            <a:off x="1199456" y="3909053"/>
            <a:ext cx="3216357" cy="2126067"/>
          </a:xfrm>
          <a:prstGeom prst="rect">
            <a:avLst/>
          </a:prstGeom>
          <a:blipFill>
            <a:blip r:embed="rId1"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8" name="矩形 7"/>
          <p:cNvSpPr/>
          <p:nvPr/>
        </p:nvSpPr>
        <p:spPr>
          <a:xfrm>
            <a:off x="4607835" y="3899893"/>
            <a:ext cx="3216357" cy="2126067"/>
          </a:xfrm>
          <a:prstGeom prst="rect">
            <a:avLst/>
          </a:prstGeom>
          <a:blipFill>
            <a:blip r:embed="rId2"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pic>
        <p:nvPicPr>
          <p:cNvPr id="1026" name="Picture 2" descr="D:\工作\投标-公司资质\resset\公司证书\软件企业证书正本20131212.jpg"/>
          <p:cNvPicPr>
            <a:picLocks noChangeAspect="1" noChangeArrowheads="1"/>
          </p:cNvPicPr>
          <p:nvPr/>
        </p:nvPicPr>
        <p:blipFill>
          <a:blip r:embed="rId3" cstate="print"/>
          <a:srcRect/>
          <a:stretch>
            <a:fillRect/>
          </a:stretch>
        </p:blipFill>
        <p:spPr bwMode="auto">
          <a:xfrm>
            <a:off x="1071020" y="1299914"/>
            <a:ext cx="3405719" cy="2414839"/>
          </a:xfrm>
          <a:prstGeom prst="rect">
            <a:avLst/>
          </a:prstGeom>
          <a:ln>
            <a:noFill/>
          </a:ln>
          <a:effectLst>
            <a:outerShdw blurRad="292100" dist="139700" dir="2700000" algn="tl" rotWithShape="0">
              <a:srgbClr val="333333">
                <a:alpha val="65000"/>
              </a:srgbClr>
            </a:outerShdw>
          </a:effectLst>
        </p:spPr>
      </p:pic>
      <p:pic>
        <p:nvPicPr>
          <p:cNvPr id="1027" name="Picture 3" descr="D:\工作\投标-公司资质\resset\公司证书\高新技术企业证书-2015年年检.jpg"/>
          <p:cNvPicPr>
            <a:picLocks noChangeAspect="1" noChangeArrowheads="1"/>
          </p:cNvPicPr>
          <p:nvPr/>
        </p:nvPicPr>
        <p:blipFill>
          <a:blip r:embed="rId4" cstate="print"/>
          <a:srcRect/>
          <a:stretch>
            <a:fillRect/>
          </a:stretch>
        </p:blipFill>
        <p:spPr bwMode="auto">
          <a:xfrm>
            <a:off x="4571989" y="1333485"/>
            <a:ext cx="3238523" cy="2381267"/>
          </a:xfrm>
          <a:prstGeom prst="rect">
            <a:avLst/>
          </a:prstGeom>
          <a:ln>
            <a:noFill/>
          </a:ln>
          <a:effectLst>
            <a:outerShdw blurRad="292100" dist="139700" dir="2700000" algn="tl" rotWithShape="0">
              <a:srgbClr val="333333">
                <a:alpha val="65000"/>
              </a:srgbClr>
            </a:outerShdw>
          </a:effectLst>
        </p:spPr>
      </p:pic>
      <p:pic>
        <p:nvPicPr>
          <p:cNvPr id="11" name="Picture 4" descr="D:\工作\投标-公司资质\resset\公司证书\高新证书-中关村.jpg"/>
          <p:cNvPicPr>
            <a:picLocks noChangeAspect="1" noChangeArrowheads="1"/>
          </p:cNvPicPr>
          <p:nvPr/>
        </p:nvPicPr>
        <p:blipFill>
          <a:blip r:embed="rId5" cstate="print"/>
          <a:srcRect/>
          <a:stretch>
            <a:fillRect/>
          </a:stretch>
        </p:blipFill>
        <p:spPr bwMode="auto">
          <a:xfrm rot="5400000">
            <a:off x="5048243" y="3333749"/>
            <a:ext cx="2286016" cy="3238523"/>
          </a:xfrm>
          <a:prstGeom prst="rect">
            <a:avLst/>
          </a:prstGeom>
          <a:ln>
            <a:noFill/>
          </a:ln>
          <a:effectLst>
            <a:outerShdw blurRad="292100" dist="139700" dir="2700000" algn="tl" rotWithShape="0">
              <a:srgbClr val="333333">
                <a:alpha val="65000"/>
              </a:srgbClr>
            </a:outerShdw>
          </a:effectLst>
        </p:spPr>
      </p:pic>
      <p:pic>
        <p:nvPicPr>
          <p:cNvPr id="1029" name="Picture 5"/>
          <p:cNvPicPr>
            <a:picLocks noChangeAspect="1" noChangeArrowheads="1"/>
          </p:cNvPicPr>
          <p:nvPr/>
        </p:nvPicPr>
        <p:blipFill>
          <a:blip r:embed="rId6" cstate="print"/>
          <a:srcRect/>
          <a:stretch>
            <a:fillRect/>
          </a:stretch>
        </p:blipFill>
        <p:spPr bwMode="auto">
          <a:xfrm>
            <a:off x="1047716" y="3810004"/>
            <a:ext cx="3438057" cy="2286016"/>
          </a:xfrm>
          <a:prstGeom prst="rect">
            <a:avLst/>
          </a:prstGeom>
          <a:ln>
            <a:noFill/>
          </a:ln>
          <a:effectLst>
            <a:outerShdw blurRad="292100" dist="139700" dir="2700000" algn="tl" rotWithShape="0">
              <a:srgbClr val="333333">
                <a:alpha val="65000"/>
              </a:srgbClr>
            </a:outerShdw>
          </a:effectLst>
        </p:spPr>
      </p:pic>
      <p:pic>
        <p:nvPicPr>
          <p:cNvPr id="12" name="Picture 2"/>
          <p:cNvPicPr>
            <a:picLocks noChangeAspect="1" noChangeArrowheads="1"/>
          </p:cNvPicPr>
          <p:nvPr/>
        </p:nvPicPr>
        <p:blipFill>
          <a:blip r:embed="rId7" cstate="print"/>
          <a:srcRect/>
          <a:stretch>
            <a:fillRect/>
          </a:stretch>
        </p:blipFill>
        <p:spPr bwMode="auto">
          <a:xfrm>
            <a:off x="7905763" y="1333485"/>
            <a:ext cx="3333773" cy="2381267"/>
          </a:xfrm>
          <a:prstGeom prst="rect">
            <a:avLst/>
          </a:prstGeom>
          <a:ln>
            <a:noFill/>
          </a:ln>
          <a:effectLst>
            <a:outerShdw blurRad="292100" dist="139700" dir="2700000" algn="tl" rotWithShape="0">
              <a:srgbClr val="333333">
                <a:alpha val="65000"/>
              </a:srgbClr>
            </a:outerShdw>
          </a:effectLst>
        </p:spPr>
      </p:pic>
      <p:pic>
        <p:nvPicPr>
          <p:cNvPr id="13" name="Picture 3"/>
          <p:cNvPicPr>
            <a:picLocks noChangeAspect="1" noChangeArrowheads="1"/>
          </p:cNvPicPr>
          <p:nvPr/>
        </p:nvPicPr>
        <p:blipFill>
          <a:blip r:embed="rId8" cstate="print"/>
          <a:srcRect/>
          <a:stretch>
            <a:fillRect/>
          </a:stretch>
        </p:blipFill>
        <p:spPr bwMode="auto">
          <a:xfrm>
            <a:off x="7905763" y="3810003"/>
            <a:ext cx="3333773" cy="2283175"/>
          </a:xfrm>
          <a:prstGeom prst="rect">
            <a:avLst/>
          </a:prstGeom>
          <a:ln>
            <a:noFill/>
          </a:ln>
          <a:effectLst>
            <a:outerShdw blurRad="292100" dist="139700" dir="2700000" algn="tl" rotWithShape="0">
              <a:srgbClr val="333333">
                <a:alpha val="65000"/>
              </a:srgbClr>
            </a:outerShdw>
          </a:effectLst>
        </p:spPr>
      </p:pic>
    </p:spTree>
    <p:custDataLst>
      <p:tags r:id="rId9"/>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0" y="5637245"/>
            <a:ext cx="12192000" cy="12207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4" name="矩形 3"/>
          <p:cNvSpPr/>
          <p:nvPr/>
        </p:nvSpPr>
        <p:spPr>
          <a:xfrm>
            <a:off x="0" y="0"/>
            <a:ext cx="5475952" cy="6858000"/>
          </a:xfrm>
          <a:custGeom>
            <a:avLst/>
            <a:gdLst/>
            <a:ahLst/>
            <a:cxnLst/>
            <a:rect l="l" t="t" r="r" b="b"/>
            <a:pathLst>
              <a:path w="4106964" h="4299942">
                <a:moveTo>
                  <a:pt x="0" y="0"/>
                </a:moveTo>
                <a:lnTo>
                  <a:pt x="3398556" y="0"/>
                </a:lnTo>
                <a:lnTo>
                  <a:pt x="4106964" y="1472607"/>
                </a:lnTo>
                <a:lnTo>
                  <a:pt x="2724810" y="4299942"/>
                </a:lnTo>
                <a:lnTo>
                  <a:pt x="0" y="4299942"/>
                </a:lnTo>
                <a:close/>
              </a:path>
            </a:pathLst>
          </a:cu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8" name="矩形 3"/>
          <p:cNvSpPr/>
          <p:nvPr/>
        </p:nvSpPr>
        <p:spPr>
          <a:xfrm>
            <a:off x="0" y="0"/>
            <a:ext cx="4726840" cy="6858000"/>
          </a:xfrm>
          <a:custGeom>
            <a:avLst/>
            <a:gdLst/>
            <a:ahLst/>
            <a:cxnLst/>
            <a:rect l="l" t="t" r="r" b="b"/>
            <a:pathLst>
              <a:path w="3545130" h="4299942">
                <a:moveTo>
                  <a:pt x="0" y="0"/>
                </a:moveTo>
                <a:lnTo>
                  <a:pt x="2836722" y="0"/>
                </a:lnTo>
                <a:lnTo>
                  <a:pt x="3545130" y="1472607"/>
                </a:lnTo>
                <a:lnTo>
                  <a:pt x="2162976" y="4299942"/>
                </a:lnTo>
                <a:lnTo>
                  <a:pt x="0" y="4299942"/>
                </a:lnTo>
                <a:close/>
              </a:path>
            </a:pathLst>
          </a:custGeom>
          <a:blipFill>
            <a:blip r:embed="rId1"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55" name="TextBox 54"/>
          <p:cNvSpPr txBox="1"/>
          <p:nvPr/>
        </p:nvSpPr>
        <p:spPr>
          <a:xfrm>
            <a:off x="5833077" y="1168574"/>
            <a:ext cx="4871435" cy="1856905"/>
          </a:xfrm>
          <a:prstGeom prst="rect">
            <a:avLst/>
          </a:prstGeom>
          <a:noFill/>
        </p:spPr>
        <p:txBody>
          <a:bodyPr wrap="square" lIns="91426" tIns="45712" rIns="91426" bIns="45712" rtlCol="0">
            <a:spAutoFit/>
          </a:bodyPr>
          <a:lstStyle/>
          <a:p>
            <a:r>
              <a:rPr lang="en-US" altLang="zh-CN" sz="11500" dirty="0">
                <a:solidFill>
                  <a:schemeClr val="accent1"/>
                </a:solidFill>
                <a:latin typeface="Impact" panose="020B0806030902050204" pitchFamily="34" charset="0"/>
              </a:rPr>
              <a:t>THANKS</a:t>
            </a:r>
            <a:endParaRPr lang="zh-CN" altLang="en-US" sz="11500" dirty="0">
              <a:solidFill>
                <a:schemeClr val="accent1"/>
              </a:solidFill>
              <a:latin typeface="Impact" panose="020B0806030902050204" pitchFamily="34" charset="0"/>
            </a:endParaRPr>
          </a:p>
        </p:txBody>
      </p:sp>
      <p:sp>
        <p:nvSpPr>
          <p:cNvPr id="16" name="TextBox 15"/>
          <p:cNvSpPr txBox="1"/>
          <p:nvPr/>
        </p:nvSpPr>
        <p:spPr>
          <a:xfrm>
            <a:off x="5833112" y="2703301"/>
            <a:ext cx="6404073" cy="584763"/>
          </a:xfrm>
          <a:prstGeom prst="rect">
            <a:avLst/>
          </a:prstGeom>
          <a:noFill/>
        </p:spPr>
        <p:txBody>
          <a:bodyPr wrap="square" lIns="91426" tIns="45712" rIns="91426" bIns="45712" rtlCol="0">
            <a:spAutoFit/>
          </a:bodyPr>
          <a:lstStyle/>
          <a:p>
            <a:r>
              <a:rPr lang="zh-CN" altLang="en-US" sz="3200" b="1" dirty="0">
                <a:solidFill>
                  <a:schemeClr val="accent1"/>
                </a:solidFill>
                <a:latin typeface="+mn-ea"/>
              </a:rPr>
              <a:t>北京聚源锐思数据科技有限公司</a:t>
            </a:r>
            <a:endParaRPr lang="zh-CN" altLang="en-US" sz="3200" b="1" dirty="0">
              <a:solidFill>
                <a:schemeClr val="accent1"/>
              </a:solidFill>
              <a:latin typeface="+mn-ea"/>
            </a:endParaRPr>
          </a:p>
        </p:txBody>
      </p:sp>
      <p:cxnSp>
        <p:nvCxnSpPr>
          <p:cNvPr id="17" name="直接连接符 16"/>
          <p:cNvCxnSpPr/>
          <p:nvPr/>
        </p:nvCxnSpPr>
        <p:spPr>
          <a:xfrm flipV="1">
            <a:off x="5238745" y="3606035"/>
            <a:ext cx="6283721" cy="13467"/>
          </a:xfrm>
          <a:prstGeom prst="line">
            <a:avLst/>
          </a:prstGeom>
          <a:ln>
            <a:solidFill>
              <a:schemeClr val="tx1">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477004" y="3677465"/>
            <a:ext cx="5048285" cy="1705610"/>
          </a:xfrm>
          <a:prstGeom prst="rect">
            <a:avLst/>
          </a:prstGeom>
          <a:noFill/>
        </p:spPr>
        <p:txBody>
          <a:bodyPr wrap="square" lIns="91426" tIns="45712" rIns="91426" bIns="45712" rtlCol="0">
            <a:spAutoFit/>
          </a:bodyPr>
          <a:lstStyle/>
          <a:p>
            <a:pPr>
              <a:lnSpc>
                <a:spcPct val="150000"/>
              </a:lnSpc>
            </a:pPr>
            <a:r>
              <a:rPr lang="en-US" altLang="zh-CN" sz="1400" dirty="0">
                <a:solidFill>
                  <a:schemeClr val="tx1"/>
                </a:solidFill>
              </a:rPr>
              <a:t> </a:t>
            </a:r>
            <a:r>
              <a:rPr lang="zh-CN" altLang="en-US" sz="1400" dirty="0">
                <a:solidFill>
                  <a:schemeClr val="tx1"/>
                </a:solidFill>
              </a:rPr>
              <a:t>总部地址：北京市 海淀区中关村东路</a:t>
            </a:r>
            <a:r>
              <a:rPr lang="en-US" altLang="zh-CN" sz="1400" dirty="0">
                <a:solidFill>
                  <a:schemeClr val="tx1"/>
                </a:solidFill>
              </a:rPr>
              <a:t>18</a:t>
            </a:r>
            <a:r>
              <a:rPr lang="zh-CN" altLang="en-US" sz="1400" dirty="0">
                <a:solidFill>
                  <a:schemeClr val="tx1"/>
                </a:solidFill>
              </a:rPr>
              <a:t>号财智大厦</a:t>
            </a:r>
            <a:r>
              <a:rPr lang="en-US" altLang="zh-CN" sz="1400" dirty="0">
                <a:solidFill>
                  <a:schemeClr val="tx1"/>
                </a:solidFill>
              </a:rPr>
              <a:t>B</a:t>
            </a:r>
            <a:r>
              <a:rPr lang="zh-CN" altLang="en-US" sz="1400" dirty="0">
                <a:solidFill>
                  <a:schemeClr val="tx1"/>
                </a:solidFill>
              </a:rPr>
              <a:t>座</a:t>
            </a:r>
            <a:r>
              <a:rPr lang="en-US" altLang="zh-CN" sz="1400" dirty="0">
                <a:solidFill>
                  <a:schemeClr val="tx1"/>
                </a:solidFill>
              </a:rPr>
              <a:t>10</a:t>
            </a:r>
            <a:r>
              <a:rPr lang="zh-CN" altLang="en-US" sz="1400" dirty="0">
                <a:solidFill>
                  <a:schemeClr val="tx1"/>
                </a:solidFill>
              </a:rPr>
              <a:t>层</a:t>
            </a:r>
            <a:endParaRPr lang="zh-CN" altLang="en-US" sz="1400" dirty="0">
              <a:solidFill>
                <a:schemeClr val="tx1"/>
              </a:solidFill>
            </a:endParaRPr>
          </a:p>
          <a:p>
            <a:pPr>
              <a:lnSpc>
                <a:spcPct val="150000"/>
              </a:lnSpc>
            </a:pPr>
            <a:r>
              <a:rPr lang="zh-CN" altLang="en-US" sz="1400" dirty="0">
                <a:solidFill>
                  <a:schemeClr val="tx1"/>
                </a:solidFill>
              </a:rPr>
              <a:t>上海地址 ：上海市 沪闵路</a:t>
            </a:r>
            <a:r>
              <a:rPr lang="en-US" altLang="zh-CN" sz="1400" dirty="0">
                <a:solidFill>
                  <a:schemeClr val="tx1"/>
                </a:solidFill>
              </a:rPr>
              <a:t>6088</a:t>
            </a:r>
            <a:r>
              <a:rPr lang="zh-CN" altLang="en-US" sz="1400" dirty="0">
                <a:solidFill>
                  <a:schemeClr val="tx1"/>
                </a:solidFill>
              </a:rPr>
              <a:t>号凯德龙之梦广场</a:t>
            </a:r>
            <a:r>
              <a:rPr lang="en-US" altLang="zh-CN" sz="1400" dirty="0">
                <a:solidFill>
                  <a:schemeClr val="tx1"/>
                </a:solidFill>
              </a:rPr>
              <a:t>29</a:t>
            </a:r>
            <a:r>
              <a:rPr lang="zh-CN" altLang="en-US" sz="1400" dirty="0">
                <a:solidFill>
                  <a:schemeClr val="tx1"/>
                </a:solidFill>
              </a:rPr>
              <a:t>层</a:t>
            </a:r>
            <a:endParaRPr lang="zh-CN" altLang="en-US" sz="1400" dirty="0">
              <a:solidFill>
                <a:schemeClr val="tx1"/>
              </a:solidFill>
            </a:endParaRPr>
          </a:p>
          <a:p>
            <a:pPr>
              <a:lnSpc>
                <a:spcPct val="150000"/>
              </a:lnSpc>
            </a:pPr>
            <a:r>
              <a:rPr lang="zh-CN" altLang="en-US" sz="1400" dirty="0">
                <a:solidFill>
                  <a:schemeClr val="tx1"/>
                </a:solidFill>
              </a:rPr>
              <a:t>电话：</a:t>
            </a:r>
            <a:r>
              <a:rPr lang="en-US" altLang="zh-CN" sz="1400" dirty="0">
                <a:solidFill>
                  <a:schemeClr val="tx1"/>
                </a:solidFill>
              </a:rPr>
              <a:t>010-82601461</a:t>
            </a:r>
            <a:endParaRPr lang="en-US" altLang="zh-CN" sz="1400" dirty="0">
              <a:solidFill>
                <a:schemeClr val="tx1"/>
              </a:solidFill>
            </a:endParaRPr>
          </a:p>
          <a:p>
            <a:pPr>
              <a:lnSpc>
                <a:spcPct val="150000"/>
              </a:lnSpc>
            </a:pPr>
            <a:r>
              <a:rPr lang="zh-CN" altLang="en-US" sz="1400" dirty="0">
                <a:solidFill>
                  <a:schemeClr val="tx1"/>
                </a:solidFill>
              </a:rPr>
              <a:t>网址：</a:t>
            </a:r>
            <a:r>
              <a:rPr lang="en-US" altLang="en-US" sz="1400" dirty="0">
                <a:solidFill>
                  <a:schemeClr val="tx1"/>
                </a:solidFill>
              </a:rPr>
              <a:t>www.resset.com</a:t>
            </a:r>
            <a:endParaRPr lang="en-US" altLang="en-US" sz="1400" dirty="0">
              <a:solidFill>
                <a:schemeClr val="tx1"/>
              </a:solidFill>
            </a:endParaRPr>
          </a:p>
          <a:p>
            <a:pPr>
              <a:lnSpc>
                <a:spcPct val="150000"/>
              </a:lnSpc>
            </a:pPr>
            <a:r>
              <a:rPr lang="zh-CN" altLang="en-US" sz="1400" dirty="0">
                <a:solidFill>
                  <a:schemeClr val="tx1"/>
                </a:solidFill>
              </a:rPr>
              <a:t>邮箱：</a:t>
            </a:r>
            <a:r>
              <a:rPr lang="en-US" altLang="en-US" sz="1400" dirty="0">
                <a:solidFill>
                  <a:schemeClr val="tx1"/>
                </a:solidFill>
              </a:rPr>
              <a:t>resset@resset.cn</a:t>
            </a:r>
            <a:endParaRPr lang="en-US" altLang="en-US" sz="1400" dirty="0">
              <a:solidFill>
                <a:schemeClr val="tx1"/>
              </a:solidFill>
            </a:endParaRPr>
          </a:p>
        </p:txBody>
      </p:sp>
      <p:pic>
        <p:nvPicPr>
          <p:cNvPr id="19" name="Picture 4" descr="C:\Users\RESSET_15060501\Desktop\index_r3_c2.gif.jpg"/>
          <p:cNvPicPr>
            <a:picLocks noChangeAspect="1" noChangeArrowheads="1"/>
          </p:cNvPicPr>
          <p:nvPr/>
        </p:nvPicPr>
        <p:blipFill>
          <a:blip r:embed="rId2" cstate="print"/>
          <a:srcRect/>
          <a:stretch>
            <a:fillRect/>
          </a:stretch>
        </p:blipFill>
        <p:spPr bwMode="auto">
          <a:xfrm>
            <a:off x="5165084" y="4030347"/>
            <a:ext cx="1143008" cy="1143008"/>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sz="2800" b="1" dirty="0">
                <a:solidFill>
                  <a:prstClr val="black">
                    <a:lumMod val="65000"/>
                    <a:lumOff val="35000"/>
                  </a:prstClr>
                </a:solidFill>
              </a:rPr>
              <a:t>锐思公司荣誉</a:t>
            </a:r>
            <a:endParaRPr lang="zh-CN" altLang="en-US" sz="2800" b="1" dirty="0"/>
          </a:p>
        </p:txBody>
      </p:sp>
      <p:pic>
        <p:nvPicPr>
          <p:cNvPr id="2052" name="Picture 4"/>
          <p:cNvPicPr>
            <a:picLocks noChangeAspect="1" noChangeArrowheads="1"/>
          </p:cNvPicPr>
          <p:nvPr/>
        </p:nvPicPr>
        <p:blipFill>
          <a:blip r:embed="rId1" cstate="print"/>
          <a:srcRect/>
          <a:stretch>
            <a:fillRect/>
          </a:stretch>
        </p:blipFill>
        <p:spPr bwMode="auto">
          <a:xfrm>
            <a:off x="2334573" y="1333485"/>
            <a:ext cx="1189660" cy="1714512"/>
          </a:xfrm>
          <a:prstGeom prst="rect">
            <a:avLst/>
          </a:prstGeom>
          <a:ln>
            <a:noFill/>
          </a:ln>
          <a:effectLst>
            <a:outerShdw blurRad="292100" dist="139700" dir="2700000" algn="tl" rotWithShape="0">
              <a:srgbClr val="333333">
                <a:alpha val="65000"/>
              </a:srgbClr>
            </a:outerShdw>
          </a:effectLst>
        </p:spPr>
      </p:pic>
      <p:pic>
        <p:nvPicPr>
          <p:cNvPr id="2053" name="Picture 5"/>
          <p:cNvPicPr>
            <a:picLocks noChangeAspect="1" noChangeArrowheads="1"/>
          </p:cNvPicPr>
          <p:nvPr/>
        </p:nvPicPr>
        <p:blipFill>
          <a:blip r:embed="rId2" cstate="print"/>
          <a:srcRect/>
          <a:stretch>
            <a:fillRect/>
          </a:stretch>
        </p:blipFill>
        <p:spPr bwMode="auto">
          <a:xfrm>
            <a:off x="3619483" y="1333485"/>
            <a:ext cx="1189661" cy="1714512"/>
          </a:xfrm>
          <a:prstGeom prst="rect">
            <a:avLst/>
          </a:prstGeom>
          <a:ln>
            <a:noFill/>
          </a:ln>
          <a:effectLst>
            <a:outerShdw blurRad="292100" dist="139700" dir="2700000" algn="tl" rotWithShape="0">
              <a:srgbClr val="333333">
                <a:alpha val="65000"/>
              </a:srgbClr>
            </a:outerShdw>
          </a:effectLst>
        </p:spPr>
      </p:pic>
      <p:pic>
        <p:nvPicPr>
          <p:cNvPr id="9" name="Picture 6"/>
          <p:cNvPicPr>
            <a:picLocks noChangeAspect="1" noChangeArrowheads="1"/>
          </p:cNvPicPr>
          <p:nvPr/>
        </p:nvPicPr>
        <p:blipFill>
          <a:blip r:embed="rId3" cstate="print"/>
          <a:srcRect/>
          <a:stretch>
            <a:fillRect/>
          </a:stretch>
        </p:blipFill>
        <p:spPr bwMode="auto">
          <a:xfrm>
            <a:off x="1047716" y="1333485"/>
            <a:ext cx="1175665" cy="1714512"/>
          </a:xfrm>
          <a:prstGeom prst="rect">
            <a:avLst/>
          </a:prstGeom>
          <a:ln>
            <a:noFill/>
          </a:ln>
          <a:effectLst>
            <a:outerShdw blurRad="292100" dist="139700" dir="2700000" algn="tl" rotWithShape="0">
              <a:srgbClr val="333333">
                <a:alpha val="65000"/>
              </a:srgbClr>
            </a:outerShdw>
          </a:effectLst>
        </p:spPr>
      </p:pic>
      <p:pic>
        <p:nvPicPr>
          <p:cNvPr id="13" name="图片 12" descr="RESSET非上市公司数据库系统软件V2.0.jpg"/>
          <p:cNvPicPr>
            <a:picLocks noChangeAspect="1"/>
          </p:cNvPicPr>
          <p:nvPr/>
        </p:nvPicPr>
        <p:blipFill>
          <a:blip r:embed="rId4" cstate="print"/>
          <a:srcRect l="4811" t="4166" r="14634" b="12500"/>
          <a:stretch>
            <a:fillRect/>
          </a:stretch>
        </p:blipFill>
        <p:spPr>
          <a:xfrm rot="16200000">
            <a:off x="9543255" y="2839269"/>
            <a:ext cx="1536397" cy="2334863"/>
          </a:xfrm>
          <a:prstGeom prst="rect">
            <a:avLst/>
          </a:prstGeom>
          <a:ln>
            <a:noFill/>
          </a:ln>
          <a:effectLst>
            <a:outerShdw blurRad="292100" dist="139700" dir="2700000" algn="tl" rotWithShape="0">
              <a:srgbClr val="333333">
                <a:alpha val="65000"/>
              </a:srgbClr>
            </a:outerShdw>
          </a:effectLst>
        </p:spPr>
      </p:pic>
      <p:pic>
        <p:nvPicPr>
          <p:cNvPr id="14" name="图片 13" descr="RESSET金融学院教育平台软件V2.0.jpg"/>
          <p:cNvPicPr>
            <a:picLocks noChangeAspect="1"/>
          </p:cNvPicPr>
          <p:nvPr/>
        </p:nvPicPr>
        <p:blipFill>
          <a:blip r:embed="rId5" cstate="print"/>
          <a:srcRect l="3727" t="4167" r="15718" b="11110"/>
          <a:stretch>
            <a:fillRect/>
          </a:stretch>
        </p:blipFill>
        <p:spPr>
          <a:xfrm rot="16200000">
            <a:off x="7044658" y="2898973"/>
            <a:ext cx="1569335" cy="2248389"/>
          </a:xfrm>
          <a:prstGeom prst="rect">
            <a:avLst/>
          </a:prstGeom>
          <a:ln>
            <a:noFill/>
          </a:ln>
          <a:effectLst>
            <a:outerShdw blurRad="292100" dist="139700" dir="2700000" algn="tl" rotWithShape="0">
              <a:srgbClr val="333333">
                <a:alpha val="65000"/>
              </a:srgbClr>
            </a:outerShdw>
          </a:effectLst>
        </p:spPr>
      </p:pic>
      <p:pic>
        <p:nvPicPr>
          <p:cNvPr id="16" name="图片 15" descr="RESSET股票仿真交易系统软件V2.0.jpg"/>
          <p:cNvPicPr>
            <a:picLocks noChangeAspect="1"/>
          </p:cNvPicPr>
          <p:nvPr/>
        </p:nvPicPr>
        <p:blipFill>
          <a:blip r:embed="rId6" cstate="print"/>
          <a:srcRect l="2846" t="4166" r="14634" b="12500"/>
          <a:stretch>
            <a:fillRect/>
          </a:stretch>
        </p:blipFill>
        <p:spPr>
          <a:xfrm rot="16200000">
            <a:off x="7042390" y="1186728"/>
            <a:ext cx="1573871" cy="2248389"/>
          </a:xfrm>
          <a:prstGeom prst="rect">
            <a:avLst/>
          </a:prstGeom>
          <a:ln>
            <a:noFill/>
          </a:ln>
          <a:effectLst>
            <a:outerShdw blurRad="292100" dist="139700" dir="2700000" algn="tl" rotWithShape="0">
              <a:srgbClr val="333333">
                <a:alpha val="65000"/>
              </a:srgbClr>
            </a:outerShdw>
          </a:effectLst>
        </p:spPr>
      </p:pic>
      <p:pic>
        <p:nvPicPr>
          <p:cNvPr id="17" name="图片 16" descr="RESSET行情终端软件V2.0.jpg"/>
          <p:cNvPicPr>
            <a:picLocks noChangeAspect="1"/>
          </p:cNvPicPr>
          <p:nvPr/>
        </p:nvPicPr>
        <p:blipFill>
          <a:blip r:embed="rId7" cstate="print"/>
          <a:srcRect l="4811" t="3543" r="14634" b="11734"/>
          <a:stretch>
            <a:fillRect/>
          </a:stretch>
        </p:blipFill>
        <p:spPr>
          <a:xfrm rot="16200000">
            <a:off x="9526789" y="1141224"/>
            <a:ext cx="1569336" cy="2334867"/>
          </a:xfrm>
          <a:prstGeom prst="rect">
            <a:avLst/>
          </a:prstGeom>
          <a:ln>
            <a:noFill/>
          </a:ln>
          <a:effectLst>
            <a:outerShdw blurRad="292100" dist="139700" dir="2700000" algn="tl" rotWithShape="0">
              <a:srgbClr val="333333">
                <a:alpha val="65000"/>
              </a:srgbClr>
            </a:outerShdw>
          </a:effectLst>
        </p:spPr>
      </p:pic>
      <p:pic>
        <p:nvPicPr>
          <p:cNvPr id="18" name="图片 17" descr="RESSET财务管理与上市公司财务报表分析系统软件V2.0.jpg"/>
          <p:cNvPicPr>
            <a:picLocks noChangeAspect="1"/>
          </p:cNvPicPr>
          <p:nvPr/>
        </p:nvPicPr>
        <p:blipFill>
          <a:blip r:embed="rId8" cstate="print"/>
          <a:srcRect l="3854" t="16667" r="12691" b="4166"/>
          <a:stretch>
            <a:fillRect/>
          </a:stretch>
        </p:blipFill>
        <p:spPr>
          <a:xfrm>
            <a:off x="6705133" y="4953012"/>
            <a:ext cx="2248388" cy="1595235"/>
          </a:xfrm>
          <a:prstGeom prst="rect">
            <a:avLst/>
          </a:prstGeom>
          <a:ln>
            <a:noFill/>
          </a:ln>
          <a:effectLst>
            <a:outerShdw blurRad="292100" dist="139700" dir="2700000" algn="tl" rotWithShape="0">
              <a:srgbClr val="333333">
                <a:alpha val="65000"/>
              </a:srgbClr>
            </a:outerShdw>
          </a:effectLst>
        </p:spPr>
      </p:pic>
      <p:pic>
        <p:nvPicPr>
          <p:cNvPr id="19" name="图片 18" descr="RESSET Level2 高频数据系统软件V2.0.jpg"/>
          <p:cNvPicPr>
            <a:picLocks noChangeAspect="1"/>
          </p:cNvPicPr>
          <p:nvPr/>
        </p:nvPicPr>
        <p:blipFill>
          <a:blip r:embed="rId9" cstate="print"/>
          <a:srcRect l="4811" t="4166" r="14634" b="12500"/>
          <a:stretch>
            <a:fillRect/>
          </a:stretch>
        </p:blipFill>
        <p:spPr>
          <a:xfrm rot="16200000">
            <a:off x="9550604" y="4546435"/>
            <a:ext cx="1568107" cy="2381264"/>
          </a:xfrm>
          <a:prstGeom prst="rect">
            <a:avLst/>
          </a:prstGeom>
          <a:ln>
            <a:noFill/>
          </a:ln>
          <a:effectLst>
            <a:outerShdw blurRad="292100" dist="139700" dir="2700000" algn="tl" rotWithShape="0">
              <a:srgbClr val="333333">
                <a:alpha val="65000"/>
              </a:srgbClr>
            </a:outerShdw>
          </a:effectLst>
        </p:spPr>
      </p:pic>
      <p:pic>
        <p:nvPicPr>
          <p:cNvPr id="20" name="图片 19" descr="RESSET非上市公司数据库系统v2.0.JPG"/>
          <p:cNvPicPr>
            <a:picLocks noChangeAspect="1"/>
          </p:cNvPicPr>
          <p:nvPr/>
        </p:nvPicPr>
        <p:blipFill>
          <a:blip r:embed="rId10" cstate="print"/>
          <a:stretch>
            <a:fillRect/>
          </a:stretch>
        </p:blipFill>
        <p:spPr>
          <a:xfrm>
            <a:off x="4857742" y="1333485"/>
            <a:ext cx="1256613" cy="1714488"/>
          </a:xfrm>
          <a:prstGeom prst="rect">
            <a:avLst/>
          </a:prstGeom>
          <a:ln>
            <a:noFill/>
          </a:ln>
          <a:effectLst>
            <a:outerShdw blurRad="292100" dist="139700" dir="2700000" algn="tl" rotWithShape="0">
              <a:srgbClr val="333333">
                <a:alpha val="65000"/>
              </a:srgbClr>
            </a:outerShdw>
          </a:effectLst>
        </p:spPr>
      </p:pic>
      <p:pic>
        <p:nvPicPr>
          <p:cNvPr id="21" name="图片 20" descr="RESSETLevel2 高频数据系统v2.0.JPG"/>
          <p:cNvPicPr>
            <a:picLocks noChangeAspect="1"/>
          </p:cNvPicPr>
          <p:nvPr/>
        </p:nvPicPr>
        <p:blipFill>
          <a:blip r:embed="rId11" cstate="print"/>
          <a:stretch>
            <a:fillRect/>
          </a:stretch>
        </p:blipFill>
        <p:spPr>
          <a:xfrm>
            <a:off x="1047715" y="3143248"/>
            <a:ext cx="1186819" cy="1619261"/>
          </a:xfrm>
          <a:prstGeom prst="rect">
            <a:avLst/>
          </a:prstGeom>
          <a:ln>
            <a:noFill/>
          </a:ln>
          <a:effectLst>
            <a:outerShdw blurRad="292100" dist="139700" dir="2700000" algn="tl" rotWithShape="0">
              <a:srgbClr val="333333">
                <a:alpha val="65000"/>
              </a:srgbClr>
            </a:outerShdw>
          </a:effectLst>
        </p:spPr>
      </p:pic>
      <p:pic>
        <p:nvPicPr>
          <p:cNvPr id="22" name="图片 21" descr="RESSET期权仿真交易系统v2.0.jpg"/>
          <p:cNvPicPr>
            <a:picLocks noChangeAspect="1"/>
          </p:cNvPicPr>
          <p:nvPr/>
        </p:nvPicPr>
        <p:blipFill>
          <a:blip r:embed="rId12" cstate="print"/>
          <a:stretch>
            <a:fillRect/>
          </a:stretch>
        </p:blipFill>
        <p:spPr>
          <a:xfrm>
            <a:off x="2337896" y="3143248"/>
            <a:ext cx="1186337" cy="1619261"/>
          </a:xfrm>
          <a:prstGeom prst="rect">
            <a:avLst/>
          </a:prstGeom>
          <a:ln>
            <a:noFill/>
          </a:ln>
          <a:effectLst>
            <a:outerShdw blurRad="292100" dist="139700" dir="2700000" algn="tl" rotWithShape="0">
              <a:srgbClr val="333333">
                <a:alpha val="65000"/>
              </a:srgbClr>
            </a:outerShdw>
          </a:effectLst>
        </p:spPr>
      </p:pic>
      <p:pic>
        <p:nvPicPr>
          <p:cNvPr id="23" name="图片 22" descr="RESSET信用风险管理系统v2.0.jpg"/>
          <p:cNvPicPr>
            <a:picLocks noChangeAspect="1"/>
          </p:cNvPicPr>
          <p:nvPr/>
        </p:nvPicPr>
        <p:blipFill>
          <a:blip r:embed="rId13" cstate="print"/>
          <a:srcRect l="4150" b="2777"/>
          <a:stretch>
            <a:fillRect/>
          </a:stretch>
        </p:blipFill>
        <p:spPr>
          <a:xfrm>
            <a:off x="3619483" y="3143250"/>
            <a:ext cx="1160603" cy="1619260"/>
          </a:xfrm>
          <a:prstGeom prst="rect">
            <a:avLst/>
          </a:prstGeom>
          <a:ln>
            <a:noFill/>
          </a:ln>
          <a:effectLst>
            <a:outerShdw blurRad="292100" dist="139700" dir="2700000" algn="tl" rotWithShape="0">
              <a:srgbClr val="333333">
                <a:alpha val="65000"/>
              </a:srgbClr>
            </a:outerShdw>
          </a:effectLst>
        </p:spPr>
      </p:pic>
      <p:pic>
        <p:nvPicPr>
          <p:cNvPr id="24" name="Picture 4"/>
          <p:cNvPicPr>
            <a:picLocks noChangeAspect="1" noChangeArrowheads="1"/>
          </p:cNvPicPr>
          <p:nvPr/>
        </p:nvPicPr>
        <p:blipFill>
          <a:blip r:embed="rId14" cstate="print"/>
          <a:srcRect/>
          <a:stretch>
            <a:fillRect/>
          </a:stretch>
        </p:blipFill>
        <p:spPr bwMode="auto">
          <a:xfrm>
            <a:off x="4857741" y="3143248"/>
            <a:ext cx="1238259" cy="1619261"/>
          </a:xfrm>
          <a:prstGeom prst="rect">
            <a:avLst/>
          </a:prstGeom>
          <a:ln>
            <a:noFill/>
          </a:ln>
          <a:effectLst>
            <a:outerShdw blurRad="292100" dist="139700" dir="2700000" algn="tl" rotWithShape="0">
              <a:srgbClr val="333333">
                <a:alpha val="65000"/>
              </a:srgbClr>
            </a:outerShdw>
          </a:effectLst>
        </p:spPr>
      </p:pic>
      <p:pic>
        <p:nvPicPr>
          <p:cNvPr id="25" name="Picture 4"/>
          <p:cNvPicPr>
            <a:picLocks noChangeAspect="1" noChangeArrowheads="1"/>
          </p:cNvPicPr>
          <p:nvPr/>
        </p:nvPicPr>
        <p:blipFill>
          <a:blip r:embed="rId1" cstate="print"/>
          <a:srcRect/>
          <a:stretch>
            <a:fillRect/>
          </a:stretch>
        </p:blipFill>
        <p:spPr bwMode="auto">
          <a:xfrm>
            <a:off x="2334573" y="4857760"/>
            <a:ext cx="1189660" cy="1714512"/>
          </a:xfrm>
          <a:prstGeom prst="rect">
            <a:avLst/>
          </a:prstGeom>
          <a:ln>
            <a:noFill/>
          </a:ln>
          <a:effectLst>
            <a:outerShdw blurRad="292100" dist="139700" dir="2700000" algn="tl" rotWithShape="0">
              <a:srgbClr val="333333">
                <a:alpha val="65000"/>
              </a:srgbClr>
            </a:outerShdw>
          </a:effectLst>
        </p:spPr>
      </p:pic>
      <p:pic>
        <p:nvPicPr>
          <p:cNvPr id="26" name="Picture 5"/>
          <p:cNvPicPr>
            <a:picLocks noChangeAspect="1" noChangeArrowheads="1"/>
          </p:cNvPicPr>
          <p:nvPr/>
        </p:nvPicPr>
        <p:blipFill>
          <a:blip r:embed="rId15" cstate="print"/>
          <a:srcRect/>
          <a:stretch>
            <a:fillRect/>
          </a:stretch>
        </p:blipFill>
        <p:spPr bwMode="auto">
          <a:xfrm>
            <a:off x="3619483" y="4857760"/>
            <a:ext cx="1189661" cy="1714512"/>
          </a:xfrm>
          <a:prstGeom prst="rect">
            <a:avLst/>
          </a:prstGeom>
          <a:ln>
            <a:noFill/>
          </a:ln>
          <a:effectLst>
            <a:outerShdw blurRad="292100" dist="139700" dir="2700000" algn="tl" rotWithShape="0">
              <a:srgbClr val="333333">
                <a:alpha val="65000"/>
              </a:srgbClr>
            </a:outerShdw>
          </a:effectLst>
        </p:spPr>
      </p:pic>
      <p:pic>
        <p:nvPicPr>
          <p:cNvPr id="27" name="Picture 6"/>
          <p:cNvPicPr>
            <a:picLocks noChangeAspect="1" noChangeArrowheads="1"/>
          </p:cNvPicPr>
          <p:nvPr/>
        </p:nvPicPr>
        <p:blipFill>
          <a:blip r:embed="rId3" cstate="print"/>
          <a:srcRect/>
          <a:stretch>
            <a:fillRect/>
          </a:stretch>
        </p:blipFill>
        <p:spPr bwMode="auto">
          <a:xfrm>
            <a:off x="1047716" y="4857760"/>
            <a:ext cx="1175665" cy="1714512"/>
          </a:xfrm>
          <a:prstGeom prst="rect">
            <a:avLst/>
          </a:prstGeom>
          <a:ln>
            <a:noFill/>
          </a:ln>
          <a:effectLst>
            <a:outerShdw blurRad="292100" dist="139700" dir="2700000" algn="tl" rotWithShape="0">
              <a:srgbClr val="333333">
                <a:alpha val="65000"/>
              </a:srgbClr>
            </a:outerShdw>
          </a:effectLst>
        </p:spPr>
      </p:pic>
      <p:pic>
        <p:nvPicPr>
          <p:cNvPr id="28" name="图片 27" descr="RESSET非上市公司数据库系统v2.0.JPG"/>
          <p:cNvPicPr>
            <a:picLocks noChangeAspect="1"/>
          </p:cNvPicPr>
          <p:nvPr/>
        </p:nvPicPr>
        <p:blipFill>
          <a:blip r:embed="rId10" cstate="print"/>
          <a:stretch>
            <a:fillRect/>
          </a:stretch>
        </p:blipFill>
        <p:spPr>
          <a:xfrm>
            <a:off x="4857742" y="4857760"/>
            <a:ext cx="1256613" cy="1714488"/>
          </a:xfrm>
          <a:prstGeom prst="rect">
            <a:avLst/>
          </a:prstGeom>
          <a:ln>
            <a:noFill/>
          </a:ln>
          <a:effectLst>
            <a:outerShdw blurRad="292100" dist="139700" dir="2700000" algn="tl" rotWithShape="0">
              <a:srgbClr val="333333">
                <a:alpha val="65000"/>
              </a:srgbClr>
            </a:outerShdw>
          </a:effectLst>
        </p:spPr>
      </p:pic>
      <p:sp>
        <p:nvSpPr>
          <p:cNvPr id="30" name="TextBox 29"/>
          <p:cNvSpPr txBox="1"/>
          <p:nvPr/>
        </p:nvSpPr>
        <p:spPr>
          <a:xfrm>
            <a:off x="1976874" y="983691"/>
            <a:ext cx="3094717" cy="353939"/>
          </a:xfrm>
          <a:prstGeom prst="rect">
            <a:avLst/>
          </a:prstGeom>
          <a:noFill/>
        </p:spPr>
        <p:txBody>
          <a:bodyPr wrap="square" lIns="121917" tIns="60958" rIns="121917" bIns="60958" rtlCol="0">
            <a:spAutoFit/>
          </a:bodyPr>
          <a:lstStyle/>
          <a:p>
            <a:r>
              <a:rPr lang="en-US" altLang="zh-CN" sz="1500" b="1" dirty="0">
                <a:latin typeface="+mn-ea"/>
              </a:rPr>
              <a:t>《</a:t>
            </a:r>
            <a:r>
              <a:rPr lang="zh-CN" altLang="en-US" sz="1500" b="1" dirty="0">
                <a:latin typeface="+mn-ea"/>
              </a:rPr>
              <a:t>软件著作权证书</a:t>
            </a:r>
            <a:r>
              <a:rPr lang="en-US" altLang="zh-CN" sz="1500" b="1" dirty="0">
                <a:latin typeface="+mn-ea"/>
              </a:rPr>
              <a:t>》</a:t>
            </a:r>
            <a:r>
              <a:rPr lang="zh-CN" altLang="en-US" sz="1500" b="1" dirty="0">
                <a:latin typeface="+mn-ea"/>
              </a:rPr>
              <a:t>共计</a:t>
            </a:r>
            <a:r>
              <a:rPr lang="en-US" altLang="zh-CN" sz="1500" b="1" dirty="0">
                <a:solidFill>
                  <a:srgbClr val="0070C0"/>
                </a:solidFill>
                <a:latin typeface="+mn-ea"/>
              </a:rPr>
              <a:t>120</a:t>
            </a:r>
            <a:r>
              <a:rPr lang="zh-CN" altLang="en-US" sz="1500" b="1" dirty="0">
                <a:solidFill>
                  <a:srgbClr val="0070C0"/>
                </a:solidFill>
                <a:latin typeface="+mn-ea"/>
              </a:rPr>
              <a:t>余项</a:t>
            </a:r>
            <a:endParaRPr lang="zh-CN" altLang="en-US" sz="1500" b="1" dirty="0">
              <a:solidFill>
                <a:srgbClr val="0070C0"/>
              </a:solidFill>
              <a:latin typeface="+mn-ea"/>
            </a:endParaRPr>
          </a:p>
        </p:txBody>
      </p:sp>
      <p:sp>
        <p:nvSpPr>
          <p:cNvPr id="31" name="TextBox 30"/>
          <p:cNvSpPr txBox="1"/>
          <p:nvPr/>
        </p:nvSpPr>
        <p:spPr>
          <a:xfrm>
            <a:off x="7489034" y="1024871"/>
            <a:ext cx="3166596" cy="353939"/>
          </a:xfrm>
          <a:prstGeom prst="rect">
            <a:avLst/>
          </a:prstGeom>
          <a:noFill/>
        </p:spPr>
        <p:txBody>
          <a:bodyPr wrap="square" lIns="121917" tIns="60958" rIns="121917" bIns="60958" rtlCol="0">
            <a:spAutoFit/>
          </a:bodyPr>
          <a:lstStyle/>
          <a:p>
            <a:r>
              <a:rPr lang="en-US" altLang="zh-CN" sz="1500" b="1" dirty="0">
                <a:latin typeface="+mn-ea"/>
              </a:rPr>
              <a:t>《</a:t>
            </a:r>
            <a:r>
              <a:rPr lang="zh-CN" altLang="en-US" sz="1500" b="1" dirty="0">
                <a:latin typeface="+mn-ea"/>
              </a:rPr>
              <a:t>软件产品登记证书</a:t>
            </a:r>
            <a:r>
              <a:rPr lang="en-US" altLang="zh-CN" sz="1500" b="1" dirty="0">
                <a:latin typeface="+mn-ea"/>
              </a:rPr>
              <a:t>》</a:t>
            </a:r>
            <a:r>
              <a:rPr lang="zh-CN" altLang="en-US" sz="1500" b="1" dirty="0">
                <a:latin typeface="+mn-ea"/>
              </a:rPr>
              <a:t>共计</a:t>
            </a:r>
            <a:r>
              <a:rPr lang="en-US" altLang="zh-CN" sz="1500" b="1" dirty="0">
                <a:solidFill>
                  <a:srgbClr val="0070C0"/>
                </a:solidFill>
                <a:latin typeface="+mn-ea"/>
              </a:rPr>
              <a:t>40</a:t>
            </a:r>
            <a:r>
              <a:rPr lang="zh-CN" altLang="en-US" sz="1500" b="1" dirty="0">
                <a:solidFill>
                  <a:srgbClr val="0070C0"/>
                </a:solidFill>
                <a:latin typeface="+mn-ea"/>
              </a:rPr>
              <a:t>余项</a:t>
            </a:r>
            <a:endParaRPr lang="zh-CN" altLang="en-US" sz="1500" b="1" dirty="0">
              <a:solidFill>
                <a:srgbClr val="0070C0"/>
              </a:solidFill>
              <a:latin typeface="+mn-ea"/>
            </a:endParaRPr>
          </a:p>
        </p:txBody>
      </p:sp>
    </p:spTree>
    <p:custDataLst>
      <p:tags r:id="rId16"/>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altLang="en-US" sz="2800" b="1" dirty="0">
                <a:solidFill>
                  <a:prstClr val="black">
                    <a:lumMod val="65000"/>
                    <a:lumOff val="35000"/>
                  </a:prstClr>
                </a:solidFill>
              </a:rPr>
              <a:t>锐思三大产品系列</a:t>
            </a:r>
            <a:endParaRPr lang="zh-CN" altLang="en-US" sz="2800" b="1" dirty="0">
              <a:solidFill>
                <a:prstClr val="black">
                  <a:lumMod val="65000"/>
                  <a:lumOff val="35000"/>
                </a:prstClr>
              </a:solidFill>
            </a:endParaRPr>
          </a:p>
        </p:txBody>
      </p:sp>
      <p:sp>
        <p:nvSpPr>
          <p:cNvPr id="140" name="圆角矩形 139"/>
          <p:cNvSpPr/>
          <p:nvPr/>
        </p:nvSpPr>
        <p:spPr>
          <a:xfrm>
            <a:off x="1038191" y="974738"/>
            <a:ext cx="2338707" cy="406400"/>
          </a:xfrm>
          <a:prstGeom prst="roundRect">
            <a:avLst/>
          </a:prstGeom>
          <a:solidFill>
            <a:srgbClr val="0070C0"/>
          </a:solidFill>
          <a:ln w="25400" cap="flat" cmpd="sng" algn="ctr">
            <a:noFill/>
            <a:prstDash val="solid"/>
          </a:ln>
          <a:effectLst>
            <a:innerShdw blurRad="63500" dist="50800" dir="2700000">
              <a:prstClr val="black">
                <a:alpha val="50000"/>
              </a:prstClr>
            </a:innerShdw>
          </a:effectLst>
        </p:spPr>
        <p:txBody>
          <a:bodyPr anchor="ctr"/>
          <a:lstStyle/>
          <a:p>
            <a:pPr algn="ctr" defTabSz="1219200" fontAlgn="base">
              <a:spcBef>
                <a:spcPct val="0"/>
              </a:spcBef>
              <a:spcAft>
                <a:spcPct val="0"/>
              </a:spcAft>
              <a:defRPr/>
            </a:pPr>
            <a:r>
              <a:rPr lang="en-US" altLang="zh-CN" sz="1400" b="1" dirty="0">
                <a:solidFill>
                  <a:srgbClr val="FFFFFF"/>
                </a:solidFill>
                <a:latin typeface="微软雅黑" panose="020B0503020204020204" charset="-122"/>
              </a:rPr>
              <a:t>RESSET</a:t>
            </a:r>
            <a:r>
              <a:rPr lang="zh-CN" altLang="en-US" sz="1400" b="1" dirty="0">
                <a:solidFill>
                  <a:srgbClr val="FFFFFF"/>
                </a:solidFill>
                <a:latin typeface="微软雅黑" panose="020B0503020204020204" charset="-122"/>
              </a:rPr>
              <a:t>投资研究系列</a:t>
            </a:r>
            <a:endParaRPr lang="zh-CN" altLang="en-US" sz="1400" b="1" dirty="0">
              <a:solidFill>
                <a:srgbClr val="FFFFFF"/>
              </a:solidFill>
              <a:latin typeface="微软雅黑" panose="020B0503020204020204" charset="-122"/>
            </a:endParaRPr>
          </a:p>
        </p:txBody>
      </p:sp>
      <p:sp>
        <p:nvSpPr>
          <p:cNvPr id="141" name="圆角矩形 140"/>
          <p:cNvSpPr/>
          <p:nvPr/>
        </p:nvSpPr>
        <p:spPr>
          <a:xfrm>
            <a:off x="1128760" y="1438950"/>
            <a:ext cx="2110572" cy="489923"/>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基金经理实训平台</a:t>
            </a:r>
            <a:endParaRPr lang="zh-CN" altLang="en-US" sz="1400" dirty="0">
              <a:solidFill>
                <a:srgbClr val="000000"/>
              </a:solidFill>
              <a:latin typeface="微软雅黑" panose="020B0503020204020204" charset="-122"/>
            </a:endParaRPr>
          </a:p>
        </p:txBody>
      </p:sp>
      <p:sp>
        <p:nvSpPr>
          <p:cNvPr id="142" name="圆角矩形 141"/>
          <p:cNvSpPr/>
          <p:nvPr/>
        </p:nvSpPr>
        <p:spPr>
          <a:xfrm>
            <a:off x="3857575" y="991779"/>
            <a:ext cx="4329105" cy="369429"/>
          </a:xfrm>
          <a:prstGeom prst="roundRect">
            <a:avLst/>
          </a:prstGeom>
          <a:solidFill>
            <a:srgbClr val="0070C0"/>
          </a:solidFill>
          <a:ln w="25400" cap="flat" cmpd="sng" algn="ctr">
            <a:noFill/>
            <a:prstDash val="solid"/>
          </a:ln>
          <a:effectLst>
            <a:innerShdw blurRad="63500" dist="50800" dir="2700000">
              <a:prstClr val="black">
                <a:alpha val="50000"/>
              </a:prstClr>
            </a:innerShdw>
          </a:effectLst>
        </p:spPr>
        <p:txBody>
          <a:bodyPr anchor="ctr"/>
          <a:lstStyle/>
          <a:p>
            <a:pPr algn="ctr" fontAlgn="base">
              <a:spcBef>
                <a:spcPct val="0"/>
              </a:spcBef>
              <a:spcAft>
                <a:spcPct val="0"/>
              </a:spcAft>
              <a:defRPr/>
            </a:pPr>
            <a:r>
              <a:rPr lang="en-US" altLang="zh-CN" sz="1400" b="1" dirty="0">
                <a:solidFill>
                  <a:srgbClr val="FFFFFF"/>
                </a:solidFill>
                <a:latin typeface="微软雅黑" panose="020B0503020204020204" charset="-122"/>
              </a:rPr>
              <a:t>RESSET</a:t>
            </a:r>
            <a:r>
              <a:rPr lang="zh-CN" altLang="en-US" sz="1400" b="1" dirty="0">
                <a:solidFill>
                  <a:srgbClr val="FFFFFF"/>
                </a:solidFill>
                <a:latin typeface="微软雅黑" panose="020B0503020204020204" charset="-122"/>
              </a:rPr>
              <a:t>数据库系列</a:t>
            </a:r>
            <a:endParaRPr lang="zh-CN" altLang="en-US" sz="1400" b="1" dirty="0">
              <a:solidFill>
                <a:srgbClr val="FFFFFF"/>
              </a:solidFill>
              <a:latin typeface="微软雅黑" panose="020B0503020204020204" charset="-122"/>
            </a:endParaRPr>
          </a:p>
        </p:txBody>
      </p:sp>
      <p:sp>
        <p:nvSpPr>
          <p:cNvPr id="143" name="圆角矩形 142"/>
          <p:cNvSpPr/>
          <p:nvPr/>
        </p:nvSpPr>
        <p:spPr>
          <a:xfrm>
            <a:off x="8624421" y="996675"/>
            <a:ext cx="2753965" cy="384479"/>
          </a:xfrm>
          <a:prstGeom prst="roundRect">
            <a:avLst/>
          </a:prstGeom>
          <a:solidFill>
            <a:srgbClr val="0070C0"/>
          </a:solidFill>
          <a:ln w="25400" cap="flat" cmpd="sng" algn="ctr">
            <a:noFill/>
            <a:prstDash val="solid"/>
          </a:ln>
          <a:effectLst>
            <a:innerShdw blurRad="63500" dist="50800" dir="2700000">
              <a:prstClr val="black">
                <a:alpha val="50000"/>
              </a:prstClr>
            </a:innerShdw>
          </a:effectLst>
        </p:spPr>
        <p:txBody>
          <a:bodyPr anchor="ctr"/>
          <a:lstStyle/>
          <a:p>
            <a:pPr algn="ctr" fontAlgn="base">
              <a:spcBef>
                <a:spcPct val="0"/>
              </a:spcBef>
              <a:spcAft>
                <a:spcPct val="0"/>
              </a:spcAft>
              <a:defRPr/>
            </a:pPr>
            <a:r>
              <a:rPr lang="en-US" altLang="zh-CN" sz="1400" b="1" dirty="0">
                <a:solidFill>
                  <a:srgbClr val="FFFFFF"/>
                </a:solidFill>
                <a:latin typeface="微软雅黑" panose="020B0503020204020204" charset="-122"/>
              </a:rPr>
              <a:t>RESSET</a:t>
            </a:r>
            <a:r>
              <a:rPr lang="zh-CN" altLang="en-US" sz="1400" b="1" dirty="0">
                <a:solidFill>
                  <a:srgbClr val="FFFFFF"/>
                </a:solidFill>
                <a:latin typeface="微软雅黑" panose="020B0503020204020204" charset="-122"/>
              </a:rPr>
              <a:t>辅助教学系列</a:t>
            </a:r>
            <a:endParaRPr lang="zh-CN" altLang="en-US" sz="1400" b="1" dirty="0">
              <a:solidFill>
                <a:srgbClr val="FFFFFF"/>
              </a:solidFill>
              <a:latin typeface="微软雅黑" panose="020B0503020204020204" charset="-122"/>
            </a:endParaRPr>
          </a:p>
        </p:txBody>
      </p:sp>
      <p:sp>
        <p:nvSpPr>
          <p:cNvPr id="146" name="圆角矩形 145"/>
          <p:cNvSpPr/>
          <p:nvPr/>
        </p:nvSpPr>
        <p:spPr>
          <a:xfrm>
            <a:off x="3923475" y="3053790"/>
            <a:ext cx="4239259" cy="255271"/>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en-US" altLang="zh-CN" sz="1400" dirty="0">
                <a:solidFill>
                  <a:srgbClr val="000000"/>
                </a:solidFill>
                <a:latin typeface="微软雅黑" panose="020B0503020204020204" charset="-122"/>
              </a:rPr>
              <a:t>RESSET</a:t>
            </a:r>
            <a:r>
              <a:rPr lang="zh-CN" altLang="en-US" sz="1400" dirty="0">
                <a:solidFill>
                  <a:srgbClr val="000000"/>
                </a:solidFill>
                <a:latin typeface="微软雅黑" panose="020B0503020204020204" charset="-122"/>
              </a:rPr>
              <a:t>高频系列数据库</a:t>
            </a:r>
            <a:endParaRPr lang="zh-CN" altLang="en-US" sz="1400" dirty="0">
              <a:solidFill>
                <a:srgbClr val="000000"/>
              </a:solidFill>
              <a:latin typeface="微软雅黑" panose="020B0503020204020204" charset="-122"/>
            </a:endParaRPr>
          </a:p>
        </p:txBody>
      </p:sp>
      <p:sp>
        <p:nvSpPr>
          <p:cNvPr id="147" name="圆角矩形 146"/>
          <p:cNvSpPr/>
          <p:nvPr/>
        </p:nvSpPr>
        <p:spPr>
          <a:xfrm>
            <a:off x="900813" y="6445570"/>
            <a:ext cx="10477573" cy="340141"/>
          </a:xfrm>
          <a:prstGeom prst="roundRect">
            <a:avLst/>
          </a:prstGeom>
          <a:solidFill>
            <a:srgbClr val="0070C0"/>
          </a:solidFill>
          <a:ln w="25400" cap="flat" cmpd="sng" algn="ctr">
            <a:noFill/>
            <a:prstDash val="solid"/>
          </a:ln>
          <a:effectLst>
            <a:innerShdw blurRad="63500" dist="50800" dir="8100000">
              <a:prstClr val="black">
                <a:alpha val="50000"/>
              </a:prstClr>
            </a:innerShdw>
          </a:effectLst>
        </p:spPr>
        <p:txBody>
          <a:bodyPr anchor="ctr"/>
          <a:lstStyle/>
          <a:p>
            <a:pPr algn="ctr" defTabSz="1219200" fontAlgn="base">
              <a:spcBef>
                <a:spcPct val="0"/>
              </a:spcBef>
              <a:spcAft>
                <a:spcPct val="0"/>
              </a:spcAft>
              <a:defRPr/>
            </a:pPr>
            <a:r>
              <a:rPr lang="zh-CN" altLang="en-US" sz="1400" b="1" dirty="0">
                <a:solidFill>
                  <a:srgbClr val="FFFFFF"/>
                </a:solidFill>
                <a:latin typeface="微软雅黑" panose="020B0503020204020204" charset="-122"/>
              </a:rPr>
              <a:t>经济、金融实验室 </a:t>
            </a:r>
            <a:r>
              <a:rPr lang="en-US" altLang="zh-CN" sz="1400" b="1" dirty="0">
                <a:solidFill>
                  <a:srgbClr val="FFFFFF"/>
                </a:solidFill>
                <a:latin typeface="微软雅黑" panose="020B0503020204020204" charset="-122"/>
              </a:rPr>
              <a:t>| </a:t>
            </a:r>
            <a:r>
              <a:rPr lang="zh-CN" altLang="en-US" sz="1400" b="1" dirty="0">
                <a:solidFill>
                  <a:srgbClr val="FFFFFF"/>
                </a:solidFill>
                <a:latin typeface="微软雅黑" panose="020B0503020204020204" charset="-122"/>
              </a:rPr>
              <a:t>虚拟仿真 解决方案</a:t>
            </a:r>
            <a:endParaRPr lang="zh-CN" altLang="en-US" sz="1400" b="1" dirty="0">
              <a:solidFill>
                <a:srgbClr val="FFFFFF"/>
              </a:solidFill>
              <a:latin typeface="微软雅黑" panose="020B0503020204020204" charset="-122"/>
            </a:endParaRPr>
          </a:p>
        </p:txBody>
      </p:sp>
      <p:sp>
        <p:nvSpPr>
          <p:cNvPr id="148" name="右箭头 147"/>
          <p:cNvSpPr/>
          <p:nvPr/>
        </p:nvSpPr>
        <p:spPr>
          <a:xfrm>
            <a:off x="8174321" y="2698764"/>
            <a:ext cx="441325" cy="363220"/>
          </a:xfrm>
          <a:prstGeom prst="rightArrow">
            <a:avLst/>
          </a:prstGeom>
          <a:solidFill>
            <a:srgbClr val="00B0F0"/>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endParaRPr lang="zh-CN" altLang="en-US" sz="1400">
              <a:solidFill>
                <a:srgbClr val="FFFFFF"/>
              </a:solidFill>
              <a:latin typeface="微软雅黑" panose="020B0503020204020204" charset="-122"/>
            </a:endParaRPr>
          </a:p>
        </p:txBody>
      </p:sp>
      <p:sp>
        <p:nvSpPr>
          <p:cNvPr id="149" name="右箭头 148"/>
          <p:cNvSpPr/>
          <p:nvPr/>
        </p:nvSpPr>
        <p:spPr>
          <a:xfrm>
            <a:off x="3376771" y="2680190"/>
            <a:ext cx="431345" cy="375107"/>
          </a:xfrm>
          <a:prstGeom prst="rightArrow">
            <a:avLst/>
          </a:prstGeom>
          <a:solidFill>
            <a:srgbClr val="4AB1E4"/>
          </a:solidFill>
          <a:ln w="25400" cap="flat" cmpd="sng" algn="ctr">
            <a:solidFill>
              <a:srgbClr val="4AB1E4">
                <a:shade val="50000"/>
              </a:srgbClr>
            </a:solidFill>
            <a:prstDash val="solid"/>
          </a:ln>
          <a:effectLst/>
          <a:scene3d>
            <a:camera prst="orthographicFront">
              <a:rot lat="0" lon="10800000" rev="0"/>
            </a:camera>
            <a:lightRig rig="threePt" dir="t"/>
          </a:scene3d>
        </p:spPr>
        <p:txBody>
          <a:bodyPr anchor="ctr"/>
          <a:lstStyle/>
          <a:p>
            <a:pPr algn="ctr" defTabSz="1219200" fontAlgn="base">
              <a:spcBef>
                <a:spcPct val="0"/>
              </a:spcBef>
              <a:spcAft>
                <a:spcPct val="0"/>
              </a:spcAft>
              <a:defRPr/>
            </a:pPr>
            <a:endParaRPr lang="zh-CN" altLang="en-US" sz="1400">
              <a:solidFill>
                <a:srgbClr val="FFFFFF"/>
              </a:solidFill>
              <a:latin typeface="微软雅黑" panose="020B0503020204020204" charset="-122"/>
            </a:endParaRPr>
          </a:p>
        </p:txBody>
      </p:sp>
      <p:sp>
        <p:nvSpPr>
          <p:cNvPr id="150" name="右箭头 149"/>
          <p:cNvSpPr/>
          <p:nvPr/>
        </p:nvSpPr>
        <p:spPr>
          <a:xfrm>
            <a:off x="5905909" y="6095794"/>
            <a:ext cx="258829" cy="375107"/>
          </a:xfrm>
          <a:prstGeom prst="rightArrow">
            <a:avLst/>
          </a:prstGeom>
          <a:solidFill>
            <a:srgbClr val="4AB1E4"/>
          </a:solidFill>
          <a:ln w="25400" cap="flat" cmpd="sng" algn="ctr">
            <a:solidFill>
              <a:srgbClr val="4AB1E4">
                <a:shade val="50000"/>
              </a:srgbClr>
            </a:solidFill>
            <a:prstDash val="solid"/>
          </a:ln>
          <a:effectLst/>
          <a:scene3d>
            <a:camera prst="orthographicFront">
              <a:rot lat="0" lon="0" rev="16200000"/>
            </a:camera>
            <a:lightRig rig="threePt" dir="t"/>
          </a:scene3d>
        </p:spPr>
        <p:txBody>
          <a:bodyPr anchor="ctr"/>
          <a:lstStyle/>
          <a:p>
            <a:pPr algn="ctr" defTabSz="1219200" fontAlgn="base">
              <a:spcBef>
                <a:spcPct val="0"/>
              </a:spcBef>
              <a:spcAft>
                <a:spcPct val="0"/>
              </a:spcAft>
              <a:defRPr/>
            </a:pPr>
            <a:endParaRPr lang="zh-CN" altLang="en-US" sz="1400">
              <a:solidFill>
                <a:srgbClr val="FFFFFF"/>
              </a:solidFill>
              <a:latin typeface="微软雅黑" panose="020B0503020204020204" charset="-122"/>
            </a:endParaRPr>
          </a:p>
        </p:txBody>
      </p:sp>
      <p:sp>
        <p:nvSpPr>
          <p:cNvPr id="151" name="圆角矩形 150"/>
          <p:cNvSpPr/>
          <p:nvPr/>
        </p:nvSpPr>
        <p:spPr>
          <a:xfrm>
            <a:off x="3901667" y="1424952"/>
            <a:ext cx="4235060" cy="278159"/>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fontAlgn="base">
              <a:spcBef>
                <a:spcPct val="0"/>
              </a:spcBef>
              <a:spcAft>
                <a:spcPct val="0"/>
              </a:spcAft>
              <a:defRPr/>
            </a:pPr>
            <a:r>
              <a:rPr lang="en-US" altLang="zh-CN" sz="1400" dirty="0">
                <a:solidFill>
                  <a:srgbClr val="000000"/>
                </a:solidFill>
                <a:latin typeface="微软雅黑" panose="020B0503020204020204" charset="-122"/>
              </a:rPr>
              <a:t>RESSET</a:t>
            </a:r>
            <a:r>
              <a:rPr lang="zh-CN" altLang="en-US" sz="1400" dirty="0">
                <a:solidFill>
                  <a:srgbClr val="000000"/>
                </a:solidFill>
                <a:latin typeface="微软雅黑" panose="020B0503020204020204" charset="-122"/>
              </a:rPr>
              <a:t>金融系列数据库</a:t>
            </a:r>
            <a:endParaRPr lang="zh-CN" altLang="en-US" sz="1400" dirty="0">
              <a:solidFill>
                <a:srgbClr val="000000"/>
              </a:solidFill>
              <a:latin typeface="微软雅黑" panose="020B0503020204020204" charset="-122"/>
            </a:endParaRPr>
          </a:p>
        </p:txBody>
      </p:sp>
      <p:sp>
        <p:nvSpPr>
          <p:cNvPr id="162" name="圆角矩形 161"/>
          <p:cNvSpPr/>
          <p:nvPr/>
        </p:nvSpPr>
        <p:spPr>
          <a:xfrm>
            <a:off x="3923481" y="4037275"/>
            <a:ext cx="4228963" cy="253659"/>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en-US" altLang="zh-CN" sz="1400" dirty="0">
                <a:solidFill>
                  <a:srgbClr val="000000"/>
                </a:solidFill>
                <a:latin typeface="微软雅黑" panose="020B0503020204020204" charset="-122"/>
              </a:rPr>
              <a:t>RESSET</a:t>
            </a:r>
            <a:r>
              <a:rPr lang="zh-CN" altLang="en-US" sz="1400" dirty="0">
                <a:solidFill>
                  <a:srgbClr val="000000"/>
                </a:solidFill>
                <a:latin typeface="微软雅黑" panose="020B0503020204020204" charset="-122"/>
              </a:rPr>
              <a:t>经济系列数据库</a:t>
            </a:r>
            <a:endParaRPr lang="zh-CN" altLang="en-US" sz="1400" dirty="0">
              <a:solidFill>
                <a:srgbClr val="000000"/>
              </a:solidFill>
              <a:latin typeface="微软雅黑" panose="020B0503020204020204" charset="-122"/>
            </a:endParaRPr>
          </a:p>
        </p:txBody>
      </p:sp>
      <p:sp>
        <p:nvSpPr>
          <p:cNvPr id="163" name="圆角矩形 162"/>
          <p:cNvSpPr/>
          <p:nvPr/>
        </p:nvSpPr>
        <p:spPr>
          <a:xfrm>
            <a:off x="3916885" y="4982110"/>
            <a:ext cx="4228965" cy="255100"/>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en-US" altLang="zh-CN" sz="1400" dirty="0">
                <a:solidFill>
                  <a:srgbClr val="000000"/>
                </a:solidFill>
                <a:latin typeface="微软雅黑" panose="020B0503020204020204" charset="-122"/>
              </a:rPr>
              <a:t>RESSET</a:t>
            </a:r>
            <a:r>
              <a:rPr lang="zh-CN" altLang="en-US" sz="1400" dirty="0">
                <a:solidFill>
                  <a:srgbClr val="000000"/>
                </a:solidFill>
                <a:latin typeface="微软雅黑" panose="020B0503020204020204" charset="-122"/>
              </a:rPr>
              <a:t>特色系列数据库</a:t>
            </a:r>
            <a:endParaRPr lang="zh-CN" altLang="en-US" sz="1400" dirty="0">
              <a:solidFill>
                <a:srgbClr val="000000"/>
              </a:solidFill>
              <a:latin typeface="微软雅黑" panose="020B0503020204020204" charset="-122"/>
            </a:endParaRPr>
          </a:p>
        </p:txBody>
      </p:sp>
      <p:sp>
        <p:nvSpPr>
          <p:cNvPr id="170" name="圆角矩形 169"/>
          <p:cNvSpPr/>
          <p:nvPr/>
        </p:nvSpPr>
        <p:spPr>
          <a:xfrm>
            <a:off x="1128759" y="2064201"/>
            <a:ext cx="2119563" cy="489921"/>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量化策略研究平台</a:t>
            </a:r>
            <a:endParaRPr lang="zh-CN" altLang="en-US" sz="1400" dirty="0">
              <a:solidFill>
                <a:srgbClr val="000000"/>
              </a:solidFill>
              <a:latin typeface="微软雅黑" panose="020B0503020204020204" charset="-122"/>
            </a:endParaRPr>
          </a:p>
        </p:txBody>
      </p:sp>
      <p:sp>
        <p:nvSpPr>
          <p:cNvPr id="172" name="圆角矩形 171"/>
          <p:cNvSpPr/>
          <p:nvPr/>
        </p:nvSpPr>
        <p:spPr>
          <a:xfrm>
            <a:off x="1119769" y="2681061"/>
            <a:ext cx="2119563" cy="489921"/>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金融风险管理系统</a:t>
            </a:r>
            <a:endParaRPr lang="zh-CN" altLang="en-US" sz="1400" dirty="0">
              <a:solidFill>
                <a:srgbClr val="000000"/>
              </a:solidFill>
              <a:latin typeface="微软雅黑" panose="020B0503020204020204" charset="-122"/>
            </a:endParaRPr>
          </a:p>
        </p:txBody>
      </p:sp>
      <p:sp>
        <p:nvSpPr>
          <p:cNvPr id="173" name="圆角矩形 172"/>
          <p:cNvSpPr/>
          <p:nvPr/>
        </p:nvSpPr>
        <p:spPr>
          <a:xfrm>
            <a:off x="1119769" y="3304541"/>
            <a:ext cx="2119563" cy="497705"/>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财经文本智能分析平台</a:t>
            </a:r>
            <a:endParaRPr lang="zh-CN" altLang="en-US" sz="1400" dirty="0">
              <a:solidFill>
                <a:srgbClr val="000000"/>
              </a:solidFill>
              <a:latin typeface="微软雅黑" panose="020B0503020204020204" charset="-122"/>
            </a:endParaRPr>
          </a:p>
        </p:txBody>
      </p:sp>
      <p:sp>
        <p:nvSpPr>
          <p:cNvPr id="177" name="圆角矩形 176"/>
          <p:cNvSpPr/>
          <p:nvPr/>
        </p:nvSpPr>
        <p:spPr>
          <a:xfrm>
            <a:off x="8683504" y="1448343"/>
            <a:ext cx="2546321" cy="489921"/>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金融计算与建模云实验平台</a:t>
            </a:r>
            <a:endParaRPr lang="zh-CN" altLang="en-US" sz="1400" dirty="0">
              <a:solidFill>
                <a:srgbClr val="000000"/>
              </a:solidFill>
              <a:latin typeface="微软雅黑" panose="020B0503020204020204" charset="-122"/>
            </a:endParaRPr>
          </a:p>
        </p:txBody>
      </p:sp>
      <p:sp>
        <p:nvSpPr>
          <p:cNvPr id="45" name="圆角矩形 44"/>
          <p:cNvSpPr/>
          <p:nvPr/>
        </p:nvSpPr>
        <p:spPr>
          <a:xfrm>
            <a:off x="3999210" y="1765084"/>
            <a:ext cx="1119731" cy="257983"/>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股票</a:t>
            </a:r>
            <a:endParaRPr lang="zh-CN" altLang="en-US" sz="1400" dirty="0">
              <a:solidFill>
                <a:srgbClr val="000000"/>
              </a:solidFill>
              <a:latin typeface="微软雅黑" panose="020B0503020204020204" charset="-122"/>
            </a:endParaRPr>
          </a:p>
        </p:txBody>
      </p:sp>
      <p:sp>
        <p:nvSpPr>
          <p:cNvPr id="46" name="圆角矩形 45"/>
          <p:cNvSpPr/>
          <p:nvPr/>
        </p:nvSpPr>
        <p:spPr>
          <a:xfrm>
            <a:off x="4001242" y="2392024"/>
            <a:ext cx="1119731" cy="256541"/>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研究报告</a:t>
            </a:r>
            <a:endParaRPr lang="zh-CN" altLang="en-US" sz="1400" dirty="0">
              <a:solidFill>
                <a:srgbClr val="000000"/>
              </a:solidFill>
              <a:latin typeface="微软雅黑" panose="020B0503020204020204" charset="-122"/>
            </a:endParaRPr>
          </a:p>
        </p:txBody>
      </p:sp>
      <p:sp>
        <p:nvSpPr>
          <p:cNvPr id="47" name="圆角矩形 46"/>
          <p:cNvSpPr/>
          <p:nvPr/>
        </p:nvSpPr>
        <p:spPr>
          <a:xfrm>
            <a:off x="4003275" y="2086482"/>
            <a:ext cx="1119731" cy="239247"/>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期货</a:t>
            </a:r>
            <a:endParaRPr lang="zh-CN" altLang="en-US" sz="1400" dirty="0">
              <a:solidFill>
                <a:srgbClr val="000000"/>
              </a:solidFill>
              <a:latin typeface="微软雅黑" panose="020B0503020204020204" charset="-122"/>
            </a:endParaRPr>
          </a:p>
        </p:txBody>
      </p:sp>
      <p:sp>
        <p:nvSpPr>
          <p:cNvPr id="48" name="圆角矩形 47"/>
          <p:cNvSpPr/>
          <p:nvPr/>
        </p:nvSpPr>
        <p:spPr>
          <a:xfrm>
            <a:off x="5474573" y="1769408"/>
            <a:ext cx="1117699" cy="253659"/>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外汇</a:t>
            </a:r>
            <a:endParaRPr lang="zh-CN" altLang="en-US" sz="1400" dirty="0">
              <a:solidFill>
                <a:srgbClr val="000000"/>
              </a:solidFill>
              <a:latin typeface="微软雅黑" panose="020B0503020204020204" charset="-122"/>
            </a:endParaRPr>
          </a:p>
        </p:txBody>
      </p:sp>
      <p:sp>
        <p:nvSpPr>
          <p:cNvPr id="49" name="圆角矩形 48"/>
          <p:cNvSpPr/>
          <p:nvPr/>
        </p:nvSpPr>
        <p:spPr>
          <a:xfrm>
            <a:off x="6917419" y="2090805"/>
            <a:ext cx="1117699" cy="234923"/>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黄金</a:t>
            </a:r>
            <a:endParaRPr lang="zh-CN" altLang="en-US" sz="1400" dirty="0">
              <a:solidFill>
                <a:srgbClr val="000000"/>
              </a:solidFill>
              <a:latin typeface="微软雅黑" panose="020B0503020204020204" charset="-122"/>
            </a:endParaRPr>
          </a:p>
        </p:txBody>
      </p:sp>
      <p:sp>
        <p:nvSpPr>
          <p:cNvPr id="50" name="圆角矩形 49"/>
          <p:cNvSpPr/>
          <p:nvPr/>
        </p:nvSpPr>
        <p:spPr>
          <a:xfrm>
            <a:off x="6919451" y="1750672"/>
            <a:ext cx="1119731" cy="283924"/>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债券</a:t>
            </a:r>
            <a:endParaRPr lang="zh-CN" altLang="en-US" sz="1400" dirty="0">
              <a:solidFill>
                <a:srgbClr val="000000"/>
              </a:solidFill>
              <a:latin typeface="微软雅黑" panose="020B0503020204020204" charset="-122"/>
            </a:endParaRPr>
          </a:p>
        </p:txBody>
      </p:sp>
      <p:sp>
        <p:nvSpPr>
          <p:cNvPr id="51" name="圆角矩形 50"/>
          <p:cNvSpPr/>
          <p:nvPr/>
        </p:nvSpPr>
        <p:spPr>
          <a:xfrm>
            <a:off x="5466443" y="2082157"/>
            <a:ext cx="1119731" cy="253659"/>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基金</a:t>
            </a:r>
            <a:endParaRPr lang="zh-CN" altLang="en-US" sz="1400" dirty="0">
              <a:solidFill>
                <a:srgbClr val="000000"/>
              </a:solidFill>
              <a:latin typeface="微软雅黑" panose="020B0503020204020204" charset="-122"/>
            </a:endParaRPr>
          </a:p>
        </p:txBody>
      </p:sp>
      <p:sp>
        <p:nvSpPr>
          <p:cNvPr id="52" name="圆角矩形 51"/>
          <p:cNvSpPr/>
          <p:nvPr/>
        </p:nvSpPr>
        <p:spPr>
          <a:xfrm>
            <a:off x="5458315" y="2723509"/>
            <a:ext cx="1119731" cy="259424"/>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宏观统计</a:t>
            </a:r>
            <a:endParaRPr lang="zh-CN" altLang="en-US" sz="1400" dirty="0">
              <a:solidFill>
                <a:srgbClr val="000000"/>
              </a:solidFill>
              <a:latin typeface="微软雅黑" panose="020B0503020204020204" charset="-122"/>
            </a:endParaRPr>
          </a:p>
        </p:txBody>
      </p:sp>
      <p:sp>
        <p:nvSpPr>
          <p:cNvPr id="53" name="圆角矩形 52"/>
          <p:cNvSpPr/>
          <p:nvPr/>
        </p:nvSpPr>
        <p:spPr>
          <a:xfrm>
            <a:off x="6927579" y="2394907"/>
            <a:ext cx="1119731" cy="265188"/>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金融统计</a:t>
            </a:r>
            <a:endParaRPr lang="zh-CN" altLang="en-US" sz="1400" dirty="0">
              <a:solidFill>
                <a:srgbClr val="000000"/>
              </a:solidFill>
              <a:latin typeface="微软雅黑" panose="020B0503020204020204" charset="-122"/>
            </a:endParaRPr>
          </a:p>
        </p:txBody>
      </p:sp>
      <p:sp>
        <p:nvSpPr>
          <p:cNvPr id="54" name="圆角矩形 53"/>
          <p:cNvSpPr/>
          <p:nvPr/>
        </p:nvSpPr>
        <p:spPr>
          <a:xfrm>
            <a:off x="3995146" y="2714863"/>
            <a:ext cx="1119731" cy="246453"/>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行业统计</a:t>
            </a:r>
            <a:endParaRPr lang="zh-CN" altLang="en-US" sz="1400" dirty="0">
              <a:solidFill>
                <a:srgbClr val="000000"/>
              </a:solidFill>
              <a:latin typeface="微软雅黑" panose="020B0503020204020204" charset="-122"/>
            </a:endParaRPr>
          </a:p>
        </p:txBody>
      </p:sp>
      <p:sp>
        <p:nvSpPr>
          <p:cNvPr id="55" name="圆角矩形 54"/>
          <p:cNvSpPr/>
          <p:nvPr/>
        </p:nvSpPr>
        <p:spPr>
          <a:xfrm>
            <a:off x="5464411" y="2399232"/>
            <a:ext cx="1119731" cy="260864"/>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融资融券</a:t>
            </a:r>
            <a:endParaRPr lang="zh-CN" altLang="en-US" sz="1400" dirty="0">
              <a:solidFill>
                <a:srgbClr val="000000"/>
              </a:solidFill>
              <a:latin typeface="微软雅黑" panose="020B0503020204020204" charset="-122"/>
            </a:endParaRPr>
          </a:p>
        </p:txBody>
      </p:sp>
      <p:sp>
        <p:nvSpPr>
          <p:cNvPr id="57" name="圆角矩形 56"/>
          <p:cNvSpPr/>
          <p:nvPr/>
        </p:nvSpPr>
        <p:spPr>
          <a:xfrm>
            <a:off x="3914777" y="5293884"/>
            <a:ext cx="2051683" cy="223996"/>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中国企业大数据平台</a:t>
            </a:r>
            <a:endParaRPr lang="zh-CN" altLang="en-US" sz="1400" dirty="0">
              <a:solidFill>
                <a:srgbClr val="000000"/>
              </a:solidFill>
              <a:latin typeface="微软雅黑" panose="020B0503020204020204" charset="-122"/>
            </a:endParaRPr>
          </a:p>
        </p:txBody>
      </p:sp>
      <p:sp>
        <p:nvSpPr>
          <p:cNvPr id="58" name="圆角矩形 57"/>
          <p:cNvSpPr/>
          <p:nvPr/>
        </p:nvSpPr>
        <p:spPr>
          <a:xfrm>
            <a:off x="6025519" y="5284994"/>
            <a:ext cx="2204081" cy="246380"/>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道琼斯全球财经资讯平台</a:t>
            </a:r>
            <a:endParaRPr lang="zh-CN" altLang="en-US" sz="1400" dirty="0">
              <a:solidFill>
                <a:srgbClr val="000000"/>
              </a:solidFill>
              <a:latin typeface="微软雅黑" panose="020B0503020204020204" charset="-122"/>
            </a:endParaRPr>
          </a:p>
        </p:txBody>
      </p:sp>
      <p:sp>
        <p:nvSpPr>
          <p:cNvPr id="37" name="圆角矩形 176"/>
          <p:cNvSpPr/>
          <p:nvPr/>
        </p:nvSpPr>
        <p:spPr>
          <a:xfrm>
            <a:off x="8693792" y="2064963"/>
            <a:ext cx="2546321" cy="489921"/>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上市公司财务报表分析系统</a:t>
            </a:r>
            <a:endParaRPr lang="zh-CN" altLang="en-US" sz="1400" dirty="0">
              <a:solidFill>
                <a:srgbClr val="000000"/>
              </a:solidFill>
              <a:latin typeface="微软雅黑" panose="020B0503020204020204" charset="-122"/>
            </a:endParaRPr>
          </a:p>
        </p:txBody>
      </p:sp>
      <p:sp>
        <p:nvSpPr>
          <p:cNvPr id="38" name="圆角矩形 176"/>
          <p:cNvSpPr/>
          <p:nvPr/>
        </p:nvSpPr>
        <p:spPr>
          <a:xfrm>
            <a:off x="8693792" y="2678352"/>
            <a:ext cx="2546321" cy="489921"/>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大数据综合教学与实训平台</a:t>
            </a:r>
            <a:endParaRPr lang="zh-CN" altLang="en-US" sz="1400" dirty="0">
              <a:solidFill>
                <a:srgbClr val="000000"/>
              </a:solidFill>
              <a:latin typeface="微软雅黑" panose="020B0503020204020204" charset="-122"/>
            </a:endParaRPr>
          </a:p>
        </p:txBody>
      </p:sp>
      <p:sp>
        <p:nvSpPr>
          <p:cNvPr id="39" name="圆角矩形 176"/>
          <p:cNvSpPr/>
          <p:nvPr/>
        </p:nvSpPr>
        <p:spPr>
          <a:xfrm>
            <a:off x="8693792" y="3301429"/>
            <a:ext cx="2546321" cy="489921"/>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en-US" altLang="zh-CN" sz="1400" dirty="0">
                <a:solidFill>
                  <a:srgbClr val="000000"/>
                </a:solidFill>
                <a:latin typeface="微软雅黑" panose="020B0503020204020204" charset="-122"/>
              </a:rPr>
              <a:t>Python</a:t>
            </a:r>
            <a:r>
              <a:rPr lang="zh-CN" altLang="en-US" sz="1400" dirty="0">
                <a:solidFill>
                  <a:srgbClr val="000000"/>
                </a:solidFill>
                <a:latin typeface="微软雅黑" panose="020B0503020204020204" charset="-122"/>
              </a:rPr>
              <a:t>金融大数据分析平台</a:t>
            </a:r>
            <a:endParaRPr lang="zh-CN" altLang="en-US" sz="1400" dirty="0">
              <a:solidFill>
                <a:srgbClr val="000000"/>
              </a:solidFill>
              <a:latin typeface="微软雅黑" panose="020B0503020204020204" charset="-122"/>
            </a:endParaRPr>
          </a:p>
        </p:txBody>
      </p:sp>
      <p:sp>
        <p:nvSpPr>
          <p:cNvPr id="40" name="圆角矩形 176"/>
          <p:cNvSpPr/>
          <p:nvPr/>
        </p:nvSpPr>
        <p:spPr>
          <a:xfrm>
            <a:off x="8693792" y="3925399"/>
            <a:ext cx="2546321" cy="489921"/>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小锐</a:t>
            </a:r>
            <a:r>
              <a:rPr lang="en-US" altLang="zh-CN" sz="1400" dirty="0">
                <a:solidFill>
                  <a:srgbClr val="000000"/>
                </a:solidFill>
                <a:latin typeface="微软雅黑" panose="020B0503020204020204" charset="-122"/>
              </a:rPr>
              <a:t>AI</a:t>
            </a:r>
            <a:r>
              <a:rPr lang="zh-CN" altLang="en-US" sz="1400" dirty="0">
                <a:solidFill>
                  <a:srgbClr val="000000"/>
                </a:solidFill>
                <a:latin typeface="微软雅黑" panose="020B0503020204020204" charset="-122"/>
              </a:rPr>
              <a:t>助教</a:t>
            </a:r>
            <a:endParaRPr lang="zh-CN" altLang="en-US" sz="1400" dirty="0">
              <a:solidFill>
                <a:srgbClr val="000000"/>
              </a:solidFill>
              <a:latin typeface="微软雅黑" panose="020B0503020204020204" charset="-122"/>
            </a:endParaRPr>
          </a:p>
        </p:txBody>
      </p:sp>
      <p:sp>
        <p:nvSpPr>
          <p:cNvPr id="41" name="圆角矩形 172"/>
          <p:cNvSpPr/>
          <p:nvPr/>
        </p:nvSpPr>
        <p:spPr>
          <a:xfrm>
            <a:off x="1119769" y="3939057"/>
            <a:ext cx="2119563" cy="489920"/>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金融大语言模型应用平台</a:t>
            </a:r>
            <a:endParaRPr lang="zh-CN" altLang="en-US" sz="1400" dirty="0">
              <a:solidFill>
                <a:srgbClr val="000000"/>
              </a:solidFill>
              <a:latin typeface="微软雅黑" panose="020B0503020204020204" charset="-122"/>
            </a:endParaRPr>
          </a:p>
        </p:txBody>
      </p:sp>
      <p:sp>
        <p:nvSpPr>
          <p:cNvPr id="6" name="圆角矩形 171"/>
          <p:cNvSpPr/>
          <p:nvPr/>
        </p:nvSpPr>
        <p:spPr>
          <a:xfrm>
            <a:off x="1109609" y="4520021"/>
            <a:ext cx="2119563" cy="489921"/>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宏观数据分析平台</a:t>
            </a:r>
            <a:endParaRPr lang="zh-CN" altLang="en-US" sz="1400" dirty="0">
              <a:solidFill>
                <a:srgbClr val="000000"/>
              </a:solidFill>
              <a:latin typeface="微软雅黑" panose="020B0503020204020204" charset="-122"/>
            </a:endParaRPr>
          </a:p>
        </p:txBody>
      </p:sp>
      <p:sp>
        <p:nvSpPr>
          <p:cNvPr id="9" name="圆角矩形 172"/>
          <p:cNvSpPr/>
          <p:nvPr/>
        </p:nvSpPr>
        <p:spPr>
          <a:xfrm>
            <a:off x="1109609" y="5143501"/>
            <a:ext cx="2119563" cy="497705"/>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行业数据分析平台</a:t>
            </a:r>
            <a:endParaRPr lang="zh-CN" altLang="en-US" sz="1400" dirty="0">
              <a:solidFill>
                <a:srgbClr val="000000"/>
              </a:solidFill>
              <a:latin typeface="微软雅黑" panose="020B0503020204020204" charset="-122"/>
            </a:endParaRPr>
          </a:p>
        </p:txBody>
      </p:sp>
      <p:sp>
        <p:nvSpPr>
          <p:cNvPr id="10" name="圆角矩形 172"/>
          <p:cNvSpPr/>
          <p:nvPr/>
        </p:nvSpPr>
        <p:spPr>
          <a:xfrm>
            <a:off x="1109609" y="5778017"/>
            <a:ext cx="2119563" cy="489920"/>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投资理财规划实验平台</a:t>
            </a:r>
            <a:endParaRPr lang="zh-CN" altLang="en-US" sz="1400" dirty="0">
              <a:solidFill>
                <a:srgbClr val="000000"/>
              </a:solidFill>
              <a:latin typeface="微软雅黑" panose="020B0503020204020204" charset="-122"/>
            </a:endParaRPr>
          </a:p>
        </p:txBody>
      </p:sp>
      <p:sp>
        <p:nvSpPr>
          <p:cNvPr id="17" name="圆角矩形 45"/>
          <p:cNvSpPr/>
          <p:nvPr/>
        </p:nvSpPr>
        <p:spPr>
          <a:xfrm>
            <a:off x="4062202" y="3378814"/>
            <a:ext cx="1119731" cy="256541"/>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沪深高频</a:t>
            </a:r>
            <a:endParaRPr lang="zh-CN" altLang="en-US" sz="1400" dirty="0">
              <a:solidFill>
                <a:srgbClr val="000000"/>
              </a:solidFill>
              <a:latin typeface="微软雅黑" panose="020B0503020204020204" charset="-122"/>
            </a:endParaRPr>
          </a:p>
        </p:txBody>
      </p:sp>
      <p:sp>
        <p:nvSpPr>
          <p:cNvPr id="18" name="圆角矩形 51"/>
          <p:cNvSpPr/>
          <p:nvPr/>
        </p:nvSpPr>
        <p:spPr>
          <a:xfrm>
            <a:off x="5507845" y="3710299"/>
            <a:ext cx="1119731" cy="259424"/>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股权交易</a:t>
            </a:r>
            <a:endParaRPr lang="zh-CN" altLang="en-US" sz="1400" dirty="0">
              <a:solidFill>
                <a:srgbClr val="000000"/>
              </a:solidFill>
              <a:latin typeface="微软雅黑" panose="020B0503020204020204" charset="-122"/>
            </a:endParaRPr>
          </a:p>
        </p:txBody>
      </p:sp>
      <p:sp>
        <p:nvSpPr>
          <p:cNvPr id="19" name="圆角矩形 52"/>
          <p:cNvSpPr/>
          <p:nvPr/>
        </p:nvSpPr>
        <p:spPr>
          <a:xfrm>
            <a:off x="6977109" y="3381697"/>
            <a:ext cx="1119731" cy="265188"/>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国债期货</a:t>
            </a:r>
            <a:endParaRPr lang="zh-CN" altLang="en-US" sz="1400" dirty="0">
              <a:solidFill>
                <a:srgbClr val="000000"/>
              </a:solidFill>
              <a:latin typeface="微软雅黑" panose="020B0503020204020204" charset="-122"/>
            </a:endParaRPr>
          </a:p>
        </p:txBody>
      </p:sp>
      <p:sp>
        <p:nvSpPr>
          <p:cNvPr id="20" name="圆角矩形 53"/>
          <p:cNvSpPr/>
          <p:nvPr/>
        </p:nvSpPr>
        <p:spPr>
          <a:xfrm>
            <a:off x="4044676" y="3701653"/>
            <a:ext cx="1119731" cy="246453"/>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商品期货</a:t>
            </a:r>
            <a:endParaRPr lang="zh-CN" altLang="en-US" sz="1400" dirty="0">
              <a:solidFill>
                <a:srgbClr val="000000"/>
              </a:solidFill>
              <a:latin typeface="微软雅黑" panose="020B0503020204020204" charset="-122"/>
            </a:endParaRPr>
          </a:p>
        </p:txBody>
      </p:sp>
      <p:sp>
        <p:nvSpPr>
          <p:cNvPr id="21" name="圆角矩形 54"/>
          <p:cNvSpPr/>
          <p:nvPr/>
        </p:nvSpPr>
        <p:spPr>
          <a:xfrm>
            <a:off x="5513941" y="3386022"/>
            <a:ext cx="1119731" cy="260864"/>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股指期货</a:t>
            </a:r>
            <a:endParaRPr lang="zh-CN" altLang="en-US" sz="1400" dirty="0">
              <a:solidFill>
                <a:srgbClr val="000000"/>
              </a:solidFill>
              <a:latin typeface="微软雅黑" panose="020B0503020204020204" charset="-122"/>
            </a:endParaRPr>
          </a:p>
        </p:txBody>
      </p:sp>
      <p:sp>
        <p:nvSpPr>
          <p:cNvPr id="23" name="圆角矩形 51"/>
          <p:cNvSpPr/>
          <p:nvPr/>
        </p:nvSpPr>
        <p:spPr>
          <a:xfrm>
            <a:off x="6927579" y="2718508"/>
            <a:ext cx="1119731" cy="259424"/>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en-US" altLang="zh-CN" sz="1400" dirty="0">
                <a:solidFill>
                  <a:srgbClr val="000000"/>
                </a:solidFill>
                <a:latin typeface="微软雅黑" panose="020B0503020204020204" charset="-122"/>
              </a:rPr>
              <a:t>……</a:t>
            </a:r>
            <a:endParaRPr lang="zh-CN" altLang="en-US" sz="1400" dirty="0">
              <a:solidFill>
                <a:srgbClr val="000000"/>
              </a:solidFill>
              <a:latin typeface="微软雅黑" panose="020B0503020204020204" charset="-122"/>
            </a:endParaRPr>
          </a:p>
        </p:txBody>
      </p:sp>
      <p:sp>
        <p:nvSpPr>
          <p:cNvPr id="24" name="圆角矩形 51"/>
          <p:cNvSpPr/>
          <p:nvPr/>
        </p:nvSpPr>
        <p:spPr>
          <a:xfrm>
            <a:off x="6959058" y="3704951"/>
            <a:ext cx="1119731" cy="259424"/>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en-US" altLang="zh-CN" sz="1400" dirty="0">
                <a:solidFill>
                  <a:srgbClr val="000000"/>
                </a:solidFill>
                <a:latin typeface="微软雅黑" panose="020B0503020204020204" charset="-122"/>
              </a:rPr>
              <a:t>……</a:t>
            </a:r>
            <a:endParaRPr lang="zh-CN" altLang="en-US" sz="1400" dirty="0">
              <a:solidFill>
                <a:srgbClr val="000000"/>
              </a:solidFill>
              <a:latin typeface="微软雅黑" panose="020B0503020204020204" charset="-122"/>
            </a:endParaRPr>
          </a:p>
        </p:txBody>
      </p:sp>
      <p:sp>
        <p:nvSpPr>
          <p:cNvPr id="25" name="圆角矩形 45"/>
          <p:cNvSpPr/>
          <p:nvPr/>
        </p:nvSpPr>
        <p:spPr>
          <a:xfrm>
            <a:off x="4066012" y="4342744"/>
            <a:ext cx="1119731" cy="256541"/>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宏观经济</a:t>
            </a:r>
            <a:endParaRPr lang="zh-CN" altLang="en-US" sz="1400" dirty="0">
              <a:solidFill>
                <a:srgbClr val="000000"/>
              </a:solidFill>
              <a:latin typeface="微软雅黑" panose="020B0503020204020204" charset="-122"/>
            </a:endParaRPr>
          </a:p>
        </p:txBody>
      </p:sp>
      <p:sp>
        <p:nvSpPr>
          <p:cNvPr id="26" name="圆角矩形 51"/>
          <p:cNvSpPr/>
          <p:nvPr/>
        </p:nvSpPr>
        <p:spPr>
          <a:xfrm>
            <a:off x="5511800" y="4674235"/>
            <a:ext cx="1328420" cy="259715"/>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国际经济金融</a:t>
            </a:r>
            <a:endParaRPr lang="zh-CN" altLang="en-US" sz="1400" dirty="0">
              <a:solidFill>
                <a:srgbClr val="000000"/>
              </a:solidFill>
              <a:latin typeface="微软雅黑" panose="020B0503020204020204" charset="-122"/>
            </a:endParaRPr>
          </a:p>
        </p:txBody>
      </p:sp>
      <p:sp>
        <p:nvSpPr>
          <p:cNvPr id="27" name="圆角矩形 52"/>
          <p:cNvSpPr/>
          <p:nvPr/>
        </p:nvSpPr>
        <p:spPr>
          <a:xfrm>
            <a:off x="6980919" y="4345627"/>
            <a:ext cx="1119731" cy="265188"/>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城市经济</a:t>
            </a:r>
            <a:endParaRPr lang="zh-CN" altLang="en-US" sz="1400" dirty="0">
              <a:solidFill>
                <a:srgbClr val="000000"/>
              </a:solidFill>
              <a:latin typeface="微软雅黑" panose="020B0503020204020204" charset="-122"/>
            </a:endParaRPr>
          </a:p>
        </p:txBody>
      </p:sp>
      <p:sp>
        <p:nvSpPr>
          <p:cNvPr id="28" name="圆角矩形 53"/>
          <p:cNvSpPr/>
          <p:nvPr/>
        </p:nvSpPr>
        <p:spPr>
          <a:xfrm>
            <a:off x="4048486" y="4665583"/>
            <a:ext cx="1119731" cy="246453"/>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行业研究</a:t>
            </a:r>
            <a:endParaRPr lang="zh-CN" altLang="en-US" sz="1400" dirty="0">
              <a:solidFill>
                <a:srgbClr val="000000"/>
              </a:solidFill>
              <a:latin typeface="微软雅黑" panose="020B0503020204020204" charset="-122"/>
            </a:endParaRPr>
          </a:p>
        </p:txBody>
      </p:sp>
      <p:sp>
        <p:nvSpPr>
          <p:cNvPr id="29" name="圆角矩形 54"/>
          <p:cNvSpPr/>
          <p:nvPr/>
        </p:nvSpPr>
        <p:spPr>
          <a:xfrm>
            <a:off x="5517751" y="4349952"/>
            <a:ext cx="1119731" cy="260864"/>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区县经济</a:t>
            </a:r>
            <a:endParaRPr lang="zh-CN" altLang="en-US" sz="1400" dirty="0">
              <a:solidFill>
                <a:srgbClr val="000000"/>
              </a:solidFill>
              <a:latin typeface="微软雅黑" panose="020B0503020204020204" charset="-122"/>
            </a:endParaRPr>
          </a:p>
        </p:txBody>
      </p:sp>
      <p:sp>
        <p:nvSpPr>
          <p:cNvPr id="31" name="圆角矩形 56"/>
          <p:cNvSpPr/>
          <p:nvPr/>
        </p:nvSpPr>
        <p:spPr>
          <a:xfrm>
            <a:off x="3930017" y="5586986"/>
            <a:ext cx="2036443" cy="251973"/>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非上市公司数据库</a:t>
            </a:r>
            <a:endParaRPr lang="zh-CN" altLang="en-US" sz="1400" dirty="0">
              <a:solidFill>
                <a:srgbClr val="000000"/>
              </a:solidFill>
              <a:latin typeface="微软雅黑" panose="020B0503020204020204" charset="-122"/>
            </a:endParaRPr>
          </a:p>
        </p:txBody>
      </p:sp>
      <p:sp>
        <p:nvSpPr>
          <p:cNvPr id="32" name="圆角矩形 57"/>
          <p:cNvSpPr/>
          <p:nvPr/>
        </p:nvSpPr>
        <p:spPr>
          <a:xfrm>
            <a:off x="6320157" y="5597414"/>
            <a:ext cx="1838960" cy="246380"/>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“一带一路”数据库</a:t>
            </a:r>
            <a:endParaRPr lang="zh-CN" altLang="en-US" sz="1400" dirty="0">
              <a:solidFill>
                <a:srgbClr val="000000"/>
              </a:solidFill>
              <a:latin typeface="微软雅黑" panose="020B0503020204020204" charset="-122"/>
            </a:endParaRPr>
          </a:p>
        </p:txBody>
      </p:sp>
      <p:sp>
        <p:nvSpPr>
          <p:cNvPr id="33" name="圆角矩形 56"/>
          <p:cNvSpPr/>
          <p:nvPr/>
        </p:nvSpPr>
        <p:spPr>
          <a:xfrm>
            <a:off x="3945257" y="5904999"/>
            <a:ext cx="1911347" cy="259901"/>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海关系列数据库</a:t>
            </a:r>
            <a:endParaRPr lang="zh-CN" altLang="en-US" sz="1400" dirty="0">
              <a:solidFill>
                <a:srgbClr val="000000"/>
              </a:solidFill>
              <a:latin typeface="微软雅黑" panose="020B0503020204020204" charset="-122"/>
            </a:endParaRPr>
          </a:p>
        </p:txBody>
      </p:sp>
      <p:sp>
        <p:nvSpPr>
          <p:cNvPr id="34" name="圆角矩形 57"/>
          <p:cNvSpPr/>
          <p:nvPr/>
        </p:nvSpPr>
        <p:spPr>
          <a:xfrm>
            <a:off x="6335397" y="5906024"/>
            <a:ext cx="1838960" cy="246380"/>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en-US" altLang="zh-CN" sz="1400" dirty="0">
                <a:solidFill>
                  <a:srgbClr val="000000"/>
                </a:solidFill>
                <a:latin typeface="微软雅黑" panose="020B0503020204020204" charset="-122"/>
              </a:rPr>
              <a:t>……</a:t>
            </a:r>
            <a:endParaRPr lang="zh-CN" altLang="en-US" sz="1400" dirty="0">
              <a:solidFill>
                <a:srgbClr val="000000"/>
              </a:solidFill>
              <a:latin typeface="微软雅黑" panose="020B0503020204020204" charset="-122"/>
            </a:endParaRPr>
          </a:p>
        </p:txBody>
      </p:sp>
      <p:sp>
        <p:nvSpPr>
          <p:cNvPr id="35" name="圆角矩形 176"/>
          <p:cNvSpPr/>
          <p:nvPr/>
        </p:nvSpPr>
        <p:spPr>
          <a:xfrm>
            <a:off x="8697602" y="4465242"/>
            <a:ext cx="2546321" cy="489921"/>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625600" fontAlgn="base">
              <a:spcBef>
                <a:spcPct val="0"/>
              </a:spcBef>
              <a:spcAft>
                <a:spcPct val="0"/>
              </a:spcAft>
              <a:defRPr/>
            </a:pPr>
            <a:r>
              <a:rPr lang="zh-CN" altLang="en-US" sz="1400" dirty="0">
                <a:solidFill>
                  <a:srgbClr val="000000"/>
                </a:solidFill>
                <a:latin typeface="微软雅黑" panose="020B0503020204020204" charset="-122"/>
              </a:rPr>
              <a:t>互联网金融综合实训平台</a:t>
            </a:r>
            <a:endParaRPr lang="zh-CN" altLang="en-US" sz="1400" dirty="0">
              <a:solidFill>
                <a:srgbClr val="000000"/>
              </a:solidFill>
              <a:latin typeface="微软雅黑" panose="020B0503020204020204" charset="-122"/>
            </a:endParaRPr>
          </a:p>
        </p:txBody>
      </p:sp>
      <p:sp>
        <p:nvSpPr>
          <p:cNvPr id="36" name="圆角矩形 176"/>
          <p:cNvSpPr/>
          <p:nvPr/>
        </p:nvSpPr>
        <p:spPr>
          <a:xfrm>
            <a:off x="8697602" y="5088319"/>
            <a:ext cx="2546321" cy="489921"/>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智慧银行互动实训平台</a:t>
            </a:r>
            <a:endParaRPr lang="zh-CN" altLang="en-US" sz="1400" dirty="0">
              <a:solidFill>
                <a:srgbClr val="000000"/>
              </a:solidFill>
              <a:latin typeface="微软雅黑" panose="020B0503020204020204" charset="-122"/>
            </a:endParaRPr>
          </a:p>
        </p:txBody>
      </p:sp>
      <p:sp>
        <p:nvSpPr>
          <p:cNvPr id="42" name="圆角矩形 176"/>
          <p:cNvSpPr/>
          <p:nvPr/>
        </p:nvSpPr>
        <p:spPr>
          <a:xfrm>
            <a:off x="8697602" y="5712289"/>
            <a:ext cx="2546321" cy="489921"/>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保险业务综合实训平台</a:t>
            </a:r>
            <a:endParaRPr lang="zh-CN" altLang="en-US" sz="1400" dirty="0">
              <a:solidFill>
                <a:srgbClr val="000000"/>
              </a:solidFill>
              <a:latin typeface="微软雅黑" panose="020B0503020204020204" charset="-122"/>
            </a:endParaRPr>
          </a:p>
        </p:txBody>
      </p:sp>
      <p:sp>
        <p:nvSpPr>
          <p:cNvPr id="2" name="圆角矩形 1"/>
          <p:cNvSpPr/>
          <p:nvPr/>
        </p:nvSpPr>
        <p:spPr>
          <a:xfrm>
            <a:off x="5507990" y="4610100"/>
            <a:ext cx="1450340" cy="34226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3" name="圆角矩形 2"/>
          <p:cNvSpPr/>
          <p:nvPr/>
        </p:nvSpPr>
        <p:spPr>
          <a:xfrm>
            <a:off x="3808095" y="1381125"/>
            <a:ext cx="4536440" cy="163004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2" grpId="0" bldLvl="0" animBg="1"/>
      <p:bldP spid="3" grpId="1" animBg="1"/>
      <p:bldP spid="2"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zh-CN" altLang="en-US" sz="2800" b="1" dirty="0">
                <a:solidFill>
                  <a:prstClr val="black">
                    <a:lumMod val="65000"/>
                    <a:lumOff val="35000"/>
                  </a:prstClr>
                </a:solidFill>
              </a:rPr>
              <a:t>锐思（</a:t>
            </a:r>
            <a:r>
              <a:rPr lang="en-US" altLang="zh-CN" sz="2800" b="1" dirty="0">
                <a:solidFill>
                  <a:prstClr val="black">
                    <a:lumMod val="65000"/>
                    <a:lumOff val="35000"/>
                  </a:prstClr>
                </a:solidFill>
              </a:rPr>
              <a:t>RESSET</a:t>
            </a:r>
            <a:r>
              <a:rPr lang="zh-CN" altLang="en-US" sz="2800" b="1" dirty="0">
                <a:solidFill>
                  <a:prstClr val="black">
                    <a:lumMod val="65000"/>
                    <a:lumOff val="35000"/>
                  </a:prstClr>
                </a:solidFill>
              </a:rPr>
              <a:t>）数据库产品体系</a:t>
            </a:r>
            <a:endParaRPr lang="zh-CN" altLang="en-US" sz="2800" b="1" dirty="0"/>
          </a:p>
        </p:txBody>
      </p:sp>
      <p:grpSp>
        <p:nvGrpSpPr>
          <p:cNvPr id="2" name="组合 7"/>
          <p:cNvGrpSpPr/>
          <p:nvPr/>
        </p:nvGrpSpPr>
        <p:grpSpPr>
          <a:xfrm>
            <a:off x="1188779" y="1092721"/>
            <a:ext cx="9659399" cy="5633374"/>
            <a:chOff x="841760" y="1950581"/>
            <a:chExt cx="8178038" cy="4983378"/>
          </a:xfrm>
        </p:grpSpPr>
        <p:sp>
          <p:nvSpPr>
            <p:cNvPr id="10" name="Line 60"/>
            <p:cNvSpPr>
              <a:spLocks noChangeShapeType="1"/>
            </p:cNvSpPr>
            <p:nvPr/>
          </p:nvSpPr>
          <p:spPr bwMode="auto">
            <a:xfrm>
              <a:off x="1832715" y="4944308"/>
              <a:ext cx="5987456" cy="0"/>
            </a:xfrm>
            <a:prstGeom prst="line">
              <a:avLst/>
            </a:prstGeom>
            <a:noFill/>
            <a:ln w="9525">
              <a:solidFill>
                <a:schemeClr val="bg1"/>
              </a:solidFill>
              <a:round/>
              <a:tailEnd type="none" w="lg" len="sm"/>
            </a:ln>
          </p:spPr>
          <p:txBody>
            <a:bodyPr tIns="91440" bIns="91440">
              <a:spAutoFit/>
            </a:bodyPr>
            <a:lstStyle/>
            <a:p>
              <a:endParaRPr lang="zh-CN" altLang="en-US" sz="1400"/>
            </a:p>
          </p:txBody>
        </p:sp>
        <p:sp>
          <p:nvSpPr>
            <p:cNvPr id="11" name="圆角矩形 10"/>
            <p:cNvSpPr/>
            <p:nvPr/>
          </p:nvSpPr>
          <p:spPr>
            <a:xfrm>
              <a:off x="892425" y="2336603"/>
              <a:ext cx="771902" cy="226551"/>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股票</a:t>
              </a:r>
              <a:endParaRPr lang="zh-CN" altLang="en-US" sz="1400" dirty="0">
                <a:solidFill>
                  <a:srgbClr val="000000"/>
                </a:solidFill>
                <a:latin typeface="微软雅黑" panose="020B0503020204020204" charset="-122"/>
                <a:ea typeface="微软雅黑" panose="020B0503020204020204" charset="-122"/>
              </a:endParaRPr>
            </a:p>
          </p:txBody>
        </p:sp>
        <p:sp>
          <p:nvSpPr>
            <p:cNvPr id="12" name="圆角矩形 11"/>
            <p:cNvSpPr/>
            <p:nvPr/>
          </p:nvSpPr>
          <p:spPr>
            <a:xfrm>
              <a:off x="899161" y="2622886"/>
              <a:ext cx="774881" cy="218666"/>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外汇</a:t>
              </a:r>
              <a:endParaRPr lang="zh-CN" altLang="en-US" sz="1400" dirty="0">
                <a:solidFill>
                  <a:srgbClr val="000000"/>
                </a:solidFill>
                <a:latin typeface="微软雅黑" panose="020B0503020204020204" charset="-122"/>
                <a:ea typeface="微软雅黑" panose="020B0503020204020204" charset="-122"/>
              </a:endParaRPr>
            </a:p>
          </p:txBody>
        </p:sp>
        <p:sp>
          <p:nvSpPr>
            <p:cNvPr id="13" name="圆角矩形 12"/>
            <p:cNvSpPr/>
            <p:nvPr/>
          </p:nvSpPr>
          <p:spPr>
            <a:xfrm>
              <a:off x="1731385" y="2335969"/>
              <a:ext cx="812136" cy="227233"/>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债券</a:t>
              </a:r>
              <a:endParaRPr lang="zh-CN" altLang="en-US" sz="1400" dirty="0">
                <a:solidFill>
                  <a:srgbClr val="000000"/>
                </a:solidFill>
                <a:latin typeface="微软雅黑" panose="020B0503020204020204" charset="-122"/>
                <a:ea typeface="微软雅黑" panose="020B0503020204020204" charset="-122"/>
              </a:endParaRPr>
            </a:p>
          </p:txBody>
        </p:sp>
        <p:sp>
          <p:nvSpPr>
            <p:cNvPr id="14" name="圆角矩形 13"/>
            <p:cNvSpPr/>
            <p:nvPr/>
          </p:nvSpPr>
          <p:spPr>
            <a:xfrm>
              <a:off x="1731384" y="2632331"/>
              <a:ext cx="812136" cy="214913"/>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期货</a:t>
              </a:r>
              <a:endParaRPr lang="zh-CN" altLang="en-US" sz="1400" dirty="0">
                <a:solidFill>
                  <a:srgbClr val="000000"/>
                </a:solidFill>
                <a:latin typeface="微软雅黑" panose="020B0503020204020204" charset="-122"/>
                <a:ea typeface="微软雅黑" panose="020B0503020204020204" charset="-122"/>
              </a:endParaRPr>
            </a:p>
          </p:txBody>
        </p:sp>
        <p:sp>
          <p:nvSpPr>
            <p:cNvPr id="15" name="圆角矩形 14"/>
            <p:cNvSpPr/>
            <p:nvPr/>
          </p:nvSpPr>
          <p:spPr>
            <a:xfrm>
              <a:off x="900651" y="2900414"/>
              <a:ext cx="771902" cy="235674"/>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基金</a:t>
              </a:r>
              <a:endParaRPr lang="zh-CN" altLang="en-US" sz="1400" dirty="0">
                <a:solidFill>
                  <a:srgbClr val="000000"/>
                </a:solidFill>
                <a:latin typeface="微软雅黑" panose="020B0503020204020204" charset="-122"/>
                <a:ea typeface="微软雅黑" panose="020B0503020204020204" charset="-122"/>
              </a:endParaRPr>
            </a:p>
          </p:txBody>
        </p:sp>
        <p:sp>
          <p:nvSpPr>
            <p:cNvPr id="16" name="圆角矩形 15"/>
            <p:cNvSpPr/>
            <p:nvPr/>
          </p:nvSpPr>
          <p:spPr>
            <a:xfrm>
              <a:off x="1731384" y="2911478"/>
              <a:ext cx="812136" cy="213545"/>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黄金</a:t>
              </a:r>
              <a:endParaRPr lang="zh-CN" altLang="en-US" sz="1400" dirty="0">
                <a:solidFill>
                  <a:srgbClr val="000000"/>
                </a:solidFill>
                <a:latin typeface="微软雅黑" panose="020B0503020204020204" charset="-122"/>
                <a:ea typeface="微软雅黑" panose="020B0503020204020204" charset="-122"/>
              </a:endParaRPr>
            </a:p>
          </p:txBody>
        </p:sp>
        <p:sp>
          <p:nvSpPr>
            <p:cNvPr id="17" name="圆角矩形 16"/>
            <p:cNvSpPr/>
            <p:nvPr/>
          </p:nvSpPr>
          <p:spPr>
            <a:xfrm>
              <a:off x="900653" y="3196205"/>
              <a:ext cx="771902" cy="227233"/>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研究报告</a:t>
              </a:r>
              <a:endParaRPr lang="zh-CN" altLang="en-US" sz="1400" dirty="0">
                <a:solidFill>
                  <a:srgbClr val="000000"/>
                </a:solidFill>
                <a:latin typeface="微软雅黑" panose="020B0503020204020204" charset="-122"/>
                <a:ea typeface="微软雅黑" panose="020B0503020204020204" charset="-122"/>
              </a:endParaRPr>
            </a:p>
          </p:txBody>
        </p:sp>
        <p:sp>
          <p:nvSpPr>
            <p:cNvPr id="18" name="圆角矩形 17"/>
            <p:cNvSpPr/>
            <p:nvPr/>
          </p:nvSpPr>
          <p:spPr>
            <a:xfrm>
              <a:off x="1731384" y="3192098"/>
              <a:ext cx="812136" cy="223126"/>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融资融券</a:t>
              </a:r>
              <a:endParaRPr lang="zh-CN" altLang="en-US" sz="1400" dirty="0">
                <a:solidFill>
                  <a:srgbClr val="000000"/>
                </a:solidFill>
                <a:latin typeface="微软雅黑" panose="020B0503020204020204" charset="-122"/>
                <a:ea typeface="微软雅黑" panose="020B0503020204020204" charset="-122"/>
              </a:endParaRPr>
            </a:p>
          </p:txBody>
        </p:sp>
        <p:sp>
          <p:nvSpPr>
            <p:cNvPr id="19" name="圆角矩形 18"/>
            <p:cNvSpPr/>
            <p:nvPr/>
          </p:nvSpPr>
          <p:spPr>
            <a:xfrm>
              <a:off x="1731384" y="3487776"/>
              <a:ext cx="812136" cy="228602"/>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宏观统计</a:t>
              </a:r>
              <a:endParaRPr lang="zh-CN" altLang="en-US" sz="1400" dirty="0">
                <a:solidFill>
                  <a:srgbClr val="000000"/>
                </a:solidFill>
                <a:latin typeface="微软雅黑" panose="020B0503020204020204" charset="-122"/>
                <a:ea typeface="微软雅黑" panose="020B0503020204020204" charset="-122"/>
              </a:endParaRPr>
            </a:p>
          </p:txBody>
        </p:sp>
        <p:sp>
          <p:nvSpPr>
            <p:cNvPr id="20" name="圆角矩形 19"/>
            <p:cNvSpPr/>
            <p:nvPr/>
          </p:nvSpPr>
          <p:spPr>
            <a:xfrm>
              <a:off x="880098" y="3776832"/>
              <a:ext cx="1651095" cy="227233"/>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行业统计</a:t>
              </a:r>
              <a:endParaRPr lang="zh-CN" altLang="en-US" sz="1400" dirty="0">
                <a:solidFill>
                  <a:srgbClr val="000000"/>
                </a:solidFill>
                <a:latin typeface="微软雅黑" panose="020B0503020204020204" charset="-122"/>
                <a:ea typeface="微软雅黑" panose="020B0503020204020204" charset="-122"/>
              </a:endParaRPr>
            </a:p>
          </p:txBody>
        </p:sp>
        <p:sp>
          <p:nvSpPr>
            <p:cNvPr id="21" name="圆角矩形 20"/>
            <p:cNvSpPr/>
            <p:nvPr/>
          </p:nvSpPr>
          <p:spPr>
            <a:xfrm>
              <a:off x="900652" y="3487776"/>
              <a:ext cx="771902" cy="227233"/>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金融统计</a:t>
              </a:r>
              <a:endParaRPr lang="zh-CN" altLang="en-US" sz="1400" dirty="0">
                <a:solidFill>
                  <a:srgbClr val="000000"/>
                </a:solidFill>
                <a:latin typeface="微软雅黑" panose="020B0503020204020204" charset="-122"/>
                <a:ea typeface="微软雅黑" panose="020B0503020204020204" charset="-122"/>
              </a:endParaRPr>
            </a:p>
          </p:txBody>
        </p:sp>
        <p:sp>
          <p:nvSpPr>
            <p:cNvPr id="22" name="圆角矩形 21"/>
            <p:cNvSpPr/>
            <p:nvPr/>
          </p:nvSpPr>
          <p:spPr>
            <a:xfrm>
              <a:off x="2702968" y="3587754"/>
              <a:ext cx="2138377" cy="225865"/>
            </a:xfrm>
            <a:prstGeom prst="roundRect">
              <a:avLst/>
            </a:prstGeom>
            <a:solidFill>
              <a:schemeClr val="accent4">
                <a:lumMod val="20000"/>
                <a:lumOff val="80000"/>
              </a:schemeClr>
            </a:solidFill>
          </p:spPr>
          <p:style>
            <a:lnRef idx="1">
              <a:schemeClr val="accent1"/>
            </a:lnRef>
            <a:fillRef idx="2">
              <a:schemeClr val="accent1"/>
            </a:fillRef>
            <a:effectRef idx="1">
              <a:schemeClr val="accent1"/>
            </a:effectRef>
            <a:fontRef idx="minor">
              <a:schemeClr val="dk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沪深</a:t>
              </a:r>
              <a:r>
                <a:rPr lang="en-US" altLang="zh-CN" sz="1400" dirty="0">
                  <a:solidFill>
                    <a:srgbClr val="000000"/>
                  </a:solidFill>
                  <a:latin typeface="微软雅黑" panose="020B0503020204020204" charset="-122"/>
                  <a:ea typeface="微软雅黑" panose="020B0503020204020204" charset="-122"/>
                </a:rPr>
                <a:t>Level1</a:t>
              </a:r>
              <a:r>
                <a:rPr lang="zh-CN" altLang="en-US" sz="1400" dirty="0">
                  <a:solidFill>
                    <a:srgbClr val="000000"/>
                  </a:solidFill>
                  <a:latin typeface="微软雅黑" panose="020B0503020204020204" charset="-122"/>
                  <a:ea typeface="微软雅黑" panose="020B0503020204020204" charset="-122"/>
                </a:rPr>
                <a:t>高频数据</a:t>
              </a:r>
              <a:endParaRPr lang="zh-CN" altLang="en-US" sz="1400" dirty="0">
                <a:solidFill>
                  <a:srgbClr val="000000"/>
                </a:solidFill>
                <a:latin typeface="微软雅黑" panose="020B0503020204020204" charset="-122"/>
                <a:ea typeface="微软雅黑" panose="020B0503020204020204" charset="-122"/>
              </a:endParaRPr>
            </a:p>
          </p:txBody>
        </p:sp>
        <p:sp>
          <p:nvSpPr>
            <p:cNvPr id="23" name="圆角矩形 22"/>
            <p:cNvSpPr/>
            <p:nvPr/>
          </p:nvSpPr>
          <p:spPr>
            <a:xfrm>
              <a:off x="2699988" y="5786430"/>
              <a:ext cx="2141357" cy="269668"/>
            </a:xfrm>
            <a:prstGeom prst="roundRect">
              <a:avLst/>
            </a:prstGeom>
            <a:solidFill>
              <a:schemeClr val="accent4">
                <a:lumMod val="20000"/>
                <a:lumOff val="80000"/>
              </a:schemeClr>
            </a:solidFill>
          </p:spPr>
          <p:style>
            <a:lnRef idx="1">
              <a:schemeClr val="accent1"/>
            </a:lnRef>
            <a:fillRef idx="2">
              <a:schemeClr val="accent1"/>
            </a:fillRef>
            <a:effectRef idx="1">
              <a:schemeClr val="accent1"/>
            </a:effectRef>
            <a:fontRef idx="minor">
              <a:schemeClr val="dk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股指期货数据</a:t>
              </a:r>
              <a:endParaRPr lang="zh-CN" altLang="en-US" sz="1400" dirty="0">
                <a:solidFill>
                  <a:srgbClr val="000000"/>
                </a:solidFill>
                <a:latin typeface="微软雅黑" panose="020B0503020204020204" charset="-122"/>
                <a:ea typeface="微软雅黑" panose="020B0503020204020204" charset="-122"/>
              </a:endParaRPr>
            </a:p>
          </p:txBody>
        </p:sp>
        <p:sp>
          <p:nvSpPr>
            <p:cNvPr id="24" name="圆角矩形 23"/>
            <p:cNvSpPr/>
            <p:nvPr/>
          </p:nvSpPr>
          <p:spPr>
            <a:xfrm>
              <a:off x="841760" y="4346221"/>
              <a:ext cx="1701761" cy="240234"/>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港股数据</a:t>
              </a:r>
              <a:r>
                <a:rPr lang="zh-TW"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25" name="圆角矩形 24"/>
            <p:cNvSpPr/>
            <p:nvPr/>
          </p:nvSpPr>
          <p:spPr>
            <a:xfrm>
              <a:off x="5032134" y="4337925"/>
              <a:ext cx="1215969" cy="240922"/>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宏观经济</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26" name="圆角矩形 25"/>
            <p:cNvSpPr/>
            <p:nvPr/>
          </p:nvSpPr>
          <p:spPr>
            <a:xfrm>
              <a:off x="5041112" y="3511581"/>
              <a:ext cx="1351574" cy="247766"/>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海关系列数据库</a:t>
              </a:r>
              <a:endParaRPr lang="zh-CN" altLang="en-US" sz="1400" dirty="0">
                <a:solidFill>
                  <a:srgbClr val="000000"/>
                </a:solidFill>
                <a:latin typeface="微软雅黑" panose="020B0503020204020204" charset="-122"/>
                <a:ea typeface="微软雅黑" panose="020B0503020204020204" charset="-122"/>
              </a:endParaRPr>
            </a:p>
          </p:txBody>
        </p:sp>
        <p:sp>
          <p:nvSpPr>
            <p:cNvPr id="27" name="圆角矩形 26"/>
            <p:cNvSpPr/>
            <p:nvPr/>
          </p:nvSpPr>
          <p:spPr>
            <a:xfrm>
              <a:off x="859136" y="5794093"/>
              <a:ext cx="1701761" cy="234146"/>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TW" altLang="en-US" sz="1400" dirty="0">
                  <a:solidFill>
                    <a:srgbClr val="000000"/>
                  </a:solidFill>
                  <a:latin typeface="微软雅黑" panose="020B0503020204020204" charset="-122"/>
                  <a:ea typeface="微软雅黑" panose="020B0503020204020204" charset="-122"/>
                </a:rPr>
                <a:t>理财产品数据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28" name="圆角矩形 27"/>
            <p:cNvSpPr/>
            <p:nvPr/>
          </p:nvSpPr>
          <p:spPr>
            <a:xfrm>
              <a:off x="841760" y="4905025"/>
              <a:ext cx="1701761" cy="257346"/>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沪港通数据</a:t>
              </a:r>
              <a:r>
                <a:rPr lang="zh-TW"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30" name="圆角矩形 29"/>
            <p:cNvSpPr/>
            <p:nvPr/>
          </p:nvSpPr>
          <p:spPr>
            <a:xfrm>
              <a:off x="849985" y="5511376"/>
              <a:ext cx="1701761" cy="235245"/>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期权数据</a:t>
              </a:r>
              <a:r>
                <a:rPr lang="zh-TW"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31" name="圆角矩形 30"/>
            <p:cNvSpPr/>
            <p:nvPr/>
          </p:nvSpPr>
          <p:spPr>
            <a:xfrm>
              <a:off x="841760" y="1954688"/>
              <a:ext cx="1701761" cy="314839"/>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金融研究数据库</a:t>
              </a:r>
              <a:endParaRPr lang="zh-CN" altLang="en-US" sz="1400" dirty="0">
                <a:solidFill>
                  <a:srgbClr val="000000"/>
                </a:solidFill>
                <a:latin typeface="微软雅黑" panose="020B0503020204020204" charset="-122"/>
                <a:ea typeface="微软雅黑" panose="020B0503020204020204" charset="-122"/>
              </a:endParaRPr>
            </a:p>
          </p:txBody>
        </p:sp>
        <p:sp>
          <p:nvSpPr>
            <p:cNvPr id="32" name="圆角矩形 31"/>
            <p:cNvSpPr/>
            <p:nvPr/>
          </p:nvSpPr>
          <p:spPr>
            <a:xfrm>
              <a:off x="2610578" y="1961532"/>
              <a:ext cx="2297824" cy="309365"/>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高频</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33" name="圆角矩形 32"/>
            <p:cNvSpPr/>
            <p:nvPr/>
          </p:nvSpPr>
          <p:spPr>
            <a:xfrm>
              <a:off x="841760" y="4633764"/>
              <a:ext cx="1701761" cy="229974"/>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美股数据</a:t>
              </a:r>
              <a:r>
                <a:rPr lang="zh-TW"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34" name="圆角矩形 33"/>
            <p:cNvSpPr/>
            <p:nvPr/>
          </p:nvSpPr>
          <p:spPr>
            <a:xfrm>
              <a:off x="2701477" y="4903330"/>
              <a:ext cx="2139867" cy="277882"/>
            </a:xfrm>
            <a:prstGeom prst="roundRect">
              <a:avLst/>
            </a:prstGeom>
            <a:solidFill>
              <a:schemeClr val="accent4">
                <a:lumMod val="20000"/>
                <a:lumOff val="80000"/>
              </a:schemeClr>
            </a:solidFill>
          </p:spPr>
          <p:style>
            <a:lnRef idx="1">
              <a:schemeClr val="accent1"/>
            </a:lnRef>
            <a:fillRef idx="2">
              <a:schemeClr val="accent1"/>
            </a:fillRef>
            <a:effectRef idx="1">
              <a:schemeClr val="accent1"/>
            </a:effectRef>
            <a:fontRef idx="minor">
              <a:schemeClr val="dk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沪深</a:t>
              </a:r>
              <a:r>
                <a:rPr lang="en-US" altLang="zh-CN" sz="1400" dirty="0">
                  <a:solidFill>
                    <a:srgbClr val="000000"/>
                  </a:solidFill>
                  <a:latin typeface="微软雅黑" panose="020B0503020204020204" charset="-122"/>
                  <a:ea typeface="微软雅黑" panose="020B0503020204020204" charset="-122"/>
                </a:rPr>
                <a:t>Level2</a:t>
              </a:r>
              <a:r>
                <a:rPr lang="zh-CN" altLang="en-US" sz="1400" dirty="0">
                  <a:solidFill>
                    <a:srgbClr val="000000"/>
                  </a:solidFill>
                  <a:latin typeface="微软雅黑" panose="020B0503020204020204" charset="-122"/>
                  <a:ea typeface="微软雅黑" panose="020B0503020204020204" charset="-122"/>
                </a:rPr>
                <a:t>高频数据</a:t>
              </a:r>
              <a:endParaRPr lang="zh-CN" altLang="en-US" sz="1400" dirty="0">
                <a:solidFill>
                  <a:srgbClr val="000000"/>
                </a:solidFill>
                <a:latin typeface="微软雅黑" panose="020B0503020204020204" charset="-122"/>
                <a:ea typeface="微软雅黑" panose="020B0503020204020204" charset="-122"/>
              </a:endParaRPr>
            </a:p>
          </p:txBody>
        </p:sp>
        <p:sp>
          <p:nvSpPr>
            <p:cNvPr id="35" name="圆角矩形 34"/>
            <p:cNvSpPr/>
            <p:nvPr/>
          </p:nvSpPr>
          <p:spPr>
            <a:xfrm>
              <a:off x="2701477" y="5339348"/>
              <a:ext cx="2139867" cy="292939"/>
            </a:xfrm>
            <a:prstGeom prst="roundRect">
              <a:avLst/>
            </a:prstGeom>
            <a:solidFill>
              <a:schemeClr val="accent4">
                <a:lumMod val="20000"/>
                <a:lumOff val="80000"/>
              </a:schemeClr>
            </a:solidFill>
          </p:spPr>
          <p:style>
            <a:lnRef idx="1">
              <a:schemeClr val="accent1"/>
            </a:lnRef>
            <a:fillRef idx="2">
              <a:schemeClr val="accent1"/>
            </a:fillRef>
            <a:effectRef idx="1">
              <a:schemeClr val="accent1"/>
            </a:effectRef>
            <a:fontRef idx="minor">
              <a:schemeClr val="dk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国债期货数据</a:t>
              </a:r>
              <a:endParaRPr lang="zh-CN" altLang="en-US" sz="1400" dirty="0">
                <a:solidFill>
                  <a:srgbClr val="000000"/>
                </a:solidFill>
                <a:latin typeface="微软雅黑" panose="020B0503020204020204" charset="-122"/>
                <a:ea typeface="微软雅黑" panose="020B0503020204020204" charset="-122"/>
              </a:endParaRPr>
            </a:p>
          </p:txBody>
        </p:sp>
        <p:sp>
          <p:nvSpPr>
            <p:cNvPr id="36" name="圆角矩形 35"/>
            <p:cNvSpPr/>
            <p:nvPr/>
          </p:nvSpPr>
          <p:spPr>
            <a:xfrm>
              <a:off x="3015901" y="3910808"/>
              <a:ext cx="679512" cy="25871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债券</a:t>
              </a:r>
              <a:endParaRPr lang="zh-CN" altLang="en-US" sz="1400" dirty="0">
                <a:solidFill>
                  <a:srgbClr val="000000"/>
                </a:solidFill>
                <a:latin typeface="微软雅黑" panose="020B0503020204020204" charset="-122"/>
                <a:ea typeface="微软雅黑" panose="020B0503020204020204" charset="-122"/>
              </a:endParaRPr>
            </a:p>
          </p:txBody>
        </p:sp>
        <p:sp>
          <p:nvSpPr>
            <p:cNvPr id="37" name="圆角矩形 36"/>
            <p:cNvSpPr/>
            <p:nvPr/>
          </p:nvSpPr>
          <p:spPr>
            <a:xfrm>
              <a:off x="3807175" y="3910808"/>
              <a:ext cx="691433" cy="25871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指数</a:t>
              </a:r>
              <a:endParaRPr lang="zh-CN" altLang="en-US" sz="1400" dirty="0">
                <a:solidFill>
                  <a:srgbClr val="000000"/>
                </a:solidFill>
                <a:latin typeface="微软雅黑" panose="020B0503020204020204" charset="-122"/>
                <a:ea typeface="微软雅黑" panose="020B0503020204020204" charset="-122"/>
              </a:endParaRPr>
            </a:p>
          </p:txBody>
        </p:sp>
        <p:sp>
          <p:nvSpPr>
            <p:cNvPr id="38" name="圆角矩形 37"/>
            <p:cNvSpPr/>
            <p:nvPr/>
          </p:nvSpPr>
          <p:spPr>
            <a:xfrm>
              <a:off x="3015901" y="4221542"/>
              <a:ext cx="670571" cy="23407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股票</a:t>
              </a:r>
              <a:endParaRPr lang="zh-CN" altLang="en-US" sz="1400" dirty="0">
                <a:solidFill>
                  <a:srgbClr val="000000"/>
                </a:solidFill>
                <a:latin typeface="微软雅黑" panose="020B0503020204020204" charset="-122"/>
                <a:ea typeface="微软雅黑" panose="020B0503020204020204" charset="-122"/>
              </a:endParaRPr>
            </a:p>
          </p:txBody>
        </p:sp>
        <p:sp>
          <p:nvSpPr>
            <p:cNvPr id="39" name="圆角矩形 38"/>
            <p:cNvSpPr/>
            <p:nvPr/>
          </p:nvSpPr>
          <p:spPr>
            <a:xfrm>
              <a:off x="3795253" y="4206484"/>
              <a:ext cx="707826" cy="260086"/>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权证</a:t>
              </a:r>
              <a:endParaRPr lang="zh-CN" altLang="en-US" sz="1400" dirty="0">
                <a:solidFill>
                  <a:srgbClr val="000000"/>
                </a:solidFill>
                <a:latin typeface="微软雅黑" panose="020B0503020204020204" charset="-122"/>
                <a:ea typeface="微软雅黑" panose="020B0503020204020204" charset="-122"/>
              </a:endParaRPr>
            </a:p>
          </p:txBody>
        </p:sp>
        <p:sp>
          <p:nvSpPr>
            <p:cNvPr id="40" name="圆角矩形 39"/>
            <p:cNvSpPr/>
            <p:nvPr/>
          </p:nvSpPr>
          <p:spPr>
            <a:xfrm>
              <a:off x="2881787" y="2669240"/>
              <a:ext cx="1756896" cy="212175"/>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上海商品期货交易所</a:t>
              </a:r>
              <a:endParaRPr lang="zh-CN" altLang="en-US" sz="1400" dirty="0">
                <a:solidFill>
                  <a:srgbClr val="000000"/>
                </a:solidFill>
                <a:latin typeface="微软雅黑" panose="020B0503020204020204" charset="-122"/>
                <a:ea typeface="微软雅黑" panose="020B0503020204020204" charset="-122"/>
              </a:endParaRPr>
            </a:p>
          </p:txBody>
        </p:sp>
        <p:sp>
          <p:nvSpPr>
            <p:cNvPr id="41" name="圆角矩形 40"/>
            <p:cNvSpPr/>
            <p:nvPr/>
          </p:nvSpPr>
          <p:spPr>
            <a:xfrm>
              <a:off x="2881787" y="3261962"/>
              <a:ext cx="1756896" cy="240922"/>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大连商品期货交易所</a:t>
              </a:r>
              <a:endParaRPr lang="zh-CN" altLang="en-US" sz="1400" dirty="0">
                <a:solidFill>
                  <a:srgbClr val="000000"/>
                </a:solidFill>
                <a:latin typeface="微软雅黑" panose="020B0503020204020204" charset="-122"/>
                <a:ea typeface="微软雅黑" panose="020B0503020204020204" charset="-122"/>
              </a:endParaRPr>
            </a:p>
          </p:txBody>
        </p:sp>
        <p:sp>
          <p:nvSpPr>
            <p:cNvPr id="42" name="圆角矩形 41"/>
            <p:cNvSpPr/>
            <p:nvPr/>
          </p:nvSpPr>
          <p:spPr>
            <a:xfrm>
              <a:off x="2881787" y="2966285"/>
              <a:ext cx="1756896" cy="225865"/>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郑州商品期货交易所</a:t>
              </a:r>
              <a:endParaRPr lang="zh-CN" altLang="en-US" sz="1400" dirty="0">
                <a:solidFill>
                  <a:srgbClr val="000000"/>
                </a:solidFill>
                <a:latin typeface="微软雅黑" panose="020B0503020204020204" charset="-122"/>
                <a:ea typeface="微软雅黑" panose="020B0503020204020204" charset="-122"/>
              </a:endParaRPr>
            </a:p>
          </p:txBody>
        </p:sp>
        <p:sp>
          <p:nvSpPr>
            <p:cNvPr id="43" name="圆角矩形 42"/>
            <p:cNvSpPr/>
            <p:nvPr/>
          </p:nvSpPr>
          <p:spPr>
            <a:xfrm>
              <a:off x="3024842" y="4517219"/>
              <a:ext cx="669081" cy="255979"/>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基金</a:t>
              </a:r>
              <a:endParaRPr lang="zh-CN" altLang="en-US" sz="1400" dirty="0">
                <a:solidFill>
                  <a:srgbClr val="000000"/>
                </a:solidFill>
                <a:latin typeface="微软雅黑" panose="020B0503020204020204" charset="-122"/>
                <a:ea typeface="微软雅黑" panose="020B0503020204020204" charset="-122"/>
              </a:endParaRPr>
            </a:p>
          </p:txBody>
        </p:sp>
        <p:sp>
          <p:nvSpPr>
            <p:cNvPr id="44" name="圆角矩形 43"/>
            <p:cNvSpPr/>
            <p:nvPr/>
          </p:nvSpPr>
          <p:spPr>
            <a:xfrm>
              <a:off x="2705948" y="6236563"/>
              <a:ext cx="2135396" cy="247767"/>
            </a:xfrm>
            <a:prstGeom prst="roundRect">
              <a:avLst/>
            </a:prstGeom>
            <a:solidFill>
              <a:schemeClr val="accent4">
                <a:lumMod val="20000"/>
                <a:lumOff val="80000"/>
              </a:schemeClr>
            </a:solidFill>
          </p:spPr>
          <p:style>
            <a:lnRef idx="1">
              <a:schemeClr val="accent1"/>
            </a:lnRef>
            <a:fillRef idx="2">
              <a:schemeClr val="accent1"/>
            </a:fillRef>
            <a:effectRef idx="1">
              <a:schemeClr val="accent1"/>
            </a:effectRef>
            <a:fontRef idx="minor">
              <a:schemeClr val="dk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海外市场高频数据</a:t>
              </a:r>
              <a:endParaRPr lang="zh-CN" altLang="en-US" sz="1400" dirty="0">
                <a:solidFill>
                  <a:srgbClr val="000000"/>
                </a:solidFill>
                <a:latin typeface="微软雅黑" panose="020B0503020204020204" charset="-122"/>
                <a:ea typeface="微软雅黑" panose="020B0503020204020204" charset="-122"/>
              </a:endParaRPr>
            </a:p>
          </p:txBody>
        </p:sp>
        <p:sp>
          <p:nvSpPr>
            <p:cNvPr id="45" name="圆角矩形 44"/>
            <p:cNvSpPr/>
            <p:nvPr/>
          </p:nvSpPr>
          <p:spPr>
            <a:xfrm>
              <a:off x="6011700" y="4706074"/>
              <a:ext cx="1217460" cy="247766"/>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城市经济</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46" name="圆角矩形 45"/>
            <p:cNvSpPr/>
            <p:nvPr/>
          </p:nvSpPr>
          <p:spPr>
            <a:xfrm>
              <a:off x="5041112" y="4697503"/>
              <a:ext cx="899771" cy="264552"/>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行业</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47" name="圆角矩形 46"/>
            <p:cNvSpPr/>
            <p:nvPr/>
          </p:nvSpPr>
          <p:spPr>
            <a:xfrm>
              <a:off x="7613039" y="4304697"/>
              <a:ext cx="1215969" cy="24776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行业财务</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48" name="圆角矩形 47"/>
            <p:cNvSpPr/>
            <p:nvPr/>
          </p:nvSpPr>
          <p:spPr>
            <a:xfrm>
              <a:off x="5044006" y="5083768"/>
              <a:ext cx="1217460" cy="261455"/>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TW" altLang="en-US" sz="1400" dirty="0">
                  <a:solidFill>
                    <a:srgbClr val="000000"/>
                  </a:solidFill>
                  <a:latin typeface="微软雅黑" panose="020B0503020204020204" charset="-122"/>
                  <a:ea typeface="微软雅黑" panose="020B0503020204020204" charset="-122"/>
                </a:rPr>
                <a:t>农林牧渔数据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49" name="圆角矩形 48"/>
            <p:cNvSpPr/>
            <p:nvPr/>
          </p:nvSpPr>
          <p:spPr>
            <a:xfrm>
              <a:off x="5044006" y="6649736"/>
              <a:ext cx="1217460" cy="265561"/>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医药生物</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50" name="圆角矩形 49"/>
            <p:cNvSpPr/>
            <p:nvPr/>
          </p:nvSpPr>
          <p:spPr>
            <a:xfrm>
              <a:off x="6328522" y="5827070"/>
              <a:ext cx="1215969" cy="249135"/>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水资源</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51" name="圆角矩形 50"/>
            <p:cNvSpPr/>
            <p:nvPr/>
          </p:nvSpPr>
          <p:spPr>
            <a:xfrm>
              <a:off x="7613039" y="5076609"/>
              <a:ext cx="1215969" cy="24776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房地产</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52" name="圆角矩形 51"/>
            <p:cNvSpPr/>
            <p:nvPr/>
          </p:nvSpPr>
          <p:spPr>
            <a:xfrm>
              <a:off x="5044006" y="6236563"/>
              <a:ext cx="1217460" cy="249135"/>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煤炭</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53" name="圆角矩形 52"/>
            <p:cNvSpPr/>
            <p:nvPr/>
          </p:nvSpPr>
          <p:spPr>
            <a:xfrm>
              <a:off x="6328522" y="5090926"/>
              <a:ext cx="1215969" cy="24776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交通运输</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54" name="圆角矩形 53"/>
            <p:cNvSpPr/>
            <p:nvPr/>
          </p:nvSpPr>
          <p:spPr>
            <a:xfrm>
              <a:off x="7613039" y="6636475"/>
              <a:ext cx="1215969" cy="257348"/>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en-US" altLang="zh-CN" sz="1400" dirty="0">
                  <a:solidFill>
                    <a:srgbClr val="000000"/>
                  </a:solidFill>
                  <a:latin typeface="微软雅黑" panose="020B0503020204020204" charset="-122"/>
                  <a:ea typeface="微软雅黑" panose="020B0503020204020204" charset="-122"/>
                </a:rPr>
                <a:t>……</a:t>
              </a:r>
              <a:endParaRPr lang="zh-CN" altLang="en-US" sz="1400" dirty="0">
                <a:solidFill>
                  <a:srgbClr val="000000"/>
                </a:solidFill>
                <a:latin typeface="微软雅黑" panose="020B0503020204020204" charset="-122"/>
                <a:ea typeface="微软雅黑" panose="020B0503020204020204" charset="-122"/>
              </a:endParaRPr>
            </a:p>
          </p:txBody>
        </p:sp>
        <p:sp>
          <p:nvSpPr>
            <p:cNvPr id="55" name="圆角矩形 54"/>
            <p:cNvSpPr/>
            <p:nvPr/>
          </p:nvSpPr>
          <p:spPr>
            <a:xfrm>
              <a:off x="6328522" y="4317317"/>
              <a:ext cx="1215969" cy="247766"/>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区县经济</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56" name="圆角矩形 55"/>
            <p:cNvSpPr/>
            <p:nvPr/>
          </p:nvSpPr>
          <p:spPr>
            <a:xfrm>
              <a:off x="6328522" y="6237305"/>
              <a:ext cx="1215969" cy="242290"/>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黑色金属</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57" name="圆角矩形 56"/>
            <p:cNvSpPr/>
            <p:nvPr/>
          </p:nvSpPr>
          <p:spPr>
            <a:xfrm>
              <a:off x="7613039" y="6216456"/>
              <a:ext cx="1215969" cy="262824"/>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有色金属</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58" name="圆角矩形 57"/>
            <p:cNvSpPr/>
            <p:nvPr/>
          </p:nvSpPr>
          <p:spPr>
            <a:xfrm>
              <a:off x="7613039" y="5828437"/>
              <a:ext cx="1215969" cy="24776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机械</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59" name="圆角矩形 58"/>
            <p:cNvSpPr/>
            <p:nvPr/>
          </p:nvSpPr>
          <p:spPr>
            <a:xfrm>
              <a:off x="5032134" y="3898151"/>
              <a:ext cx="3987664" cy="299783"/>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经济类</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60" name="圆角矩形 59"/>
            <p:cNvSpPr/>
            <p:nvPr/>
          </p:nvSpPr>
          <p:spPr>
            <a:xfrm>
              <a:off x="6328522" y="5470421"/>
              <a:ext cx="1215969" cy="24776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交运设备</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61" name="圆角矩形 60"/>
            <p:cNvSpPr/>
            <p:nvPr/>
          </p:nvSpPr>
          <p:spPr>
            <a:xfrm>
              <a:off x="2704458" y="2358505"/>
              <a:ext cx="2136887" cy="212176"/>
            </a:xfrm>
            <a:prstGeom prst="roundRect">
              <a:avLst/>
            </a:prstGeom>
            <a:solidFill>
              <a:schemeClr val="accent4">
                <a:lumMod val="20000"/>
                <a:lumOff val="80000"/>
              </a:schemeClr>
            </a:solidFill>
          </p:spPr>
          <p:style>
            <a:lnRef idx="1">
              <a:schemeClr val="accent1"/>
            </a:lnRef>
            <a:fillRef idx="2">
              <a:schemeClr val="accent1"/>
            </a:fillRef>
            <a:effectRef idx="1">
              <a:schemeClr val="accent1"/>
            </a:effectRef>
            <a:fontRef idx="minor">
              <a:schemeClr val="dk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商品期货数据</a:t>
              </a:r>
              <a:endParaRPr lang="zh-CN" altLang="en-US" sz="1400" dirty="0">
                <a:solidFill>
                  <a:srgbClr val="000000"/>
                </a:solidFill>
                <a:latin typeface="微软雅黑" panose="020B0503020204020204" charset="-122"/>
                <a:ea typeface="微软雅黑" panose="020B0503020204020204" charset="-122"/>
              </a:endParaRPr>
            </a:p>
          </p:txBody>
        </p:sp>
        <p:sp>
          <p:nvSpPr>
            <p:cNvPr id="62" name="圆角矩形 61"/>
            <p:cNvSpPr/>
            <p:nvPr/>
          </p:nvSpPr>
          <p:spPr>
            <a:xfrm>
              <a:off x="5044006" y="5836965"/>
              <a:ext cx="1217460" cy="24639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海洋经济</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63" name="圆角矩形 62"/>
            <p:cNvSpPr/>
            <p:nvPr/>
          </p:nvSpPr>
          <p:spPr>
            <a:xfrm>
              <a:off x="2707438" y="6658263"/>
              <a:ext cx="2133907" cy="264192"/>
            </a:xfrm>
            <a:prstGeom prst="roundRect">
              <a:avLst/>
            </a:prstGeom>
            <a:solidFill>
              <a:schemeClr val="accent4">
                <a:lumMod val="20000"/>
                <a:lumOff val="80000"/>
              </a:schemeClr>
            </a:solidFill>
          </p:spPr>
          <p:style>
            <a:lnRef idx="1">
              <a:schemeClr val="accent1"/>
            </a:lnRef>
            <a:fillRef idx="2">
              <a:schemeClr val="accent1"/>
            </a:fillRef>
            <a:effectRef idx="1">
              <a:schemeClr val="accent1"/>
            </a:effectRef>
            <a:fontRef idx="minor">
              <a:schemeClr val="dk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国际期货高频数据</a:t>
              </a:r>
              <a:endParaRPr lang="zh-CN" altLang="en-US" sz="1400" dirty="0">
                <a:solidFill>
                  <a:srgbClr val="000000"/>
                </a:solidFill>
                <a:latin typeface="微软雅黑" panose="020B0503020204020204" charset="-122"/>
                <a:ea typeface="微软雅黑" panose="020B0503020204020204" charset="-122"/>
              </a:endParaRPr>
            </a:p>
          </p:txBody>
        </p:sp>
        <p:sp>
          <p:nvSpPr>
            <p:cNvPr id="64" name="圆角矩形 63"/>
            <p:cNvSpPr/>
            <p:nvPr/>
          </p:nvSpPr>
          <p:spPr>
            <a:xfrm>
              <a:off x="7613039" y="5477578"/>
              <a:ext cx="1215969" cy="24776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商业贸易</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65" name="圆角矩形 64"/>
            <p:cNvSpPr/>
            <p:nvPr/>
          </p:nvSpPr>
          <p:spPr>
            <a:xfrm>
              <a:off x="6328522" y="6653215"/>
              <a:ext cx="1215969" cy="247766"/>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科教文卫</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66" name="圆角矩形 65"/>
            <p:cNvSpPr/>
            <p:nvPr/>
          </p:nvSpPr>
          <p:spPr>
            <a:xfrm>
              <a:off x="5044006" y="5470420"/>
              <a:ext cx="1217460" cy="24776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建筑建材</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67" name="圆角矩形 66"/>
            <p:cNvSpPr/>
            <p:nvPr/>
          </p:nvSpPr>
          <p:spPr>
            <a:xfrm>
              <a:off x="5044006" y="2376301"/>
              <a:ext cx="1351574" cy="257348"/>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非上市公司</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68" name="圆角矩形 67"/>
            <p:cNvSpPr/>
            <p:nvPr/>
          </p:nvSpPr>
          <p:spPr>
            <a:xfrm>
              <a:off x="7747153" y="2741564"/>
              <a:ext cx="1217460" cy="260086"/>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泛亚数据</a:t>
              </a:r>
              <a:r>
                <a:rPr lang="zh-TW"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69" name="圆角矩形 68"/>
            <p:cNvSpPr/>
            <p:nvPr/>
          </p:nvSpPr>
          <p:spPr>
            <a:xfrm>
              <a:off x="7747153" y="2369456"/>
              <a:ext cx="1217460" cy="264193"/>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经济普查数据库</a:t>
              </a:r>
              <a:endParaRPr lang="zh-CN" altLang="en-US" sz="1400" dirty="0">
                <a:solidFill>
                  <a:srgbClr val="000000"/>
                </a:solidFill>
                <a:latin typeface="微软雅黑" panose="020B0503020204020204" charset="-122"/>
                <a:ea typeface="微软雅黑" panose="020B0503020204020204" charset="-122"/>
              </a:endParaRPr>
            </a:p>
          </p:txBody>
        </p:sp>
        <p:sp>
          <p:nvSpPr>
            <p:cNvPr id="70" name="圆角矩形 69"/>
            <p:cNvSpPr/>
            <p:nvPr/>
          </p:nvSpPr>
          <p:spPr>
            <a:xfrm>
              <a:off x="6464127" y="2745356"/>
              <a:ext cx="1215969" cy="249135"/>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一带一路</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71" name="圆角矩形 70"/>
            <p:cNvSpPr/>
            <p:nvPr/>
          </p:nvSpPr>
          <p:spPr>
            <a:xfrm>
              <a:off x="5044006" y="2734406"/>
              <a:ext cx="1351574" cy="260086"/>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大别山经济</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72" name="圆角矩形 71"/>
            <p:cNvSpPr/>
            <p:nvPr/>
          </p:nvSpPr>
          <p:spPr>
            <a:xfrm>
              <a:off x="6464127" y="3131041"/>
              <a:ext cx="1215969" cy="247766"/>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能源</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73" name="圆角矩形 72"/>
            <p:cNvSpPr/>
            <p:nvPr/>
          </p:nvSpPr>
          <p:spPr>
            <a:xfrm>
              <a:off x="6464127" y="2369456"/>
              <a:ext cx="1215969" cy="24776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投资事件</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74" name="圆角矩形 73"/>
            <p:cNvSpPr/>
            <p:nvPr/>
          </p:nvSpPr>
          <p:spPr>
            <a:xfrm>
              <a:off x="4976949" y="1950581"/>
              <a:ext cx="3987664" cy="299784"/>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特色类</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75" name="圆角矩形 74"/>
            <p:cNvSpPr/>
            <p:nvPr/>
          </p:nvSpPr>
          <p:spPr>
            <a:xfrm>
              <a:off x="5044006" y="3116725"/>
              <a:ext cx="1351574" cy="25871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商品流通</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76" name="圆角矩形 75"/>
            <p:cNvSpPr/>
            <p:nvPr/>
          </p:nvSpPr>
          <p:spPr>
            <a:xfrm>
              <a:off x="7747153" y="3123883"/>
              <a:ext cx="1217460" cy="25871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旅游</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77" name="圆角矩形 76"/>
            <p:cNvSpPr/>
            <p:nvPr/>
          </p:nvSpPr>
          <p:spPr>
            <a:xfrm>
              <a:off x="7299976" y="4690344"/>
              <a:ext cx="1526646" cy="264551"/>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国际经济金融</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78" name="圆角矩形 77"/>
            <p:cNvSpPr/>
            <p:nvPr/>
          </p:nvSpPr>
          <p:spPr>
            <a:xfrm>
              <a:off x="857200" y="6080455"/>
              <a:ext cx="1701761" cy="250504"/>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TW" altLang="en-US" sz="1400" dirty="0">
                  <a:solidFill>
                    <a:srgbClr val="000000"/>
                  </a:solidFill>
                  <a:latin typeface="微软雅黑" panose="020B0503020204020204" charset="-122"/>
                  <a:ea typeface="微软雅黑" panose="020B0503020204020204" charset="-122"/>
                </a:rPr>
                <a:t>量化研究数据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79" name="圆角矩形 78"/>
            <p:cNvSpPr/>
            <p:nvPr/>
          </p:nvSpPr>
          <p:spPr>
            <a:xfrm>
              <a:off x="853681" y="6684829"/>
              <a:ext cx="1701761" cy="249130"/>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TW" altLang="en-US" sz="1400" dirty="0">
                  <a:solidFill>
                    <a:srgbClr val="000000"/>
                  </a:solidFill>
                  <a:latin typeface="微软雅黑" panose="020B0503020204020204" charset="-122"/>
                  <a:ea typeface="微软雅黑" panose="020B0503020204020204" charset="-122"/>
                </a:rPr>
                <a:t>对冲基金数据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80" name="圆角矩形 79"/>
            <p:cNvSpPr/>
            <p:nvPr/>
          </p:nvSpPr>
          <p:spPr>
            <a:xfrm>
              <a:off x="849985" y="5208325"/>
              <a:ext cx="1701761" cy="259914"/>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转融通数据</a:t>
              </a:r>
              <a:r>
                <a:rPr lang="zh-TW"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grpSp>
      <p:sp>
        <p:nvSpPr>
          <p:cNvPr id="82" name="圆角矩形 71"/>
          <p:cNvSpPr/>
          <p:nvPr/>
        </p:nvSpPr>
        <p:spPr>
          <a:xfrm>
            <a:off x="7838083" y="2853363"/>
            <a:ext cx="1436228" cy="280083"/>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企业大数据平台</a:t>
            </a:r>
            <a:endParaRPr lang="zh-CN" altLang="en-US" sz="1400" dirty="0">
              <a:solidFill>
                <a:srgbClr val="000000"/>
              </a:solidFill>
              <a:latin typeface="微软雅黑" panose="020B0503020204020204" charset="-122"/>
              <a:ea typeface="微软雅黑" panose="020B0503020204020204" charset="-122"/>
            </a:endParaRPr>
          </a:p>
        </p:txBody>
      </p:sp>
      <p:sp>
        <p:nvSpPr>
          <p:cNvPr id="83" name="圆角矩形 77"/>
          <p:cNvSpPr/>
          <p:nvPr/>
        </p:nvSpPr>
        <p:spPr>
          <a:xfrm>
            <a:off x="1198493" y="6098805"/>
            <a:ext cx="2010016" cy="283177"/>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en-US" altLang="zh-CN" sz="1400" dirty="0">
                <a:solidFill>
                  <a:srgbClr val="000000"/>
                </a:solidFill>
                <a:latin typeface="微软雅黑" panose="020B0503020204020204" charset="-122"/>
                <a:ea typeface="微软雅黑" panose="020B0503020204020204" charset="-122"/>
              </a:rPr>
              <a:t>FF</a:t>
            </a:r>
            <a:r>
              <a:rPr lang="zh-CN" altLang="en-US" sz="1400" dirty="0">
                <a:solidFill>
                  <a:srgbClr val="000000"/>
                </a:solidFill>
                <a:latin typeface="微软雅黑" panose="020B0503020204020204" charset="-122"/>
                <a:ea typeface="微软雅黑" panose="020B0503020204020204" charset="-122"/>
              </a:rPr>
              <a:t>因子</a:t>
            </a:r>
            <a:r>
              <a:rPr lang="zh-TW" altLang="en-US" sz="1400" dirty="0">
                <a:solidFill>
                  <a:srgbClr val="000000"/>
                </a:solidFill>
                <a:latin typeface="微软雅黑" panose="020B0503020204020204" charset="-122"/>
                <a:ea typeface="微软雅黑" panose="020B0503020204020204" charset="-122"/>
              </a:rPr>
              <a:t>数据</a:t>
            </a:r>
            <a:r>
              <a:rPr lang="zh-CN"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81" name="圆角矩形 23"/>
          <p:cNvSpPr/>
          <p:nvPr/>
        </p:nvSpPr>
        <p:spPr>
          <a:xfrm>
            <a:off x="1187431" y="3475803"/>
            <a:ext cx="2010016" cy="271568"/>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上市公司数据</a:t>
            </a:r>
            <a:r>
              <a:rPr lang="zh-TW" altLang="en-US" sz="1400" dirty="0">
                <a:solidFill>
                  <a:srgbClr val="000000"/>
                </a:solidFill>
                <a:latin typeface="微软雅黑" panose="020B0503020204020204" charset="-122"/>
                <a:ea typeface="微软雅黑" panose="020B0503020204020204" charset="-122"/>
              </a:rPr>
              <a:t>库</a:t>
            </a:r>
            <a:endParaRPr lang="zh-CN" altLang="en-US" sz="1400" dirty="0">
              <a:solidFill>
                <a:srgbClr val="000000"/>
              </a:solidFill>
              <a:latin typeface="微软雅黑" panose="020B0503020204020204" charset="-122"/>
              <a:ea typeface="微软雅黑" panose="020B0503020204020204" charset="-122"/>
            </a:endParaRPr>
          </a:p>
        </p:txBody>
      </p:sp>
      <p:sp>
        <p:nvSpPr>
          <p:cNvPr id="84" name="圆角矩形 75"/>
          <p:cNvSpPr/>
          <p:nvPr/>
        </p:nvSpPr>
        <p:spPr>
          <a:xfrm>
            <a:off x="9341800" y="2851566"/>
            <a:ext cx="1437989" cy="292462"/>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algn="ctr">
              <a:defRPr/>
            </a:pPr>
            <a:r>
              <a:rPr lang="zh-CN" altLang="en-US" sz="1400" dirty="0">
                <a:solidFill>
                  <a:srgbClr val="000000"/>
                </a:solidFill>
                <a:latin typeface="微软雅黑" panose="020B0503020204020204" charset="-122"/>
                <a:ea typeface="微软雅黑" panose="020B0503020204020204" charset="-122"/>
              </a:rPr>
              <a:t>空气质量平台</a:t>
            </a:r>
            <a:endParaRPr lang="zh-CN" altLang="en-US" sz="1400" dirty="0">
              <a:solidFill>
                <a:srgbClr val="000000"/>
              </a:solidFill>
              <a:latin typeface="微软雅黑" panose="020B0503020204020204" charset="-122"/>
              <a:ea typeface="微软雅黑" panose="020B0503020204020204" charset="-122"/>
            </a:endParaRPr>
          </a:p>
        </p:txBody>
      </p:sp>
      <p:sp>
        <p:nvSpPr>
          <p:cNvPr id="85" name="圆角矩形 84"/>
          <p:cNvSpPr/>
          <p:nvPr/>
        </p:nvSpPr>
        <p:spPr>
          <a:xfrm>
            <a:off x="1159994" y="1034646"/>
            <a:ext cx="2075141" cy="243063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圆角矩形 3"/>
          <p:cNvSpPr/>
          <p:nvPr/>
        </p:nvSpPr>
        <p:spPr>
          <a:xfrm>
            <a:off x="8816829" y="4157058"/>
            <a:ext cx="1886825" cy="36872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altLang="en-US" sz="2800" b="1" dirty="0" err="1">
                <a:solidFill>
                  <a:prstClr val="black">
                    <a:lumMod val="65000"/>
                    <a:lumOff val="35000"/>
                  </a:prstClr>
                </a:solidFill>
              </a:rPr>
              <a:t>锐思（</a:t>
            </a:r>
            <a:r>
              <a:rPr lang="en-US" altLang="en-US" sz="2800" b="1" dirty="0" err="1">
                <a:solidFill>
                  <a:prstClr val="black">
                    <a:lumMod val="65000"/>
                    <a:lumOff val="35000"/>
                  </a:prstClr>
                </a:solidFill>
              </a:rPr>
              <a:t>RESSET</a:t>
            </a:r>
            <a:r>
              <a:rPr altLang="en-US" sz="2800" b="1" dirty="0" err="1">
                <a:solidFill>
                  <a:prstClr val="black">
                    <a:lumMod val="65000"/>
                    <a:lumOff val="35000"/>
                  </a:prstClr>
                </a:solidFill>
              </a:rPr>
              <a:t>）数据库</a:t>
            </a:r>
            <a:r>
              <a:rPr lang="zh-CN" altLang="en-US" sz="2800" b="1" dirty="0">
                <a:solidFill>
                  <a:prstClr val="black">
                    <a:lumMod val="65000"/>
                    <a:lumOff val="35000"/>
                  </a:prstClr>
                </a:solidFill>
              </a:rPr>
              <a:t>整体介绍</a:t>
            </a:r>
            <a:endParaRPr lang="zh-CN" altLang="en-US" sz="2800" b="1" dirty="0"/>
          </a:p>
        </p:txBody>
      </p:sp>
      <p:sp>
        <p:nvSpPr>
          <p:cNvPr id="6" name="内容占位符 2"/>
          <p:cNvSpPr txBox="1"/>
          <p:nvPr/>
        </p:nvSpPr>
        <p:spPr>
          <a:xfrm>
            <a:off x="821376" y="1601845"/>
            <a:ext cx="5918086" cy="3023918"/>
          </a:xfrm>
          <a:prstGeom prst="rect">
            <a:avLst/>
          </a:prstGeom>
        </p:spPr>
        <p:txBody>
          <a:bodyPr/>
          <a:lstStyle/>
          <a:p>
            <a:pPr marL="383540" lvl="0" indent="-383540" algn="just" defTabSz="1022985">
              <a:lnSpc>
                <a:spcPct val="150000"/>
              </a:lnSpc>
              <a:spcBef>
                <a:spcPct val="20000"/>
              </a:spcBef>
              <a:buFont typeface="Wingdings" panose="05000000000000000000" pitchFamily="2" charset="2"/>
              <a:buChar char="n"/>
              <a:defRPr/>
            </a:pPr>
            <a:r>
              <a:rPr lang="zh-CN" altLang="en-US" sz="2000" b="1" dirty="0">
                <a:solidFill>
                  <a:srgbClr val="0070C0"/>
                </a:solidFill>
                <a:latin typeface="+mn-ea"/>
              </a:rPr>
              <a:t>以</a:t>
            </a:r>
            <a:r>
              <a:rPr lang="zh-CN" altLang="en-US" sz="2000" b="1" dirty="0">
                <a:solidFill>
                  <a:srgbClr val="C00000"/>
                </a:solidFill>
                <a:latin typeface="+mn-ea"/>
              </a:rPr>
              <a:t>实证研究</a:t>
            </a:r>
            <a:r>
              <a:rPr lang="zh-CN" altLang="en-US" sz="2000" b="1" dirty="0">
                <a:solidFill>
                  <a:srgbClr val="0070C0"/>
                </a:solidFill>
                <a:latin typeface="+mn-ea"/>
              </a:rPr>
              <a:t>为导向的数据服务平台，包含金融研究类、高频类、经济类和特色类四大系列产品。</a:t>
            </a:r>
            <a:endParaRPr lang="en-US" altLang="zh-CN" sz="2000" b="1" dirty="0">
              <a:solidFill>
                <a:srgbClr val="0070C0"/>
              </a:solidFill>
              <a:latin typeface="+mn-ea"/>
            </a:endParaRPr>
          </a:p>
          <a:p>
            <a:pPr marL="342900" marR="0" lvl="0" indent="-342900" algn="just" defTabSz="1022985" rtl="0" eaLnBrk="1" fontAlgn="auto" latinLnBrk="0" hangingPunct="1">
              <a:lnSpc>
                <a:spcPct val="150000"/>
              </a:lnSpc>
              <a:spcBef>
                <a:spcPct val="20000"/>
              </a:spcBef>
              <a:spcAft>
                <a:spcPts val="0"/>
              </a:spcAft>
              <a:buClrTx/>
              <a:buSzTx/>
              <a:buFont typeface="Wingdings" panose="05000000000000000000" pitchFamily="2" charset="2"/>
              <a:buChar char="n"/>
              <a:defRPr/>
            </a:pPr>
            <a:r>
              <a:rPr kumimoji="0" lang="zh-CN" altLang="en-US" sz="2000" b="1" i="0" u="none" strike="noStrike" kern="1200" cap="none" spc="0" normalizeH="0" baseline="0" noProof="0" dirty="0">
                <a:ln>
                  <a:noFill/>
                </a:ln>
                <a:solidFill>
                  <a:srgbClr val="0070C0"/>
                </a:solidFill>
                <a:effectLst/>
                <a:uLnTx/>
                <a:uFillTx/>
                <a:latin typeface="+mn-ea"/>
              </a:rPr>
              <a:t>借鉴</a:t>
            </a:r>
            <a:r>
              <a:rPr kumimoji="0" lang="en-US" altLang="zh-CN" sz="2000" b="1" i="0" u="none" strike="noStrike" kern="1200" cap="none" spc="0" normalizeH="0" baseline="0" noProof="0" dirty="0" err="1">
                <a:ln>
                  <a:noFill/>
                </a:ln>
                <a:solidFill>
                  <a:srgbClr val="C00000"/>
                </a:solidFill>
                <a:effectLst/>
                <a:uLnTx/>
                <a:uFillTx/>
                <a:latin typeface="+mn-ea"/>
              </a:rPr>
              <a:t>CRSP,Compustat</a:t>
            </a:r>
            <a:r>
              <a:rPr kumimoji="0" lang="zh-CN" altLang="en-US" sz="2000" b="1" i="0" u="none" strike="noStrike" kern="1200" cap="none" spc="0" normalizeH="0" baseline="0" noProof="0" dirty="0">
                <a:ln>
                  <a:noFill/>
                </a:ln>
                <a:solidFill>
                  <a:srgbClr val="0070C0"/>
                </a:solidFill>
                <a:effectLst/>
                <a:uLnTx/>
                <a:uFillTx/>
                <a:latin typeface="+mn-ea"/>
              </a:rPr>
              <a:t>等国际知名数据库的设计标准。</a:t>
            </a:r>
            <a:endParaRPr lang="en-US" altLang="zh-CN" sz="2000" b="1" dirty="0">
              <a:solidFill>
                <a:srgbClr val="0070C0"/>
              </a:solidFill>
              <a:latin typeface="+mn-ea"/>
            </a:endParaRPr>
          </a:p>
          <a:p>
            <a:pPr marL="342900" marR="0" lvl="0" indent="-342900" algn="just" defTabSz="1022985" rtl="0" eaLnBrk="1" fontAlgn="auto" latinLnBrk="0" hangingPunct="1">
              <a:lnSpc>
                <a:spcPct val="150000"/>
              </a:lnSpc>
              <a:spcBef>
                <a:spcPct val="20000"/>
              </a:spcBef>
              <a:spcAft>
                <a:spcPts val="0"/>
              </a:spcAft>
              <a:buClrTx/>
              <a:buSzTx/>
              <a:buFont typeface="Wingdings" panose="05000000000000000000" pitchFamily="2" charset="2"/>
              <a:buChar char="n"/>
              <a:defRPr/>
            </a:pPr>
            <a:r>
              <a:rPr lang="zh-CN" altLang="en-US" sz="2000" b="1" dirty="0">
                <a:solidFill>
                  <a:srgbClr val="0070C0"/>
                </a:solidFill>
                <a:latin typeface="+mn-ea"/>
              </a:rPr>
              <a:t>高校用户</a:t>
            </a:r>
            <a:r>
              <a:rPr lang="zh-CN" altLang="en-US" sz="2000" b="1" dirty="0">
                <a:solidFill>
                  <a:srgbClr val="C00000"/>
                </a:solidFill>
                <a:latin typeface="+mn-ea"/>
              </a:rPr>
              <a:t>超</a:t>
            </a:r>
            <a:r>
              <a:rPr lang="en-US" altLang="zh-CN" sz="2000" b="1" dirty="0">
                <a:solidFill>
                  <a:srgbClr val="C00000"/>
                </a:solidFill>
                <a:latin typeface="+mn-ea"/>
              </a:rPr>
              <a:t>300</a:t>
            </a:r>
            <a:r>
              <a:rPr lang="zh-CN" altLang="en-US" sz="2000" b="1" dirty="0">
                <a:solidFill>
                  <a:srgbClr val="C00000"/>
                </a:solidFill>
                <a:latin typeface="+mn-ea"/>
              </a:rPr>
              <a:t>所</a:t>
            </a:r>
            <a:r>
              <a:rPr lang="zh-CN" altLang="en-US" sz="2000" b="1" dirty="0">
                <a:solidFill>
                  <a:srgbClr val="0070C0"/>
                </a:solidFill>
                <a:latin typeface="+mn-ea"/>
              </a:rPr>
              <a:t>，财经类院校覆盖率</a:t>
            </a:r>
            <a:r>
              <a:rPr lang="zh-CN" altLang="en-US" sz="2000" b="1" dirty="0">
                <a:solidFill>
                  <a:srgbClr val="C00000"/>
                </a:solidFill>
                <a:latin typeface="+mn-ea"/>
              </a:rPr>
              <a:t>超</a:t>
            </a:r>
            <a:r>
              <a:rPr lang="en-US" altLang="zh-CN" sz="2000" b="1" dirty="0">
                <a:solidFill>
                  <a:srgbClr val="C00000"/>
                </a:solidFill>
                <a:latin typeface="+mn-ea"/>
              </a:rPr>
              <a:t>95%</a:t>
            </a:r>
            <a:r>
              <a:rPr lang="zh-CN" altLang="en-US" sz="2000" b="1" dirty="0">
                <a:solidFill>
                  <a:srgbClr val="0070C0"/>
                </a:solidFill>
                <a:latin typeface="+mn-ea"/>
              </a:rPr>
              <a:t>，个人注册用户</a:t>
            </a:r>
            <a:r>
              <a:rPr lang="zh-CN" altLang="en-US" sz="2000" b="1" dirty="0">
                <a:solidFill>
                  <a:srgbClr val="C00000"/>
                </a:solidFill>
                <a:latin typeface="+mn-ea"/>
              </a:rPr>
              <a:t>超</a:t>
            </a:r>
            <a:r>
              <a:rPr lang="en-US" altLang="zh-CN" sz="2000" b="1" dirty="0">
                <a:solidFill>
                  <a:srgbClr val="C00000"/>
                </a:solidFill>
                <a:latin typeface="+mn-ea"/>
              </a:rPr>
              <a:t>100000</a:t>
            </a:r>
            <a:r>
              <a:rPr lang="zh-CN" altLang="en-US" sz="2000" b="1" dirty="0">
                <a:solidFill>
                  <a:srgbClr val="C00000"/>
                </a:solidFill>
                <a:latin typeface="+mn-ea"/>
              </a:rPr>
              <a:t>名。</a:t>
            </a:r>
            <a:endParaRPr lang="en-US" altLang="zh-CN" sz="2000" b="1" dirty="0">
              <a:solidFill>
                <a:srgbClr val="C00000"/>
              </a:solidFill>
              <a:latin typeface="+mn-ea"/>
            </a:endParaRPr>
          </a:p>
          <a:p>
            <a:pPr marL="342900" marR="0" lvl="0" indent="-342900" algn="just" defTabSz="1022985" rtl="0" eaLnBrk="1" fontAlgn="auto" latinLnBrk="0" hangingPunct="1">
              <a:lnSpc>
                <a:spcPct val="150000"/>
              </a:lnSpc>
              <a:spcBef>
                <a:spcPct val="20000"/>
              </a:spcBef>
              <a:spcAft>
                <a:spcPts val="0"/>
              </a:spcAft>
              <a:buClrTx/>
              <a:buSzTx/>
              <a:buFont typeface="Wingdings" panose="05000000000000000000" pitchFamily="2" charset="2"/>
              <a:buChar char="n"/>
              <a:defRPr/>
            </a:pPr>
            <a:r>
              <a:rPr lang="zh-CN" altLang="en-US" sz="2000" b="1" dirty="0">
                <a:solidFill>
                  <a:srgbClr val="0070C0"/>
                </a:solidFill>
                <a:latin typeface="+mn-ea"/>
              </a:rPr>
              <a:t>每年</a:t>
            </a:r>
            <a:r>
              <a:rPr lang="zh-CN" altLang="en-US" sz="2000" b="1" dirty="0">
                <a:solidFill>
                  <a:srgbClr val="C00000"/>
                </a:solidFill>
                <a:latin typeface="+mn-ea"/>
              </a:rPr>
              <a:t>上千篇</a:t>
            </a:r>
            <a:r>
              <a:rPr lang="zh-CN" altLang="en-US" sz="2000" b="1" dirty="0">
                <a:solidFill>
                  <a:srgbClr val="0070C0"/>
                </a:solidFill>
                <a:latin typeface="+mn-ea"/>
              </a:rPr>
              <a:t>的期刊、论文引用量。</a:t>
            </a:r>
            <a:endParaRPr kumimoji="0" lang="zh-CN" altLang="en-US" sz="2000" b="1" i="0" u="none" strike="noStrike" kern="1200" cap="none" spc="0" normalizeH="0" baseline="0" noProof="0" dirty="0">
              <a:ln>
                <a:noFill/>
              </a:ln>
              <a:solidFill>
                <a:srgbClr val="0070C0"/>
              </a:solidFill>
              <a:effectLst/>
              <a:uLnTx/>
              <a:uFillTx/>
              <a:latin typeface="+mn-ea"/>
            </a:endParaRPr>
          </a:p>
        </p:txBody>
      </p:sp>
      <p:sp>
        <p:nvSpPr>
          <p:cNvPr id="9" name="Rectangle 4"/>
          <p:cNvSpPr>
            <a:spLocks noChangeArrowheads="1"/>
          </p:cNvSpPr>
          <p:nvPr/>
        </p:nvSpPr>
        <p:spPr bwMode="auto">
          <a:xfrm>
            <a:off x="8472708" y="4958322"/>
            <a:ext cx="2704121" cy="337185"/>
          </a:xfrm>
          <a:prstGeom prst="rect">
            <a:avLst/>
          </a:prstGeom>
          <a:noFill/>
          <a:ln w="9525" algn="ctr">
            <a:noFill/>
            <a:miter lim="800000"/>
          </a:ln>
        </p:spPr>
        <p:txBody>
          <a:bodyPr wrap="square">
            <a:spAutoFit/>
          </a:bodyPr>
          <a:lstStyle/>
          <a:p>
            <a:pPr marL="355600" indent="-355600" eaLnBrk="0" hangingPunct="0">
              <a:spcBef>
                <a:spcPct val="45000"/>
              </a:spcBef>
            </a:pPr>
            <a:r>
              <a:rPr lang="en-US" altLang="zh-CN" sz="1600" b="1" i="1" dirty="0">
                <a:solidFill>
                  <a:schemeClr val="tx1">
                    <a:lumMod val="75000"/>
                    <a:lumOff val="25000"/>
                  </a:schemeClr>
                </a:solidFill>
                <a:latin typeface="+mn-ea"/>
              </a:rPr>
              <a:t>www.resset.cn</a:t>
            </a:r>
            <a:endParaRPr lang="en-US" altLang="zh-CN" sz="1400" b="1" i="1" dirty="0">
              <a:solidFill>
                <a:schemeClr val="tx1">
                  <a:lumMod val="75000"/>
                  <a:lumOff val="25000"/>
                </a:schemeClr>
              </a:solidFill>
              <a:latin typeface="+mn-ea"/>
            </a:endParaRPr>
          </a:p>
        </p:txBody>
      </p:sp>
      <p:pic>
        <p:nvPicPr>
          <p:cNvPr id="3" name="图片 2"/>
          <p:cNvPicPr>
            <a:picLocks noChangeAspect="1"/>
          </p:cNvPicPr>
          <p:nvPr/>
        </p:nvPicPr>
        <p:blipFill>
          <a:blip r:embed="rId1"/>
          <a:srcRect l="11220"/>
          <a:stretch>
            <a:fillRect/>
          </a:stretch>
        </p:blipFill>
        <p:spPr>
          <a:xfrm>
            <a:off x="6885940" y="1974850"/>
            <a:ext cx="5099685" cy="2908935"/>
          </a:xfrm>
          <a:prstGeom prst="rect">
            <a:avLst/>
          </a:prstGeom>
        </p:spPr>
      </p:pic>
    </p:spTree>
    <p:custDataLst>
      <p:tags r:id="rId2"/>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ags/tag1.xml><?xml version="1.0" encoding="utf-8"?>
<p:tagLst xmlns:p="http://schemas.openxmlformats.org/presentationml/2006/main">
  <p:tag name="KSO_WM_DIAGRAM_VIRTUALLY_FRAME" val="{&quot;height&quot;:323.28952755905516,&quot;left&quot;:377.6585039370079,&quot;top&quot;:154.0963779527559,&quot;width&quot;:465.3751968503937}"/>
</p:tagLst>
</file>

<file path=ppt/tags/tag10.xml><?xml version="1.0" encoding="utf-8"?>
<p:tagLst xmlns:p="http://schemas.openxmlformats.org/presentationml/2006/main">
  <p:tag name="KSO_WM_DIAGRAM_VIRTUALLY_FRAME" val="{&quot;height&quot;:323.28952755905516,&quot;left&quot;:377.6585039370079,&quot;top&quot;:154.0963779527559,&quot;width&quot;:465.3751968503937}"/>
</p:tagLst>
</file>

<file path=ppt/tags/tag11.xml><?xml version="1.0" encoding="utf-8"?>
<p:tagLst xmlns:p="http://schemas.openxmlformats.org/presentationml/2006/main">
  <p:tag name="KSO_WM_DIAGRAM_VIRTUALLY_FRAME" val="{&quot;height&quot;:323.28952755905516,&quot;left&quot;:377.6585039370079,&quot;top&quot;:154.0963779527559,&quot;width&quot;:465.3751968503937}"/>
</p:tagLst>
</file>

<file path=ppt/tags/tag12.xml><?xml version="1.0" encoding="utf-8"?>
<p:tagLst xmlns:p="http://schemas.openxmlformats.org/presentationml/2006/main">
  <p:tag name="KSO_WM_DIAGRAM_VIRTUALLY_FRAME" val="{&quot;height&quot;:323.28952755905516,&quot;left&quot;:377.6585039370079,&quot;top&quot;:154.0963779527559,&quot;width&quot;:465.3751968503937}"/>
</p:tagLst>
</file>

<file path=ppt/tags/tag13.xml><?xml version="1.0" encoding="utf-8"?>
<p:tagLst xmlns:p="http://schemas.openxmlformats.org/presentationml/2006/main">
  <p:tag name="KSO_WM_DIAGRAM_VIRTUALLY_FRAME" val="{&quot;height&quot;:323.28952755905516,&quot;left&quot;:377.6585039370079,&quot;top&quot;:154.0963779527559,&quot;width&quot;:465.3751968503937}"/>
</p:tagLst>
</file>

<file path=ppt/tags/tag14.xml><?xml version="1.0" encoding="utf-8"?>
<p:tagLst xmlns:p="http://schemas.openxmlformats.org/presentationml/2006/main">
  <p:tag name="KSO_WM_DIAGRAM_VIRTUALLY_FRAME" val="{&quot;height&quot;:323.28952755905516,&quot;left&quot;:377.6585039370079,&quot;top&quot;:154.0963779527559,&quot;width&quot;:465.3751968503937}"/>
</p:tagLst>
</file>

<file path=ppt/tags/tag15.xml><?xml version="1.0" encoding="utf-8"?>
<p:tagLst xmlns:p="http://schemas.openxmlformats.org/presentationml/2006/main">
  <p:tag name="KSO_WM_DIAGRAM_VIRTUALLY_FRAME" val="{&quot;height&quot;:323.28952755905516,&quot;left&quot;:377.6585039370079,&quot;top&quot;:154.0963779527559,&quot;width&quot;:465.3751968503937}"/>
</p:tagLst>
</file>

<file path=ppt/tags/tag16.xml><?xml version="1.0" encoding="utf-8"?>
<p:tagLst xmlns:p="http://schemas.openxmlformats.org/presentationml/2006/main">
  <p:tag name="KSO_WM_DIAGRAM_VIRTUALLY_FRAME" val="{&quot;height&quot;:323.28952755905516,&quot;left&quot;:377.6585039370079,&quot;top&quot;:154.0963779527559,&quot;width&quot;:465.3751968503937}"/>
</p:tagLst>
</file>

<file path=ppt/tags/tag17.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18.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19.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2.xml><?xml version="1.0" encoding="utf-8"?>
<p:tagLst xmlns:p="http://schemas.openxmlformats.org/presentationml/2006/main">
  <p:tag name="KSO_WM_DIAGRAM_VIRTUALLY_FRAME" val="{&quot;height&quot;:323.28952755905516,&quot;left&quot;:377.6585039370079,&quot;top&quot;:154.0963779527559,&quot;width&quot;:465.3751968503937}"/>
</p:tagLst>
</file>

<file path=ppt/tags/tag20.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21.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22.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23.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24.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25.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26.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27.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28.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29.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3.xml><?xml version="1.0" encoding="utf-8"?>
<p:tagLst xmlns:p="http://schemas.openxmlformats.org/presentationml/2006/main">
  <p:tag name="KSO_WM_DIAGRAM_VIRTUALLY_FRAME" val="{&quot;height&quot;:323.28952755905516,&quot;left&quot;:377.6585039370079,&quot;top&quot;:154.0963779527559,&quot;width&quot;:465.3751968503937}"/>
</p:tagLst>
</file>

<file path=ppt/tags/tag30.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31.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32.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33.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34.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35.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36.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37.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38.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39.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4.xml><?xml version="1.0" encoding="utf-8"?>
<p:tagLst xmlns:p="http://schemas.openxmlformats.org/presentationml/2006/main">
  <p:tag name="KSO_WM_DIAGRAM_VIRTUALLY_FRAME" val="{&quot;height&quot;:323.28952755905516,&quot;left&quot;:377.6585039370079,&quot;top&quot;:154.0963779527559,&quot;width&quot;:465.3751968503937}"/>
</p:tagLst>
</file>

<file path=ppt/tags/tag40.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41.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42.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43.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44.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45.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46.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47.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48.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49.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5.xml><?xml version="1.0" encoding="utf-8"?>
<p:tagLst xmlns:p="http://schemas.openxmlformats.org/presentationml/2006/main">
  <p:tag name="KSO_WM_DIAGRAM_VIRTUALLY_FRAME" val="{&quot;height&quot;:323.28952755905516,&quot;left&quot;:377.6585039370079,&quot;top&quot;:154.0963779527559,&quot;width&quot;:465.3751968503937}"/>
</p:tagLst>
</file>

<file path=ppt/tags/tag50.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51.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52.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53.xml><?xml version="1.0" encoding="utf-8"?>
<p:tagLst xmlns:p="http://schemas.openxmlformats.org/presentationml/2006/main">
  <p:tag name="KSO_WM_DIAGRAM_VIRTUALLY_FRAME" val="{&quot;height&quot;:359.0044881889764,&quot;left&quot;:-10.019921259842523,&quot;top&quot;:115.9807874015748,&quot;width&quot;:128.6485039370079}"/>
</p:tagLst>
</file>

<file path=ppt/tags/tag54.xml><?xml version="1.0" encoding="utf-8"?>
<p:tagLst xmlns:p="http://schemas.openxmlformats.org/presentationml/2006/main">
  <p:tag name="KSO_WM_DIAGRAM_VIRTUALLY_FRAME" val="{&quot;height&quot;:359.0044881889764,&quot;left&quot;:-10.019921259842523,&quot;top&quot;:115.9807874015748,&quot;width&quot;:128.6485039370079}"/>
</p:tagLst>
</file>

<file path=ppt/tags/tag55.xml><?xml version="1.0" encoding="utf-8"?>
<p:tagLst xmlns:p="http://schemas.openxmlformats.org/presentationml/2006/main">
  <p:tag name="KSO_WM_DIAGRAM_VIRTUALLY_FRAME" val="{&quot;height&quot;:359.0044881889764,&quot;left&quot;:-10.019921259842523,&quot;top&quot;:115.9807874015748,&quot;width&quot;:128.6485039370079}"/>
</p:tagLst>
</file>

<file path=ppt/tags/tag56.xml><?xml version="1.0" encoding="utf-8"?>
<p:tagLst xmlns:p="http://schemas.openxmlformats.org/presentationml/2006/main">
  <p:tag name="KSO_WM_DIAGRAM_VIRTUALLY_FRAME" val="{&quot;height&quot;:359.0044881889764,&quot;left&quot;:-10.019921259842523,&quot;top&quot;:115.9807874015748,&quot;width&quot;:128.6485039370079}"/>
</p:tagLst>
</file>

<file path=ppt/tags/tag57.xml><?xml version="1.0" encoding="utf-8"?>
<p:tagLst xmlns:p="http://schemas.openxmlformats.org/presentationml/2006/main">
  <p:tag name="KSO_WM_DIAGRAM_VIRTUALLY_FRAME" val="{&quot;height&quot;:359.0044881889764,&quot;left&quot;:-10.019921259842523,&quot;top&quot;:115.9807874015748,&quot;width&quot;:128.6485039370079}"/>
</p:tagLst>
</file>

<file path=ppt/tags/tag58.xml><?xml version="1.0" encoding="utf-8"?>
<p:tagLst xmlns:p="http://schemas.openxmlformats.org/presentationml/2006/main">
  <p:tag name="KSO_WM_DIAGRAM_VIRTUALLY_FRAME" val="{&quot;height&quot;:359.0044881889764,&quot;left&quot;:-10.019921259842523,&quot;top&quot;:115.9807874015748,&quot;width&quot;:128.6485039370079}"/>
</p:tagLst>
</file>

<file path=ppt/tags/tag59.xml><?xml version="1.0" encoding="utf-8"?>
<p:tagLst xmlns:p="http://schemas.openxmlformats.org/presentationml/2006/main">
  <p:tag name="KSO_WM_DIAGRAM_VIRTUALLY_FRAME" val="{&quot;height&quot;:359.0044881889764,&quot;left&quot;:-10.019921259842523,&quot;top&quot;:115.9807874015748,&quot;width&quot;:128.6485039370079}"/>
</p:tagLst>
</file>

<file path=ppt/tags/tag6.xml><?xml version="1.0" encoding="utf-8"?>
<p:tagLst xmlns:p="http://schemas.openxmlformats.org/presentationml/2006/main">
  <p:tag name="KSO_WM_DIAGRAM_VIRTUALLY_FRAME" val="{&quot;height&quot;:323.28952755905516,&quot;left&quot;:377.6585039370079,&quot;top&quot;:154.0963779527559,&quot;width&quot;:465.3751968503937}"/>
</p:tagLst>
</file>

<file path=ppt/tags/tag60.xml><?xml version="1.0" encoding="utf-8"?>
<p:tagLst xmlns:p="http://schemas.openxmlformats.org/presentationml/2006/main">
  <p:tag name="KSO_WM_DIAGRAM_VIRTUALLY_FRAME" val="{&quot;height&quot;:359.0044881889764,&quot;left&quot;:-10.019921259842523,&quot;top&quot;:115.9807874015748,&quot;width&quot;:128.6485039370079}"/>
</p:tagLst>
</file>

<file path=ppt/tags/tag61.xml><?xml version="1.0" encoding="utf-8"?>
<p:tagLst xmlns:p="http://schemas.openxmlformats.org/presentationml/2006/main">
  <p:tag name="KSO_WM_DIAGRAM_VIRTUALLY_FRAME" val="{&quot;height&quot;:359.0044881889764,&quot;left&quot;:-10.019921259842523,&quot;top&quot;:115.9807874015748,&quot;width&quot;:128.6485039370079}"/>
</p:tagLst>
</file>

<file path=ppt/tags/tag62.xml><?xml version="1.0" encoding="utf-8"?>
<p:tagLst xmlns:p="http://schemas.openxmlformats.org/presentationml/2006/main">
  <p:tag name="KSO_WM_DIAGRAM_VIRTUALLY_FRAME" val="{&quot;height&quot;:359.0044881889764,&quot;left&quot;:-10.019921259842523,&quot;top&quot;:115.9807874015748,&quot;width&quot;:128.6485039370079}"/>
</p:tagLst>
</file>

<file path=ppt/tags/tag63.xml><?xml version="1.0" encoding="utf-8"?>
<p:tagLst xmlns:p="http://schemas.openxmlformats.org/presentationml/2006/main">
  <p:tag name="KSO_WM_DIAGRAM_VIRTUALLY_FRAME" val="{&quot;height&quot;:359.0044881889764,&quot;left&quot;:-10.019921259842523,&quot;top&quot;:115.9807874015748,&quot;width&quot;:128.6485039370079}"/>
</p:tagLst>
</file>

<file path=ppt/tags/tag64.xml><?xml version="1.0" encoding="utf-8"?>
<p:tagLst xmlns:p="http://schemas.openxmlformats.org/presentationml/2006/main">
  <p:tag name="KSO_WM_DIAGRAM_VIRTUALLY_FRAME" val="{&quot;height&quot;:359.0044881889764,&quot;left&quot;:-10.019921259842523,&quot;top&quot;:115.9807874015748,&quot;width&quot;:128.6485039370079}"/>
</p:tagLst>
</file>

<file path=ppt/tags/tag65.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66.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67.xml><?xml version="1.0" encoding="utf-8"?>
<p:tagLst xmlns:p="http://schemas.openxmlformats.org/presentationml/2006/main">
  <p:tag name="MH_TYPE" val="#NeiR#"/>
  <p:tag name="MH_NUMBER" val="3"/>
  <p:tag name="MH_CATEGORY" val="#TuWHP#"/>
  <p:tag name="MH_LAYOUT" val="Text"/>
  <p:tag name="MH" val="20160803114315"/>
  <p:tag name="MH_LIBRARY" val="GRAPHIC"/>
</p:tagLst>
</file>

<file path=ppt/tags/tag7.xml><?xml version="1.0" encoding="utf-8"?>
<p:tagLst xmlns:p="http://schemas.openxmlformats.org/presentationml/2006/main">
  <p:tag name="KSO_WM_DIAGRAM_VIRTUALLY_FRAME" val="{&quot;height&quot;:323.28952755905516,&quot;left&quot;:377.6585039370079,&quot;top&quot;:154.0963779527559,&quot;width&quot;:465.3751968503937}"/>
</p:tagLst>
</file>

<file path=ppt/tags/tag8.xml><?xml version="1.0" encoding="utf-8"?>
<p:tagLst xmlns:p="http://schemas.openxmlformats.org/presentationml/2006/main">
  <p:tag name="KSO_WM_DIAGRAM_VIRTUALLY_FRAME" val="{&quot;height&quot;:323.28952755905516,&quot;left&quot;:377.6585039370079,&quot;top&quot;:154.0963779527559,&quot;width&quot;:465.3751968503937}"/>
</p:tagLst>
</file>

<file path=ppt/tags/tag9.xml><?xml version="1.0" encoding="utf-8"?>
<p:tagLst xmlns:p="http://schemas.openxmlformats.org/presentationml/2006/main">
  <p:tag name="KSO_WM_DIAGRAM_VIRTUALLY_FRAME" val="{&quot;height&quot;:323.28952755905516,&quot;left&quot;:377.6585039370079,&quot;top&quot;:154.0963779527559,&quot;width&quot;:465.3751968503937}"/>
</p:tagLst>
</file>

<file path=ppt/theme/theme1.xml><?xml version="1.0" encoding="utf-8"?>
<a:theme xmlns:a="http://schemas.openxmlformats.org/drawingml/2006/main" name="3_Office 主题​​">
  <a:themeElements>
    <a:clrScheme name="自定义 9">
      <a:dk1>
        <a:srgbClr val="000000"/>
      </a:dk1>
      <a:lt1>
        <a:srgbClr val="FFFFFF"/>
      </a:lt1>
      <a:dk2>
        <a:srgbClr val="5E5E5E"/>
      </a:dk2>
      <a:lt2>
        <a:srgbClr val="DDDDDD"/>
      </a:lt2>
      <a:accent1>
        <a:srgbClr val="0070C0"/>
      </a:accent1>
      <a:accent2>
        <a:srgbClr val="A5A5A5"/>
      </a:accent2>
      <a:accent3>
        <a:srgbClr val="F69200"/>
      </a:accent3>
      <a:accent4>
        <a:srgbClr val="92D050"/>
      </a:accent4>
      <a:accent5>
        <a:srgbClr val="FF0000"/>
      </a:accent5>
      <a:accent6>
        <a:srgbClr val="C00000"/>
      </a:accent6>
      <a:hlink>
        <a:srgbClr val="0070C0"/>
      </a:hlink>
      <a:folHlink>
        <a:srgbClr val="7030A0"/>
      </a:folHlink>
    </a:clrScheme>
    <a:fontScheme name="微软雅黑和Arial">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10789</Words>
  <Application>WPS 演示</Application>
  <PresentationFormat>宽屏</PresentationFormat>
  <Paragraphs>1156</Paragraphs>
  <Slides>50</Slides>
  <Notes>46</Notes>
  <HiddenSlides>0</HiddenSlides>
  <MMClips>0</MMClips>
  <ScaleCrop>false</ScaleCrop>
  <HeadingPairs>
    <vt:vector size="6" baseType="variant">
      <vt:variant>
        <vt:lpstr>已用的字体</vt:lpstr>
      </vt:variant>
      <vt:variant>
        <vt:i4>22</vt:i4>
      </vt:variant>
      <vt:variant>
        <vt:lpstr>主题</vt:lpstr>
      </vt:variant>
      <vt:variant>
        <vt:i4>1</vt:i4>
      </vt:variant>
      <vt:variant>
        <vt:lpstr>幻灯片标题</vt:lpstr>
      </vt:variant>
      <vt:variant>
        <vt:i4>50</vt:i4>
      </vt:variant>
    </vt:vector>
  </HeadingPairs>
  <TitlesOfParts>
    <vt:vector size="73" baseType="lpstr">
      <vt:lpstr>Arial</vt:lpstr>
      <vt:lpstr>宋体</vt:lpstr>
      <vt:lpstr>Wingdings</vt:lpstr>
      <vt:lpstr>微软雅黑</vt:lpstr>
      <vt:lpstr>Impact</vt:lpstr>
      <vt:lpstr>Calibri</vt:lpstr>
      <vt:lpstr>Times New Roman</vt:lpstr>
      <vt:lpstr>Calibri</vt:lpstr>
      <vt:lpstr>MS PGothic</vt:lpstr>
      <vt:lpstr>Wingdings</vt:lpstr>
      <vt:lpstr>Arial</vt:lpstr>
      <vt:lpstr>Arial Unicode MS</vt:lpstr>
      <vt:lpstr>仿宋</vt:lpstr>
      <vt:lpstr>Cambria Math</vt:lpstr>
      <vt:lpstr>思源宋体 CN Heavy</vt:lpstr>
      <vt:lpstr>思源宋体 CN SemiBold</vt:lpstr>
      <vt:lpstr>思源宋体 CN SemiBold</vt:lpstr>
      <vt:lpstr>Segoe UI Symbol</vt:lpstr>
      <vt:lpstr>Segoe UI Symbol</vt:lpstr>
      <vt:lpstr>思源宋体 CN Heavy</vt:lpstr>
      <vt:lpstr>兰米宋体</vt:lpstr>
      <vt:lpstr>Crunch SemiBold</vt:lpstr>
      <vt:lpstr>3_Office 主题​​</vt:lpstr>
      <vt:lpstr>PowerPoint 演示文稿</vt:lpstr>
      <vt:lpstr>PowerPoint 演示文稿</vt:lpstr>
      <vt:lpstr>PowerPoint 演示文稿</vt:lpstr>
      <vt:lpstr>锐思公司介绍</vt:lpstr>
      <vt:lpstr>锐思公司荣誉</vt:lpstr>
      <vt:lpstr>锐思公司荣誉</vt:lpstr>
      <vt:lpstr>锐思三大产品系列</vt:lpstr>
      <vt:lpstr>锐思（RESSET）数据库产品体系</vt:lpstr>
      <vt:lpstr>锐思（RESSET）数据库整体介绍</vt:lpstr>
      <vt:lpstr>锐思（RESSET）数据库特色</vt:lpstr>
      <vt:lpstr>PowerPoint 演示文稿</vt:lpstr>
      <vt:lpstr>RESSET数据库-访问途径</vt:lpstr>
      <vt:lpstr>RESSET数据库-访问途径</vt:lpstr>
      <vt:lpstr>锐思系列数据库-检索主页</vt:lpstr>
      <vt:lpstr>RESSET金融研究数据库-概况</vt:lpstr>
      <vt:lpstr>优势：数据全面，冗余度低</vt:lpstr>
      <vt:lpstr>优势：衍生指标丰富，开放模型算法</vt:lpstr>
      <vt:lpstr>优势：数据专业合并，方便应用</vt:lpstr>
      <vt:lpstr>国际经济金融数据库-概况</vt:lpstr>
      <vt:lpstr>国际经济金融数据库-数据库列表</vt:lpstr>
      <vt:lpstr>国际经济金融数据库：研究领域</vt:lpstr>
      <vt:lpstr>PowerPoint 演示文稿</vt:lpstr>
      <vt:lpstr>如何找到您需要的数据？</vt:lpstr>
      <vt:lpstr>高级搜索功能</vt:lpstr>
      <vt:lpstr>数据词典查阅</vt:lpstr>
      <vt:lpstr>RESSET数据库-三种查询方式（以股票库为例）</vt:lpstr>
      <vt:lpstr>丰富的数据输出格式</vt:lpstr>
      <vt:lpstr>金融研究数据库-数据来源标注</vt:lpstr>
      <vt:lpstr>PowerPoint 演示文稿</vt:lpstr>
      <vt:lpstr>锐思金融研究数据库应用案例——实证论文写作</vt:lpstr>
      <vt:lpstr>论文写作的基本过程</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数据集类型</vt:lpstr>
      <vt:lpstr>PowerPoint 演示文稿</vt:lpstr>
      <vt:lpstr>PowerPoint 演示文稿</vt:lpstr>
      <vt:lpstr>PowerPoint 演示文稿</vt:lpstr>
      <vt:lpstr>PowerPoint 演示文稿</vt:lpstr>
      <vt:lpstr>锐思金融研究数据库：研究领域</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RESSET</dc:creator>
  <cp:lastModifiedBy>森森森</cp:lastModifiedBy>
  <cp:revision>1251</cp:revision>
  <dcterms:created xsi:type="dcterms:W3CDTF">2017-12-05T05:43:00Z</dcterms:created>
  <dcterms:modified xsi:type="dcterms:W3CDTF">2026-03-05T01:07:35Z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2052-12.1.0.24657</vt:lpwstr>
  </property>
  <property fmtid="{D5CDD505-2E9C-101B-9397-08002B2CF9AE}" pid="3" name="ICV">
    <vt:lpwstr>FBEB08EBA4774B8080FB701D9228A4AD_13</vt:lpwstr>
  </property>
</Properties>
</file>